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7" r:id="rId2"/>
    <p:sldId id="316" r:id="rId3"/>
    <p:sldId id="317" r:id="rId4"/>
    <p:sldId id="278" r:id="rId5"/>
    <p:sldId id="279" r:id="rId6"/>
    <p:sldId id="280" r:id="rId7"/>
    <p:sldId id="282" r:id="rId8"/>
    <p:sldId id="318" r:id="rId9"/>
    <p:sldId id="285" r:id="rId10"/>
    <p:sldId id="319" r:id="rId11"/>
    <p:sldId id="327" r:id="rId12"/>
    <p:sldId id="286" r:id="rId13"/>
    <p:sldId id="337" r:id="rId14"/>
    <p:sldId id="290" r:id="rId15"/>
    <p:sldId id="291" r:id="rId16"/>
    <p:sldId id="320" r:id="rId17"/>
    <p:sldId id="323" r:id="rId18"/>
    <p:sldId id="294" r:id="rId19"/>
    <p:sldId id="310" r:id="rId20"/>
    <p:sldId id="311" r:id="rId21"/>
    <p:sldId id="312" r:id="rId22"/>
    <p:sldId id="313" r:id="rId23"/>
    <p:sldId id="314" r:id="rId24"/>
    <p:sldId id="315" r:id="rId25"/>
    <p:sldId id="336" r:id="rId26"/>
    <p:sldId id="334" r:id="rId27"/>
    <p:sldId id="324" r:id="rId28"/>
    <p:sldId id="325" r:id="rId29"/>
    <p:sldId id="331" r:id="rId30"/>
    <p:sldId id="333" r:id="rId31"/>
    <p:sldId id="302" r:id="rId32"/>
    <p:sldId id="284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CB6BBEF7-9717-4733-A929-535518E6EBF6}">
          <p14:sldIdLst>
            <p14:sldId id="277"/>
            <p14:sldId id="316"/>
            <p14:sldId id="317"/>
            <p14:sldId id="278"/>
            <p14:sldId id="279"/>
            <p14:sldId id="280"/>
            <p14:sldId id="282"/>
            <p14:sldId id="318"/>
            <p14:sldId id="285"/>
            <p14:sldId id="319"/>
            <p14:sldId id="327"/>
            <p14:sldId id="286"/>
            <p14:sldId id="337"/>
            <p14:sldId id="290"/>
            <p14:sldId id="291"/>
            <p14:sldId id="320"/>
            <p14:sldId id="323"/>
            <p14:sldId id="294"/>
            <p14:sldId id="310"/>
            <p14:sldId id="311"/>
            <p14:sldId id="312"/>
            <p14:sldId id="313"/>
            <p14:sldId id="314"/>
            <p14:sldId id="315"/>
            <p14:sldId id="336"/>
            <p14:sldId id="334"/>
            <p14:sldId id="324"/>
            <p14:sldId id="325"/>
            <p14:sldId id="331"/>
            <p14:sldId id="333"/>
            <p14:sldId id="302"/>
            <p14:sldId id="28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 snapToGrid="0">
      <p:cViewPr varScale="1">
        <p:scale>
          <a:sx n="141" d="100"/>
          <a:sy n="141" d="100"/>
        </p:scale>
        <p:origin x="48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notesViewPr>
    <p:cSldViewPr snapToGrid="0">
      <p:cViewPr varScale="1">
        <p:scale>
          <a:sx n="84" d="100"/>
          <a:sy n="84" d="100"/>
        </p:scale>
        <p:origin x="190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10F9-ADDC-4DF7-B8BC-45FBB2299AFE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100C-1621-43CA-A6B2-F462BCED9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24/02/2026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9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10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B3E6FF-C8E2-45FE-85CA-752112389C7F}" type="slidenum">
              <a:rPr lang="es-ES" altLang="es-ES">
                <a:latin typeface="Times New Roman" panose="02020603050405020304" pitchFamily="18" charset="0"/>
              </a:rPr>
              <a:pPr eaLnBrk="1" hangingPunct="1"/>
              <a:t>18</a:t>
            </a:fld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ES" altLang="es-E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6775"/>
            <a:ext cx="4637087" cy="347821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501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6357" y="4718601"/>
            <a:ext cx="4984962" cy="418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2656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4F120335-776C-4C8C-8F2D-D3B75306B98B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5FA42177-E471-47E8-969C-A8BA992A8D23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01811FC0-B1D3-4756-B7BB-7F89E09E65F2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790C-8723-4781-950C-389EAFFB7AF2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0CAE80-C897-4916-81A0-02F774120831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6AB1-F081-4FAD-B58C-1692A43CEEF0}" type="datetime1">
              <a:rPr lang="es-ES" smtClean="0"/>
              <a:t>24/02/2026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2A3FB-5102-4529-8418-0C2DB92D9D8F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240632" y="1"/>
            <a:ext cx="4247147" cy="92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 userDrawn="1"/>
        </p:nvSpPr>
        <p:spPr>
          <a:xfrm>
            <a:off x="3007894" y="142291"/>
            <a:ext cx="5727025" cy="86309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6814845"/>
            <a:ext cx="5727025" cy="86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8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69B5FC8-3D82-42DB-B657-FEB5186517D1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B251C6E-4746-4D97-B045-D170DD8DB269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4F5F-EF63-4F47-B045-DAF937BEDCB5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7811EC55-0A82-4B78-8789-6A023F6C4FE8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DF76-DEEE-4554-A364-4A3555898A42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AD00671-94B5-496E-8BF6-71141352EBE6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1196752"/>
            <a:ext cx="7543800" cy="4824536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1380842"/>
            <a:ext cx="7010400" cy="406438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09E0C1A-DDC8-473C-A230-D64045D358C3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8" name="Oval 6"/>
          <p:cNvSpPr/>
          <p:nvPr userDrawn="1"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8617-BB48-4C73-9A84-70CB1348319B}" type="datetime1">
              <a:rPr lang="es-ES" smtClean="0"/>
              <a:t>24/02/2026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Mis%20documentos\Cursos%20y%20conferencias\la%20carolina%202002\presentacion\asme2.mpg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hyperlink" Target="http://images.google.com/imgres?imgurl=www.cehipar.es/imagenes/cam04.jpg&amp;imgrefurl=http://www.cehipar.es/cad.htm&amp;h=573&amp;w=746&amp;prev=/images?q%3DCONTROL%2BNUMERICO%26svnum%3D10%26hl%3Des%26lr%3D%26ie%3DUTF-8%26oe%3DUTF-8%26sa%3D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www.fimat.it/hiphoto.cgi/cant4~STRUCTURE_FOR_ALUMINUM_PROFILES" TargetMode="External"/><Relationship Id="rId7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6.jpeg"/><Relationship Id="rId5" Type="http://schemas.openxmlformats.org/officeDocument/2006/relationships/hyperlink" Target="http://www.fimat.it/hiphoto.cgi/cant2~INSTALLATION_FOR_STEEL_WORKS" TargetMode="Externa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 fontScale="92500" lnSpcReduction="10000"/>
          </a:bodyPr>
          <a:lstStyle/>
          <a:p>
            <a:r>
              <a:rPr lang="es-ES" altLang="es-ES"/>
              <a:t>Máster en Ingeniería Industrial</a:t>
            </a:r>
          </a:p>
          <a:p>
            <a:endParaRPr lang="es-ES"/>
          </a:p>
          <a:p>
            <a:r>
              <a:rPr lang="es-ES"/>
              <a:t>Ángel </a:t>
            </a:r>
            <a:r>
              <a:rPr lang="es-ES" dirty="0"/>
              <a:t>Gaspar González Rodríguez</a:t>
            </a:r>
          </a:p>
          <a:p>
            <a:r>
              <a:rPr lang="es-ES" dirty="0"/>
              <a:t>Universidad de Jaén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s-ES" sz="6000"/>
              <a:t>Automatización y Control</a:t>
            </a:r>
            <a:endParaRPr lang="es-ES" sz="5600" b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3119264" cy="1091208"/>
          </a:xfrm>
        </p:spPr>
        <p:txBody>
          <a:bodyPr>
            <a:noAutofit/>
          </a:bodyPr>
          <a:lstStyle/>
          <a:p>
            <a:r>
              <a:rPr lang="es-ES" sz="2800"/>
              <a:t>Procesos continuos y discretos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75050" y="965734"/>
            <a:ext cx="5111750" cy="3779521"/>
          </a:xfrm>
        </p:spPr>
        <p:txBody>
          <a:bodyPr>
            <a:normAutofit/>
          </a:bodyPr>
          <a:lstStyle/>
          <a:p>
            <a:pPr lvl="1"/>
            <a:r>
              <a:rPr lang="es-ES"/>
              <a:t>Tipos de procesos: continuos y discretos</a:t>
            </a:r>
          </a:p>
          <a:p>
            <a:pPr lvl="1"/>
            <a:r>
              <a:rPr lang="es-ES"/>
              <a:t>Procesos continuos</a:t>
            </a:r>
          </a:p>
          <a:p>
            <a:pPr lvl="2"/>
            <a:r>
              <a:rPr lang="es-ES"/>
              <a:t>Definición</a:t>
            </a:r>
          </a:p>
          <a:p>
            <a:pPr lvl="2"/>
            <a:r>
              <a:rPr lang="es-ES"/>
              <a:t>Ejemplos</a:t>
            </a:r>
          </a:p>
          <a:p>
            <a:pPr lvl="2"/>
            <a:r>
              <a:rPr lang="es-ES"/>
              <a:t>Realimentación</a:t>
            </a:r>
          </a:p>
          <a:p>
            <a:pPr lvl="1"/>
            <a:r>
              <a:rPr lang="es-ES"/>
              <a:t>Industria de procesos e industria de manufactura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899592" y="2132856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8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  <a:endParaRPr lang="es-ES" sz="98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10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28159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Procesos Continuos y Procesos Discretos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920284"/>
          </a:xfrm>
        </p:spPr>
        <p:txBody>
          <a:bodyPr>
            <a:normAutofit fontScale="92500" lnSpcReduction="10000"/>
          </a:bodyPr>
          <a:lstStyle/>
          <a:p>
            <a:r>
              <a:rPr lang="es-ES"/>
              <a:t>Procesos Continuos:</a:t>
            </a:r>
          </a:p>
          <a:p>
            <a:pPr lvl="1"/>
            <a:r>
              <a:rPr lang="es-ES"/>
              <a:t>Objetivo: mantener una magnitud (o conjunto de ellas) lo más cerca posible de un valor preestablecido (referencia)</a:t>
            </a:r>
          </a:p>
          <a:p>
            <a:pPr lvl="1"/>
            <a:r>
              <a:rPr lang="es-ES"/>
              <a:t>El controlador mide el valor de la magnitud regulada y continuamente actúa sobre el sistema para reconducirlo</a:t>
            </a:r>
          </a:p>
          <a:p>
            <a:pPr lvl="1"/>
            <a:r>
              <a:rPr lang="es-ES"/>
              <a:t>Principalmente entradas y salidas analógicas</a:t>
            </a:r>
          </a:p>
          <a:p>
            <a:r>
              <a:rPr lang="es-ES"/>
              <a:t>Procesos Discretos:</a:t>
            </a:r>
          </a:p>
          <a:p>
            <a:pPr lvl="1"/>
            <a:r>
              <a:rPr lang="es-ES"/>
              <a:t>Objetivo: llevar el proceso por una serie de estados cualitativamente diferentes uno de otro</a:t>
            </a:r>
          </a:p>
          <a:p>
            <a:pPr lvl="1"/>
            <a:r>
              <a:rPr lang="es-ES"/>
              <a:t>El controlador deduce el estado en que se encuentra el proceso (sensores) y, cuando se cumplen ciertas condiciones, activa o desactiva los actuadores</a:t>
            </a:r>
          </a:p>
          <a:p>
            <a:pPr lvl="1"/>
            <a:r>
              <a:rPr lang="es-ES"/>
              <a:t>Principalmente entradas y salidas digitales</a:t>
            </a:r>
          </a:p>
          <a:p>
            <a:pPr lvl="1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11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8959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942391" y="1073793"/>
            <a:ext cx="81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Objetivos de control diferentes </a:t>
            </a:r>
            <a:r>
              <a:rPr lang="es-ES_tradnl" altLang="es-ES" sz="36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Técnicas de automatización diferentes</a:t>
            </a:r>
            <a:endParaRPr lang="en-GB" altLang="es-ES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Procesos Continuos y Procesos Discretos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12</a:t>
            </a:fld>
            <a:endParaRPr lang="es-ES" altLang="es-ES"/>
          </a:p>
        </p:txBody>
      </p:sp>
      <p:pic>
        <p:nvPicPr>
          <p:cNvPr id="52226" name="Picture 2" descr="Resultado de imagen de control continu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794"/>
          <a:stretch/>
        </p:blipFill>
        <p:spPr bwMode="auto">
          <a:xfrm>
            <a:off x="655170" y="4247814"/>
            <a:ext cx="37683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Resultado de imagen de control disturbance rejection error setpoint overshoo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1" y="2692766"/>
            <a:ext cx="3048273" cy="14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619671" y="2323434"/>
            <a:ext cx="234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Procesos continuos</a:t>
            </a:r>
          </a:p>
        </p:txBody>
      </p:sp>
      <p:pic>
        <p:nvPicPr>
          <p:cNvPr id="52232" name="Picture 8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7" y="2811677"/>
            <a:ext cx="3823099" cy="18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Resultado de imagen de grafc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3529"/>
            <a:ext cx="2751986" cy="15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617096" y="2323434"/>
            <a:ext cx="219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Procesos discretos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81000" y="2274122"/>
            <a:ext cx="4042523" cy="4447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/>
          <p:cNvSpPr/>
          <p:nvPr/>
        </p:nvSpPr>
        <p:spPr>
          <a:xfrm>
            <a:off x="4504589" y="2274122"/>
            <a:ext cx="4042523" cy="4447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sp>
        <p:nvSpPr>
          <p:cNvPr id="14" name="Rectángulo redondeado 43">
            <a:extLst>
              <a:ext uri="{FF2B5EF4-FFF2-40B4-BE49-F238E27FC236}">
                <a16:creationId xmlns:a16="http://schemas.microsoft.com/office/drawing/2014/main" id="{CBE539DA-CA88-4AF8-8B9E-3C83ED8D29DF}"/>
              </a:ext>
            </a:extLst>
          </p:cNvPr>
          <p:cNvSpPr/>
          <p:nvPr/>
        </p:nvSpPr>
        <p:spPr>
          <a:xfrm>
            <a:off x="894924" y="5862495"/>
            <a:ext cx="3072006" cy="5755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Control del ángulo de paso de una turbina eólica</a:t>
            </a:r>
          </a:p>
        </p:txBody>
      </p:sp>
    </p:spTree>
    <p:extLst>
      <p:ext uri="{BB962C8B-B14F-4D97-AF65-F5344CB8AC3E}">
        <p14:creationId xmlns:p14="http://schemas.microsoft.com/office/powerpoint/2010/main" val="263638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4276" y="1070734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342900" eaLnBrk="1" hangingPunct="1">
              <a:buFontTx/>
              <a:buChar char="•"/>
            </a:pPr>
            <a:r>
              <a:rPr lang="es-ES" altLang="es-ES" sz="24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PROCESOS CONTINUOS</a:t>
            </a:r>
          </a:p>
          <a:p>
            <a:pPr lvl="1" eaLnBrk="1" hangingPunct="1">
              <a:buFontTx/>
              <a:buChar char="•"/>
            </a:pPr>
            <a:r>
              <a:rPr lang="es-ES" altLang="es-ES" sz="2400" dirty="0">
                <a:solidFill>
                  <a:srgbClr val="C0C0C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400" dirty="0">
                <a:latin typeface="Times New Roman" panose="02020603050405020304" pitchFamily="18" charset="0"/>
              </a:rPr>
              <a:t>Industrias de procesos (producción de energía, químicas, refinerías, jabones, acero, </a:t>
            </a:r>
            <a:r>
              <a:rPr lang="es-ES" altLang="es-ES" sz="2400">
                <a:latin typeface="Times New Roman" panose="02020603050405020304" pitchFamily="18" charset="0"/>
              </a:rPr>
              <a:t>etc.) </a:t>
            </a:r>
            <a:endParaRPr lang="es-ES" altLang="es-ES" sz="2400" dirty="0">
              <a:latin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6180" y="76200"/>
            <a:ext cx="6117020" cy="685800"/>
          </a:xfrm>
        </p:spPr>
        <p:txBody>
          <a:bodyPr/>
          <a:lstStyle/>
          <a:p>
            <a:r>
              <a:rPr lang="es-ES"/>
              <a:t>Tipos de procesos industriales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13</a:t>
            </a:fld>
            <a:endParaRPr lang="es-ES" alt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8F6831ED-A99A-409C-9121-A00FA177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44" y="2240285"/>
            <a:ext cx="6674111" cy="44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4276" y="1070734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24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PROCESOS DISCRETOS</a:t>
            </a:r>
          </a:p>
          <a:p>
            <a:pPr lvl="1" eaLnBrk="1" hangingPunct="1">
              <a:buFontTx/>
              <a:buChar char="•"/>
            </a:pPr>
            <a:r>
              <a:rPr lang="es-ES" altLang="es-ES" sz="2400" dirty="0">
                <a:latin typeface="Times New Roman" panose="02020603050405020304" pitchFamily="18" charset="0"/>
              </a:rPr>
              <a:t> Industrias de manufactura (fabricación de piezas, componentes, electrónica, estampación, etc.)</a:t>
            </a:r>
          </a:p>
          <a:p>
            <a:pPr lvl="1" eaLnBrk="1" hangingPunct="1">
              <a:buFontTx/>
              <a:buChar char="•"/>
            </a:pPr>
            <a:r>
              <a:rPr lang="es-ES" altLang="es-ES" sz="2400" dirty="0">
                <a:latin typeface="Times New Roman" panose="02020603050405020304" pitchFamily="18" charset="0"/>
              </a:rPr>
              <a:t> Clasificación según volumen de producción</a:t>
            </a:r>
          </a:p>
          <a:p>
            <a:pPr lvl="2" eaLnBrk="1" hangingPunct="1">
              <a:buFontTx/>
              <a:buChar char="•"/>
            </a:pPr>
            <a:r>
              <a:rPr lang="es-ES" altLang="es-ES" dirty="0">
                <a:latin typeface="Times New Roman" panose="02020603050405020304" pitchFamily="18" charset="0"/>
              </a:rPr>
              <a:t> </a:t>
            </a:r>
            <a:r>
              <a:rPr lang="es-ES" alt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A la medida</a:t>
            </a:r>
            <a:r>
              <a:rPr lang="es-ES" altLang="es-ES" dirty="0">
                <a:latin typeface="Times New Roman" panose="02020603050405020304" pitchFamily="18" charset="0"/>
              </a:rPr>
              <a:t> (tipo </a:t>
            </a:r>
            <a:r>
              <a:rPr lang="es-ES" altLang="es-ES" i="1" dirty="0">
                <a:latin typeface="Times New Roman" panose="02020603050405020304" pitchFamily="18" charset="0"/>
              </a:rPr>
              <a:t>Job Shop</a:t>
            </a:r>
            <a:r>
              <a:rPr lang="es-ES" altLang="es-ES" dirty="0">
                <a:latin typeface="Times New Roman" panose="02020603050405020304" pitchFamily="18" charset="0"/>
              </a:rPr>
              <a:t>) – pocas piezas, secuencias de procesado diferentes para cada pieza, equipos de propósito general  (ej. Industria aeronáutica, maquinaria especial)</a:t>
            </a:r>
            <a:r>
              <a:rPr lang="es-ES" altLang="es-ES" sz="2400" dirty="0">
                <a:latin typeface="Times New Roman" panose="02020603050405020304" pitchFamily="18" charset="0"/>
              </a:rPr>
              <a:t> </a:t>
            </a:r>
          </a:p>
          <a:p>
            <a:pPr lvl="2" eaLnBrk="1" hangingPunct="1">
              <a:buFontTx/>
              <a:buChar char="•"/>
            </a:pPr>
            <a:r>
              <a:rPr lang="es-ES" altLang="es-ES" dirty="0">
                <a:latin typeface="Times New Roman" panose="02020603050405020304" pitchFamily="18" charset="0"/>
              </a:rPr>
              <a:t> </a:t>
            </a:r>
            <a:r>
              <a:rPr lang="es-ES" alt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Producción por lotes o en tanda</a:t>
            </a:r>
            <a:r>
              <a:rPr lang="es-ES" altLang="es-ES" dirty="0">
                <a:latin typeface="Times New Roman" panose="02020603050405020304" pitchFamily="18" charset="0"/>
              </a:rPr>
              <a:t> (</a:t>
            </a:r>
            <a:r>
              <a:rPr lang="es-ES" altLang="es-ES" i="1" dirty="0" err="1">
                <a:latin typeface="Times New Roman" panose="02020603050405020304" pitchFamily="18" charset="0"/>
              </a:rPr>
              <a:t>Batch</a:t>
            </a:r>
            <a:r>
              <a:rPr lang="es-ES" altLang="es-ES" i="1" dirty="0">
                <a:latin typeface="Times New Roman" panose="02020603050405020304" pitchFamily="18" charset="0"/>
              </a:rPr>
              <a:t>) – </a:t>
            </a:r>
            <a:r>
              <a:rPr lang="es-ES" altLang="es-ES" dirty="0">
                <a:latin typeface="Times New Roman" panose="02020603050405020304" pitchFamily="18" charset="0"/>
              </a:rPr>
              <a:t>demanda continuada de clientes, equipamiento de propósito general pero adaptado a elevadas velocidades de producción (ej. uso de alimentadores) (ejemplos: componentes electrónicos, herramientas)</a:t>
            </a:r>
          </a:p>
          <a:p>
            <a:pPr lvl="2" eaLnBrk="1" hangingPunct="1">
              <a:buFontTx/>
              <a:buChar char="•"/>
            </a:pPr>
            <a:r>
              <a:rPr lang="es-ES" altLang="es-ES" dirty="0">
                <a:latin typeface="Times New Roman" panose="02020603050405020304" pitchFamily="18" charset="0"/>
              </a:rPr>
              <a:t> </a:t>
            </a:r>
            <a:r>
              <a:rPr lang="es-ES" alt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Producción en masa</a:t>
            </a:r>
            <a:r>
              <a:rPr lang="es-ES" altLang="es-ES" dirty="0">
                <a:latin typeface="Times New Roman" panose="02020603050405020304" pitchFamily="18" charset="0"/>
              </a:rPr>
              <a:t> – Alto volumen de producción, Equipamiento muy especializados, muy altas velocidades de producción (</a:t>
            </a:r>
            <a:r>
              <a:rPr lang="es-ES" altLang="es-ES" dirty="0" err="1">
                <a:latin typeface="Times New Roman" panose="02020603050405020304" pitchFamily="18" charset="0"/>
              </a:rPr>
              <a:t>ej</a:t>
            </a:r>
            <a:r>
              <a:rPr lang="es-ES" altLang="es-ES" dirty="0">
                <a:latin typeface="Times New Roman" panose="02020603050405020304" pitchFamily="18" charset="0"/>
              </a:rPr>
              <a:t>: bombillas, tornillería)</a:t>
            </a:r>
          </a:p>
          <a:p>
            <a:pPr eaLnBrk="1" hangingPunct="1"/>
            <a:r>
              <a:rPr lang="es-ES" altLang="es-E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6180" y="76200"/>
            <a:ext cx="6117020" cy="685800"/>
          </a:xfrm>
        </p:spPr>
        <p:txBody>
          <a:bodyPr/>
          <a:lstStyle/>
          <a:p>
            <a:r>
              <a:rPr lang="es-ES"/>
              <a:t>Tipos de procesos industriales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14</a:t>
            </a:fld>
            <a:endParaRPr lang="es-ES" alt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0764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35" descr="http://t0.gstatic.com/images?q=tbn:ANd9GcSPDP86bGl1etSlkxkClWeLgeH6P7L9y-MLWzL9Eh-ciEv6ViRG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2400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asme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4" y="4341813"/>
            <a:ext cx="2682875" cy="1828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1037" descr="http://t2.gstatic.com/images?q=tbn:ANd9GcTj7y67gbCkphl5r48y3IhTcOfICDtFN1zWXRQ4Zrdgxnre1DyQz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88" y="1570038"/>
            <a:ext cx="2901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1039" descr="data:image/jpeg;base64,/9j/4AAQSkZJRgABAQAAAQABAAD/2wCEAAkGBhQSEBIUEhQVFBQWFBUYFRQYFRcYGBgUFxUVGhgYGRgXHCYgGBkkGRUWHy8gJCgpLSwsFR8xNTAqNSYrLCkBCQoKDgwOGg8PGiwdHyQsLCwsKSwpLCwsLCwsLCwsLCwsLCwtLCwpLCwsLCwpLCwsLCktLCksLCwsLCwsLCksLP/AABEIAMIBAwMBIgACEQEDEQH/xAAcAAABBQEBAQAAAAAAAAAAAAAAAQMEBQYHAgj/xAA+EAACAQIEBAQDBwIEBgMBAAABAhEAAwQSITEFBkFREyJhcTKBkQcUI0KhscFS0RVicqIzgrLC4fAkkrMW/8QAGgEBAQEBAQEBAAAAAAAAAAAAAAECAwUEBv/EACcRAQEAAgICAQMDBQAAAAAAAAABAhEhMQMSQQRRcQUT8BQjMmGR/9oADAMBAAIRAxEAPwDs9FFFAtFFFAClpKWgKWkooFooooFopKWgBVTi3jHYfXRrN4ROkgodqtqp+KmMXgj3a8v1Qf2qUXNFJS1QUtJRQLRRRQFLSUtAUUUUC0UUUEXFcSS29pGJzXSQkAnUDr23qWKzfGmniOAXsLzH6CP2NaOgWiiigKKKKBaKSigjUU3fPkaDBytB7GDr8qwXA8NjcZhLV+3jQ4cHynMuoJB8yb7dqDoNN3MWi/E6j3Yf3rAnhWLtyb2G+8DeRiGbT2DA/pXvgd17yZreBsNDEFpOWe3nediPrU2jYXOP4dd7yfIz+1M2ebcI219PnI/cVBs4DF9LeEtey5j+i/zVDwvksXXvDNbQ27rW28jNJGsgF4AM02rXYvmKyqFkdbhgwFYGIBMnsKzNnmNiQBeYk/5+/WKXivBFwlq6VbMWtHXIqR5gB8OpmTv2qBwPlTPhkxJuRBnJlmcr5YzZusdq8T62+XyeX0wutTfF0+vxTGY7vy1/A+KszG3cYMfyN37j3/8ANWXEMcLNsuQTGUBRuzMwVVE9SxA+dc0vcQKXF1g6tvHX/wB/Sr7inM3i2rQCEuj2brEkCTacMVAA3YKe29d/0/6q+Sft59zr/cc/NhrmNEOJXUZPHtoqOwUMjl8jsYVXzKNCYUMOpGms1a1iuZuc7FzCulgtddwuUAFSuoYMS0bFRWs4djhetJdUEK4kAiCN5B9QRXquCLzHj3s4Z7luMwK7iRBMbVS8c5htAYK5nDst1SyJ5mJZCCAo1JkxFXHNKTg73sD9HU1hbdlWzXwFzYZcIlrSAbzKLtxjG5gqs9pqUbbD8y/iIl6xew/iHLae5kKu24QlGORyAYVomNNauqxXEeMjF8NxocBLlu07qQY81uXtssmQQyCtVgccHCgkeJkRnXqMyg/zVRLoooopaKSlFAUtJRQLRQKKApaSloMjxTi1tOKWi7hVt2SGOujtm00HYr9am8E5oOIxV60FXw0BKuCZYSgEgjScx+lRLmCS/wAWuC4iuqYddGAIzMREj2Jpjkeyv3rGsoAUNlUDQAeJcgD5IKiNoKKSlqqKKKKAooooIs1meRbAspisOoAFnFXAFHRHhl06DetNXJvtG4jeweLvmxce2L6W2ORspJCld991O3eiV1oaRNY3kK54Ixdm6yg27x1JAkeZZ1/0CsFhcfY8NDfuXb1wqGl4ckwCVznqNfpUgcVRmd0VmzEAFnAYEaMTEzM7Vm3lrTcc28ZsW8twi1ilylDZz6qTJ8RCAQCdiYB0WCNazXL/ADTiQ91s2HthhbLtcF+6zFECZgLceZokz1qJxENdTJCW/h1i47SO+ZlAO+mtesBh2tHML7qcuUwLa6TmjVH6+tWVGj4PzGcVcZbuRzIVStp0QqBmOYXGbWT37VYcYa3atZVTV/KAqzufT3qlv8V8E2wxLMUBzMczSSTv7RUrC8Ra4rtA8qyCQRvpExtvX5vzfUe+ecxnL0MMNYzaj481nwLVvxEt4xrzZfIHuC1kJIcGMikgET20qlPOIC2rduxeLpbCMWUDOwY5n00gz09Kn8yY+6uXIqEEeYukyQwAAadDDEwJMA7VAwpLMgIU/ET5wYudcqE5gpyg616/0cx/axyk50+Ty79rNncFhmVbZyFJmQek5ok/T61teV8HduM+W69tAoBIg6z8IB276VjvEbx4dlC6FREE/AvUbx0HQVrOBcweAoChWV7yZyD5gDlVjHZRX2OS25gufdcMyG41xr7hRnOoGXzZY9hp61zjB4y54l+0GbILmcqFGXN4YUHNuCIiPWrvjHErlwFrjyys+QFiIzHTQEgCAOlQbFrIXKlhnYF/MZP4ciddYNA3i1ViiE6vcCkf5GaX/wBqn610/DgDiF4DrZQ/qB/Fcrv3lN60QTKB80r1MMIIPYbn9a1+M5mJvi7ZIUtbCNs2xY7kdsppBucTiVtozuwVVEljoAKq05xwhBIvpA6+aPlpr8qzPP3MaDhaKzr4t/wpURmjRmOUbDy/rXPcKAQgBkEDUiJnXbWN6+vxeLDLC5ZV8nm82eGcxxnbv9q6GVWUyrAEEbEESD9K9VmOGcyrYwljxxrDIPDEgi0BG53yx860tm5mVWgiQDBiRImDGk18z63uiis/zhxO5ZS0bTZSXIJgGQFJjUUGgpayCca+8WLlwXo8CwjHw3ALX2tZszBd1DQoXYnNO2mttzAneBPv1oPVFFBNBneFNPEcc39C2l+WUGoX2crKYh/6ro/Yt/301wrj9rPjnLBTcJKA7sFVo+e2lReRsc6tYtKRlueM9wQCfKltV16aj9aiN/RRRVUtFFFAUUUUEWuYfbRgXIsXFgjK6ERLZgysvygv9K6fWJ+0O04azcKm5ZAIbykrbYkeYgTuNJI0ihrbjvCVRVK3VYEGTED5a7GrOzfC27uphSDMa5Cd/UgA/Sp2M4VbveexlDEa5dJB2Mdah4Plu8GcN8D23SdYzNGUxuOtZvez4W+KsPdK3Fl4gFg5CtHUgHQkRPt61LGBXIJPmO4yz/H81XYDgeIS2q5pYACVJPTaQJj0qwweCeyHa48yux1IPQ6mT9KWC9F9LoGa2pygAGD0EDrS38eFQoFVAYLQG1AnuYFc+xvEsQ9zIM4dZnL4knT+kExtEbVWreuG4M7MSGE5mJgg+teNf0zL3tmfH4fV/UccxusVjULQfN5cwU+mhYdj/wCa8HhqN52L2yDJ+Bl30lfT0NTb2Av3wsWLNkCcrkm44Db6aDUd5rxiuW4ULdNw518PVjlKkA7IF1kbdQRXr4YTDGYz4fNbbyS1wtGvo1xvGJGgLMgGUArOYGNDOnarS5hbNlS+RFaT8IZ+mmrMv5tfhI3qBheB4mwItqrppsArQI1ytOwA6zpVZxLBuxZmxF1VGuRgDaygnNl26ydDM9OlaQt20xtzB99YJ9z9al7/AOz9VIr3dugoFyq65CEQHQhV8nRRIIG3pSlY9/w/+o1BXGwAxzSZU6Lq0egjerA4AqSxz6MmXxFh4YMGJjSNFE6TrUw8Bvm9ae3cssoHnt6I2aG0ykR8RGxHw9qMbw7wiXuWWW7cYZ7hRRmJML5lGvzJ20iryrCc53vxLSAQTbOu4/4jA/oF+dP27rrHhWnulSoyIDMEhegMU5zLwO9evYe5bAuIoKsqGWSHzHMsAyZnSf0pcNib+Hl1DojSHJQgEqdBJiCDNeh47vw3GdvP80/vY29fda2cDczg54QM/wCGSx1yBSewM9dzHtXYuHXc1m03dFP+0VyyxiA1tXnysTlJBAYiSQJGsVq7N3FIosWjmuZEaJEW0bQF7jaLOVsqhWOhkQJrz5t6DYVkftEvBbdmTEG4f9lMcT5hxC46xYkIYQlQVZXzXArSQAdAw0gRIIqH9qNxylgFQBmfUNOseoFVGJ5fxRTDFWIhg+bzA+UgkAFTqZjbrNdWw90pwkHMQww0yDqGK99wZNcJw/Dcdh/BuXLLLaZrXhOVUoVudJXYlSDBg6e9dA4ViB4OJZFzFrV0Bdt76CJ2EAH2peBv+T8WHwiecuyl1YkliGzEwSeoBFReAXWfH44lmKgooEmBBI0Gw+E1hOCc3Ph1e07G1bzMwAdM6FtWJMGZYkj3G06R8RzM+FLtaujw7jSwCHMYDEEwRGpMgNueutTY1eHw9t8NxK61tSRdvFCRJBAMEE6jUzUX7PbU4tj/AE2n/V1H8VAwfFfCwd+w7S15WdDHxRcto/qCJ1HaDpJFXP2bWvxL7f5EH1Zz/FBvaKKK0ClpKWgKKKKCLRSUtBzL7W3wuDtW7otkX7rkLkbIMog3GYbSJWCBJJHSaynC+Z0a7aJzfAQA50BlYj8pZgTrv5YrqPPfI9vidlEuO1trZZkdQDqywQwO66DQEbVxLnHk25g8SthLhuqLSMCwCzoQYXWYK9yaI6JjLlnEC2HVXIhlXODvpBjcf5T2qJi+Gs6ouR8iZgiZiQAegJ+EdgNB2rnPDONXbM5kJ8olWn4Q35W+JfiMDUamtpy7znOUK4kkAo5C6SdVkkN0ETPpT8rxbwlcO5YxKM7i4VZ4BGVTlEyIMgT7jrU/A/Z8ucvdYuS0tPY76iIOs0zx37Rfuty2DYlGWWbMRGpGgCmIgHfrVLjvtXvMPwLaJOzROvfWf0inEHTMLh7OHSMyokz5mEa9fN6ftWd4DzThHsKWEur3ECBS50doI/1LB+dR8Fxe1isPZGJDvmQHMWMlmENEeUGZ0gRWl5X4NhMOCMMILRmzMcxiY0Yx1O1NLLwiHF4i8Ys2bqpH5yltfaSJipFjlzFMhR7tu0hmUVS+++raVpVX/wB6/wB/0FLcvhBJMD9/bv8AKaaRlcRyJhrcPcu3ZkBWzZVX1CqI+tUeLAH/ANAfowrScytib1oi2mVCDrGsx5WYA6QYMGBpWZxFpmAAUyLZAQHxXIGxJXQkgGpVWXEsDeW0wW2mbQeJkeVBKyZtbnKZEzrvVX93ulWPjX3trcUi0cmQBnWCcp6AjX/LTmL5jv4W34jNlACs9oOLrBYExIjMOu0VR4Dml7iv93sX7qZlzXGyokHuxMT5Z1n2FNC34feS2Sz2xdBBkTB3bUHv5f3oa1Zu3Lls3cVYtlFaCDdtlwxhSWEt5cnzkToKav3xldgREMZG0DxO3tVbwhQLxADABRlzEzBuEwRoJB9NmFTaNFw/lN7yJ4WIW5aDNlEtbZSDBIQg7xv10r3xm5icPdcq7q7Kihm+FkUEQVBmfih99T2FeuH4csi5PEzQPgloGurIQQBpuCNaa4qrlwjlmcZdGVlIDBguhJ0JVtux7VbeBkrQxFvGNcxLhnKWXRgrRDOFGUROotkaTJB3rXcw8Q8RBaLhoQK7KyvowOqkghT5SIgHTWaz+GwihdFbNmkZ4BzeJfP5TDAOpIOk1P4HgrV66UF0flNy4Z+MZ/y9ASQI6AHvrBPx95r2HsWZlbXhFQQB5rQGUmPiiNjG9QrfD4ZTJgFiQDuSDJPfU7d6m8a4Rew4ssty29t7yWyykGAwbYdDoOtM4a95MztGinQD807yRpMba6+lTkVPE8FZty4s2GhMxzeI3iMQWKMucQysE1ERBmdKi4C2Lh8JiEsM3irobkNGqlrhzAMeknY0t3hDeM9xSDmtsoyvOrODoNDGpPXYU5hvGttc8MQwZPDka5Sq5tG2G/vJqqXiAznD53UC0XuKynWLoBK3F/KTkU+mUxXQfs6yrbvSQCWQAEidEH8tWRxXFL9+FvoCE1BCZZMEawY/berPBnIAEYAhRIMmY6z30qsuhcXxgtYe9dJCi3ad8x2GVSZP0qPyvxA38Hh7rMHL21YsBAM9Y6Vz3mHHvi8O2FtutrxDluNJIybkKJAkwBr0JpzgPMF3CW8PakrYsqqecAM4XeFAJJPpRrfGnUqKZweI8S2j5SuZQ2VhDCRMEdDT1VC0UlFBFoooNAziLmUEnYAkxvAE6VwUcyePicVdukMDLWi24tyYUD8sCNq71dr5o49hmsYi7bRQXS7cRe4hjBGu8AfWiLXFm21olTIdPLO8Eaeu+lUnC8FnuBcpeSDlUSdGUmAN/KW+lXAuK6xmbMrZvDj4RoS0D8veBVThWeX8BjnAYApv8L/oQKgtuOYAlwiXSzW4Hhg5iAx6g9CenSqS/h8kiACGEx1+XSrGxzBlW2zQr3FH4mXMuYkhsyiD+XpT/EsKGDOAMpWRlIgkFZIjvqY9alvK6V33q9h1JW4AAPh3DTAGh2IGukHerrgnPBun8UsjBGAYS4ny+Y7tuB0YDWsvxW4fC32aD7GY/imuXG/EiYLLcA9/DYj9RU18ru+vq7Vwznd1YAMLtslirfEoVVB+IbNMiNDV4vHLN4BobNlDQW0AOx2kfOuT8P4Xd8Jb9tzmIk5TlYQY1I0bbZhFSsBzDkufiWwz5Qsr5LgUGR+HIVt91I3qzLfC/l1W7irjrkHw7eXrOwnb9qzOK4o1rFFEtrdOgdDb86wY0aGkancGKx3M/ELd44V0uFslzzpJDAF7fxKYjY6xW+GNQZkVLVttQSLepHSD10PSa0yh47mR2JhUEAxIzkQ2UgG5OX/lArGpxbx74FoNkVirKSCAB1AJIGs6iNK6B/8AyYu2nay9pbpRoB7xIkEaCYMwaoeTuR8Rhi3im2VuwVTVznmM2wiRI6zpU1vlrdk1vg1h2jDiQCcjSCARoLv7z+lRuE2Ly3T4mXIWZkPnzmbgO7aZRPT0ir/j9gZrot6gLGncK4Om41PaoNrFO7W1PwIoga6ElJgHbXcDrU0jRWcXlPDQphclwscxU5suoBKx1jcbxvS88Yy3aNgOWXOWC+ViS0roIG+orDcX59aw9q0bEi0ZRpiZysTrM7U3xX7QMRiGUIiystAB+EkCBrqZg+1BbYj4iDpBTyk6xGJPUdRrXria4ec9pMsgBZ0ecoGrDfRZPt61UYa5mN18xdnKk6nywl4CZ9/1pcfi8i2WRlZ85C29cw0+NgRGWexkyNKndEu5iwzYfI5ZfGBysEYiLV2YuCGjT4SD6EVbcKxptMjKoc+GBly5pBUdJHeoT4O9iGS4cI1t0Fwl1tAK7MmRQAgH9TnzCQREtOkr/CbjLMKsAAlyVGw6gT0Og1rV7RNsLYxF3N4N1LgmTaXae6mANu9VrcDW3cDC6zqSZGUhoH9W8fWvWIxFzDIq3X8RW7CEb1UM3mA67HXam8LxGzmnLlMQF1Cz3KSM3tNNiWbxfWVygwsvJ9pmegqp4jiPCDFiZA2JzEztA67dTUq3bjKAZlmMxFV/FbLl2kNknTykjTTQ6j9KibRLWPBKNm1PQ6b/AKfKtJy/fezdxWINvMyWra2FcQCzsoJWewnboKh8s22D5rFizfM6tBQrp/UZUfQGtRc5mRHVMRauWWeQuYBlaI2ZCZ36gVUTeHc8uFH3q0FJOjIRlI7asdR71q8Ji1uorocysJB9K5jxeb6taw1nMzCABuSDvEwoG8mug8s8KOGwlmyd0Tzf6iSzAegJIHtVaWdFFFBFooooGrorkXNXLNxuIsVS69m7LuwKoFc9MwGZhptofMNdK6+4qvxVmaDlWJ5fWzaeERDlP+o6f1HU/WqXmHgwS21xNMwGux9NRvoTrvW35+4fOHzCAyOrAlZgA+bbUCNeu0RrWJ+5M6q2IvMudZybGNDGsk7iaJWVw1gvh7U6FXYSdo0Yf9RpvEXr1sHICqlcpjzKw13HfXt0rWKiqCuFRnB0fQkbETmOgI0+lV74V1tupBUgsQSBsDPzBoRS3bTNg8zTmDsDO5HkK/oxqJwI5cRZPTxFHybT+auG8yYlfUMPZlb+wqmw9sg23AIGYFTEA5SDoTvUI3nDONJIVYtsNrbTkP8ApYQVPzHsamXF/wCOz21Vmy5WJzEIBr0AHm69qmcHw9vwSrIpGZ5PUyx1PfoPlTC4DITkuEq5JCPqg3mNJQT6x6a0t3Fk5ZcMLiXwHzFASNNYDjY9RBG9T+H8yXlUeMRdUtGpIdQAPzAa6E6EE7airPiNtQjggK/htpvpuQGj0Bg1lApLlRpmywexIj+J+VMcrLwljecJ51t3HKyogkKpkXNAdhqDt0k61f8AC+Z3/Aa6pLsxXKVYQRtmDeZdCO8GuV4Tg9xMRaF22RJIzjVScrbkfzVjw3i9y2B4ZORW0t3gXthlI+F90O3Ue1c8MJhvnvlvyZ3PqSdfz+fLpePe3iDcK5QTK+xAiCR60wOD5MhJJIVQTlGWRG0axp171i7nMErlU/d3e6Hcs3kIAM5LyiVJMfGPTatdY4q4uwI8I2s4cagkRMHYiuk3ZtLreo94jltiltiqtIgEkQYG/b5E0zxPkcoFc5d9UiVPb0+YmtBy/wAy2bqK4WdT50PmEGPMhg6a+lXGLC3rcW2D6jQGD81Oh+gqzV6LLLqubYLlsveLOGRS4At5TlIVchYpIJU6xB1jMd4F3a4Xh8IwBRRO7XFZlB1nIzfBOm+5HWr0KotEMQArbyMq9wQZA+Rqt4x9ouGs21Rgt19gG+GRsVBlj8tPUUqRWc1Y7FBLYw15LYYnMx3Xf4WXVj0gCfXpVdZ48MPbtHEXnusmbzNClyTPqdBoNzWR5o5vul/wkRM4zEhAIB7KNB7kmqfhGJXE3QLsswkzPmygQQCemtYnEW1o+ZeZLvECfCUAgiPgQx1JZvMdD3HtT+Ewl62A1xSyxqq5Wj571dcI4bhyAAcpjZ4j6nSr7/ACo/DYqD0B0P8AFS5JpmLPELYKBSBA22jrqCBFO+KwBAcwZmJAIPSPnVjisAy/8W2rL1MAfrtVa2GAH4Ba2J1RhmB/5TsPXT2qexcVrwnmG9kZIVQuxCgQNummoE7VnOYeLquIssxZyoZtNZMgRJ9YqxFqB2BAkDqaznF+Gm7flWAyKoykepbcH2p7bZ67WXDeabqYgOjZAARCxsY3nfau1cExbXcNZuOIZ7asfmK4/wAncoPi7jh7oRbaqZVJ+IxGpGuhM+ldowlgW0RF+FFVR7KIH7V0hjd9HqKSiq0jUUUUARTNy3T1IRQVuIwQO4rO8f5aS8v/AA0LAMEZlBy5hBI/T6VsilMXLFBznB8q3EUC5czRsANh0A9qaxPCEe5kIzAAg7yDHfpt+tdBuYOsJzVwpsHcOMtM9xnfIy3Lvktoy7omgIlRvMCTRGW4ryuMOLlxTKkKII1GUiPQiBFO4/jmGy5SRcB/KFzL7awv0qdZ4fcxKq16+crqDkQdCAYLHb5Cpn+E4bDAEqqtGmbzOfadfpFBQWccwDZRcZfLDBIYrlGpVh5gGEU3gMStpTmZ7wLnzkZsrNlkMBGUAyY6VKx/EvFP/wAcM1wQBC5hE65jsB86l2MExAe4gt3IhirAyBtmI9+sx3qaVW4q+3ilDBBDiQImVaN/cGqG0vn+SH5i4f7x861WJ4YA6kjLkadBInXt7n61nnwTpqylRkO+h+NdqzIVrJ1qv4KwtIyXRlzOzAkaEEKPiWYOmzCPaq7CcUv2riW765gzKA+gbUjWRo4+hrzgsdiM9xUXxkUnMGIGUFoADnvrAM7dKvHzNn4XN3gaNrabKW82QgQwPZToR/pIqoV7mGYZGe0WJkKrG2TOz2mHlJ9vnVlhr42tk22OpsXACCf9MxPqpmpVnHxetl7R8obUtKhoAGVjqRBbRjp3plj69f8AD22Y4fzGttQt2yEUEnxLMlZOpOWcyfKauMdjBewl5rd0sPDcSrmROm42PuJrHcSvr95E3QhIYmJgbEZgJ0PsameDkUHMDm0lTodfQ03qHd3VBfxdyxavMtxy7MyBmaSFQrBHY6nWqzD2SHt5xc8RszMXnXQxE6zG/wAqvXwee3maQvjFQ0aZiRH6iJpniVi4cRLHMEDZmAAWXEgAjQ77zrPpU2iFxy43jqi7NbVSYnqf1p7lnhfhX5zK2a0TodVGZRDDof7Gr5OXLWIVmcsrZmAZT0B00Om5NRuH8D+74m4M+ebSkGIOrsIO+vl70vSr+1cAidKuMFjXUDIxH7H5bVnMdZdlhIGup9PT9KtuHAhYO8k9tyenTv8AOvnlvtrTrcZMJlvm/H2Wf+LNcWTEy0HsAxAgbA6b+tQrzxJPvXjBN5UG0rm+uv8ANOukx6GtXdnDkjYXFi4CVkAGNR1rWcO5Pw1y3buOrC4ygsQ7CZGkgyNo2A2rK27bZnnYkZR201PuSa6BhrkKo7AD6Ct+Ofdc/W3jpN4Pwu1h0KWlgEyxJkk+p9BoKs1eqy1eqXauV2RMzUV4BooGqWkooFooooCKQrS0tA2Uqu4pwW3fXLdUMvVTsfcVa15K0FLb4QiCEUD5VlueeUHxIttZVTdSVGZiBkYgt7kQInTeugG3XhrNBhcPyy4EMQANlUQPoNBUi5wmFIHY/tWubDVVcwYe4MPdNm34lzL5EDZcxkfmPpJjrEdaDHWMBmVmG5YyOh0X6VUcwYUi0ZnQHTp0O/yrV8FDphA+MQYd87SrOpJAgK2hIBKgeUTt61nOYuNWbgNq3mZjIUASSSCB5RqBr1onwbKr4Ks0RlU6xvAI36zRy2GTxx8M3mYSNGUgfppUDD8nYi6F8dyiL8Kk5mA9F2X561JxNl7Zy20e4FgHzfiAdDmMa/8Ais1UzjHDbN5CrjKZGgMCRqDI2I3G394hwT2wADnUDZzJMdrnXXqZptsUXtsZnLMypVxCnysNpkr7zXjhWPe8kumTK58pMkoCGUtHXzHT0peSG7vD7VwwyANvlYQfdSN/cGvL4MKltBMAsddes/zVniBK5SVLFdWPxNoZgR7dutQEHkXUtE6kyfi79Y2+VZrSo8Vvu7ADPD58sE/C8Tp21qPg+MeJbFqPzAzJ3mD+9W/Bmjw/UXP0Yf3P0pvH4RBeLBQGJtksBrrmBH+xTWmFjwe4PDgETmYkdRLUwxnFXfS3ZX/9G/7qqf8ABbpUXbT6nXLOUjp5T8usVJ4E7k3zdnP4iqZEHy20An61Mv8AEXVunHuZVJ7KT9AabSkxPwN6iPqQP5rkqysLCqOwA+gFReHsozWw0shlz6v5utSGtyU3gEkgGJMHLPcZoJHpXu3ZAJIABYyT3O0nvpUqTVt3HuwksvuP3rS2sRWfsiGFWdh66eK7m2rNLuxdqzw7VS4UVc4Va6onA0UoWkoPNFFFAtFJS0BRRRQLRSUtARRFFFAmWvLJTlIRQYb7SuXDfspdth2u2S2VEIGZXADDXeIU/IjrVfy1wy5bs2wuHW1cKDxGjzFo1ljr8tq6OyUy9qiaZLGMlgTecAnZdyfYDU1i+JcVZ74+6gtcJ1QLm8oECY2+ulGGw64rF33L3GsXHd1XZwhbyCZMKdSOwkQK3nCOGhFy2rQtr6DU+5OrH3odspe4c7IPHU2ySDKvIB7Fhpp2OmulVvFOBZhGZ1ifhYjffaB+3ua6a2BkbVmuN4DwT+HpmVoU6qCD07DXbappWVsqVBFzzHQhyu0LBn+nY/WoGCP4Y92/6q02K4drlIyuBqp/jfy+0iq61wgwQISASB3O507exNZ9eV2oExPh2bLZgsN1BIIJuAjQjoZ/5am4tVCqQ2fMxYvIMkLptoAAAABTmG4WLqZDIAUERruzbzvVPiOFfdWefhYEgjbRW0jpqavww0PDVizb/wBIqHg0818979z9Aq/9tQ8dzUlq0qWYuXAigt+RTlG8fEfQVI5edmwyM/xOXdjEas7HbpUy6aWSUl4/CO7p+8/xTyL5fnSNZ/EtD/MT9FP965qszbpNqce7Ue7c7VnLHay6PYYy3sKu8HYqHwnhrCS25jTt8+9aXB4Ou+E1NJbt6wmHq2sWqSxYqUi1pChaK90UEWiiigKWkooFooFFAUtJRQLRRRQKKKSloCkK0tFBBs8HtWyxS0iFjLFVAlu5gamn/Bp+KIoGfCrI82uC6oA2YKRsdS0EBe50/itoRWA4zyNjbvFFxSYpUsC7acL5/ERETK1pVjKVaXnUA59RQX+O4cryGEidO4PcEag+orN8W4OyIxHnUAnpmHqejR3EH0Nbi5arL8b4upVktwQQQzn4YPQRufXb3oMbwzEpb8RrhgBE9STqYA61VcTxD4m4FS2ZghEGrGdyx2X+K0vDeANeZjb0QkDxDt5dPKPzH12Hea1XCeXLdhYtrv8AEx1Zj3J/jaokcw4X9nd/70i3kHgiGZhBUiAcokznzaHSIkztV7iuXrmHWApa2NnGsCfzQND6xHrXSrOBqQMJSzauVWR5R60hP4q+ltz9WUfwa3vEuUbdySn4b91HlJ9V2+Yg1mn5PxIvbKQQFDBtBBYksDBA1GwO1c7jVVeGDkBT5nOwHX/x61ouF8Ey6tq3foPQf361bcO5eW0NNWPxMdz/AGHp+9W1jB1vHHSImFwNWtixFe7dmKfVa0BVr1RRQFFFFBGooooCiiigWikpaAooooFopKWgKWaSigWiiigUUUlLQFIRS0UGb59wd58Bd+7v4dxSrgwSGVDLIQOhG+h2rJcvYizdci/mLKqstsDyMp0LE9YeRl9jrOnTr1kMIO1VeA5Ww1gsbdpVLbnU/ITsNToNNaJrl5whzAQsDp2j0qwt2KeW2K9haK8rbr3lpaKDyUrybVO0UDXhV6VK90UCgUUUUC0UlLQFFFFBGoFFFAUUUUBRRRQeqSiigKUUlFAtFFFAoooooClFFFAUUUUC0UUUBS0UUBQKWigKKKKApaKKAooooClFFFAUUUUH/9k="/>
          <p:cNvSpPr>
            <a:spLocks noChangeAspect="1" noChangeArrowheads="1"/>
          </p:cNvSpPr>
          <p:nvPr/>
        </p:nvSpPr>
        <p:spPr bwMode="auto">
          <a:xfrm>
            <a:off x="1682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59" name="AutoShape 1041" descr="data:image/jpeg;base64,/9j/4AAQSkZJRgABAQAAAQABAAD/2wCEAAkGBhQSEBIUEhQVFBQWFBUYFRQYFRcYGBgUFxUVGhgYGRgXHCYgGBkkGRUWHy8gJCgpLSwsFR8xNTAqNSYrLCkBCQoKDgwOGg8PGiwdHyQsLCwsKSwpLCwsLCwsLCwsLCwsLCwtLCwpLCwsLCwpLCwsLCktLCksLCwsLCwsLCksLP/AABEIAMIBAwMBIgACEQEDEQH/xAAcAAABBQEBAQAAAAAAAAAAAAAAAQMEBQYHAgj/xAA+EAACAQIEBAQDBwIEBgMBAAABAhEAAwQSITEFBkFREyJhcTKBkQcUI0KhscFS0RVicqIzgrLC4fAkkrMW/8QAGgEBAQEBAQEBAAAAAAAAAAAAAAECAwUEBv/EACcRAQEAAgICAQMDBQAAAAAAAAABAhEhMQMSQQRRcQUT8BQjMmGR/9oADAMBAAIRAxEAPwDs9FFFAtFFFAClpKWgKWkooFooooFopKWgBVTi3jHYfXRrN4ROkgodqtqp+KmMXgj3a8v1Qf2qUXNFJS1QUtJRQLRRRQFLSUtAUUUUC0UUUEXFcSS29pGJzXSQkAnUDr23qWKzfGmniOAXsLzH6CP2NaOgWiiigKKKKBaKSigjUU3fPkaDBytB7GDr8qwXA8NjcZhLV+3jQ4cHynMuoJB8yb7dqDoNN3MWi/E6j3Yf3rAnhWLtyb2G+8DeRiGbT2DA/pXvgd17yZreBsNDEFpOWe3nediPrU2jYXOP4dd7yfIz+1M2ebcI219PnI/cVBs4DF9LeEtey5j+i/zVDwvksXXvDNbQ27rW28jNJGsgF4AM02rXYvmKyqFkdbhgwFYGIBMnsKzNnmNiQBeYk/5+/WKXivBFwlq6VbMWtHXIqR5gB8OpmTv2qBwPlTPhkxJuRBnJlmcr5YzZusdq8T62+XyeX0wutTfF0+vxTGY7vy1/A+KszG3cYMfyN37j3/8ANWXEMcLNsuQTGUBRuzMwVVE9SxA+dc0vcQKXF1g6tvHX/wB/Sr7inM3i2rQCEuj2brEkCTacMVAA3YKe29d/0/6q+Sft59zr/cc/NhrmNEOJXUZPHtoqOwUMjl8jsYVXzKNCYUMOpGms1a1iuZuc7FzCulgtddwuUAFSuoYMS0bFRWs4djhetJdUEK4kAiCN5B9QRXquCLzHj3s4Z7luMwK7iRBMbVS8c5htAYK5nDst1SyJ5mJZCCAo1JkxFXHNKTg73sD9HU1hbdlWzXwFzYZcIlrSAbzKLtxjG5gqs9pqUbbD8y/iIl6xew/iHLae5kKu24QlGORyAYVomNNauqxXEeMjF8NxocBLlu07qQY81uXtssmQQyCtVgccHCgkeJkRnXqMyg/zVRLoooopaKSlFAUtJRQLRQKKApaSloMjxTi1tOKWi7hVt2SGOujtm00HYr9am8E5oOIxV60FXw0BKuCZYSgEgjScx+lRLmCS/wAWuC4iuqYddGAIzMREj2Jpjkeyv3rGsoAUNlUDQAeJcgD5IKiNoKKSlqqKKKKAooooIs1meRbAspisOoAFnFXAFHRHhl06DetNXJvtG4jeweLvmxce2L6W2ORspJCld991O3eiV1oaRNY3kK54Ixdm6yg27x1JAkeZZ1/0CsFhcfY8NDfuXb1wqGl4ckwCVznqNfpUgcVRmd0VmzEAFnAYEaMTEzM7Vm3lrTcc28ZsW8twi1ilylDZz6qTJ8RCAQCdiYB0WCNazXL/ADTiQ91s2HthhbLtcF+6zFECZgLceZokz1qJxENdTJCW/h1i47SO+ZlAO+mtesBh2tHML7qcuUwLa6TmjVH6+tWVGj4PzGcVcZbuRzIVStp0QqBmOYXGbWT37VYcYa3atZVTV/KAqzufT3qlv8V8E2wxLMUBzMczSSTv7RUrC8Ra4rtA8qyCQRvpExtvX5vzfUe+ecxnL0MMNYzaj481nwLVvxEt4xrzZfIHuC1kJIcGMikgET20qlPOIC2rduxeLpbCMWUDOwY5n00gz09Kn8yY+6uXIqEEeYukyQwAAadDDEwJMA7VAwpLMgIU/ET5wYudcqE5gpyg616/0cx/axyk50+Ty79rNncFhmVbZyFJmQek5ok/T61teV8HduM+W69tAoBIg6z8IB276VjvEbx4dlC6FREE/AvUbx0HQVrOBcweAoChWV7yZyD5gDlVjHZRX2OS25gufdcMyG41xr7hRnOoGXzZY9hp61zjB4y54l+0GbILmcqFGXN4YUHNuCIiPWrvjHErlwFrjyys+QFiIzHTQEgCAOlQbFrIXKlhnYF/MZP4ciddYNA3i1ViiE6vcCkf5GaX/wBqn610/DgDiF4DrZQ/qB/Fcrv3lN60QTKB80r1MMIIPYbn9a1+M5mJvi7ZIUtbCNs2xY7kdsppBucTiVtozuwVVEljoAKq05xwhBIvpA6+aPlpr8qzPP3MaDhaKzr4t/wpURmjRmOUbDy/rXPcKAQgBkEDUiJnXbWN6+vxeLDLC5ZV8nm82eGcxxnbv9q6GVWUyrAEEbEESD9K9VmOGcyrYwljxxrDIPDEgi0BG53yx860tm5mVWgiQDBiRImDGk18z63uiis/zhxO5ZS0bTZSXIJgGQFJjUUGgpayCca+8WLlwXo8CwjHw3ALX2tZszBd1DQoXYnNO2mttzAneBPv1oPVFFBNBneFNPEcc39C2l+WUGoX2crKYh/6ro/Yt/301wrj9rPjnLBTcJKA7sFVo+e2lReRsc6tYtKRlueM9wQCfKltV16aj9aiN/RRRVUtFFFAUUUUEWuYfbRgXIsXFgjK6ERLZgysvygv9K6fWJ+0O04azcKm5ZAIbykrbYkeYgTuNJI0ihrbjvCVRVK3VYEGTED5a7GrOzfC27uphSDMa5Cd/UgA/Sp2M4VbveexlDEa5dJB2Mdah4Plu8GcN8D23SdYzNGUxuOtZvez4W+KsPdK3Fl4gFg5CtHUgHQkRPt61LGBXIJPmO4yz/H81XYDgeIS2q5pYACVJPTaQJj0qwweCeyHa48yux1IPQ6mT9KWC9F9LoGa2pygAGD0EDrS38eFQoFVAYLQG1AnuYFc+xvEsQ9zIM4dZnL4knT+kExtEbVWreuG4M7MSGE5mJgg+teNf0zL3tmfH4fV/UccxusVjULQfN5cwU+mhYdj/wCa8HhqN52L2yDJ+Bl30lfT0NTb2Av3wsWLNkCcrkm44Db6aDUd5rxiuW4ULdNw518PVjlKkA7IF1kbdQRXr4YTDGYz4fNbbyS1wtGvo1xvGJGgLMgGUArOYGNDOnarS5hbNlS+RFaT8IZ+mmrMv5tfhI3qBheB4mwItqrppsArQI1ytOwA6zpVZxLBuxZmxF1VGuRgDaygnNl26ydDM9OlaQt20xtzB99YJ9z9al7/AOz9VIr3dugoFyq65CEQHQhV8nRRIIG3pSlY9/w/+o1BXGwAxzSZU6Lq0egjerA4AqSxz6MmXxFh4YMGJjSNFE6TrUw8Bvm9ae3cssoHnt6I2aG0ykR8RGxHw9qMbw7wiXuWWW7cYZ7hRRmJML5lGvzJ20iryrCc53vxLSAQTbOu4/4jA/oF+dP27rrHhWnulSoyIDMEhegMU5zLwO9evYe5bAuIoKsqGWSHzHMsAyZnSf0pcNib+Hl1DojSHJQgEqdBJiCDNeh47vw3GdvP80/vY29fda2cDczg54QM/wCGSx1yBSewM9dzHtXYuHXc1m03dFP+0VyyxiA1tXnysTlJBAYiSQJGsVq7N3FIosWjmuZEaJEW0bQF7jaLOVsqhWOhkQJrz5t6DYVkftEvBbdmTEG4f9lMcT5hxC46xYkIYQlQVZXzXArSQAdAw0gRIIqH9qNxylgFQBmfUNOseoFVGJ5fxRTDFWIhg+bzA+UgkAFTqZjbrNdWw90pwkHMQww0yDqGK99wZNcJw/Dcdh/BuXLLLaZrXhOVUoVudJXYlSDBg6e9dA4ViB4OJZFzFrV0Bdt76CJ2EAH2peBv+T8WHwiecuyl1YkliGzEwSeoBFReAXWfH44lmKgooEmBBI0Gw+E1hOCc3Ph1e07G1bzMwAdM6FtWJMGZYkj3G06R8RzM+FLtaujw7jSwCHMYDEEwRGpMgNueutTY1eHw9t8NxK61tSRdvFCRJBAMEE6jUzUX7PbU4tj/AE2n/V1H8VAwfFfCwd+w7S15WdDHxRcto/qCJ1HaDpJFXP2bWvxL7f5EH1Zz/FBvaKKK0ClpKWgKKKKCLRSUtBzL7W3wuDtW7otkX7rkLkbIMog3GYbSJWCBJJHSaynC+Z0a7aJzfAQA50BlYj8pZgTrv5YrqPPfI9vidlEuO1trZZkdQDqywQwO66DQEbVxLnHk25g8SthLhuqLSMCwCzoQYXWYK9yaI6JjLlnEC2HVXIhlXODvpBjcf5T2qJi+Gs6ouR8iZgiZiQAegJ+EdgNB2rnPDONXbM5kJ8olWn4Q35W+JfiMDUamtpy7znOUK4kkAo5C6SdVkkN0ETPpT8rxbwlcO5YxKM7i4VZ4BGVTlEyIMgT7jrU/A/Z8ucvdYuS0tPY76iIOs0zx37Rfuty2DYlGWWbMRGpGgCmIgHfrVLjvtXvMPwLaJOzROvfWf0inEHTMLh7OHSMyokz5mEa9fN6ftWd4DzThHsKWEur3ECBS50doI/1LB+dR8Fxe1isPZGJDvmQHMWMlmENEeUGZ0gRWl5X4NhMOCMMILRmzMcxiY0Yx1O1NLLwiHF4i8Ys2bqpH5yltfaSJipFjlzFMhR7tu0hmUVS+++raVpVX/wB6/wB/0FLcvhBJMD9/bv8AKaaRlcRyJhrcPcu3ZkBWzZVX1CqI+tUeLAH/ANAfowrScytib1oi2mVCDrGsx5WYA6QYMGBpWZxFpmAAUyLZAQHxXIGxJXQkgGpVWXEsDeW0wW2mbQeJkeVBKyZtbnKZEzrvVX93ulWPjX3trcUi0cmQBnWCcp6AjX/LTmL5jv4W34jNlACs9oOLrBYExIjMOu0VR4Dml7iv93sX7qZlzXGyokHuxMT5Z1n2FNC34feS2Sz2xdBBkTB3bUHv5f3oa1Zu3Lls3cVYtlFaCDdtlwxhSWEt5cnzkToKav3xldgREMZG0DxO3tVbwhQLxADABRlzEzBuEwRoJB9NmFTaNFw/lN7yJ4WIW5aDNlEtbZSDBIQg7xv10r3xm5icPdcq7q7Kihm+FkUEQVBmfih99T2FeuH4csi5PEzQPgloGurIQQBpuCNaa4qrlwjlmcZdGVlIDBguhJ0JVtux7VbeBkrQxFvGNcxLhnKWXRgrRDOFGUROotkaTJB3rXcw8Q8RBaLhoQK7KyvowOqkghT5SIgHTWaz+GwihdFbNmkZ4BzeJfP5TDAOpIOk1P4HgrV66UF0flNy4Z+MZ/y9ASQI6AHvrBPx95r2HsWZlbXhFQQB5rQGUmPiiNjG9QrfD4ZTJgFiQDuSDJPfU7d6m8a4Rew4ssty29t7yWyykGAwbYdDoOtM4a95MztGinQD807yRpMba6+lTkVPE8FZty4s2GhMxzeI3iMQWKMucQysE1ERBmdKi4C2Lh8JiEsM3irobkNGqlrhzAMeknY0t3hDeM9xSDmtsoyvOrODoNDGpPXYU5hvGttc8MQwZPDka5Sq5tG2G/vJqqXiAznD53UC0XuKynWLoBK3F/KTkU+mUxXQfs6yrbvSQCWQAEidEH8tWRxXFL9+FvoCE1BCZZMEawY/berPBnIAEYAhRIMmY6z30qsuhcXxgtYe9dJCi3ad8x2GVSZP0qPyvxA38Hh7rMHL21YsBAM9Y6Vz3mHHvi8O2FtutrxDluNJIybkKJAkwBr0JpzgPMF3CW8PakrYsqqecAM4XeFAJJPpRrfGnUqKZweI8S2j5SuZQ2VhDCRMEdDT1VC0UlFBFoooNAziLmUEnYAkxvAE6VwUcyePicVdukMDLWi24tyYUD8sCNq71dr5o49hmsYi7bRQXS7cRe4hjBGu8AfWiLXFm21olTIdPLO8Eaeu+lUnC8FnuBcpeSDlUSdGUmAN/KW+lXAuK6xmbMrZvDj4RoS0D8veBVThWeX8BjnAYApv8L/oQKgtuOYAlwiXSzW4Hhg5iAx6g9CenSqS/h8kiACGEx1+XSrGxzBlW2zQr3FH4mXMuYkhsyiD+XpT/EsKGDOAMpWRlIgkFZIjvqY9alvK6V33q9h1JW4AAPh3DTAGh2IGukHerrgnPBun8UsjBGAYS4ny+Y7tuB0YDWsvxW4fC32aD7GY/imuXG/EiYLLcA9/DYj9RU18ru+vq7Vwznd1YAMLtslirfEoVVB+IbNMiNDV4vHLN4BobNlDQW0AOx2kfOuT8P4Xd8Jb9tzmIk5TlYQY1I0bbZhFSsBzDkufiWwz5Qsr5LgUGR+HIVt91I3qzLfC/l1W7irjrkHw7eXrOwnb9qzOK4o1rFFEtrdOgdDb86wY0aGkancGKx3M/ELd44V0uFslzzpJDAF7fxKYjY6xW+GNQZkVLVttQSLepHSD10PSa0yh47mR2JhUEAxIzkQ2UgG5OX/lArGpxbx74FoNkVirKSCAB1AJIGs6iNK6B/8AyYu2nay9pbpRoB7xIkEaCYMwaoeTuR8Rhi3im2VuwVTVznmM2wiRI6zpU1vlrdk1vg1h2jDiQCcjSCARoLv7z+lRuE2Ly3T4mXIWZkPnzmbgO7aZRPT0ir/j9gZrot6gLGncK4Om41PaoNrFO7W1PwIoga6ElJgHbXcDrU0jRWcXlPDQphclwscxU5suoBKx1jcbxvS88Yy3aNgOWXOWC+ViS0roIG+orDcX59aw9q0bEi0ZRpiZysTrM7U3xX7QMRiGUIiystAB+EkCBrqZg+1BbYj4iDpBTyk6xGJPUdRrXria4ec9pMsgBZ0ecoGrDfRZPt61UYa5mN18xdnKk6nywl4CZ9/1pcfi8i2WRlZ85C29cw0+NgRGWexkyNKndEu5iwzYfI5ZfGBysEYiLV2YuCGjT4SD6EVbcKxptMjKoc+GBly5pBUdJHeoT4O9iGS4cI1t0Fwl1tAK7MmRQAgH9TnzCQREtOkr/CbjLMKsAAlyVGw6gT0Og1rV7RNsLYxF3N4N1LgmTaXae6mANu9VrcDW3cDC6zqSZGUhoH9W8fWvWIxFzDIq3X8RW7CEb1UM3mA67HXam8LxGzmnLlMQF1Cz3KSM3tNNiWbxfWVygwsvJ9pmegqp4jiPCDFiZA2JzEztA67dTUq3bjKAZlmMxFV/FbLl2kNknTykjTTQ6j9KibRLWPBKNm1PQ6b/AKfKtJy/fezdxWINvMyWra2FcQCzsoJWewnboKh8s22D5rFizfM6tBQrp/UZUfQGtRc5mRHVMRauWWeQuYBlaI2ZCZ36gVUTeHc8uFH3q0FJOjIRlI7asdR71q8Ji1uorocysJB9K5jxeb6taw1nMzCABuSDvEwoG8mug8s8KOGwlmyd0Tzf6iSzAegJIHtVaWdFFFBFooooGrorkXNXLNxuIsVS69m7LuwKoFc9MwGZhptofMNdK6+4qvxVmaDlWJ5fWzaeERDlP+o6f1HU/WqXmHgwS21xNMwGux9NRvoTrvW35+4fOHzCAyOrAlZgA+bbUCNeu0RrWJ+5M6q2IvMudZybGNDGsk7iaJWVw1gvh7U6FXYSdo0Yf9RpvEXr1sHICqlcpjzKw13HfXt0rWKiqCuFRnB0fQkbETmOgI0+lV74V1tupBUgsQSBsDPzBoRS3bTNg8zTmDsDO5HkK/oxqJwI5cRZPTxFHybT+auG8yYlfUMPZlb+wqmw9sg23AIGYFTEA5SDoTvUI3nDONJIVYtsNrbTkP8ApYQVPzHsamXF/wCOz21Vmy5WJzEIBr0AHm69qmcHw9vwSrIpGZ5PUyx1PfoPlTC4DITkuEq5JCPqg3mNJQT6x6a0t3Fk5ZcMLiXwHzFASNNYDjY9RBG9T+H8yXlUeMRdUtGpIdQAPzAa6E6EE7airPiNtQjggK/htpvpuQGj0Bg1lApLlRpmywexIj+J+VMcrLwljecJ51t3HKyogkKpkXNAdhqDt0k61f8AC+Z3/Aa6pLsxXKVYQRtmDeZdCO8GuV4Tg9xMRaF22RJIzjVScrbkfzVjw3i9y2B4ZORW0t3gXthlI+F90O3Ue1c8MJhvnvlvyZ3PqSdfz+fLpePe3iDcK5QTK+xAiCR60wOD5MhJJIVQTlGWRG0axp171i7nMErlU/d3e6Hcs3kIAM5LyiVJMfGPTatdY4q4uwI8I2s4cagkRMHYiuk3ZtLreo94jltiltiqtIgEkQYG/b5E0zxPkcoFc5d9UiVPb0+YmtBy/wAy2bqK4WdT50PmEGPMhg6a+lXGLC3rcW2D6jQGD81Oh+gqzV6LLLqubYLlsveLOGRS4At5TlIVchYpIJU6xB1jMd4F3a4Xh8IwBRRO7XFZlB1nIzfBOm+5HWr0KotEMQArbyMq9wQZA+Rqt4x9ouGs21Rgt19gG+GRsVBlj8tPUUqRWc1Y7FBLYw15LYYnMx3Xf4WXVj0gCfXpVdZ48MPbtHEXnusmbzNClyTPqdBoNzWR5o5vul/wkRM4zEhAIB7KNB7kmqfhGJXE3QLsswkzPmygQQCemtYnEW1o+ZeZLvECfCUAgiPgQx1JZvMdD3HtT+Ewl62A1xSyxqq5Wj571dcI4bhyAAcpjZ4j6nSr7/ACo/DYqD0B0P8AFS5JpmLPELYKBSBA22jrqCBFO+KwBAcwZmJAIPSPnVjisAy/8W2rL1MAfrtVa2GAH4Ba2J1RhmB/5TsPXT2qexcVrwnmG9kZIVQuxCgQNummoE7VnOYeLquIssxZyoZtNZMgRJ9YqxFqB2BAkDqaznF+Gm7flWAyKoykepbcH2p7bZ67WXDeabqYgOjZAARCxsY3nfau1cExbXcNZuOIZ7asfmK4/wAncoPi7jh7oRbaqZVJ+IxGpGuhM+ldowlgW0RF+FFVR7KIH7V0hjd9HqKSiq0jUUUUARTNy3T1IRQVuIwQO4rO8f5aS8v/AA0LAMEZlBy5hBI/T6VsilMXLFBznB8q3EUC5czRsANh0A9qaxPCEe5kIzAAg7yDHfpt+tdBuYOsJzVwpsHcOMtM9xnfIy3Lvktoy7omgIlRvMCTRGW4ryuMOLlxTKkKII1GUiPQiBFO4/jmGy5SRcB/KFzL7awv0qdZ4fcxKq16+crqDkQdCAYLHb5Cpn+E4bDAEqqtGmbzOfadfpFBQWccwDZRcZfLDBIYrlGpVh5gGEU3gMStpTmZ7wLnzkZsrNlkMBGUAyY6VKx/EvFP/wAcM1wQBC5hE65jsB86l2MExAe4gt3IhirAyBtmI9+sx3qaVW4q+3ilDBBDiQImVaN/cGqG0vn+SH5i4f7x861WJ4YA6kjLkadBInXt7n61nnwTpqylRkO+h+NdqzIVrJ1qv4KwtIyXRlzOzAkaEEKPiWYOmzCPaq7CcUv2riW765gzKA+gbUjWRo4+hrzgsdiM9xUXxkUnMGIGUFoADnvrAM7dKvHzNn4XN3gaNrabKW82QgQwPZToR/pIqoV7mGYZGe0WJkKrG2TOz2mHlJ9vnVlhr42tk22OpsXACCf9MxPqpmpVnHxetl7R8obUtKhoAGVjqRBbRjp3plj69f8AD22Y4fzGttQt2yEUEnxLMlZOpOWcyfKauMdjBewl5rd0sPDcSrmROm42PuJrHcSvr95E3QhIYmJgbEZgJ0PsameDkUHMDm0lTodfQ03qHd3VBfxdyxavMtxy7MyBmaSFQrBHY6nWqzD2SHt5xc8RszMXnXQxE6zG/wAqvXwee3maQvjFQ0aZiRH6iJpniVi4cRLHMEDZmAAWXEgAjQ77zrPpU2iFxy43jqi7NbVSYnqf1p7lnhfhX5zK2a0TodVGZRDDof7Gr5OXLWIVmcsrZmAZT0B00Om5NRuH8D+74m4M+ebSkGIOrsIO+vl70vSr+1cAidKuMFjXUDIxH7H5bVnMdZdlhIGup9PT9KtuHAhYO8k9tyenTv8AOvnlvtrTrcZMJlvm/H2Wf+LNcWTEy0HsAxAgbA6b+tQrzxJPvXjBN5UG0rm+uv8ANOukx6GtXdnDkjYXFi4CVkAGNR1rWcO5Pw1y3buOrC4ygsQ7CZGkgyNo2A2rK27bZnnYkZR201PuSa6BhrkKo7AD6Ct+Ofdc/W3jpN4Pwu1h0KWlgEyxJkk+p9BoKs1eqy1eqXauV2RMzUV4BooGqWkooFooooCKQrS0tA2Uqu4pwW3fXLdUMvVTsfcVa15K0FLb4QiCEUD5VlueeUHxIttZVTdSVGZiBkYgt7kQInTeugG3XhrNBhcPyy4EMQANlUQPoNBUi5wmFIHY/tWubDVVcwYe4MPdNm34lzL5EDZcxkfmPpJjrEdaDHWMBmVmG5YyOh0X6VUcwYUi0ZnQHTp0O/yrV8FDphA+MQYd87SrOpJAgK2hIBKgeUTt61nOYuNWbgNq3mZjIUASSSCB5RqBr1onwbKr4Ks0RlU6xvAI36zRy2GTxx8M3mYSNGUgfppUDD8nYi6F8dyiL8Kk5mA9F2X561JxNl7Zy20e4FgHzfiAdDmMa/8Ais1UzjHDbN5CrjKZGgMCRqDI2I3G394hwT2wADnUDZzJMdrnXXqZptsUXtsZnLMypVxCnysNpkr7zXjhWPe8kumTK58pMkoCGUtHXzHT0peSG7vD7VwwyANvlYQfdSN/cGvL4MKltBMAsddes/zVniBK5SVLFdWPxNoZgR7dutQEHkXUtE6kyfi79Y2+VZrSo8Vvu7ADPD58sE/C8Tp21qPg+MeJbFqPzAzJ3mD+9W/Bmjw/UXP0Yf3P0pvH4RBeLBQGJtksBrrmBH+xTWmFjwe4PDgETmYkdRLUwxnFXfS3ZX/9G/7qqf8ABbpUXbT6nXLOUjp5T8usVJ4E7k3zdnP4iqZEHy20An61Mv8AEXVunHuZVJ7KT9AabSkxPwN6iPqQP5rkqysLCqOwA+gFReHsozWw0shlz6v5utSGtyU3gEkgGJMHLPcZoJHpXu3ZAJIABYyT3O0nvpUqTVt3HuwksvuP3rS2sRWfsiGFWdh66eK7m2rNLuxdqzw7VS4UVc4Va6onA0UoWkoPNFFFAtFJS0BRRRQLRSUtARRFFFAmWvLJTlIRQYb7SuXDfspdth2u2S2VEIGZXADDXeIU/IjrVfy1wy5bs2wuHW1cKDxGjzFo1ljr8tq6OyUy9qiaZLGMlgTecAnZdyfYDU1i+JcVZ74+6gtcJ1QLm8oECY2+ulGGw64rF33L3GsXHd1XZwhbyCZMKdSOwkQK3nCOGhFy2rQtr6DU+5OrH3odspe4c7IPHU2ySDKvIB7Fhpp2OmulVvFOBZhGZ1ifhYjffaB+3ua6a2BkbVmuN4DwT+HpmVoU6qCD07DXbappWVsqVBFzzHQhyu0LBn+nY/WoGCP4Y92/6q02K4drlIyuBqp/jfy+0iq61wgwQISASB3O507exNZ9eV2oExPh2bLZgsN1BIIJuAjQjoZ/5am4tVCqQ2fMxYvIMkLptoAAAABTmG4WLqZDIAUERruzbzvVPiOFfdWefhYEgjbRW0jpqavww0PDVizb/wBIqHg0818979z9Aq/9tQ8dzUlq0qWYuXAigt+RTlG8fEfQVI5edmwyM/xOXdjEas7HbpUy6aWSUl4/CO7p+8/xTyL5fnSNZ/EtD/MT9FP965qszbpNqce7Ue7c7VnLHay6PYYy3sKu8HYqHwnhrCS25jTt8+9aXB4Ou+E1NJbt6wmHq2sWqSxYqUi1pChaK90UEWiiigKWkooFooFFAUtJRQLRRRQKKKSloCkK0tFBBs8HtWyxS0iFjLFVAlu5gamn/Bp+KIoGfCrI82uC6oA2YKRsdS0EBe50/itoRWA4zyNjbvFFxSYpUsC7acL5/ERETK1pVjKVaXnUA59RQX+O4cryGEidO4PcEag+orN8W4OyIxHnUAnpmHqejR3EH0Nbi5arL8b4upVktwQQQzn4YPQRufXb3oMbwzEpb8RrhgBE9STqYA61VcTxD4m4FS2ZghEGrGdyx2X+K0vDeANeZjb0QkDxDt5dPKPzH12Hea1XCeXLdhYtrv8AEx1Zj3J/jaokcw4X9nd/70i3kHgiGZhBUiAcokznzaHSIkztV7iuXrmHWApa2NnGsCfzQND6xHrXSrOBqQMJSzauVWR5R60hP4q+ltz9WUfwa3vEuUbdySn4b91HlJ9V2+Yg1mn5PxIvbKQQFDBtBBYksDBA1GwO1c7jVVeGDkBT5nOwHX/x61ouF8Ey6tq3foPQf361bcO5eW0NNWPxMdz/AGHp+9W1jB1vHHSImFwNWtixFe7dmKfVa0BVr1RRQFFFFBGooooCiiigWikpaAooooFopKWgKWaSigWiiigUUUlLQFIRS0UGb59wd58Bd+7v4dxSrgwSGVDLIQOhG+h2rJcvYizdci/mLKqstsDyMp0LE9YeRl9jrOnTr1kMIO1VeA5Ww1gsbdpVLbnU/ITsNToNNaJrl5whzAQsDp2j0qwt2KeW2K9haK8rbr3lpaKDyUrybVO0UDXhV6VK90UCgUUUUC0UlLQFFFFBGoFFFAUUUUBRRRQeqSiigKUUlFAtFFFAoooooClFFFAUUUUC0UUUBS0UUBQKWigKKKKApaKKAooooClFFFAUUUUH/9k="/>
          <p:cNvSpPr>
            <a:spLocks noChangeAspect="1" noChangeArrowheads="1"/>
          </p:cNvSpPr>
          <p:nvPr/>
        </p:nvSpPr>
        <p:spPr bwMode="auto">
          <a:xfrm>
            <a:off x="320675" y="-7318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3560" name="Picture 10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Procesos discretos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84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782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/>
              <a:t>Lo usual: combinar acciones procesos continuos y discretos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16</a:t>
            </a:fld>
            <a:endParaRPr lang="es-ES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46856"/>
            <a:ext cx="6350000" cy="3987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5385" y="3974794"/>
            <a:ext cx="290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Acción principal continua:</a:t>
            </a:r>
          </a:p>
          <a:p>
            <a:r>
              <a:rPr lang="es-ES"/>
              <a:t>producción lámina PET</a:t>
            </a:r>
          </a:p>
          <a:p>
            <a:endParaRPr lang="es-ES"/>
          </a:p>
          <a:p>
            <a:r>
              <a:rPr lang="es-ES"/>
              <a:t>Acciones secundarias:</a:t>
            </a:r>
          </a:p>
          <a:p>
            <a:r>
              <a:rPr lang="es-ES"/>
              <a:t>inspección, etiquetado, almacenamiento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268665-7026-41B7-80CF-3D644E6DFD95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0473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3119264" cy="1091208"/>
          </a:xfrm>
        </p:spPr>
        <p:txBody>
          <a:bodyPr>
            <a:noAutofit/>
          </a:bodyPr>
          <a:lstStyle/>
          <a:p>
            <a:r>
              <a:rPr lang="es-ES" sz="2800"/>
              <a:t>Procesos discretos. Automatismos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75050" y="965734"/>
            <a:ext cx="5260942" cy="3779521"/>
          </a:xfrm>
        </p:spPr>
        <p:txBody>
          <a:bodyPr>
            <a:normAutofit/>
          </a:bodyPr>
          <a:lstStyle/>
          <a:p>
            <a:pPr lvl="1"/>
            <a:r>
              <a:rPr lang="es-ES"/>
              <a:t>Fundamentos</a:t>
            </a:r>
          </a:p>
          <a:p>
            <a:pPr lvl="1"/>
            <a:r>
              <a:rPr lang="es-ES"/>
              <a:t>Entradas y Salidas</a:t>
            </a:r>
          </a:p>
          <a:p>
            <a:pPr lvl="1"/>
            <a:r>
              <a:rPr lang="es-ES"/>
              <a:t>Lógica binaria</a:t>
            </a:r>
          </a:p>
          <a:p>
            <a:pPr lvl="1"/>
            <a:r>
              <a:rPr lang="es-ES"/>
              <a:t>Lógica cableada y programada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899592" y="2132856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8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  <a:endParaRPr lang="es-ES" sz="98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17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60656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Automatismos. Fundamentos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altLang="es-ES"/>
              <a:t>Se basa en la división del proceso en etapas cualitativamente diferentes unas de otras</a:t>
            </a:r>
          </a:p>
          <a:p>
            <a:pPr>
              <a:lnSpc>
                <a:spcPct val="120000"/>
              </a:lnSpc>
            </a:pPr>
            <a:r>
              <a:rPr lang="es-ES" altLang="es-ES"/>
              <a:t>El controlador debe pasar secuencialmente por esas etapas</a:t>
            </a:r>
          </a:p>
          <a:p>
            <a:pPr>
              <a:lnSpc>
                <a:spcPct val="120000"/>
              </a:lnSpc>
            </a:pPr>
            <a:endParaRPr lang="es-ES" altLang="es-ES"/>
          </a:p>
          <a:p>
            <a:pPr>
              <a:lnSpc>
                <a:spcPct val="120000"/>
              </a:lnSpc>
            </a:pPr>
            <a:r>
              <a:rPr lang="es-ES" altLang="es-ES"/>
              <a:t>Llamado control secuencial o lógico</a:t>
            </a:r>
          </a:p>
          <a:p>
            <a:pPr>
              <a:lnSpc>
                <a:spcPct val="120000"/>
              </a:lnSpc>
            </a:pPr>
            <a:r>
              <a:rPr lang="es-ES" altLang="es-ES"/>
              <a:t>Reciben señales de botones, termostatos, presostatos, contactos de fin de carrera, etc. </a:t>
            </a:r>
            <a:r>
              <a:rPr lang="es-ES" altLang="es-ES">
                <a:sym typeface="Wingdings" panose="05000000000000000000" pitchFamily="2" charset="2"/>
              </a:rPr>
              <a:t> </a:t>
            </a:r>
            <a:r>
              <a:rPr lang="es-ES" altLang="es-ES"/>
              <a:t>Información </a:t>
            </a:r>
            <a:r>
              <a:rPr lang="es-ES" altLang="es-ES" b="1">
                <a:solidFill>
                  <a:srgbClr val="0070C0"/>
                </a:solidFill>
              </a:rPr>
              <a:t>SI / NO</a:t>
            </a:r>
          </a:p>
          <a:p>
            <a:pPr>
              <a:lnSpc>
                <a:spcPct val="120000"/>
              </a:lnSpc>
            </a:pPr>
            <a:r>
              <a:rPr lang="es-ES" altLang="es-ES"/>
              <a:t>Mediante </a:t>
            </a:r>
            <a:r>
              <a:rPr lang="es-ES" altLang="es-ES" b="1">
                <a:solidFill>
                  <a:schemeClr val="accent5"/>
                </a:solidFill>
              </a:rPr>
              <a:t>operaciones binarias </a:t>
            </a:r>
            <a:r>
              <a:rPr lang="es-ES" altLang="es-ES"/>
              <a:t>del estado, botones y sensores, deducen la actuación a realizar</a:t>
            </a:r>
          </a:p>
          <a:p>
            <a:pPr>
              <a:lnSpc>
                <a:spcPct val="120000"/>
              </a:lnSpc>
            </a:pPr>
            <a:r>
              <a:rPr lang="es-ES" altLang="es-ES"/>
              <a:t>Actúan (</a:t>
            </a:r>
            <a:r>
              <a:rPr lang="es-ES" altLang="es-ES" b="1">
                <a:solidFill>
                  <a:srgbClr val="0070C0"/>
                </a:solidFill>
              </a:rPr>
              <a:t>ON / OFF</a:t>
            </a:r>
            <a:r>
              <a:rPr lang="es-ES" altLang="es-ES"/>
              <a:t>) sobre motores, actuadores neumáticos, ventiladores, calentadores, luces, etc. o proporcionando información al operador (alarmas)</a:t>
            </a:r>
          </a:p>
          <a:p>
            <a:pPr>
              <a:lnSpc>
                <a:spcPct val="90000"/>
              </a:lnSpc>
            </a:pPr>
            <a:endParaRPr lang="es-ES" alt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18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606849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81882"/>
              </p:ext>
            </p:extLst>
          </p:nvPr>
        </p:nvGraphicFramePr>
        <p:xfrm>
          <a:off x="603985" y="1261980"/>
          <a:ext cx="75871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Entrada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Salida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Interfaz</a:t>
                      </a:r>
                      <a:r>
                        <a:rPr lang="es-ES" baseline="0" dirty="0"/>
                        <a:t> con el proceso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Sensores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Actuadores, relés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Interfaz con el operario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Pulsadores,</a:t>
                      </a:r>
                      <a:r>
                        <a:rPr lang="es-ES" baseline="0" dirty="0"/>
                        <a:t> interruptores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Avisadores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sz="2800" b="1">
                <a:latin typeface="Times New Roman" panose="02020603050405020304" pitchFamily="18" charset="0"/>
              </a:rPr>
              <a:t>Entradas y Salidas</a:t>
            </a:r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19</a:t>
            </a:fld>
            <a:endParaRPr lang="es-ES" alt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49" y="2679113"/>
            <a:ext cx="4520790" cy="40423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64838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1509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Necesidad de la automatización</a:t>
            </a:r>
            <a:br>
              <a:rPr lang="es-ES"/>
            </a:br>
            <a:r>
              <a:rPr lang="es-ES"/>
              <a:t>Procesos continuos y discretos</a:t>
            </a:r>
            <a:br>
              <a:rPr lang="es-ES"/>
            </a:br>
            <a:r>
              <a:rPr lang="es-ES"/>
              <a:t>Procesos Discretos</a:t>
            </a:r>
            <a:br>
              <a:rPr lang="es-ES"/>
            </a:br>
            <a:r>
              <a:rPr lang="es-ES"/>
              <a:t>    </a:t>
            </a:r>
            <a:r>
              <a:rPr lang="es-ES" sz="3200"/>
              <a:t>Automatismos Cableados</a:t>
            </a:r>
            <a:br>
              <a:rPr lang="es-ES" sz="3200"/>
            </a:br>
            <a:r>
              <a:rPr lang="es-ES" sz="3200"/>
              <a:t>     Automatismos Programados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4427984" y="332656"/>
            <a:ext cx="4411216" cy="713124"/>
          </a:xfrm>
        </p:spPr>
        <p:txBody>
          <a:bodyPr>
            <a:normAutofit/>
          </a:bodyPr>
          <a:lstStyle/>
          <a:p>
            <a:r>
              <a:rPr lang="es-ES" sz="360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2891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6" y="1321117"/>
            <a:ext cx="70993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B0F0"/>
                </a:solidFill>
              </a:rPr>
              <a:t>Sensores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20</a:t>
            </a:fld>
            <a:endParaRPr kumimoji="0"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660640" y="1788160"/>
            <a:ext cx="1302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Analógicos </a:t>
            </a:r>
          </a:p>
          <a:p>
            <a:r>
              <a:rPr lang="es-ES"/>
              <a:t>binarizables</a:t>
            </a:r>
          </a:p>
          <a:p>
            <a:r>
              <a:rPr lang="es-ES"/>
              <a:t>y digitales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3C9B47DC-B5D5-409D-BC97-207FC47D5AD0}"/>
              </a:ext>
            </a:extLst>
          </p:cNvPr>
          <p:cNvSpPr/>
          <p:nvPr/>
        </p:nvSpPr>
        <p:spPr>
          <a:xfrm rot="10800000">
            <a:off x="7141236" y="3154166"/>
            <a:ext cx="376262" cy="544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2E0996-47A2-4BE6-BE0D-7F75ECBE67E8}"/>
              </a:ext>
            </a:extLst>
          </p:cNvPr>
          <p:cNvSpPr txBox="1"/>
          <p:nvPr/>
        </p:nvSpPr>
        <p:spPr>
          <a:xfrm>
            <a:off x="7463086" y="3234987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Transductores</a:t>
            </a:r>
          </a:p>
        </p:txBody>
      </p:sp>
    </p:spTree>
    <p:extLst>
      <p:ext uri="{BB962C8B-B14F-4D97-AF65-F5344CB8AC3E}">
        <p14:creationId xmlns:p14="http://schemas.microsoft.com/office/powerpoint/2010/main" val="332274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B0F0"/>
                </a:solidFill>
              </a:rPr>
              <a:t>Sensores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21</a:t>
            </a:fld>
            <a:endParaRPr kumimoji="0"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" y="1266826"/>
            <a:ext cx="5970588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sp>
        <p:nvSpPr>
          <p:cNvPr id="8" name="Flecha derecha 6">
            <a:extLst>
              <a:ext uri="{FF2B5EF4-FFF2-40B4-BE49-F238E27FC236}">
                <a16:creationId xmlns:a16="http://schemas.microsoft.com/office/drawing/2014/main" id="{E33C6CB7-00CF-4A85-B22F-C52A89CD7BED}"/>
              </a:ext>
            </a:extLst>
          </p:cNvPr>
          <p:cNvSpPr/>
          <p:nvPr/>
        </p:nvSpPr>
        <p:spPr>
          <a:xfrm rot="10800000">
            <a:off x="7141236" y="3154166"/>
            <a:ext cx="376262" cy="544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D73EEE-5314-4838-94B5-4316C438C05F}"/>
              </a:ext>
            </a:extLst>
          </p:cNvPr>
          <p:cNvSpPr txBox="1"/>
          <p:nvPr/>
        </p:nvSpPr>
        <p:spPr>
          <a:xfrm>
            <a:off x="7463086" y="3234987"/>
            <a:ext cx="120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Detectores</a:t>
            </a:r>
          </a:p>
        </p:txBody>
      </p:sp>
    </p:spTree>
    <p:extLst>
      <p:ext uri="{BB962C8B-B14F-4D97-AF65-F5344CB8AC3E}">
        <p14:creationId xmlns:p14="http://schemas.microsoft.com/office/powerpoint/2010/main" val="262966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8809"/>
          <a:stretch/>
        </p:blipFill>
        <p:spPr bwMode="auto">
          <a:xfrm>
            <a:off x="436180" y="3501072"/>
            <a:ext cx="6877050" cy="30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89" y="1051559"/>
            <a:ext cx="48958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B0F0"/>
                </a:solidFill>
              </a:rPr>
              <a:t>Sensores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22</a:t>
            </a:fld>
            <a:endParaRPr kumimoji="0"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sp>
        <p:nvSpPr>
          <p:cNvPr id="9" name="Flecha derecha 7">
            <a:extLst>
              <a:ext uri="{FF2B5EF4-FFF2-40B4-BE49-F238E27FC236}">
                <a16:creationId xmlns:a16="http://schemas.microsoft.com/office/drawing/2014/main" id="{38ED0B40-75A9-4B10-B9D3-5249134C751D}"/>
              </a:ext>
            </a:extLst>
          </p:cNvPr>
          <p:cNvSpPr/>
          <p:nvPr/>
        </p:nvSpPr>
        <p:spPr>
          <a:xfrm rot="2536231">
            <a:off x="1495006" y="1809560"/>
            <a:ext cx="376262" cy="544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5EBD09-8FFE-4F7D-A91B-06BB61AF2B55}"/>
              </a:ext>
            </a:extLst>
          </p:cNvPr>
          <p:cNvSpPr txBox="1"/>
          <p:nvPr/>
        </p:nvSpPr>
        <p:spPr>
          <a:xfrm>
            <a:off x="882232" y="1483901"/>
            <a:ext cx="120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Detectores</a:t>
            </a:r>
          </a:p>
        </p:txBody>
      </p:sp>
    </p:spTree>
    <p:extLst>
      <p:ext uri="{BB962C8B-B14F-4D97-AF65-F5344CB8AC3E}">
        <p14:creationId xmlns:p14="http://schemas.microsoft.com/office/powerpoint/2010/main" val="406708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68" y="1616794"/>
            <a:ext cx="1490663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9" y="3884613"/>
            <a:ext cx="3960813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6" y="1184377"/>
            <a:ext cx="25908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2 CuadroTexto"/>
          <p:cNvSpPr txBox="1">
            <a:spLocks noChangeArrowheads="1"/>
          </p:cNvSpPr>
          <p:nvPr/>
        </p:nvSpPr>
        <p:spPr bwMode="auto">
          <a:xfrm>
            <a:off x="635552" y="945509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Motor eléctrico </a:t>
            </a:r>
          </a:p>
        </p:txBody>
      </p:sp>
      <p:sp>
        <p:nvSpPr>
          <p:cNvPr id="47111" name="9 CuadroTexto"/>
          <p:cNvSpPr txBox="1">
            <a:spLocks noChangeArrowheads="1"/>
          </p:cNvSpPr>
          <p:nvPr/>
        </p:nvSpPr>
        <p:spPr bwMode="auto">
          <a:xfrm>
            <a:off x="5794693" y="2840756"/>
            <a:ext cx="235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Válvulas accionadas </a:t>
            </a:r>
          </a:p>
          <a:p>
            <a:pPr eaLnBrk="1" hangingPunct="1"/>
            <a:r>
              <a:rPr lang="es-ES" altLang="es-ES"/>
              <a:t>eléctricamente</a:t>
            </a:r>
          </a:p>
        </p:txBody>
      </p:sp>
      <p:sp>
        <p:nvSpPr>
          <p:cNvPr id="47112" name="10 CuadroTexto"/>
          <p:cNvSpPr txBox="1">
            <a:spLocks noChangeArrowheads="1"/>
          </p:cNvSpPr>
          <p:nvPr/>
        </p:nvSpPr>
        <p:spPr bwMode="auto">
          <a:xfrm>
            <a:off x="1452880" y="6134100"/>
            <a:ext cx="232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Cilindros neumáticos</a:t>
            </a:r>
          </a:p>
        </p:txBody>
      </p:sp>
      <p:pic>
        <p:nvPicPr>
          <p:cNvPr id="4711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93" y="4037013"/>
            <a:ext cx="4610100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04069" y="36243"/>
            <a:ext cx="840302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>
                <a:solidFill>
                  <a:srgbClr val="00B0F0"/>
                </a:solidFill>
              </a:rPr>
              <a:t>Actuadores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23</a:t>
            </a:fld>
            <a:endParaRPr kumimoji="0"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200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B0F0"/>
                </a:solidFill>
              </a:rPr>
              <a:t>Avisadores  y Dispositivos de mando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24</a:t>
            </a:fld>
            <a:endParaRPr kumimoji="0" lang="es-ES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400652" y="2100898"/>
            <a:ext cx="3240088" cy="291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http://guimun.com/fotos/img400_pic3260_producto.jpg_11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77" y="1027113"/>
            <a:ext cx="3810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2 CuadroTexto"/>
          <p:cNvSpPr txBox="1">
            <a:spLocks noChangeArrowheads="1"/>
          </p:cNvSpPr>
          <p:nvPr/>
        </p:nvSpPr>
        <p:spPr bwMode="auto">
          <a:xfrm>
            <a:off x="5248977" y="2479674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>
                <a:solidFill>
                  <a:srgbClr val="0070C0"/>
                </a:solidFill>
              </a:rPr>
              <a:t>Pulsadores</a:t>
            </a:r>
          </a:p>
        </p:txBody>
      </p:sp>
      <p:pic>
        <p:nvPicPr>
          <p:cNvPr id="48134" name="Picture 6" descr="http://www.carolindustrial.es/material/ProdNElf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02" y="2820787"/>
            <a:ext cx="4392613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2960" y="514096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Torretas Luminosas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913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2129" y="1027609"/>
            <a:ext cx="894187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2800" b="1">
                <a:solidFill>
                  <a:schemeClr val="accent4"/>
                </a:solidFill>
                <a:latin typeface="Times New Roman" panose="02020603050405020304" pitchFamily="18" charset="0"/>
              </a:rPr>
              <a:t> AUTOMATISMOS CABLEADOS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Eléctricos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Neumáticos 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Hidráulicos 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Mecánicos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Electroneumáticos, electrohidráulicos, electromecánicos</a:t>
            </a:r>
          </a:p>
          <a:p>
            <a:pPr eaLnBrk="1" hangingPunct="1"/>
            <a:r>
              <a:rPr lang="es-ES" altLang="es-ES" sz="2800"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buFontTx/>
              <a:buChar char="•"/>
            </a:pPr>
            <a:r>
              <a:rPr lang="es-ES" altLang="es-ES" sz="280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800" b="1">
                <a:solidFill>
                  <a:schemeClr val="accent4"/>
                </a:solidFill>
                <a:latin typeface="Times New Roman" panose="02020603050405020304" pitchFamily="18" charset="0"/>
              </a:rPr>
              <a:t>AUTOMATISMOS</a:t>
            </a:r>
            <a:r>
              <a:rPr lang="es-ES" altLang="es-ES" sz="280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800" b="1">
                <a:solidFill>
                  <a:schemeClr val="accent4"/>
                </a:solidFill>
                <a:latin typeface="Times New Roman" panose="02020603050405020304" pitchFamily="18" charset="0"/>
              </a:rPr>
              <a:t>PROGRAMADOS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Autómatas programables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Aplicaciones sobre ordenadores industriales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Microcontroladores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Robots industriales</a:t>
            </a:r>
          </a:p>
          <a:p>
            <a:pPr lvl="1" eaLnBrk="1" hangingPunct="1">
              <a:buFontTx/>
              <a:buChar char="•"/>
            </a:pPr>
            <a:r>
              <a:rPr lang="es-ES" altLang="es-ES" sz="2800">
                <a:latin typeface="Times New Roman" panose="02020603050405020304" pitchFamily="18" charset="0"/>
              </a:rPr>
              <a:t> Máquinas de control numérico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Lógica cableada y programada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25</a:t>
            </a:fld>
            <a:endParaRPr lang="es-ES" alt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421A9-86AD-4D78-8386-819282E9A0B3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0113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schemeClr val="tx2">
                    <a:lumMod val="50000"/>
                  </a:schemeClr>
                </a:solidFill>
              </a:rPr>
              <a:t>Arranque estrella-triángulo con lógica cableada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4784725" y="1716088"/>
            <a:ext cx="3055938" cy="4438650"/>
            <a:chOff x="6705" y="2954"/>
            <a:chExt cx="4425" cy="6990"/>
          </a:xfrm>
        </p:grpSpPr>
        <p:sp>
          <p:nvSpPr>
            <p:cNvPr id="21618" name="Line 5"/>
            <p:cNvSpPr>
              <a:spLocks noChangeShapeType="1"/>
            </p:cNvSpPr>
            <p:nvPr/>
          </p:nvSpPr>
          <p:spPr bwMode="auto">
            <a:xfrm>
              <a:off x="10650" y="3389"/>
              <a:ext cx="0" cy="6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19" name="Line 6"/>
            <p:cNvSpPr>
              <a:spLocks noChangeShapeType="1"/>
            </p:cNvSpPr>
            <p:nvPr/>
          </p:nvSpPr>
          <p:spPr bwMode="auto">
            <a:xfrm>
              <a:off x="9585" y="5969"/>
              <a:ext cx="0" cy="3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0" name="Line 7"/>
            <p:cNvSpPr>
              <a:spLocks noChangeShapeType="1"/>
            </p:cNvSpPr>
            <p:nvPr/>
          </p:nvSpPr>
          <p:spPr bwMode="auto">
            <a:xfrm>
              <a:off x="10185" y="5264"/>
              <a:ext cx="0" cy="2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1" name="Line 8"/>
            <p:cNvSpPr>
              <a:spLocks noChangeShapeType="1"/>
            </p:cNvSpPr>
            <p:nvPr/>
          </p:nvSpPr>
          <p:spPr bwMode="auto">
            <a:xfrm>
              <a:off x="8310" y="3374"/>
              <a:ext cx="0" cy="6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2" name="Line 9"/>
            <p:cNvSpPr>
              <a:spLocks noChangeShapeType="1"/>
            </p:cNvSpPr>
            <p:nvPr/>
          </p:nvSpPr>
          <p:spPr bwMode="auto">
            <a:xfrm>
              <a:off x="7365" y="3374"/>
              <a:ext cx="3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426" name="Text Box 10"/>
            <p:cNvSpPr txBox="1">
              <a:spLocks noChangeArrowheads="1"/>
            </p:cNvSpPr>
            <p:nvPr/>
          </p:nvSpPr>
          <p:spPr bwMode="auto">
            <a:xfrm>
              <a:off x="8670" y="2954"/>
              <a:ext cx="13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1~50Hz 220V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24" name="Line 11"/>
            <p:cNvSpPr>
              <a:spLocks noChangeShapeType="1"/>
            </p:cNvSpPr>
            <p:nvPr/>
          </p:nvSpPr>
          <p:spPr bwMode="auto">
            <a:xfrm>
              <a:off x="8313" y="3872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5" name="Rectangle 12"/>
            <p:cNvSpPr>
              <a:spLocks noChangeArrowheads="1"/>
            </p:cNvSpPr>
            <p:nvPr/>
          </p:nvSpPr>
          <p:spPr bwMode="auto">
            <a:xfrm>
              <a:off x="8256" y="4043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6" name="Line 13"/>
            <p:cNvSpPr>
              <a:spLocks noChangeShapeType="1"/>
            </p:cNvSpPr>
            <p:nvPr/>
          </p:nvSpPr>
          <p:spPr bwMode="auto">
            <a:xfrm flipH="1" flipV="1">
              <a:off x="8199" y="3986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27" name="Line 14"/>
            <p:cNvSpPr>
              <a:spLocks noChangeShapeType="1"/>
            </p:cNvSpPr>
            <p:nvPr/>
          </p:nvSpPr>
          <p:spPr bwMode="auto">
            <a:xfrm flipH="1">
              <a:off x="8199" y="4043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28" name="Group 15"/>
            <p:cNvGrpSpPr>
              <a:grpSpLocks/>
            </p:cNvGrpSpPr>
            <p:nvPr/>
          </p:nvGrpSpPr>
          <p:grpSpPr bwMode="auto">
            <a:xfrm>
              <a:off x="7971" y="4622"/>
              <a:ext cx="399" cy="684"/>
              <a:chOff x="8484" y="3469"/>
              <a:chExt cx="399" cy="684"/>
            </a:xfrm>
          </p:grpSpPr>
          <p:sp>
            <p:nvSpPr>
              <p:cNvPr id="21725" name="Line 16"/>
              <p:cNvSpPr>
                <a:spLocks noChangeShapeType="1"/>
              </p:cNvSpPr>
              <p:nvPr/>
            </p:nvSpPr>
            <p:spPr bwMode="auto">
              <a:xfrm>
                <a:off x="8826" y="346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6" name="Rectangle 17"/>
              <p:cNvSpPr>
                <a:spLocks noChangeArrowheads="1"/>
              </p:cNvSpPr>
              <p:nvPr/>
            </p:nvSpPr>
            <p:spPr bwMode="auto">
              <a:xfrm>
                <a:off x="8769" y="364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7" name="Line 18"/>
              <p:cNvSpPr>
                <a:spLocks noChangeShapeType="1"/>
              </p:cNvSpPr>
              <p:nvPr/>
            </p:nvSpPr>
            <p:spPr bwMode="auto">
              <a:xfrm flipH="1" flipV="1">
                <a:off x="8712" y="3583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8" name="Line 19"/>
              <p:cNvSpPr>
                <a:spLocks noChangeShapeType="1"/>
              </p:cNvSpPr>
              <p:nvPr/>
            </p:nvSpPr>
            <p:spPr bwMode="auto">
              <a:xfrm flipH="1">
                <a:off x="8484" y="3811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9" name="Line 20"/>
              <p:cNvSpPr>
                <a:spLocks noChangeShapeType="1"/>
              </p:cNvSpPr>
              <p:nvPr/>
            </p:nvSpPr>
            <p:spPr bwMode="auto">
              <a:xfrm>
                <a:off x="8484" y="3754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30" name="Line 21"/>
              <p:cNvSpPr>
                <a:spLocks noChangeShapeType="1"/>
              </p:cNvSpPr>
              <p:nvPr/>
            </p:nvSpPr>
            <p:spPr bwMode="auto">
              <a:xfrm flipH="1">
                <a:off x="8712" y="3640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0438" name="Text Box 22"/>
            <p:cNvSpPr txBox="1">
              <a:spLocks noChangeArrowheads="1"/>
            </p:cNvSpPr>
            <p:nvPr/>
          </p:nvSpPr>
          <p:spPr bwMode="auto">
            <a:xfrm>
              <a:off x="7636" y="3914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F2F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39" name="Text Box 23"/>
            <p:cNvSpPr txBox="1">
              <a:spLocks noChangeArrowheads="1"/>
            </p:cNvSpPr>
            <p:nvPr/>
          </p:nvSpPr>
          <p:spPr bwMode="auto">
            <a:xfrm>
              <a:off x="7454" y="4829"/>
              <a:ext cx="58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S0Q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31" name="Line 24"/>
            <p:cNvSpPr>
              <a:spLocks noChangeShapeType="1"/>
            </p:cNvSpPr>
            <p:nvPr/>
          </p:nvSpPr>
          <p:spPr bwMode="auto">
            <a:xfrm>
              <a:off x="8310" y="5969"/>
              <a:ext cx="12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32" name="Line 25"/>
            <p:cNvSpPr>
              <a:spLocks noChangeShapeType="1"/>
            </p:cNvSpPr>
            <p:nvPr/>
          </p:nvSpPr>
          <p:spPr bwMode="auto">
            <a:xfrm>
              <a:off x="9105" y="5984"/>
              <a:ext cx="0" cy="1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33" name="Group 26"/>
            <p:cNvGrpSpPr>
              <a:grpSpLocks/>
            </p:cNvGrpSpPr>
            <p:nvPr/>
          </p:nvGrpSpPr>
          <p:grpSpPr bwMode="auto">
            <a:xfrm>
              <a:off x="8994" y="6856"/>
              <a:ext cx="171" cy="684"/>
              <a:chOff x="8529" y="12152"/>
              <a:chExt cx="171" cy="684"/>
            </a:xfrm>
          </p:grpSpPr>
          <p:sp>
            <p:nvSpPr>
              <p:cNvPr id="21722" name="Line 27"/>
              <p:cNvSpPr>
                <a:spLocks noChangeShapeType="1"/>
              </p:cNvSpPr>
              <p:nvPr/>
            </p:nvSpPr>
            <p:spPr bwMode="auto">
              <a:xfrm>
                <a:off x="8643" y="12152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3" name="Rectangle 28"/>
              <p:cNvSpPr>
                <a:spLocks noChangeArrowheads="1"/>
              </p:cNvSpPr>
              <p:nvPr/>
            </p:nvSpPr>
            <p:spPr bwMode="auto">
              <a:xfrm>
                <a:off x="8586" y="1232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4" name="Line 29"/>
              <p:cNvSpPr>
                <a:spLocks noChangeShapeType="1"/>
              </p:cNvSpPr>
              <p:nvPr/>
            </p:nvSpPr>
            <p:spPr bwMode="auto">
              <a:xfrm flipH="1" flipV="1">
                <a:off x="8529" y="12323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34" name="Line 30"/>
            <p:cNvSpPr>
              <a:spLocks noChangeShapeType="1"/>
            </p:cNvSpPr>
            <p:nvPr/>
          </p:nvSpPr>
          <p:spPr bwMode="auto">
            <a:xfrm>
              <a:off x="8310" y="7529"/>
              <a:ext cx="7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35" name="Group 31"/>
            <p:cNvGrpSpPr>
              <a:grpSpLocks/>
            </p:cNvGrpSpPr>
            <p:nvPr/>
          </p:nvGrpSpPr>
          <p:grpSpPr bwMode="auto">
            <a:xfrm>
              <a:off x="8199" y="7577"/>
              <a:ext cx="171" cy="684"/>
              <a:chOff x="7764" y="13338"/>
              <a:chExt cx="171" cy="684"/>
            </a:xfrm>
          </p:grpSpPr>
          <p:sp>
            <p:nvSpPr>
              <p:cNvPr id="21718" name="Line 32"/>
              <p:cNvSpPr>
                <a:spLocks noChangeShapeType="1"/>
              </p:cNvSpPr>
              <p:nvPr/>
            </p:nvSpPr>
            <p:spPr bwMode="auto">
              <a:xfrm>
                <a:off x="7878" y="13338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9" name="Rectangle 33"/>
              <p:cNvSpPr>
                <a:spLocks noChangeArrowheads="1"/>
              </p:cNvSpPr>
              <p:nvPr/>
            </p:nvSpPr>
            <p:spPr bwMode="auto">
              <a:xfrm>
                <a:off x="7821" y="13509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0" name="Line 34"/>
              <p:cNvSpPr>
                <a:spLocks noChangeShapeType="1"/>
              </p:cNvSpPr>
              <p:nvPr/>
            </p:nvSpPr>
            <p:spPr bwMode="auto">
              <a:xfrm flipH="1" flipV="1">
                <a:off x="7764" y="13452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21" name="Line 35"/>
              <p:cNvSpPr>
                <a:spLocks noChangeShapeType="1"/>
              </p:cNvSpPr>
              <p:nvPr/>
            </p:nvSpPr>
            <p:spPr bwMode="auto">
              <a:xfrm flipH="1">
                <a:off x="7764" y="13509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36" name="Rectangle 36"/>
            <p:cNvSpPr>
              <a:spLocks noChangeArrowheads="1"/>
            </p:cNvSpPr>
            <p:nvPr/>
          </p:nvSpPr>
          <p:spPr bwMode="auto">
            <a:xfrm>
              <a:off x="8100" y="9164"/>
              <a:ext cx="450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37" name="Line 37"/>
            <p:cNvSpPr>
              <a:spLocks noChangeShapeType="1"/>
            </p:cNvSpPr>
            <p:nvPr/>
          </p:nvSpPr>
          <p:spPr bwMode="auto">
            <a:xfrm>
              <a:off x="6960" y="9584"/>
              <a:ext cx="41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38" name="Group 38"/>
            <p:cNvGrpSpPr>
              <a:grpSpLocks/>
            </p:cNvGrpSpPr>
            <p:nvPr/>
          </p:nvGrpSpPr>
          <p:grpSpPr bwMode="auto">
            <a:xfrm>
              <a:off x="7961" y="5236"/>
              <a:ext cx="399" cy="684"/>
              <a:chOff x="7515" y="3469"/>
              <a:chExt cx="399" cy="684"/>
            </a:xfrm>
          </p:grpSpPr>
          <p:sp>
            <p:nvSpPr>
              <p:cNvPr id="21713" name="Line 39"/>
              <p:cNvSpPr>
                <a:spLocks noChangeShapeType="1"/>
              </p:cNvSpPr>
              <p:nvPr/>
            </p:nvSpPr>
            <p:spPr bwMode="auto">
              <a:xfrm>
                <a:off x="7857" y="346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4" name="Rectangle 40"/>
              <p:cNvSpPr>
                <a:spLocks noChangeArrowheads="1"/>
              </p:cNvSpPr>
              <p:nvPr/>
            </p:nvSpPr>
            <p:spPr bwMode="auto">
              <a:xfrm>
                <a:off x="7800" y="364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5" name="Line 41"/>
              <p:cNvSpPr>
                <a:spLocks noChangeShapeType="1"/>
              </p:cNvSpPr>
              <p:nvPr/>
            </p:nvSpPr>
            <p:spPr bwMode="auto">
              <a:xfrm flipH="1" flipV="1">
                <a:off x="7743" y="3640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6" name="Line 42"/>
              <p:cNvSpPr>
                <a:spLocks noChangeShapeType="1"/>
              </p:cNvSpPr>
              <p:nvPr/>
            </p:nvSpPr>
            <p:spPr bwMode="auto">
              <a:xfrm flipH="1">
                <a:off x="7515" y="3811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7" name="Line 43"/>
              <p:cNvSpPr>
                <a:spLocks noChangeShapeType="1"/>
              </p:cNvSpPr>
              <p:nvPr/>
            </p:nvSpPr>
            <p:spPr bwMode="auto">
              <a:xfrm>
                <a:off x="7515" y="3754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639" name="Group 44"/>
            <p:cNvGrpSpPr>
              <a:grpSpLocks/>
            </p:cNvGrpSpPr>
            <p:nvPr/>
          </p:nvGrpSpPr>
          <p:grpSpPr bwMode="auto">
            <a:xfrm>
              <a:off x="10529" y="6857"/>
              <a:ext cx="171" cy="684"/>
              <a:chOff x="7764" y="13338"/>
              <a:chExt cx="171" cy="684"/>
            </a:xfrm>
          </p:grpSpPr>
          <p:sp>
            <p:nvSpPr>
              <p:cNvPr id="21709" name="Line 45"/>
              <p:cNvSpPr>
                <a:spLocks noChangeShapeType="1"/>
              </p:cNvSpPr>
              <p:nvPr/>
            </p:nvSpPr>
            <p:spPr bwMode="auto">
              <a:xfrm>
                <a:off x="7878" y="13338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0" name="Rectangle 46"/>
              <p:cNvSpPr>
                <a:spLocks noChangeArrowheads="1"/>
              </p:cNvSpPr>
              <p:nvPr/>
            </p:nvSpPr>
            <p:spPr bwMode="auto">
              <a:xfrm>
                <a:off x="7821" y="13509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1" name="Line 47"/>
              <p:cNvSpPr>
                <a:spLocks noChangeShapeType="1"/>
              </p:cNvSpPr>
              <p:nvPr/>
            </p:nvSpPr>
            <p:spPr bwMode="auto">
              <a:xfrm flipH="1" flipV="1">
                <a:off x="7764" y="13452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12" name="Line 48"/>
              <p:cNvSpPr>
                <a:spLocks noChangeShapeType="1"/>
              </p:cNvSpPr>
              <p:nvPr/>
            </p:nvSpPr>
            <p:spPr bwMode="auto">
              <a:xfrm flipH="1">
                <a:off x="7764" y="13509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40" name="Rectangle 49"/>
            <p:cNvSpPr>
              <a:spLocks noChangeArrowheads="1"/>
            </p:cNvSpPr>
            <p:nvPr/>
          </p:nvSpPr>
          <p:spPr bwMode="auto">
            <a:xfrm>
              <a:off x="10445" y="9029"/>
              <a:ext cx="450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466" name="Text Box 50"/>
            <p:cNvSpPr txBox="1">
              <a:spLocks noChangeArrowheads="1"/>
            </p:cNvSpPr>
            <p:nvPr/>
          </p:nvSpPr>
          <p:spPr bwMode="auto">
            <a:xfrm>
              <a:off x="8459" y="6959"/>
              <a:ext cx="64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K2M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67" name="Text Box 51"/>
            <p:cNvSpPr txBox="1">
              <a:spLocks noChangeArrowheads="1"/>
            </p:cNvSpPr>
            <p:nvPr/>
          </p:nvSpPr>
          <p:spPr bwMode="auto">
            <a:xfrm>
              <a:off x="7620" y="7634"/>
              <a:ext cx="58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K3M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68" name="Text Box 52"/>
            <p:cNvSpPr txBox="1">
              <a:spLocks noChangeArrowheads="1"/>
            </p:cNvSpPr>
            <p:nvPr/>
          </p:nvSpPr>
          <p:spPr bwMode="auto">
            <a:xfrm>
              <a:off x="8355" y="9599"/>
              <a:ext cx="35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N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1644" name="Group 53"/>
            <p:cNvGrpSpPr>
              <a:grpSpLocks/>
            </p:cNvGrpSpPr>
            <p:nvPr/>
          </p:nvGrpSpPr>
          <p:grpSpPr bwMode="auto">
            <a:xfrm>
              <a:off x="9474" y="6856"/>
              <a:ext cx="171" cy="684"/>
              <a:chOff x="8529" y="12152"/>
              <a:chExt cx="171" cy="684"/>
            </a:xfrm>
          </p:grpSpPr>
          <p:sp>
            <p:nvSpPr>
              <p:cNvPr id="21706" name="Line 54"/>
              <p:cNvSpPr>
                <a:spLocks noChangeShapeType="1"/>
              </p:cNvSpPr>
              <p:nvPr/>
            </p:nvSpPr>
            <p:spPr bwMode="auto">
              <a:xfrm>
                <a:off x="8643" y="12152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7" name="Rectangle 55"/>
              <p:cNvSpPr>
                <a:spLocks noChangeArrowheads="1"/>
              </p:cNvSpPr>
              <p:nvPr/>
            </p:nvSpPr>
            <p:spPr bwMode="auto">
              <a:xfrm>
                <a:off x="8586" y="1232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8" name="Line 56"/>
              <p:cNvSpPr>
                <a:spLocks noChangeShapeType="1"/>
              </p:cNvSpPr>
              <p:nvPr/>
            </p:nvSpPr>
            <p:spPr bwMode="auto">
              <a:xfrm flipH="1" flipV="1">
                <a:off x="8529" y="12323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645" name="Group 57"/>
            <p:cNvGrpSpPr>
              <a:grpSpLocks/>
            </p:cNvGrpSpPr>
            <p:nvPr/>
          </p:nvGrpSpPr>
          <p:grpSpPr bwMode="auto">
            <a:xfrm>
              <a:off x="10074" y="6106"/>
              <a:ext cx="171" cy="684"/>
              <a:chOff x="8529" y="12152"/>
              <a:chExt cx="171" cy="684"/>
            </a:xfrm>
          </p:grpSpPr>
          <p:sp>
            <p:nvSpPr>
              <p:cNvPr id="21703" name="Line 58"/>
              <p:cNvSpPr>
                <a:spLocks noChangeShapeType="1"/>
              </p:cNvSpPr>
              <p:nvPr/>
            </p:nvSpPr>
            <p:spPr bwMode="auto">
              <a:xfrm>
                <a:off x="8643" y="12152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4" name="Rectangle 59"/>
              <p:cNvSpPr>
                <a:spLocks noChangeArrowheads="1"/>
              </p:cNvSpPr>
              <p:nvPr/>
            </p:nvSpPr>
            <p:spPr bwMode="auto">
              <a:xfrm>
                <a:off x="8586" y="1232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5" name="Line 60"/>
              <p:cNvSpPr>
                <a:spLocks noChangeShapeType="1"/>
              </p:cNvSpPr>
              <p:nvPr/>
            </p:nvSpPr>
            <p:spPr bwMode="auto">
              <a:xfrm flipH="1" flipV="1">
                <a:off x="8529" y="12323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46" name="Line 61"/>
            <p:cNvSpPr>
              <a:spLocks noChangeShapeType="1"/>
            </p:cNvSpPr>
            <p:nvPr/>
          </p:nvSpPr>
          <p:spPr bwMode="auto">
            <a:xfrm>
              <a:off x="9600" y="7529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47" name="Group 62"/>
            <p:cNvGrpSpPr>
              <a:grpSpLocks/>
            </p:cNvGrpSpPr>
            <p:nvPr/>
          </p:nvGrpSpPr>
          <p:grpSpPr bwMode="auto">
            <a:xfrm>
              <a:off x="10539" y="6106"/>
              <a:ext cx="171" cy="684"/>
              <a:chOff x="8529" y="12152"/>
              <a:chExt cx="171" cy="684"/>
            </a:xfrm>
          </p:grpSpPr>
          <p:sp>
            <p:nvSpPr>
              <p:cNvPr id="21700" name="Line 63"/>
              <p:cNvSpPr>
                <a:spLocks noChangeShapeType="1"/>
              </p:cNvSpPr>
              <p:nvPr/>
            </p:nvSpPr>
            <p:spPr bwMode="auto">
              <a:xfrm>
                <a:off x="8643" y="12152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1" name="Rectangle 64"/>
              <p:cNvSpPr>
                <a:spLocks noChangeArrowheads="1"/>
              </p:cNvSpPr>
              <p:nvPr/>
            </p:nvSpPr>
            <p:spPr bwMode="auto">
              <a:xfrm>
                <a:off x="8586" y="1232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02" name="Line 65"/>
              <p:cNvSpPr>
                <a:spLocks noChangeShapeType="1"/>
              </p:cNvSpPr>
              <p:nvPr/>
            </p:nvSpPr>
            <p:spPr bwMode="auto">
              <a:xfrm flipH="1" flipV="1">
                <a:off x="8529" y="12323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48" name="Line 66"/>
            <p:cNvSpPr>
              <a:spLocks noChangeShapeType="1"/>
            </p:cNvSpPr>
            <p:nvPr/>
          </p:nvSpPr>
          <p:spPr bwMode="auto">
            <a:xfrm>
              <a:off x="9060" y="7200"/>
              <a:ext cx="1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49" name="Line 67"/>
            <p:cNvSpPr>
              <a:spLocks noChangeShapeType="1"/>
            </p:cNvSpPr>
            <p:nvPr/>
          </p:nvSpPr>
          <p:spPr bwMode="auto">
            <a:xfrm>
              <a:off x="8325" y="5264"/>
              <a:ext cx="18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484" name="Text Box 68"/>
            <p:cNvSpPr txBox="1">
              <a:spLocks noChangeArrowheads="1"/>
            </p:cNvSpPr>
            <p:nvPr/>
          </p:nvSpPr>
          <p:spPr bwMode="auto">
            <a:xfrm>
              <a:off x="7484" y="5414"/>
              <a:ext cx="58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S1Q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1651" name="Group 69"/>
            <p:cNvGrpSpPr>
              <a:grpSpLocks/>
            </p:cNvGrpSpPr>
            <p:nvPr/>
          </p:nvGrpSpPr>
          <p:grpSpPr bwMode="auto">
            <a:xfrm>
              <a:off x="8199" y="6107"/>
              <a:ext cx="171" cy="684"/>
              <a:chOff x="7764" y="13338"/>
              <a:chExt cx="171" cy="684"/>
            </a:xfrm>
          </p:grpSpPr>
          <p:sp>
            <p:nvSpPr>
              <p:cNvPr id="21696" name="Line 70"/>
              <p:cNvSpPr>
                <a:spLocks noChangeShapeType="1"/>
              </p:cNvSpPr>
              <p:nvPr/>
            </p:nvSpPr>
            <p:spPr bwMode="auto">
              <a:xfrm>
                <a:off x="7878" y="13338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7" name="Rectangle 71"/>
              <p:cNvSpPr>
                <a:spLocks noChangeArrowheads="1"/>
              </p:cNvSpPr>
              <p:nvPr/>
            </p:nvSpPr>
            <p:spPr bwMode="auto">
              <a:xfrm>
                <a:off x="7821" y="13509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8" name="Line 72"/>
              <p:cNvSpPr>
                <a:spLocks noChangeShapeType="1"/>
              </p:cNvSpPr>
              <p:nvPr/>
            </p:nvSpPr>
            <p:spPr bwMode="auto">
              <a:xfrm flipH="1" flipV="1">
                <a:off x="7764" y="13452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9" name="Line 73"/>
              <p:cNvSpPr>
                <a:spLocks noChangeShapeType="1"/>
              </p:cNvSpPr>
              <p:nvPr/>
            </p:nvSpPr>
            <p:spPr bwMode="auto">
              <a:xfrm flipH="1">
                <a:off x="7764" y="13509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0490" name="Text Box 74"/>
            <p:cNvSpPr txBox="1">
              <a:spLocks noChangeArrowheads="1"/>
            </p:cNvSpPr>
            <p:nvPr/>
          </p:nvSpPr>
          <p:spPr bwMode="auto">
            <a:xfrm>
              <a:off x="7636" y="6194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K1M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53" name="Line 75"/>
            <p:cNvSpPr>
              <a:spLocks noChangeShapeType="1"/>
            </p:cNvSpPr>
            <p:nvPr/>
          </p:nvSpPr>
          <p:spPr bwMode="auto">
            <a:xfrm>
              <a:off x="8265" y="6420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492" name="Text Box 76"/>
            <p:cNvSpPr txBox="1">
              <a:spLocks noChangeArrowheads="1"/>
            </p:cNvSpPr>
            <p:nvPr/>
          </p:nvSpPr>
          <p:spPr bwMode="auto">
            <a:xfrm>
              <a:off x="9935" y="8969"/>
              <a:ext cx="58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K3M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55" name="Rectangle 77"/>
            <p:cNvSpPr>
              <a:spLocks noChangeArrowheads="1"/>
            </p:cNvSpPr>
            <p:nvPr/>
          </p:nvSpPr>
          <p:spPr bwMode="auto">
            <a:xfrm>
              <a:off x="9395" y="9014"/>
              <a:ext cx="450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494" name="Text Box 78"/>
            <p:cNvSpPr txBox="1">
              <a:spLocks noChangeArrowheads="1"/>
            </p:cNvSpPr>
            <p:nvPr/>
          </p:nvSpPr>
          <p:spPr bwMode="auto">
            <a:xfrm>
              <a:off x="8870" y="8969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K1M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95" name="Text Box 79"/>
            <p:cNvSpPr txBox="1">
              <a:spLocks noChangeArrowheads="1"/>
            </p:cNvSpPr>
            <p:nvPr/>
          </p:nvSpPr>
          <p:spPr bwMode="auto">
            <a:xfrm>
              <a:off x="8355" y="4687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11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96" name="Text Box 80"/>
            <p:cNvSpPr txBox="1">
              <a:spLocks noChangeArrowheads="1"/>
            </p:cNvSpPr>
            <p:nvPr/>
          </p:nvSpPr>
          <p:spPr bwMode="auto">
            <a:xfrm>
              <a:off x="8339" y="5077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12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97" name="Text Box 81"/>
            <p:cNvSpPr txBox="1">
              <a:spLocks noChangeArrowheads="1"/>
            </p:cNvSpPr>
            <p:nvPr/>
          </p:nvSpPr>
          <p:spPr bwMode="auto">
            <a:xfrm>
              <a:off x="8355" y="392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95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98" name="Text Box 82"/>
            <p:cNvSpPr txBox="1">
              <a:spLocks noChangeArrowheads="1"/>
            </p:cNvSpPr>
            <p:nvPr/>
          </p:nvSpPr>
          <p:spPr bwMode="auto">
            <a:xfrm>
              <a:off x="8339" y="431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96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499" name="Text Box 83"/>
            <p:cNvSpPr txBox="1">
              <a:spLocks noChangeArrowheads="1"/>
            </p:cNvSpPr>
            <p:nvPr/>
          </p:nvSpPr>
          <p:spPr bwMode="auto">
            <a:xfrm>
              <a:off x="8369" y="533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0" name="Text Box 84"/>
            <p:cNvSpPr txBox="1">
              <a:spLocks noChangeArrowheads="1"/>
            </p:cNvSpPr>
            <p:nvPr/>
          </p:nvSpPr>
          <p:spPr bwMode="auto">
            <a:xfrm>
              <a:off x="8355" y="572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1" name="Text Box 85"/>
            <p:cNvSpPr txBox="1">
              <a:spLocks noChangeArrowheads="1"/>
            </p:cNvSpPr>
            <p:nvPr/>
          </p:nvSpPr>
          <p:spPr bwMode="auto">
            <a:xfrm>
              <a:off x="8355" y="614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11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2" name="Text Box 86"/>
            <p:cNvSpPr txBox="1">
              <a:spLocks noChangeArrowheads="1"/>
            </p:cNvSpPr>
            <p:nvPr/>
          </p:nvSpPr>
          <p:spPr bwMode="auto">
            <a:xfrm>
              <a:off x="8339" y="653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12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3" name="Text Box 87"/>
            <p:cNvSpPr txBox="1">
              <a:spLocks noChangeArrowheads="1"/>
            </p:cNvSpPr>
            <p:nvPr/>
          </p:nvSpPr>
          <p:spPr bwMode="auto">
            <a:xfrm>
              <a:off x="9840" y="614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23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4" name="Text Box 88"/>
            <p:cNvSpPr txBox="1">
              <a:spLocks noChangeArrowheads="1"/>
            </p:cNvSpPr>
            <p:nvPr/>
          </p:nvSpPr>
          <p:spPr bwMode="auto">
            <a:xfrm>
              <a:off x="10709" y="614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33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5" name="Text Box 89"/>
            <p:cNvSpPr txBox="1">
              <a:spLocks noChangeArrowheads="1"/>
            </p:cNvSpPr>
            <p:nvPr/>
          </p:nvSpPr>
          <p:spPr bwMode="auto">
            <a:xfrm>
              <a:off x="10696" y="653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34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6" name="Text Box 90"/>
            <p:cNvSpPr txBox="1">
              <a:spLocks noChangeArrowheads="1"/>
            </p:cNvSpPr>
            <p:nvPr/>
          </p:nvSpPr>
          <p:spPr bwMode="auto">
            <a:xfrm>
              <a:off x="9840" y="6607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24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7" name="Text Box 91"/>
            <p:cNvSpPr txBox="1">
              <a:spLocks noChangeArrowheads="1"/>
            </p:cNvSpPr>
            <p:nvPr/>
          </p:nvSpPr>
          <p:spPr bwMode="auto">
            <a:xfrm>
              <a:off x="9165" y="692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8" name="Text Box 92"/>
            <p:cNvSpPr txBox="1">
              <a:spLocks noChangeArrowheads="1"/>
            </p:cNvSpPr>
            <p:nvPr/>
          </p:nvSpPr>
          <p:spPr bwMode="auto">
            <a:xfrm>
              <a:off x="9151" y="731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09" name="Text Box 93"/>
            <p:cNvSpPr txBox="1">
              <a:spLocks noChangeArrowheads="1"/>
            </p:cNvSpPr>
            <p:nvPr/>
          </p:nvSpPr>
          <p:spPr bwMode="auto">
            <a:xfrm>
              <a:off x="9629" y="692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23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10" name="Text Box 94"/>
            <p:cNvSpPr txBox="1">
              <a:spLocks noChangeArrowheads="1"/>
            </p:cNvSpPr>
            <p:nvPr/>
          </p:nvSpPr>
          <p:spPr bwMode="auto">
            <a:xfrm>
              <a:off x="9615" y="731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24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11" name="Text Box 95"/>
            <p:cNvSpPr txBox="1">
              <a:spLocks noChangeArrowheads="1"/>
            </p:cNvSpPr>
            <p:nvPr/>
          </p:nvSpPr>
          <p:spPr bwMode="auto">
            <a:xfrm>
              <a:off x="10696" y="6922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31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12" name="Text Box 96"/>
            <p:cNvSpPr txBox="1">
              <a:spLocks noChangeArrowheads="1"/>
            </p:cNvSpPr>
            <p:nvPr/>
          </p:nvSpPr>
          <p:spPr bwMode="auto">
            <a:xfrm>
              <a:off x="10679" y="7312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32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1675" name="Group 97"/>
            <p:cNvGrpSpPr>
              <a:grpSpLocks/>
            </p:cNvGrpSpPr>
            <p:nvPr/>
          </p:nvGrpSpPr>
          <p:grpSpPr bwMode="auto">
            <a:xfrm>
              <a:off x="8199" y="8417"/>
              <a:ext cx="171" cy="684"/>
              <a:chOff x="7764" y="13338"/>
              <a:chExt cx="171" cy="684"/>
            </a:xfrm>
          </p:grpSpPr>
          <p:sp>
            <p:nvSpPr>
              <p:cNvPr id="21692" name="Line 98"/>
              <p:cNvSpPr>
                <a:spLocks noChangeShapeType="1"/>
              </p:cNvSpPr>
              <p:nvPr/>
            </p:nvSpPr>
            <p:spPr bwMode="auto">
              <a:xfrm>
                <a:off x="7878" y="13338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3" name="Rectangle 99"/>
              <p:cNvSpPr>
                <a:spLocks noChangeArrowheads="1"/>
              </p:cNvSpPr>
              <p:nvPr/>
            </p:nvSpPr>
            <p:spPr bwMode="auto">
              <a:xfrm>
                <a:off x="7821" y="13509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4" name="Line 100"/>
              <p:cNvSpPr>
                <a:spLocks noChangeShapeType="1"/>
              </p:cNvSpPr>
              <p:nvPr/>
            </p:nvSpPr>
            <p:spPr bwMode="auto">
              <a:xfrm flipH="1" flipV="1">
                <a:off x="7764" y="13452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5" name="Line 101"/>
              <p:cNvSpPr>
                <a:spLocks noChangeShapeType="1"/>
              </p:cNvSpPr>
              <p:nvPr/>
            </p:nvSpPr>
            <p:spPr bwMode="auto">
              <a:xfrm flipH="1">
                <a:off x="7764" y="13509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0518" name="Text Box 102"/>
            <p:cNvSpPr txBox="1">
              <a:spLocks noChangeArrowheads="1"/>
            </p:cNvSpPr>
            <p:nvPr/>
          </p:nvSpPr>
          <p:spPr bwMode="auto">
            <a:xfrm>
              <a:off x="7560" y="9104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K2M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77" name="Line 103"/>
            <p:cNvSpPr>
              <a:spLocks noChangeShapeType="1"/>
            </p:cNvSpPr>
            <p:nvPr/>
          </p:nvSpPr>
          <p:spPr bwMode="auto">
            <a:xfrm>
              <a:off x="7335" y="8280"/>
              <a:ext cx="0" cy="1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78" name="Line 104"/>
            <p:cNvSpPr>
              <a:spLocks noChangeShapeType="1"/>
            </p:cNvSpPr>
            <p:nvPr/>
          </p:nvSpPr>
          <p:spPr bwMode="auto">
            <a:xfrm>
              <a:off x="7335" y="8280"/>
              <a:ext cx="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679" name="Group 105"/>
            <p:cNvGrpSpPr>
              <a:grpSpLocks/>
            </p:cNvGrpSpPr>
            <p:nvPr/>
          </p:nvGrpSpPr>
          <p:grpSpPr bwMode="auto">
            <a:xfrm>
              <a:off x="6975" y="8819"/>
              <a:ext cx="575" cy="166"/>
              <a:chOff x="6975" y="8819"/>
              <a:chExt cx="575" cy="166"/>
            </a:xfrm>
          </p:grpSpPr>
          <p:sp>
            <p:nvSpPr>
              <p:cNvPr id="21688" name="Rectangle 106"/>
              <p:cNvSpPr>
                <a:spLocks noChangeArrowheads="1"/>
              </p:cNvSpPr>
              <p:nvPr/>
            </p:nvSpPr>
            <p:spPr bwMode="auto">
              <a:xfrm>
                <a:off x="7100" y="8819"/>
                <a:ext cx="45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89" name="Rectangle 107"/>
              <p:cNvSpPr>
                <a:spLocks noChangeArrowheads="1"/>
              </p:cNvSpPr>
              <p:nvPr/>
            </p:nvSpPr>
            <p:spPr bwMode="auto">
              <a:xfrm>
                <a:off x="6975" y="8820"/>
                <a:ext cx="143" cy="1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0" name="Line 108"/>
              <p:cNvSpPr>
                <a:spLocks noChangeShapeType="1"/>
              </p:cNvSpPr>
              <p:nvPr/>
            </p:nvSpPr>
            <p:spPr bwMode="auto">
              <a:xfrm>
                <a:off x="6983" y="8820"/>
                <a:ext cx="127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91" name="Line 109"/>
              <p:cNvSpPr>
                <a:spLocks noChangeShapeType="1"/>
              </p:cNvSpPr>
              <p:nvPr/>
            </p:nvSpPr>
            <p:spPr bwMode="auto">
              <a:xfrm flipH="1">
                <a:off x="6975" y="8820"/>
                <a:ext cx="135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0526" name="Text Box 110"/>
            <p:cNvSpPr txBox="1">
              <a:spLocks noChangeArrowheads="1"/>
            </p:cNvSpPr>
            <p:nvPr/>
          </p:nvSpPr>
          <p:spPr bwMode="auto">
            <a:xfrm>
              <a:off x="6705" y="8489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K4T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81" name="Line 111"/>
            <p:cNvSpPr>
              <a:spLocks noChangeShapeType="1"/>
            </p:cNvSpPr>
            <p:nvPr/>
          </p:nvSpPr>
          <p:spPr bwMode="auto">
            <a:xfrm flipH="1">
              <a:off x="7950" y="8730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682" name="Arc 112"/>
            <p:cNvSpPr>
              <a:spLocks/>
            </p:cNvSpPr>
            <p:nvPr/>
          </p:nvSpPr>
          <p:spPr bwMode="auto">
            <a:xfrm flipH="1">
              <a:off x="8041" y="8640"/>
              <a:ext cx="111" cy="195"/>
            </a:xfrm>
            <a:custGeom>
              <a:avLst/>
              <a:gdLst>
                <a:gd name="T0" fmla="*/ 0 w 22894"/>
                <a:gd name="T1" fmla="*/ 0 h 43200"/>
                <a:gd name="T2" fmla="*/ 0 w 22894"/>
                <a:gd name="T3" fmla="*/ 1 h 43200"/>
                <a:gd name="T4" fmla="*/ 0 w 2289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94" h="43200" fill="none" extrusionOk="0">
                  <a:moveTo>
                    <a:pt x="1293" y="0"/>
                  </a:moveTo>
                  <a:cubicBezTo>
                    <a:pt x="13223" y="0"/>
                    <a:pt x="22894" y="9670"/>
                    <a:pt x="22894" y="21600"/>
                  </a:cubicBezTo>
                  <a:cubicBezTo>
                    <a:pt x="22894" y="33529"/>
                    <a:pt x="13223" y="43200"/>
                    <a:pt x="1294" y="43200"/>
                  </a:cubicBezTo>
                  <a:cubicBezTo>
                    <a:pt x="862" y="43200"/>
                    <a:pt x="430" y="43187"/>
                    <a:pt x="-1" y="43161"/>
                  </a:cubicBezTo>
                </a:path>
                <a:path w="22894" h="43200" stroke="0" extrusionOk="0">
                  <a:moveTo>
                    <a:pt x="1293" y="0"/>
                  </a:moveTo>
                  <a:cubicBezTo>
                    <a:pt x="13223" y="0"/>
                    <a:pt x="22894" y="9670"/>
                    <a:pt x="22894" y="21600"/>
                  </a:cubicBezTo>
                  <a:cubicBezTo>
                    <a:pt x="22894" y="33529"/>
                    <a:pt x="13223" y="43200"/>
                    <a:pt x="1294" y="43200"/>
                  </a:cubicBezTo>
                  <a:cubicBezTo>
                    <a:pt x="862" y="43200"/>
                    <a:pt x="430" y="43187"/>
                    <a:pt x="-1" y="43161"/>
                  </a:cubicBezTo>
                  <a:lnTo>
                    <a:pt x="1294" y="21600"/>
                  </a:lnTo>
                  <a:lnTo>
                    <a:pt x="129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529" name="Text Box 113"/>
            <p:cNvSpPr txBox="1">
              <a:spLocks noChangeArrowheads="1"/>
            </p:cNvSpPr>
            <p:nvPr/>
          </p:nvSpPr>
          <p:spPr bwMode="auto">
            <a:xfrm>
              <a:off x="7560" y="8489"/>
              <a:ext cx="5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K4T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30" name="Text Box 114"/>
            <p:cNvSpPr txBox="1">
              <a:spLocks noChangeArrowheads="1"/>
            </p:cNvSpPr>
            <p:nvPr/>
          </p:nvSpPr>
          <p:spPr bwMode="auto">
            <a:xfrm>
              <a:off x="8355" y="7597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11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31" name="Text Box 115"/>
            <p:cNvSpPr txBox="1">
              <a:spLocks noChangeArrowheads="1"/>
            </p:cNvSpPr>
            <p:nvPr/>
          </p:nvSpPr>
          <p:spPr bwMode="auto">
            <a:xfrm>
              <a:off x="8339" y="7987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12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32" name="Text Box 116"/>
            <p:cNvSpPr txBox="1">
              <a:spLocks noChangeArrowheads="1"/>
            </p:cNvSpPr>
            <p:nvPr/>
          </p:nvSpPr>
          <p:spPr bwMode="auto">
            <a:xfrm>
              <a:off x="8355" y="8369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15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533" name="Text Box 117"/>
            <p:cNvSpPr txBox="1">
              <a:spLocks noChangeArrowheads="1"/>
            </p:cNvSpPr>
            <p:nvPr/>
          </p:nvSpPr>
          <p:spPr bwMode="auto">
            <a:xfrm>
              <a:off x="8339" y="8759"/>
              <a:ext cx="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16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1508" name="Group 118"/>
          <p:cNvGrpSpPr>
            <a:grpSpLocks/>
          </p:cNvGrpSpPr>
          <p:nvPr/>
        </p:nvGrpSpPr>
        <p:grpSpPr bwMode="auto">
          <a:xfrm>
            <a:off x="749300" y="1555750"/>
            <a:ext cx="3978275" cy="4478338"/>
            <a:chOff x="975" y="5099"/>
            <a:chExt cx="5760" cy="7053"/>
          </a:xfrm>
        </p:grpSpPr>
        <p:sp>
          <p:nvSpPr>
            <p:cNvPr id="21509" name="Line 119"/>
            <p:cNvSpPr>
              <a:spLocks noChangeShapeType="1"/>
            </p:cNvSpPr>
            <p:nvPr/>
          </p:nvSpPr>
          <p:spPr bwMode="auto">
            <a:xfrm>
              <a:off x="2640" y="11312"/>
              <a:ext cx="3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0" name="Line 120"/>
            <p:cNvSpPr>
              <a:spLocks noChangeShapeType="1"/>
            </p:cNvSpPr>
            <p:nvPr/>
          </p:nvSpPr>
          <p:spPr bwMode="auto">
            <a:xfrm flipV="1">
              <a:off x="2280" y="11627"/>
              <a:ext cx="3855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1" name="Line 121"/>
            <p:cNvSpPr>
              <a:spLocks noChangeShapeType="1"/>
            </p:cNvSpPr>
            <p:nvPr/>
          </p:nvSpPr>
          <p:spPr bwMode="auto">
            <a:xfrm flipV="1">
              <a:off x="1965" y="11987"/>
              <a:ext cx="4515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2" name="Line 122"/>
            <p:cNvSpPr>
              <a:spLocks noChangeShapeType="1"/>
            </p:cNvSpPr>
            <p:nvPr/>
          </p:nvSpPr>
          <p:spPr bwMode="auto">
            <a:xfrm flipH="1">
              <a:off x="4755" y="7397"/>
              <a:ext cx="0" cy="46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3" name="Line 123"/>
            <p:cNvSpPr>
              <a:spLocks noChangeShapeType="1"/>
            </p:cNvSpPr>
            <p:nvPr/>
          </p:nvSpPr>
          <p:spPr bwMode="auto">
            <a:xfrm flipH="1">
              <a:off x="4410" y="7667"/>
              <a:ext cx="0" cy="36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4" name="Line 124"/>
            <p:cNvSpPr>
              <a:spLocks noChangeShapeType="1"/>
            </p:cNvSpPr>
            <p:nvPr/>
          </p:nvSpPr>
          <p:spPr bwMode="auto">
            <a:xfrm flipH="1">
              <a:off x="4080" y="7922"/>
              <a:ext cx="0" cy="3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5" name="Line 125"/>
            <p:cNvSpPr>
              <a:spLocks noChangeShapeType="1"/>
            </p:cNvSpPr>
            <p:nvPr/>
          </p:nvSpPr>
          <p:spPr bwMode="auto">
            <a:xfrm flipH="1">
              <a:off x="1965" y="5402"/>
              <a:ext cx="0" cy="66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6" name="Line 126"/>
            <p:cNvSpPr>
              <a:spLocks noChangeShapeType="1"/>
            </p:cNvSpPr>
            <p:nvPr/>
          </p:nvSpPr>
          <p:spPr bwMode="auto">
            <a:xfrm>
              <a:off x="1545" y="6092"/>
              <a:ext cx="3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517" name="Group 127"/>
            <p:cNvGrpSpPr>
              <a:grpSpLocks/>
            </p:cNvGrpSpPr>
            <p:nvPr/>
          </p:nvGrpSpPr>
          <p:grpSpPr bwMode="auto">
            <a:xfrm>
              <a:off x="1860" y="6467"/>
              <a:ext cx="195" cy="465"/>
              <a:chOff x="5100" y="10695"/>
              <a:chExt cx="195" cy="465"/>
            </a:xfrm>
          </p:grpSpPr>
          <p:sp>
            <p:nvSpPr>
              <p:cNvPr id="21616" name="Rectangle 128"/>
              <p:cNvSpPr>
                <a:spLocks noChangeArrowheads="1"/>
              </p:cNvSpPr>
              <p:nvPr/>
            </p:nvSpPr>
            <p:spPr bwMode="auto">
              <a:xfrm>
                <a:off x="5100" y="10695"/>
                <a:ext cx="195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17" name="Line 129"/>
              <p:cNvSpPr>
                <a:spLocks noChangeShapeType="1"/>
              </p:cNvSpPr>
              <p:nvPr/>
            </p:nvSpPr>
            <p:spPr bwMode="auto">
              <a:xfrm>
                <a:off x="5205" y="10695"/>
                <a:ext cx="0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518" name="Group 130"/>
            <p:cNvGrpSpPr>
              <a:grpSpLocks/>
            </p:cNvGrpSpPr>
            <p:nvPr/>
          </p:nvGrpSpPr>
          <p:grpSpPr bwMode="auto">
            <a:xfrm>
              <a:off x="3969" y="8132"/>
              <a:ext cx="1056" cy="960"/>
              <a:chOff x="3054" y="10080"/>
              <a:chExt cx="1056" cy="960"/>
            </a:xfrm>
          </p:grpSpPr>
          <p:sp>
            <p:nvSpPr>
              <p:cNvPr id="21600" name="Line 131"/>
              <p:cNvSpPr>
                <a:spLocks noChangeShapeType="1"/>
              </p:cNvSpPr>
              <p:nvPr/>
            </p:nvSpPr>
            <p:spPr bwMode="auto">
              <a:xfrm>
                <a:off x="3491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1" name="Rectangle 132"/>
              <p:cNvSpPr>
                <a:spLocks noChangeArrowheads="1"/>
              </p:cNvSpPr>
              <p:nvPr/>
            </p:nvSpPr>
            <p:spPr bwMode="auto">
              <a:xfrm>
                <a:off x="344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2" name="Line 133"/>
              <p:cNvSpPr>
                <a:spLocks noChangeShapeType="1"/>
              </p:cNvSpPr>
              <p:nvPr/>
            </p:nvSpPr>
            <p:spPr bwMode="auto">
              <a:xfrm flipH="1" flipV="1">
                <a:off x="3377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3" name="Line 134"/>
              <p:cNvSpPr>
                <a:spLocks noChangeShapeType="1"/>
              </p:cNvSpPr>
              <p:nvPr/>
            </p:nvSpPr>
            <p:spPr bwMode="auto">
              <a:xfrm>
                <a:off x="3168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4" name="Rectangle 135"/>
              <p:cNvSpPr>
                <a:spLocks noChangeArrowheads="1"/>
              </p:cNvSpPr>
              <p:nvPr/>
            </p:nvSpPr>
            <p:spPr bwMode="auto">
              <a:xfrm>
                <a:off x="311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5" name="Line 136"/>
              <p:cNvSpPr>
                <a:spLocks noChangeShapeType="1"/>
              </p:cNvSpPr>
              <p:nvPr/>
            </p:nvSpPr>
            <p:spPr bwMode="auto">
              <a:xfrm flipH="1" flipV="1">
                <a:off x="3054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06" name="Line 137"/>
              <p:cNvSpPr>
                <a:spLocks noChangeShapeType="1"/>
              </p:cNvSpPr>
              <p:nvPr/>
            </p:nvSpPr>
            <p:spPr bwMode="auto">
              <a:xfrm flipH="1">
                <a:off x="3156" y="10554"/>
                <a:ext cx="6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554" name="Text Box 138"/>
              <p:cNvSpPr txBox="1">
                <a:spLocks noChangeArrowheads="1"/>
              </p:cNvSpPr>
              <p:nvPr/>
            </p:nvSpPr>
            <p:spPr bwMode="auto">
              <a:xfrm>
                <a:off x="3211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55" name="Text Box 139"/>
              <p:cNvSpPr txBox="1">
                <a:spLocks noChangeArrowheads="1"/>
              </p:cNvSpPr>
              <p:nvPr/>
            </p:nvSpPr>
            <p:spPr bwMode="auto">
              <a:xfrm>
                <a:off x="3570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56" name="Text Box 140"/>
              <p:cNvSpPr txBox="1">
                <a:spLocks noChangeArrowheads="1"/>
              </p:cNvSpPr>
              <p:nvPr/>
            </p:nvSpPr>
            <p:spPr bwMode="auto">
              <a:xfrm>
                <a:off x="3570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4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57" name="Text Box 141"/>
              <p:cNvSpPr txBox="1">
                <a:spLocks noChangeArrowheads="1"/>
              </p:cNvSpPr>
              <p:nvPr/>
            </p:nvSpPr>
            <p:spPr bwMode="auto">
              <a:xfrm>
                <a:off x="3211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611" name="Line 142"/>
              <p:cNvSpPr>
                <a:spLocks noChangeShapeType="1"/>
              </p:cNvSpPr>
              <p:nvPr/>
            </p:nvSpPr>
            <p:spPr bwMode="auto">
              <a:xfrm>
                <a:off x="3843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12" name="Rectangle 143"/>
              <p:cNvSpPr>
                <a:spLocks noChangeArrowheads="1"/>
              </p:cNvSpPr>
              <p:nvPr/>
            </p:nvSpPr>
            <p:spPr bwMode="auto">
              <a:xfrm>
                <a:off x="3786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613" name="Line 144"/>
              <p:cNvSpPr>
                <a:spLocks noChangeShapeType="1"/>
              </p:cNvSpPr>
              <p:nvPr/>
            </p:nvSpPr>
            <p:spPr bwMode="auto">
              <a:xfrm flipH="1" flipV="1">
                <a:off x="3729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561" name="Text Box 145"/>
              <p:cNvSpPr txBox="1">
                <a:spLocks noChangeArrowheads="1"/>
              </p:cNvSpPr>
              <p:nvPr/>
            </p:nvSpPr>
            <p:spPr bwMode="auto">
              <a:xfrm>
                <a:off x="3915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5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62" name="Text Box 146"/>
              <p:cNvSpPr txBox="1">
                <a:spLocks noChangeArrowheads="1"/>
              </p:cNvSpPr>
              <p:nvPr/>
            </p:nvSpPr>
            <p:spPr bwMode="auto">
              <a:xfrm>
                <a:off x="3915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1519" name="Line 147"/>
            <p:cNvSpPr>
              <a:spLocks noChangeShapeType="1"/>
            </p:cNvSpPr>
            <p:nvPr/>
          </p:nvSpPr>
          <p:spPr bwMode="auto">
            <a:xfrm>
              <a:off x="1980" y="7937"/>
              <a:ext cx="20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0" name="Line 148"/>
            <p:cNvSpPr>
              <a:spLocks noChangeShapeType="1"/>
            </p:cNvSpPr>
            <p:nvPr/>
          </p:nvSpPr>
          <p:spPr bwMode="auto">
            <a:xfrm flipH="1">
              <a:off x="2295" y="5777"/>
              <a:ext cx="0" cy="58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1" name="Line 149"/>
            <p:cNvSpPr>
              <a:spLocks noChangeShapeType="1"/>
            </p:cNvSpPr>
            <p:nvPr/>
          </p:nvSpPr>
          <p:spPr bwMode="auto">
            <a:xfrm flipH="1">
              <a:off x="2640" y="6077"/>
              <a:ext cx="0" cy="5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522" name="Group 150"/>
            <p:cNvGrpSpPr>
              <a:grpSpLocks/>
            </p:cNvGrpSpPr>
            <p:nvPr/>
          </p:nvGrpSpPr>
          <p:grpSpPr bwMode="auto">
            <a:xfrm>
              <a:off x="1854" y="8132"/>
              <a:ext cx="1005" cy="960"/>
              <a:chOff x="3054" y="10080"/>
              <a:chExt cx="1005" cy="960"/>
            </a:xfrm>
          </p:grpSpPr>
          <p:sp>
            <p:nvSpPr>
              <p:cNvPr id="21584" name="Line 151"/>
              <p:cNvSpPr>
                <a:spLocks noChangeShapeType="1"/>
              </p:cNvSpPr>
              <p:nvPr/>
            </p:nvSpPr>
            <p:spPr bwMode="auto">
              <a:xfrm>
                <a:off x="3498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5" name="Rectangle 152"/>
              <p:cNvSpPr>
                <a:spLocks noChangeArrowheads="1"/>
              </p:cNvSpPr>
              <p:nvPr/>
            </p:nvSpPr>
            <p:spPr bwMode="auto">
              <a:xfrm>
                <a:off x="344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6" name="Line 153"/>
              <p:cNvSpPr>
                <a:spLocks noChangeShapeType="1"/>
              </p:cNvSpPr>
              <p:nvPr/>
            </p:nvSpPr>
            <p:spPr bwMode="auto">
              <a:xfrm flipH="1" flipV="1">
                <a:off x="3384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7" name="Line 154"/>
              <p:cNvSpPr>
                <a:spLocks noChangeShapeType="1"/>
              </p:cNvSpPr>
              <p:nvPr/>
            </p:nvSpPr>
            <p:spPr bwMode="auto">
              <a:xfrm>
                <a:off x="3168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8" name="Rectangle 155"/>
              <p:cNvSpPr>
                <a:spLocks noChangeArrowheads="1"/>
              </p:cNvSpPr>
              <p:nvPr/>
            </p:nvSpPr>
            <p:spPr bwMode="auto">
              <a:xfrm>
                <a:off x="311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9" name="Line 156"/>
              <p:cNvSpPr>
                <a:spLocks noChangeShapeType="1"/>
              </p:cNvSpPr>
              <p:nvPr/>
            </p:nvSpPr>
            <p:spPr bwMode="auto">
              <a:xfrm flipH="1" flipV="1">
                <a:off x="3054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90" name="Line 157"/>
              <p:cNvSpPr>
                <a:spLocks noChangeShapeType="1"/>
              </p:cNvSpPr>
              <p:nvPr/>
            </p:nvSpPr>
            <p:spPr bwMode="auto">
              <a:xfrm flipH="1">
                <a:off x="3156" y="10554"/>
                <a:ext cx="6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574" name="Text Box 158"/>
              <p:cNvSpPr txBox="1">
                <a:spLocks noChangeArrowheads="1"/>
              </p:cNvSpPr>
              <p:nvPr/>
            </p:nvSpPr>
            <p:spPr bwMode="auto">
              <a:xfrm>
                <a:off x="3158" y="10080"/>
                <a:ext cx="19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75" name="Text Box 159"/>
              <p:cNvSpPr txBox="1">
                <a:spLocks noChangeArrowheads="1"/>
              </p:cNvSpPr>
              <p:nvPr/>
            </p:nvSpPr>
            <p:spPr bwMode="auto">
              <a:xfrm>
                <a:off x="3519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76" name="Text Box 160"/>
              <p:cNvSpPr txBox="1">
                <a:spLocks noChangeArrowheads="1"/>
              </p:cNvSpPr>
              <p:nvPr/>
            </p:nvSpPr>
            <p:spPr bwMode="auto">
              <a:xfrm>
                <a:off x="3570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tx2">
                        <a:lumMod val="50000"/>
                      </a:schemeClr>
                    </a:solidFill>
                  </a:rPr>
                  <a:t>4</a:t>
                </a:r>
                <a:endParaRPr lang="es-ES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77" name="Text Box 161"/>
              <p:cNvSpPr txBox="1">
                <a:spLocks noChangeArrowheads="1"/>
              </p:cNvSpPr>
              <p:nvPr/>
            </p:nvSpPr>
            <p:spPr bwMode="auto">
              <a:xfrm>
                <a:off x="3158" y="10695"/>
                <a:ext cx="19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595" name="Line 162"/>
              <p:cNvSpPr>
                <a:spLocks noChangeShapeType="1"/>
              </p:cNvSpPr>
              <p:nvPr/>
            </p:nvSpPr>
            <p:spPr bwMode="auto">
              <a:xfrm>
                <a:off x="3841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1596" name="Rectangle 163"/>
              <p:cNvSpPr>
                <a:spLocks noChangeArrowheads="1"/>
              </p:cNvSpPr>
              <p:nvPr/>
            </p:nvSpPr>
            <p:spPr bwMode="auto">
              <a:xfrm>
                <a:off x="3786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97" name="Line 164"/>
              <p:cNvSpPr>
                <a:spLocks noChangeShapeType="1"/>
              </p:cNvSpPr>
              <p:nvPr/>
            </p:nvSpPr>
            <p:spPr bwMode="auto">
              <a:xfrm flipH="1" flipV="1">
                <a:off x="3729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581" name="Text Box 165"/>
              <p:cNvSpPr txBox="1">
                <a:spLocks noChangeArrowheads="1"/>
              </p:cNvSpPr>
              <p:nvPr/>
            </p:nvSpPr>
            <p:spPr bwMode="auto">
              <a:xfrm>
                <a:off x="3864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5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582" name="Text Box 166"/>
              <p:cNvSpPr txBox="1">
                <a:spLocks noChangeArrowheads="1"/>
              </p:cNvSpPr>
              <p:nvPr/>
            </p:nvSpPr>
            <p:spPr bwMode="auto">
              <a:xfrm>
                <a:off x="3864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1523" name="Group 167"/>
            <p:cNvGrpSpPr>
              <a:grpSpLocks/>
            </p:cNvGrpSpPr>
            <p:nvPr/>
          </p:nvGrpSpPr>
          <p:grpSpPr bwMode="auto">
            <a:xfrm>
              <a:off x="1770" y="10337"/>
              <a:ext cx="990" cy="255"/>
              <a:chOff x="2790" y="11970"/>
              <a:chExt cx="1095" cy="255"/>
            </a:xfrm>
          </p:grpSpPr>
          <p:sp>
            <p:nvSpPr>
              <p:cNvPr id="21578" name="Rectangle 168"/>
              <p:cNvSpPr>
                <a:spLocks noChangeArrowheads="1"/>
              </p:cNvSpPr>
              <p:nvPr/>
            </p:nvSpPr>
            <p:spPr bwMode="auto">
              <a:xfrm>
                <a:off x="2790" y="11970"/>
                <a:ext cx="1095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79" name="Freeform 169"/>
              <p:cNvSpPr>
                <a:spLocks/>
              </p:cNvSpPr>
              <p:nvPr/>
            </p:nvSpPr>
            <p:spPr bwMode="auto">
              <a:xfrm>
                <a:off x="3255" y="11976"/>
                <a:ext cx="120" cy="246"/>
              </a:xfrm>
              <a:custGeom>
                <a:avLst/>
                <a:gdLst>
                  <a:gd name="T0" fmla="*/ 117 w 120"/>
                  <a:gd name="T1" fmla="*/ 0 h 246"/>
                  <a:gd name="T2" fmla="*/ 117 w 120"/>
                  <a:gd name="T3" fmla="*/ 63 h 246"/>
                  <a:gd name="T4" fmla="*/ 0 w 120"/>
                  <a:gd name="T5" fmla="*/ 63 h 246"/>
                  <a:gd name="T6" fmla="*/ 0 w 120"/>
                  <a:gd name="T7" fmla="*/ 174 h 246"/>
                  <a:gd name="T8" fmla="*/ 120 w 120"/>
                  <a:gd name="T9" fmla="*/ 174 h 246"/>
                  <a:gd name="T10" fmla="*/ 120 w 120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46">
                    <a:moveTo>
                      <a:pt x="117" y="0"/>
                    </a:moveTo>
                    <a:lnTo>
                      <a:pt x="117" y="63"/>
                    </a:lnTo>
                    <a:lnTo>
                      <a:pt x="0" y="63"/>
                    </a:lnTo>
                    <a:lnTo>
                      <a:pt x="0" y="174"/>
                    </a:lnTo>
                    <a:lnTo>
                      <a:pt x="120" y="174"/>
                    </a:lnTo>
                    <a:lnTo>
                      <a:pt x="120" y="2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0" name="Line 170"/>
              <p:cNvSpPr>
                <a:spLocks noChangeShapeType="1"/>
              </p:cNvSpPr>
              <p:nvPr/>
            </p:nvSpPr>
            <p:spPr bwMode="auto">
              <a:xfrm>
                <a:off x="3492" y="11979"/>
                <a:ext cx="0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1" name="Freeform 171"/>
              <p:cNvSpPr>
                <a:spLocks/>
              </p:cNvSpPr>
              <p:nvPr/>
            </p:nvSpPr>
            <p:spPr bwMode="auto">
              <a:xfrm>
                <a:off x="2877" y="11973"/>
                <a:ext cx="120" cy="246"/>
              </a:xfrm>
              <a:custGeom>
                <a:avLst/>
                <a:gdLst>
                  <a:gd name="T0" fmla="*/ 117 w 120"/>
                  <a:gd name="T1" fmla="*/ 0 h 246"/>
                  <a:gd name="T2" fmla="*/ 117 w 120"/>
                  <a:gd name="T3" fmla="*/ 63 h 246"/>
                  <a:gd name="T4" fmla="*/ 0 w 120"/>
                  <a:gd name="T5" fmla="*/ 63 h 246"/>
                  <a:gd name="T6" fmla="*/ 0 w 120"/>
                  <a:gd name="T7" fmla="*/ 174 h 246"/>
                  <a:gd name="T8" fmla="*/ 120 w 120"/>
                  <a:gd name="T9" fmla="*/ 174 h 246"/>
                  <a:gd name="T10" fmla="*/ 120 w 120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46">
                    <a:moveTo>
                      <a:pt x="117" y="0"/>
                    </a:moveTo>
                    <a:lnTo>
                      <a:pt x="117" y="63"/>
                    </a:lnTo>
                    <a:lnTo>
                      <a:pt x="0" y="63"/>
                    </a:lnTo>
                    <a:lnTo>
                      <a:pt x="0" y="174"/>
                    </a:lnTo>
                    <a:lnTo>
                      <a:pt x="120" y="174"/>
                    </a:lnTo>
                    <a:lnTo>
                      <a:pt x="120" y="2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2" name="Line 172"/>
              <p:cNvSpPr>
                <a:spLocks noChangeShapeType="1"/>
              </p:cNvSpPr>
              <p:nvPr/>
            </p:nvSpPr>
            <p:spPr bwMode="auto">
              <a:xfrm>
                <a:off x="3111" y="11976"/>
                <a:ext cx="0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83" name="Freeform 173"/>
              <p:cNvSpPr>
                <a:spLocks/>
              </p:cNvSpPr>
              <p:nvPr/>
            </p:nvSpPr>
            <p:spPr bwMode="auto">
              <a:xfrm>
                <a:off x="3624" y="11976"/>
                <a:ext cx="120" cy="246"/>
              </a:xfrm>
              <a:custGeom>
                <a:avLst/>
                <a:gdLst>
                  <a:gd name="T0" fmla="*/ 117 w 120"/>
                  <a:gd name="T1" fmla="*/ 0 h 246"/>
                  <a:gd name="T2" fmla="*/ 117 w 120"/>
                  <a:gd name="T3" fmla="*/ 63 h 246"/>
                  <a:gd name="T4" fmla="*/ 0 w 120"/>
                  <a:gd name="T5" fmla="*/ 63 h 246"/>
                  <a:gd name="T6" fmla="*/ 0 w 120"/>
                  <a:gd name="T7" fmla="*/ 174 h 246"/>
                  <a:gd name="T8" fmla="*/ 120 w 120"/>
                  <a:gd name="T9" fmla="*/ 174 h 246"/>
                  <a:gd name="T10" fmla="*/ 120 w 120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46">
                    <a:moveTo>
                      <a:pt x="117" y="0"/>
                    </a:moveTo>
                    <a:lnTo>
                      <a:pt x="117" y="63"/>
                    </a:lnTo>
                    <a:lnTo>
                      <a:pt x="0" y="63"/>
                    </a:lnTo>
                    <a:lnTo>
                      <a:pt x="0" y="174"/>
                    </a:lnTo>
                    <a:lnTo>
                      <a:pt x="120" y="174"/>
                    </a:lnTo>
                    <a:lnTo>
                      <a:pt x="120" y="2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524" name="Line 174"/>
            <p:cNvSpPr>
              <a:spLocks noChangeShapeType="1"/>
            </p:cNvSpPr>
            <p:nvPr/>
          </p:nvSpPr>
          <p:spPr bwMode="auto">
            <a:xfrm>
              <a:off x="5775" y="7847"/>
              <a:ext cx="7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5" name="Line 175"/>
            <p:cNvSpPr>
              <a:spLocks noChangeShapeType="1"/>
            </p:cNvSpPr>
            <p:nvPr/>
          </p:nvSpPr>
          <p:spPr bwMode="auto">
            <a:xfrm>
              <a:off x="2310" y="7667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6" name="Line 176"/>
            <p:cNvSpPr>
              <a:spLocks noChangeShapeType="1"/>
            </p:cNvSpPr>
            <p:nvPr/>
          </p:nvSpPr>
          <p:spPr bwMode="auto">
            <a:xfrm rot="-5400000">
              <a:off x="4387" y="9925"/>
              <a:ext cx="4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7" name="Line 177"/>
            <p:cNvSpPr>
              <a:spLocks noChangeShapeType="1"/>
            </p:cNvSpPr>
            <p:nvPr/>
          </p:nvSpPr>
          <p:spPr bwMode="auto">
            <a:xfrm>
              <a:off x="2640" y="7382"/>
              <a:ext cx="21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528" name="Group 178"/>
            <p:cNvGrpSpPr>
              <a:grpSpLocks/>
            </p:cNvGrpSpPr>
            <p:nvPr/>
          </p:nvGrpSpPr>
          <p:grpSpPr bwMode="auto">
            <a:xfrm>
              <a:off x="2190" y="6467"/>
              <a:ext cx="195" cy="465"/>
              <a:chOff x="5100" y="10695"/>
              <a:chExt cx="195" cy="465"/>
            </a:xfrm>
          </p:grpSpPr>
          <p:sp>
            <p:nvSpPr>
              <p:cNvPr id="21576" name="Rectangle 179"/>
              <p:cNvSpPr>
                <a:spLocks noChangeArrowheads="1"/>
              </p:cNvSpPr>
              <p:nvPr/>
            </p:nvSpPr>
            <p:spPr bwMode="auto">
              <a:xfrm>
                <a:off x="5100" y="10695"/>
                <a:ext cx="195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77" name="Line 180"/>
              <p:cNvSpPr>
                <a:spLocks noChangeShapeType="1"/>
              </p:cNvSpPr>
              <p:nvPr/>
            </p:nvSpPr>
            <p:spPr bwMode="auto">
              <a:xfrm>
                <a:off x="5205" y="10695"/>
                <a:ext cx="0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529" name="Group 181"/>
            <p:cNvGrpSpPr>
              <a:grpSpLocks/>
            </p:cNvGrpSpPr>
            <p:nvPr/>
          </p:nvGrpSpPr>
          <p:grpSpPr bwMode="auto">
            <a:xfrm>
              <a:off x="2535" y="6467"/>
              <a:ext cx="195" cy="465"/>
              <a:chOff x="5100" y="10695"/>
              <a:chExt cx="195" cy="465"/>
            </a:xfrm>
          </p:grpSpPr>
          <p:sp>
            <p:nvSpPr>
              <p:cNvPr id="21574" name="Rectangle 182"/>
              <p:cNvSpPr>
                <a:spLocks noChangeArrowheads="1"/>
              </p:cNvSpPr>
              <p:nvPr/>
            </p:nvSpPr>
            <p:spPr bwMode="auto">
              <a:xfrm>
                <a:off x="5100" y="10695"/>
                <a:ext cx="195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75" name="Line 183"/>
              <p:cNvSpPr>
                <a:spLocks noChangeShapeType="1"/>
              </p:cNvSpPr>
              <p:nvPr/>
            </p:nvSpPr>
            <p:spPr bwMode="auto">
              <a:xfrm>
                <a:off x="5205" y="10695"/>
                <a:ext cx="0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530" name="Oval 184"/>
            <p:cNvSpPr>
              <a:spLocks noChangeArrowheads="1"/>
            </p:cNvSpPr>
            <p:nvPr/>
          </p:nvSpPr>
          <p:spPr bwMode="auto">
            <a:xfrm>
              <a:off x="2895" y="11162"/>
              <a:ext cx="990" cy="99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601" name="Text Box 185"/>
            <p:cNvSpPr txBox="1">
              <a:spLocks noChangeArrowheads="1"/>
            </p:cNvSpPr>
            <p:nvPr/>
          </p:nvSpPr>
          <p:spPr bwMode="auto">
            <a:xfrm>
              <a:off x="3090" y="11279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</a:p>
            <a:p>
              <a:pPr algn="ctr"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3 </a:t>
              </a:r>
              <a:r>
                <a:rPr lang="es-ES" sz="1600" b="0">
                  <a:solidFill>
                    <a:schemeClr val="tx2">
                      <a:lumMod val="50000"/>
                    </a:schemeClr>
                  </a:solidFill>
                </a:rPr>
                <a:t>~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32" name="Line 186"/>
            <p:cNvSpPr>
              <a:spLocks noChangeShapeType="1"/>
            </p:cNvSpPr>
            <p:nvPr/>
          </p:nvSpPr>
          <p:spPr bwMode="auto">
            <a:xfrm>
              <a:off x="1545" y="5762"/>
              <a:ext cx="3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33" name="Line 187"/>
            <p:cNvSpPr>
              <a:spLocks noChangeShapeType="1"/>
            </p:cNvSpPr>
            <p:nvPr/>
          </p:nvSpPr>
          <p:spPr bwMode="auto">
            <a:xfrm>
              <a:off x="1560" y="5417"/>
              <a:ext cx="3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0604" name="Text Box 188"/>
            <p:cNvSpPr txBox="1">
              <a:spLocks noChangeArrowheads="1"/>
            </p:cNvSpPr>
            <p:nvPr/>
          </p:nvSpPr>
          <p:spPr bwMode="auto">
            <a:xfrm>
              <a:off x="975" y="5264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L1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05" name="Text Box 189"/>
            <p:cNvSpPr txBox="1">
              <a:spLocks noChangeArrowheads="1"/>
            </p:cNvSpPr>
            <p:nvPr/>
          </p:nvSpPr>
          <p:spPr bwMode="auto">
            <a:xfrm>
              <a:off x="1140" y="842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K1M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06" name="Text Box 190"/>
            <p:cNvSpPr txBox="1">
              <a:spLocks noChangeArrowheads="1"/>
            </p:cNvSpPr>
            <p:nvPr/>
          </p:nvSpPr>
          <p:spPr bwMode="auto">
            <a:xfrm>
              <a:off x="3315" y="842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K3M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07" name="Text Box 191"/>
            <p:cNvSpPr txBox="1">
              <a:spLocks noChangeArrowheads="1"/>
            </p:cNvSpPr>
            <p:nvPr/>
          </p:nvSpPr>
          <p:spPr bwMode="auto">
            <a:xfrm>
              <a:off x="1095" y="1031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F2F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08" name="Text Box 192"/>
            <p:cNvSpPr txBox="1">
              <a:spLocks noChangeArrowheads="1"/>
            </p:cNvSpPr>
            <p:nvPr/>
          </p:nvSpPr>
          <p:spPr bwMode="auto">
            <a:xfrm>
              <a:off x="1928" y="10037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09" name="Text Box 193"/>
            <p:cNvSpPr txBox="1">
              <a:spLocks noChangeArrowheads="1"/>
            </p:cNvSpPr>
            <p:nvPr/>
          </p:nvSpPr>
          <p:spPr bwMode="auto">
            <a:xfrm>
              <a:off x="2289" y="10037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0" name="Text Box 194"/>
            <p:cNvSpPr txBox="1">
              <a:spLocks noChangeArrowheads="1"/>
            </p:cNvSpPr>
            <p:nvPr/>
          </p:nvSpPr>
          <p:spPr bwMode="auto">
            <a:xfrm>
              <a:off x="2289" y="10652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1" name="Text Box 195"/>
            <p:cNvSpPr txBox="1">
              <a:spLocks noChangeArrowheads="1"/>
            </p:cNvSpPr>
            <p:nvPr/>
          </p:nvSpPr>
          <p:spPr bwMode="auto">
            <a:xfrm>
              <a:off x="1928" y="10652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2" name="Text Box 196"/>
            <p:cNvSpPr txBox="1">
              <a:spLocks noChangeArrowheads="1"/>
            </p:cNvSpPr>
            <p:nvPr/>
          </p:nvSpPr>
          <p:spPr bwMode="auto">
            <a:xfrm>
              <a:off x="2634" y="10037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3" name="Text Box 197"/>
            <p:cNvSpPr txBox="1">
              <a:spLocks noChangeArrowheads="1"/>
            </p:cNvSpPr>
            <p:nvPr/>
          </p:nvSpPr>
          <p:spPr bwMode="auto">
            <a:xfrm>
              <a:off x="2634" y="10652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4" name="Text Box 198"/>
            <p:cNvSpPr txBox="1">
              <a:spLocks noChangeArrowheads="1"/>
            </p:cNvSpPr>
            <p:nvPr/>
          </p:nvSpPr>
          <p:spPr bwMode="auto">
            <a:xfrm>
              <a:off x="2745" y="10997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U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5" name="Text Box 199"/>
            <p:cNvSpPr txBox="1">
              <a:spLocks noChangeArrowheads="1"/>
            </p:cNvSpPr>
            <p:nvPr/>
          </p:nvSpPr>
          <p:spPr bwMode="auto">
            <a:xfrm>
              <a:off x="2715" y="11342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V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6" name="Text Box 200"/>
            <p:cNvSpPr txBox="1">
              <a:spLocks noChangeArrowheads="1"/>
            </p:cNvSpPr>
            <p:nvPr/>
          </p:nvSpPr>
          <p:spPr bwMode="auto">
            <a:xfrm>
              <a:off x="2655" y="11702"/>
              <a:ext cx="19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7" name="Text Box 201"/>
            <p:cNvSpPr txBox="1">
              <a:spLocks noChangeArrowheads="1"/>
            </p:cNvSpPr>
            <p:nvPr/>
          </p:nvSpPr>
          <p:spPr bwMode="auto">
            <a:xfrm>
              <a:off x="1184" y="6554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F1F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8" name="Text Box 202"/>
            <p:cNvSpPr txBox="1">
              <a:spLocks noChangeArrowheads="1"/>
            </p:cNvSpPr>
            <p:nvPr/>
          </p:nvSpPr>
          <p:spPr bwMode="auto">
            <a:xfrm>
              <a:off x="975" y="563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L2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19" name="Text Box 203"/>
            <p:cNvSpPr txBox="1">
              <a:spLocks noChangeArrowheads="1"/>
            </p:cNvSpPr>
            <p:nvPr/>
          </p:nvSpPr>
          <p:spPr bwMode="auto">
            <a:xfrm>
              <a:off x="975" y="596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L3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20" name="Text Box 204"/>
            <p:cNvSpPr txBox="1">
              <a:spLocks noChangeArrowheads="1"/>
            </p:cNvSpPr>
            <p:nvPr/>
          </p:nvSpPr>
          <p:spPr bwMode="auto">
            <a:xfrm>
              <a:off x="1770" y="5099"/>
              <a:ext cx="145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3~50Hz 380V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51" name="Line 205"/>
            <p:cNvSpPr>
              <a:spLocks noChangeShapeType="1"/>
            </p:cNvSpPr>
            <p:nvPr/>
          </p:nvSpPr>
          <p:spPr bwMode="auto">
            <a:xfrm rot="-5400000">
              <a:off x="4222" y="9745"/>
              <a:ext cx="37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52" name="Line 206"/>
            <p:cNvSpPr>
              <a:spLocks noChangeShapeType="1"/>
            </p:cNvSpPr>
            <p:nvPr/>
          </p:nvSpPr>
          <p:spPr bwMode="auto">
            <a:xfrm rot="-5400000">
              <a:off x="4065" y="9587"/>
              <a:ext cx="34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1553" name="Group 207"/>
            <p:cNvGrpSpPr>
              <a:grpSpLocks/>
            </p:cNvGrpSpPr>
            <p:nvPr/>
          </p:nvGrpSpPr>
          <p:grpSpPr bwMode="auto">
            <a:xfrm>
              <a:off x="5679" y="8132"/>
              <a:ext cx="1056" cy="960"/>
              <a:chOff x="3054" y="10080"/>
              <a:chExt cx="1056" cy="960"/>
            </a:xfrm>
          </p:grpSpPr>
          <p:sp>
            <p:nvSpPr>
              <p:cNvPr id="21558" name="Line 208"/>
              <p:cNvSpPr>
                <a:spLocks noChangeShapeType="1"/>
              </p:cNvSpPr>
              <p:nvPr/>
            </p:nvSpPr>
            <p:spPr bwMode="auto">
              <a:xfrm>
                <a:off x="3493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59" name="Rectangle 209"/>
              <p:cNvSpPr>
                <a:spLocks noChangeArrowheads="1"/>
              </p:cNvSpPr>
              <p:nvPr/>
            </p:nvSpPr>
            <p:spPr bwMode="auto">
              <a:xfrm>
                <a:off x="344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60" name="Line 210"/>
              <p:cNvSpPr>
                <a:spLocks noChangeShapeType="1"/>
              </p:cNvSpPr>
              <p:nvPr/>
            </p:nvSpPr>
            <p:spPr bwMode="auto">
              <a:xfrm flipH="1" flipV="1">
                <a:off x="3384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61" name="Line 211"/>
              <p:cNvSpPr>
                <a:spLocks noChangeShapeType="1"/>
              </p:cNvSpPr>
              <p:nvPr/>
            </p:nvSpPr>
            <p:spPr bwMode="auto">
              <a:xfrm>
                <a:off x="3163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62" name="Rectangle 212"/>
              <p:cNvSpPr>
                <a:spLocks noChangeArrowheads="1"/>
              </p:cNvSpPr>
              <p:nvPr/>
            </p:nvSpPr>
            <p:spPr bwMode="auto">
              <a:xfrm>
                <a:off x="3111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63" name="Line 213"/>
              <p:cNvSpPr>
                <a:spLocks noChangeShapeType="1"/>
              </p:cNvSpPr>
              <p:nvPr/>
            </p:nvSpPr>
            <p:spPr bwMode="auto">
              <a:xfrm flipH="1" flipV="1">
                <a:off x="3054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64" name="Line 214"/>
              <p:cNvSpPr>
                <a:spLocks noChangeShapeType="1"/>
              </p:cNvSpPr>
              <p:nvPr/>
            </p:nvSpPr>
            <p:spPr bwMode="auto">
              <a:xfrm flipH="1">
                <a:off x="3156" y="10554"/>
                <a:ext cx="6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631" name="Text Box 215"/>
              <p:cNvSpPr txBox="1">
                <a:spLocks noChangeArrowheads="1"/>
              </p:cNvSpPr>
              <p:nvPr/>
            </p:nvSpPr>
            <p:spPr bwMode="auto">
              <a:xfrm>
                <a:off x="3211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632" name="Text Box 216"/>
              <p:cNvSpPr txBox="1">
                <a:spLocks noChangeArrowheads="1"/>
              </p:cNvSpPr>
              <p:nvPr/>
            </p:nvSpPr>
            <p:spPr bwMode="auto">
              <a:xfrm>
                <a:off x="3570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633" name="Text Box 217"/>
              <p:cNvSpPr txBox="1">
                <a:spLocks noChangeArrowheads="1"/>
              </p:cNvSpPr>
              <p:nvPr/>
            </p:nvSpPr>
            <p:spPr bwMode="auto">
              <a:xfrm>
                <a:off x="3570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4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634" name="Text Box 218"/>
              <p:cNvSpPr txBox="1">
                <a:spLocks noChangeArrowheads="1"/>
              </p:cNvSpPr>
              <p:nvPr/>
            </p:nvSpPr>
            <p:spPr bwMode="auto">
              <a:xfrm>
                <a:off x="3211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569" name="Line 219"/>
              <p:cNvSpPr>
                <a:spLocks noChangeShapeType="1"/>
              </p:cNvSpPr>
              <p:nvPr/>
            </p:nvSpPr>
            <p:spPr bwMode="auto">
              <a:xfrm>
                <a:off x="3838" y="1021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70" name="Rectangle 220"/>
              <p:cNvSpPr>
                <a:spLocks noChangeArrowheads="1"/>
              </p:cNvSpPr>
              <p:nvPr/>
            </p:nvSpPr>
            <p:spPr bwMode="auto">
              <a:xfrm>
                <a:off x="3786" y="1038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71" name="Line 221"/>
              <p:cNvSpPr>
                <a:spLocks noChangeShapeType="1"/>
              </p:cNvSpPr>
              <p:nvPr/>
            </p:nvSpPr>
            <p:spPr bwMode="auto">
              <a:xfrm flipH="1" flipV="1">
                <a:off x="3729" y="1038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0638" name="Text Box 222"/>
              <p:cNvSpPr txBox="1">
                <a:spLocks noChangeArrowheads="1"/>
              </p:cNvSpPr>
              <p:nvPr/>
            </p:nvSpPr>
            <p:spPr bwMode="auto">
              <a:xfrm>
                <a:off x="3915" y="10080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5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00639" name="Text Box 223"/>
              <p:cNvSpPr txBox="1">
                <a:spLocks noChangeArrowheads="1"/>
              </p:cNvSpPr>
              <p:nvPr/>
            </p:nvSpPr>
            <p:spPr bwMode="auto">
              <a:xfrm>
                <a:off x="3915" y="10695"/>
                <a:ext cx="19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1200" b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  <a:endParaRPr lang="es-E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00640" name="Text Box 224"/>
            <p:cNvSpPr txBox="1">
              <a:spLocks noChangeArrowheads="1"/>
            </p:cNvSpPr>
            <p:nvPr/>
          </p:nvSpPr>
          <p:spPr bwMode="auto">
            <a:xfrm>
              <a:off x="4979" y="8429"/>
              <a:ext cx="79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K2M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41" name="Text Box 225"/>
            <p:cNvSpPr txBox="1">
              <a:spLocks noChangeArrowheads="1"/>
            </p:cNvSpPr>
            <p:nvPr/>
          </p:nvSpPr>
          <p:spPr bwMode="auto">
            <a:xfrm>
              <a:off x="3692" y="11009"/>
              <a:ext cx="34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U’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42" name="Text Box 226"/>
            <p:cNvSpPr txBox="1">
              <a:spLocks noChangeArrowheads="1"/>
            </p:cNvSpPr>
            <p:nvPr/>
          </p:nvSpPr>
          <p:spPr bwMode="auto">
            <a:xfrm>
              <a:off x="3844" y="11354"/>
              <a:ext cx="30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V’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0643" name="Text Box 227"/>
            <p:cNvSpPr txBox="1">
              <a:spLocks noChangeArrowheads="1"/>
            </p:cNvSpPr>
            <p:nvPr/>
          </p:nvSpPr>
          <p:spPr bwMode="auto">
            <a:xfrm>
              <a:off x="3866" y="11677"/>
              <a:ext cx="34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bg1">
                      <a:lumMod val="65000"/>
                    </a:schemeClr>
                  </a:solidFill>
                </a:rPr>
                <a:t>W’</a:t>
              </a:r>
              <a:endParaRPr lang="es-E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073240" y="6207643"/>
            <a:ext cx="206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Circuito de potencia</a:t>
            </a:r>
          </a:p>
        </p:txBody>
      </p:sp>
      <p:sp>
        <p:nvSpPr>
          <p:cNvPr id="228" name="CuadroTexto 227"/>
          <p:cNvSpPr txBox="1"/>
          <p:nvPr/>
        </p:nvSpPr>
        <p:spPr>
          <a:xfrm>
            <a:off x="4986562" y="6176567"/>
            <a:ext cx="35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Circuito de mando. Lógica cableada</a:t>
            </a:r>
          </a:p>
        </p:txBody>
      </p:sp>
      <p:sp>
        <p:nvSpPr>
          <p:cNvPr id="229" name="CuadroTexto 228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0831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Lógica cableada y programada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27</a:t>
            </a:fld>
            <a:endParaRPr lang="es-ES" altLang="es-ES"/>
          </a:p>
        </p:txBody>
      </p:sp>
      <p:sp>
        <p:nvSpPr>
          <p:cNvPr id="8" name="CuadroTexto 7"/>
          <p:cNvSpPr txBox="1"/>
          <p:nvPr/>
        </p:nvSpPr>
        <p:spPr>
          <a:xfrm>
            <a:off x="1395663" y="1106905"/>
            <a:ext cx="16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4"/>
                </a:solidFill>
              </a:rPr>
              <a:t>Lógica cableada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99708" y="1175463"/>
            <a:ext cx="19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4"/>
                </a:solidFill>
              </a:rPr>
              <a:t>Lógica programada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435736" y="2021166"/>
            <a:ext cx="0" cy="394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700239" y="3659466"/>
            <a:ext cx="0" cy="2295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114604" y="3211791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819715" y="2011641"/>
            <a:ext cx="0" cy="394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167091" y="2011641"/>
            <a:ext cx="233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068334" y="1744941"/>
            <a:ext cx="96339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1~50Hz 220V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821787" y="2327871"/>
            <a:ext cx="0" cy="4343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782422" y="2436456"/>
            <a:ext cx="78729" cy="2171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1743058" y="2400261"/>
            <a:ext cx="78729" cy="2533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1743058" y="2436456"/>
            <a:ext cx="7872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1585599" y="2804121"/>
            <a:ext cx="275552" cy="434340"/>
            <a:chOff x="8484" y="3469"/>
            <a:chExt cx="399" cy="684"/>
          </a:xfrm>
        </p:grpSpPr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8826" y="3469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8769" y="3640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0" name="Line 18"/>
            <p:cNvSpPr>
              <a:spLocks noChangeShapeType="1"/>
            </p:cNvSpPr>
            <p:nvPr/>
          </p:nvSpPr>
          <p:spPr bwMode="auto">
            <a:xfrm flipH="1" flipV="1">
              <a:off x="8712" y="3583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1" name="Line 19"/>
            <p:cNvSpPr>
              <a:spLocks noChangeShapeType="1"/>
            </p:cNvSpPr>
            <p:nvPr/>
          </p:nvSpPr>
          <p:spPr bwMode="auto">
            <a:xfrm flipH="1">
              <a:off x="8484" y="3811"/>
              <a:ext cx="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2" name="Line 20"/>
            <p:cNvSpPr>
              <a:spLocks noChangeShapeType="1"/>
            </p:cNvSpPr>
            <p:nvPr/>
          </p:nvSpPr>
          <p:spPr bwMode="auto">
            <a:xfrm>
              <a:off x="8484" y="3754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3" name="Line 21"/>
            <p:cNvSpPr>
              <a:spLocks noChangeShapeType="1"/>
            </p:cNvSpPr>
            <p:nvPr/>
          </p:nvSpPr>
          <p:spPr bwMode="auto">
            <a:xfrm flipH="1">
              <a:off x="8712" y="3640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54246" y="2354541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F2F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28555" y="2935566"/>
            <a:ext cx="40469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S0Q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19715" y="3659466"/>
            <a:ext cx="8908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368748" y="3668991"/>
            <a:ext cx="0" cy="81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2288915" y="4222711"/>
            <a:ext cx="118094" cy="434340"/>
            <a:chOff x="8529" y="12152"/>
            <a:chExt cx="171" cy="684"/>
          </a:xfrm>
        </p:grpSpPr>
        <p:sp>
          <p:nvSpPr>
            <p:cNvPr id="115" name="Line 27"/>
            <p:cNvSpPr>
              <a:spLocks noChangeShapeType="1"/>
            </p:cNvSpPr>
            <p:nvPr/>
          </p:nvSpPr>
          <p:spPr bwMode="auto">
            <a:xfrm>
              <a:off x="8643" y="12152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8586" y="12323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 flipH="1" flipV="1">
              <a:off x="8529" y="12323"/>
              <a:ext cx="11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1819715" y="4650066"/>
            <a:ext cx="5490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1743058" y="4680546"/>
            <a:ext cx="118094" cy="434340"/>
            <a:chOff x="7764" y="13338"/>
            <a:chExt cx="171" cy="684"/>
          </a:xfrm>
        </p:grpSpPr>
        <p:sp>
          <p:nvSpPr>
            <p:cNvPr id="111" name="Line 32"/>
            <p:cNvSpPr>
              <a:spLocks noChangeShapeType="1"/>
            </p:cNvSpPr>
            <p:nvPr/>
          </p:nvSpPr>
          <p:spPr bwMode="auto">
            <a:xfrm>
              <a:off x="7878" y="13338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/>
          </p:nvSpPr>
          <p:spPr bwMode="auto">
            <a:xfrm>
              <a:off x="7821" y="13509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 flipH="1" flipV="1">
              <a:off x="7764" y="13452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4" name="Line 35"/>
            <p:cNvSpPr>
              <a:spLocks noChangeShapeType="1"/>
            </p:cNvSpPr>
            <p:nvPr/>
          </p:nvSpPr>
          <p:spPr bwMode="auto">
            <a:xfrm flipH="1">
              <a:off x="7764" y="13509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1674687" y="5688291"/>
            <a:ext cx="310773" cy="10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887395" y="5954991"/>
            <a:ext cx="28798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1585043" y="3194011"/>
            <a:ext cx="275552" cy="434340"/>
            <a:chOff x="7515" y="3469"/>
            <a:chExt cx="399" cy="684"/>
          </a:xfrm>
        </p:grpSpPr>
        <p:sp>
          <p:nvSpPr>
            <p:cNvPr id="106" name="Line 39"/>
            <p:cNvSpPr>
              <a:spLocks noChangeShapeType="1"/>
            </p:cNvSpPr>
            <p:nvPr/>
          </p:nvSpPr>
          <p:spPr bwMode="auto">
            <a:xfrm>
              <a:off x="7857" y="3469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7800" y="3640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8" name="Line 41"/>
            <p:cNvSpPr>
              <a:spLocks noChangeShapeType="1"/>
            </p:cNvSpPr>
            <p:nvPr/>
          </p:nvSpPr>
          <p:spPr bwMode="auto">
            <a:xfrm flipH="1" flipV="1">
              <a:off x="7743" y="3640"/>
              <a:ext cx="11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9" name="Line 42"/>
            <p:cNvSpPr>
              <a:spLocks noChangeShapeType="1"/>
            </p:cNvSpPr>
            <p:nvPr/>
          </p:nvSpPr>
          <p:spPr bwMode="auto">
            <a:xfrm flipH="1">
              <a:off x="7515" y="3811"/>
              <a:ext cx="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0" name="Line 43"/>
            <p:cNvSpPr>
              <a:spLocks noChangeShapeType="1"/>
            </p:cNvSpPr>
            <p:nvPr/>
          </p:nvSpPr>
          <p:spPr bwMode="auto">
            <a:xfrm>
              <a:off x="7515" y="3754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3352173" y="4223346"/>
            <a:ext cx="118094" cy="434340"/>
            <a:chOff x="7764" y="13338"/>
            <a:chExt cx="171" cy="684"/>
          </a:xfrm>
        </p:grpSpPr>
        <p:sp>
          <p:nvSpPr>
            <p:cNvPr id="102" name="Line 45"/>
            <p:cNvSpPr>
              <a:spLocks noChangeShapeType="1"/>
            </p:cNvSpPr>
            <p:nvPr/>
          </p:nvSpPr>
          <p:spPr bwMode="auto">
            <a:xfrm>
              <a:off x="7885" y="13338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3" name="Rectangle 46"/>
            <p:cNvSpPr>
              <a:spLocks noChangeArrowheads="1"/>
            </p:cNvSpPr>
            <p:nvPr/>
          </p:nvSpPr>
          <p:spPr bwMode="auto">
            <a:xfrm>
              <a:off x="7821" y="13509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 flipH="1" flipV="1">
              <a:off x="7764" y="13452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 flipH="1">
              <a:off x="7764" y="13509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94162" y="5602566"/>
            <a:ext cx="310773" cy="10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1922615" y="4288116"/>
            <a:ext cx="44613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K2M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1343196" y="4716741"/>
            <a:ext cx="40469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K3M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1850792" y="5964516"/>
            <a:ext cx="24792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2620407" y="4222711"/>
            <a:ext cx="118094" cy="434340"/>
            <a:chOff x="8529" y="12152"/>
            <a:chExt cx="171" cy="684"/>
          </a:xfrm>
        </p:grpSpPr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8643" y="12152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0" name="Rectangle 55"/>
            <p:cNvSpPr>
              <a:spLocks noChangeArrowheads="1"/>
            </p:cNvSpPr>
            <p:nvPr/>
          </p:nvSpPr>
          <p:spPr bwMode="auto">
            <a:xfrm>
              <a:off x="8586" y="12323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H="1" flipV="1">
              <a:off x="8529" y="12323"/>
              <a:ext cx="11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57"/>
          <p:cNvGrpSpPr>
            <a:grpSpLocks/>
          </p:cNvGrpSpPr>
          <p:nvPr/>
        </p:nvGrpSpPr>
        <p:grpSpPr bwMode="auto">
          <a:xfrm>
            <a:off x="3034772" y="3746461"/>
            <a:ext cx="118094" cy="434340"/>
            <a:chOff x="8529" y="12152"/>
            <a:chExt cx="171" cy="684"/>
          </a:xfrm>
        </p:grpSpPr>
        <p:sp>
          <p:nvSpPr>
            <p:cNvPr id="96" name="Line 58"/>
            <p:cNvSpPr>
              <a:spLocks noChangeShapeType="1"/>
            </p:cNvSpPr>
            <p:nvPr/>
          </p:nvSpPr>
          <p:spPr bwMode="auto">
            <a:xfrm>
              <a:off x="8643" y="12152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7" name="Rectangle 59"/>
            <p:cNvSpPr>
              <a:spLocks noChangeArrowheads="1"/>
            </p:cNvSpPr>
            <p:nvPr/>
          </p:nvSpPr>
          <p:spPr bwMode="auto">
            <a:xfrm>
              <a:off x="8586" y="12323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8" name="Line 60"/>
            <p:cNvSpPr>
              <a:spLocks noChangeShapeType="1"/>
            </p:cNvSpPr>
            <p:nvPr/>
          </p:nvSpPr>
          <p:spPr bwMode="auto">
            <a:xfrm flipH="1" flipV="1">
              <a:off x="8529" y="12323"/>
              <a:ext cx="11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2710599" y="4650066"/>
            <a:ext cx="41436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3362254" y="3746461"/>
            <a:ext cx="118094" cy="434340"/>
            <a:chOff x="8529" y="12152"/>
            <a:chExt cx="171" cy="684"/>
          </a:xfrm>
        </p:grpSpPr>
        <p:sp>
          <p:nvSpPr>
            <p:cNvPr id="93" name="Line 63"/>
            <p:cNvSpPr>
              <a:spLocks noChangeShapeType="1"/>
            </p:cNvSpPr>
            <p:nvPr/>
          </p:nvSpPr>
          <p:spPr bwMode="auto">
            <a:xfrm>
              <a:off x="8636" y="12152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4" name="Rectangle 64"/>
            <p:cNvSpPr>
              <a:spLocks noChangeArrowheads="1"/>
            </p:cNvSpPr>
            <p:nvPr/>
          </p:nvSpPr>
          <p:spPr bwMode="auto">
            <a:xfrm>
              <a:off x="8586" y="12323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5" name="Line 65"/>
            <p:cNvSpPr>
              <a:spLocks noChangeShapeType="1"/>
            </p:cNvSpPr>
            <p:nvPr/>
          </p:nvSpPr>
          <p:spPr bwMode="auto">
            <a:xfrm flipH="1" flipV="1">
              <a:off x="8529" y="12323"/>
              <a:ext cx="11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Line 66"/>
          <p:cNvSpPr>
            <a:spLocks noChangeShapeType="1"/>
          </p:cNvSpPr>
          <p:nvPr/>
        </p:nvSpPr>
        <p:spPr bwMode="auto">
          <a:xfrm>
            <a:off x="2337671" y="4441151"/>
            <a:ext cx="108770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Line 67"/>
          <p:cNvSpPr>
            <a:spLocks noChangeShapeType="1"/>
          </p:cNvSpPr>
          <p:nvPr/>
        </p:nvSpPr>
        <p:spPr bwMode="auto">
          <a:xfrm>
            <a:off x="1830074" y="3211791"/>
            <a:ext cx="12948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1249273" y="3307041"/>
            <a:ext cx="40469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S1Q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4" name="Group 69"/>
          <p:cNvGrpSpPr>
            <a:grpSpLocks/>
          </p:cNvGrpSpPr>
          <p:nvPr/>
        </p:nvGrpSpPr>
        <p:grpSpPr bwMode="auto">
          <a:xfrm>
            <a:off x="1743058" y="3747096"/>
            <a:ext cx="118094" cy="434340"/>
            <a:chOff x="7764" y="13338"/>
            <a:chExt cx="171" cy="684"/>
          </a:xfrm>
        </p:grpSpPr>
        <p:sp>
          <p:nvSpPr>
            <p:cNvPr id="89" name="Line 70"/>
            <p:cNvSpPr>
              <a:spLocks noChangeShapeType="1"/>
            </p:cNvSpPr>
            <p:nvPr/>
          </p:nvSpPr>
          <p:spPr bwMode="auto">
            <a:xfrm>
              <a:off x="7878" y="13338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7821" y="13509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1" name="Line 72"/>
            <p:cNvSpPr>
              <a:spLocks noChangeShapeType="1"/>
            </p:cNvSpPr>
            <p:nvPr/>
          </p:nvSpPr>
          <p:spPr bwMode="auto">
            <a:xfrm flipH="1" flipV="1">
              <a:off x="7764" y="13452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2" name="Line 73"/>
            <p:cNvSpPr>
              <a:spLocks noChangeShapeType="1"/>
            </p:cNvSpPr>
            <p:nvPr/>
          </p:nvSpPr>
          <p:spPr bwMode="auto">
            <a:xfrm flipH="1">
              <a:off x="7764" y="13509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Text Box 74"/>
          <p:cNvSpPr txBox="1">
            <a:spLocks noChangeArrowheads="1"/>
          </p:cNvSpPr>
          <p:nvPr/>
        </p:nvSpPr>
        <p:spPr bwMode="auto">
          <a:xfrm>
            <a:off x="1354246" y="3802341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K1M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Line 75"/>
          <p:cNvSpPr>
            <a:spLocks noChangeShapeType="1"/>
          </p:cNvSpPr>
          <p:nvPr/>
        </p:nvSpPr>
        <p:spPr bwMode="auto">
          <a:xfrm>
            <a:off x="1788638" y="3945851"/>
            <a:ext cx="161602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 Box 76"/>
          <p:cNvSpPr txBox="1">
            <a:spLocks noChangeArrowheads="1"/>
          </p:cNvSpPr>
          <p:nvPr/>
        </p:nvSpPr>
        <p:spPr bwMode="auto">
          <a:xfrm>
            <a:off x="2941952" y="5564466"/>
            <a:ext cx="40469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K3M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Rectangle 77"/>
          <p:cNvSpPr>
            <a:spLocks noChangeArrowheads="1"/>
          </p:cNvSpPr>
          <p:nvPr/>
        </p:nvSpPr>
        <p:spPr bwMode="auto">
          <a:xfrm>
            <a:off x="2569024" y="5593041"/>
            <a:ext cx="310773" cy="10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2206455" y="5564466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K1M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8" name="Group 97"/>
          <p:cNvGrpSpPr>
            <a:grpSpLocks/>
          </p:cNvGrpSpPr>
          <p:nvPr/>
        </p:nvGrpSpPr>
        <p:grpSpPr bwMode="auto">
          <a:xfrm>
            <a:off x="1743058" y="5213946"/>
            <a:ext cx="118094" cy="434340"/>
            <a:chOff x="7764" y="13338"/>
            <a:chExt cx="171" cy="684"/>
          </a:xfrm>
        </p:grpSpPr>
        <p:sp>
          <p:nvSpPr>
            <p:cNvPr id="85" name="Line 98"/>
            <p:cNvSpPr>
              <a:spLocks noChangeShapeType="1"/>
            </p:cNvSpPr>
            <p:nvPr/>
          </p:nvSpPr>
          <p:spPr bwMode="auto">
            <a:xfrm>
              <a:off x="7878" y="13338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6" name="Rectangle 99"/>
            <p:cNvSpPr>
              <a:spLocks noChangeArrowheads="1"/>
            </p:cNvSpPr>
            <p:nvPr/>
          </p:nvSpPr>
          <p:spPr bwMode="auto">
            <a:xfrm>
              <a:off x="7821" y="13509"/>
              <a:ext cx="11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7" name="Line 100"/>
            <p:cNvSpPr>
              <a:spLocks noChangeShapeType="1"/>
            </p:cNvSpPr>
            <p:nvPr/>
          </p:nvSpPr>
          <p:spPr bwMode="auto">
            <a:xfrm flipH="1" flipV="1">
              <a:off x="7764" y="13452"/>
              <a:ext cx="114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8" name="Line 101"/>
            <p:cNvSpPr>
              <a:spLocks noChangeShapeType="1"/>
            </p:cNvSpPr>
            <p:nvPr/>
          </p:nvSpPr>
          <p:spPr bwMode="auto">
            <a:xfrm flipH="1">
              <a:off x="7764" y="13509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69" name="Text Box 102"/>
          <p:cNvSpPr txBox="1">
            <a:spLocks noChangeArrowheads="1"/>
          </p:cNvSpPr>
          <p:nvPr/>
        </p:nvSpPr>
        <p:spPr bwMode="auto">
          <a:xfrm>
            <a:off x="1301759" y="5650191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K2M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Line 103"/>
          <p:cNvSpPr>
            <a:spLocks noChangeShapeType="1"/>
          </p:cNvSpPr>
          <p:nvPr/>
        </p:nvSpPr>
        <p:spPr bwMode="auto">
          <a:xfrm>
            <a:off x="1146373" y="5126951"/>
            <a:ext cx="0" cy="828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Line 104"/>
          <p:cNvSpPr>
            <a:spLocks noChangeShapeType="1"/>
          </p:cNvSpPr>
          <p:nvPr/>
        </p:nvSpPr>
        <p:spPr bwMode="auto">
          <a:xfrm>
            <a:off x="1146373" y="5126951"/>
            <a:ext cx="6733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2" name="Group 105"/>
          <p:cNvGrpSpPr>
            <a:grpSpLocks/>
          </p:cNvGrpSpPr>
          <p:nvPr/>
        </p:nvGrpSpPr>
        <p:grpSpPr bwMode="auto">
          <a:xfrm>
            <a:off x="897754" y="5469216"/>
            <a:ext cx="397099" cy="105410"/>
            <a:chOff x="6975" y="8819"/>
            <a:chExt cx="575" cy="166"/>
          </a:xfrm>
        </p:grpSpPr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7100" y="8819"/>
              <a:ext cx="450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6975" y="8820"/>
              <a:ext cx="143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3" name="Line 108"/>
            <p:cNvSpPr>
              <a:spLocks noChangeShapeType="1"/>
            </p:cNvSpPr>
            <p:nvPr/>
          </p:nvSpPr>
          <p:spPr bwMode="auto">
            <a:xfrm>
              <a:off x="6983" y="8820"/>
              <a:ext cx="127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4" name="Line 109"/>
            <p:cNvSpPr>
              <a:spLocks noChangeShapeType="1"/>
            </p:cNvSpPr>
            <p:nvPr/>
          </p:nvSpPr>
          <p:spPr bwMode="auto">
            <a:xfrm flipH="1">
              <a:off x="6975" y="8820"/>
              <a:ext cx="135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Text Box 110"/>
          <p:cNvSpPr txBox="1">
            <a:spLocks noChangeArrowheads="1"/>
          </p:cNvSpPr>
          <p:nvPr/>
        </p:nvSpPr>
        <p:spPr bwMode="auto">
          <a:xfrm>
            <a:off x="711290" y="5259666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K4T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Line 111"/>
          <p:cNvSpPr>
            <a:spLocks noChangeShapeType="1"/>
          </p:cNvSpPr>
          <p:nvPr/>
        </p:nvSpPr>
        <p:spPr bwMode="auto">
          <a:xfrm flipH="1">
            <a:off x="1571096" y="5412701"/>
            <a:ext cx="20718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Arc 112"/>
          <p:cNvSpPr>
            <a:spLocks/>
          </p:cNvSpPr>
          <p:nvPr/>
        </p:nvSpPr>
        <p:spPr bwMode="auto">
          <a:xfrm flipH="1">
            <a:off x="1633942" y="5355551"/>
            <a:ext cx="76657" cy="123825"/>
          </a:xfrm>
          <a:custGeom>
            <a:avLst/>
            <a:gdLst>
              <a:gd name="T0" fmla="*/ 0 w 22894"/>
              <a:gd name="T1" fmla="*/ 0 h 43200"/>
              <a:gd name="T2" fmla="*/ 0 w 22894"/>
              <a:gd name="T3" fmla="*/ 1 h 43200"/>
              <a:gd name="T4" fmla="*/ 0 w 22894"/>
              <a:gd name="T5" fmla="*/ 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94" h="43200" fill="none" extrusionOk="0">
                <a:moveTo>
                  <a:pt x="1293" y="0"/>
                </a:moveTo>
                <a:cubicBezTo>
                  <a:pt x="13223" y="0"/>
                  <a:pt x="22894" y="9670"/>
                  <a:pt x="22894" y="21600"/>
                </a:cubicBezTo>
                <a:cubicBezTo>
                  <a:pt x="22894" y="33529"/>
                  <a:pt x="13223" y="43200"/>
                  <a:pt x="1294" y="43200"/>
                </a:cubicBezTo>
                <a:cubicBezTo>
                  <a:pt x="862" y="43200"/>
                  <a:pt x="430" y="43187"/>
                  <a:pt x="-1" y="43161"/>
                </a:cubicBezTo>
              </a:path>
              <a:path w="22894" h="43200" stroke="0" extrusionOk="0">
                <a:moveTo>
                  <a:pt x="1293" y="0"/>
                </a:moveTo>
                <a:cubicBezTo>
                  <a:pt x="13223" y="0"/>
                  <a:pt x="22894" y="9670"/>
                  <a:pt x="22894" y="21600"/>
                </a:cubicBezTo>
                <a:cubicBezTo>
                  <a:pt x="22894" y="33529"/>
                  <a:pt x="13223" y="43200"/>
                  <a:pt x="1294" y="43200"/>
                </a:cubicBezTo>
                <a:cubicBezTo>
                  <a:pt x="862" y="43200"/>
                  <a:pt x="430" y="43187"/>
                  <a:pt x="-1" y="43161"/>
                </a:cubicBezTo>
                <a:lnTo>
                  <a:pt x="1294" y="21600"/>
                </a:lnTo>
                <a:lnTo>
                  <a:pt x="129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Text Box 113"/>
          <p:cNvSpPr txBox="1">
            <a:spLocks noChangeArrowheads="1"/>
          </p:cNvSpPr>
          <p:nvPr/>
        </p:nvSpPr>
        <p:spPr bwMode="auto">
          <a:xfrm>
            <a:off x="1301759" y="5259666"/>
            <a:ext cx="4033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s-ES" sz="1200" b="0">
                <a:solidFill>
                  <a:schemeClr val="tx2">
                    <a:lumMod val="50000"/>
                  </a:schemeClr>
                </a:solidFill>
              </a:rPr>
              <a:t>K4T</a:t>
            </a:r>
            <a:endParaRPr lang="es-ES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44245"/>
              </p:ext>
            </p:extLst>
          </p:nvPr>
        </p:nvGraphicFramePr>
        <p:xfrm>
          <a:off x="5245659" y="2786618"/>
          <a:ext cx="2096271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Entradas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Programa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Salidas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3" name="Grupo 52"/>
          <p:cNvGrpSpPr/>
          <p:nvPr/>
        </p:nvGrpSpPr>
        <p:grpSpPr>
          <a:xfrm>
            <a:off x="5101873" y="1607908"/>
            <a:ext cx="2093875" cy="1171795"/>
            <a:chOff x="3845314" y="2148950"/>
            <a:chExt cx="2093875" cy="1171795"/>
          </a:xfrm>
        </p:grpSpPr>
        <p:grpSp>
          <p:nvGrpSpPr>
            <p:cNvPr id="124" name="Group 15"/>
            <p:cNvGrpSpPr>
              <a:grpSpLocks/>
            </p:cNvGrpSpPr>
            <p:nvPr/>
          </p:nvGrpSpPr>
          <p:grpSpPr bwMode="auto">
            <a:xfrm>
              <a:off x="4599544" y="2884094"/>
              <a:ext cx="275552" cy="434340"/>
              <a:chOff x="8484" y="3469"/>
              <a:chExt cx="399" cy="684"/>
            </a:xfrm>
          </p:grpSpPr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8826" y="346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6" name="Rectangle 17"/>
              <p:cNvSpPr>
                <a:spLocks noChangeArrowheads="1"/>
              </p:cNvSpPr>
              <p:nvPr/>
            </p:nvSpPr>
            <p:spPr bwMode="auto">
              <a:xfrm>
                <a:off x="8769" y="364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 flipH="1" flipV="1">
                <a:off x="8712" y="3583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 flipH="1">
                <a:off x="8484" y="3811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8484" y="3754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8712" y="3640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4440516" y="2811704"/>
              <a:ext cx="404696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S0Q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32" name="Group 38"/>
            <p:cNvGrpSpPr>
              <a:grpSpLocks/>
            </p:cNvGrpSpPr>
            <p:nvPr/>
          </p:nvGrpSpPr>
          <p:grpSpPr bwMode="auto">
            <a:xfrm>
              <a:off x="4034445" y="2886405"/>
              <a:ext cx="275552" cy="434340"/>
              <a:chOff x="7515" y="3469"/>
              <a:chExt cx="399" cy="684"/>
            </a:xfrm>
          </p:grpSpPr>
          <p:sp>
            <p:nvSpPr>
              <p:cNvPr id="133" name="Line 39"/>
              <p:cNvSpPr>
                <a:spLocks noChangeShapeType="1"/>
              </p:cNvSpPr>
              <p:nvPr/>
            </p:nvSpPr>
            <p:spPr bwMode="auto">
              <a:xfrm>
                <a:off x="7857" y="346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4" name="Rectangle 40"/>
              <p:cNvSpPr>
                <a:spLocks noChangeArrowheads="1"/>
              </p:cNvSpPr>
              <p:nvPr/>
            </p:nvSpPr>
            <p:spPr bwMode="auto">
              <a:xfrm>
                <a:off x="7800" y="364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5" name="Line 41"/>
              <p:cNvSpPr>
                <a:spLocks noChangeShapeType="1"/>
              </p:cNvSpPr>
              <p:nvPr/>
            </p:nvSpPr>
            <p:spPr bwMode="auto">
              <a:xfrm flipH="1" flipV="1">
                <a:off x="7743" y="3640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Line 42"/>
              <p:cNvSpPr>
                <a:spLocks noChangeShapeType="1"/>
              </p:cNvSpPr>
              <p:nvPr/>
            </p:nvSpPr>
            <p:spPr bwMode="auto">
              <a:xfrm flipH="1">
                <a:off x="7515" y="3811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Line 43"/>
              <p:cNvSpPr>
                <a:spLocks noChangeShapeType="1"/>
              </p:cNvSpPr>
              <p:nvPr/>
            </p:nvSpPr>
            <p:spPr bwMode="auto">
              <a:xfrm>
                <a:off x="7515" y="3754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8" name="Text Box 68"/>
            <p:cNvSpPr txBox="1">
              <a:spLocks noChangeArrowheads="1"/>
            </p:cNvSpPr>
            <p:nvPr/>
          </p:nvSpPr>
          <p:spPr bwMode="auto">
            <a:xfrm>
              <a:off x="3845314" y="2809034"/>
              <a:ext cx="404696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S1Q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46" name="Group 15"/>
            <p:cNvGrpSpPr>
              <a:grpSpLocks/>
            </p:cNvGrpSpPr>
            <p:nvPr/>
          </p:nvGrpSpPr>
          <p:grpSpPr bwMode="auto">
            <a:xfrm>
              <a:off x="5324675" y="2884094"/>
              <a:ext cx="275552" cy="434340"/>
              <a:chOff x="8484" y="3469"/>
              <a:chExt cx="399" cy="684"/>
            </a:xfrm>
          </p:grpSpPr>
          <p:sp>
            <p:nvSpPr>
              <p:cNvPr id="147" name="Line 16"/>
              <p:cNvSpPr>
                <a:spLocks noChangeShapeType="1"/>
              </p:cNvSpPr>
              <p:nvPr/>
            </p:nvSpPr>
            <p:spPr bwMode="auto">
              <a:xfrm>
                <a:off x="8826" y="346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8" name="Rectangle 17"/>
              <p:cNvSpPr>
                <a:spLocks noChangeArrowheads="1"/>
              </p:cNvSpPr>
              <p:nvPr/>
            </p:nvSpPr>
            <p:spPr bwMode="auto">
              <a:xfrm>
                <a:off x="8769" y="364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 flipV="1">
                <a:off x="8712" y="3583"/>
                <a:ext cx="114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0" name="Line 19"/>
              <p:cNvSpPr>
                <a:spLocks noChangeShapeType="1"/>
              </p:cNvSpPr>
              <p:nvPr/>
            </p:nvSpPr>
            <p:spPr bwMode="auto">
              <a:xfrm flipH="1">
                <a:off x="8484" y="3811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1" name="Line 20"/>
              <p:cNvSpPr>
                <a:spLocks noChangeShapeType="1"/>
              </p:cNvSpPr>
              <p:nvPr/>
            </p:nvSpPr>
            <p:spPr bwMode="auto">
              <a:xfrm>
                <a:off x="8484" y="3754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2" name="Line 21"/>
              <p:cNvSpPr>
                <a:spLocks noChangeShapeType="1"/>
              </p:cNvSpPr>
              <p:nvPr/>
            </p:nvSpPr>
            <p:spPr bwMode="auto">
              <a:xfrm flipH="1">
                <a:off x="8712" y="3640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3" name="Text Box 23"/>
            <p:cNvSpPr txBox="1">
              <a:spLocks noChangeArrowheads="1"/>
            </p:cNvSpPr>
            <p:nvPr/>
          </p:nvSpPr>
          <p:spPr bwMode="auto">
            <a:xfrm>
              <a:off x="5177353" y="2811704"/>
              <a:ext cx="404696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dirty="0">
                  <a:solidFill>
                    <a:schemeClr val="tx2">
                      <a:lumMod val="50000"/>
                    </a:schemeClr>
                  </a:solidFill>
                </a:rPr>
                <a:t>F2F</a:t>
              </a: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3989100" y="2464078"/>
              <a:ext cx="19500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5562127" y="2464078"/>
              <a:ext cx="0" cy="44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cto 153"/>
            <p:cNvCxnSpPr/>
            <p:nvPr/>
          </p:nvCxnSpPr>
          <p:spPr>
            <a:xfrm>
              <a:off x="4835731" y="2464078"/>
              <a:ext cx="0" cy="44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/>
            <p:cNvCxnSpPr/>
            <p:nvPr/>
          </p:nvCxnSpPr>
          <p:spPr>
            <a:xfrm>
              <a:off x="4271746" y="2464078"/>
              <a:ext cx="0" cy="44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10"/>
            <p:cNvSpPr txBox="1">
              <a:spLocks noChangeArrowheads="1"/>
            </p:cNvSpPr>
            <p:nvPr/>
          </p:nvSpPr>
          <p:spPr bwMode="auto">
            <a:xfrm>
              <a:off x="4343885" y="2148950"/>
              <a:ext cx="963397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24V dc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5" name="Forma libre 54"/>
          <p:cNvSpPr/>
          <p:nvPr/>
        </p:nvSpPr>
        <p:spPr>
          <a:xfrm>
            <a:off x="657225" y="2418556"/>
            <a:ext cx="3086100" cy="3448843"/>
          </a:xfrm>
          <a:custGeom>
            <a:avLst/>
            <a:gdLst>
              <a:gd name="connsiteX0" fmla="*/ 1485900 w 3086100"/>
              <a:gd name="connsiteY0" fmla="*/ 0 h 3448050"/>
              <a:gd name="connsiteX1" fmla="*/ 3086100 w 3086100"/>
              <a:gd name="connsiteY1" fmla="*/ 0 h 3448050"/>
              <a:gd name="connsiteX2" fmla="*/ 3086100 w 3086100"/>
              <a:gd name="connsiteY2" fmla="*/ 2876550 h 3448050"/>
              <a:gd name="connsiteX3" fmla="*/ 1504950 w 3086100"/>
              <a:gd name="connsiteY3" fmla="*/ 2876550 h 3448050"/>
              <a:gd name="connsiteX4" fmla="*/ 1504950 w 3086100"/>
              <a:gd name="connsiteY4" fmla="*/ 3162300 h 3448050"/>
              <a:gd name="connsiteX5" fmla="*/ 733425 w 3086100"/>
              <a:gd name="connsiteY5" fmla="*/ 3162300 h 3448050"/>
              <a:gd name="connsiteX6" fmla="*/ 342900 w 3086100"/>
              <a:gd name="connsiteY6" fmla="*/ 3448050 h 3448050"/>
              <a:gd name="connsiteX7" fmla="*/ 0 w 3086100"/>
              <a:gd name="connsiteY7" fmla="*/ 3448050 h 3448050"/>
              <a:gd name="connsiteX8" fmla="*/ 0 w 3086100"/>
              <a:gd name="connsiteY8" fmla="*/ 1181100 h 3448050"/>
              <a:gd name="connsiteX9" fmla="*/ 1743075 w 3086100"/>
              <a:gd name="connsiteY9" fmla="*/ 1181100 h 3448050"/>
              <a:gd name="connsiteX10" fmla="*/ 1743075 w 3086100"/>
              <a:gd name="connsiteY10" fmla="*/ 9525 h 3448050"/>
              <a:gd name="connsiteX11" fmla="*/ 1762125 w 3086100"/>
              <a:gd name="connsiteY11" fmla="*/ 9525 h 3448050"/>
              <a:gd name="connsiteX0" fmla="*/ 1943100 w 3086100"/>
              <a:gd name="connsiteY0" fmla="*/ 0 h 3448050"/>
              <a:gd name="connsiteX1" fmla="*/ 3086100 w 3086100"/>
              <a:gd name="connsiteY1" fmla="*/ 0 h 3448050"/>
              <a:gd name="connsiteX2" fmla="*/ 3086100 w 3086100"/>
              <a:gd name="connsiteY2" fmla="*/ 2876550 h 3448050"/>
              <a:gd name="connsiteX3" fmla="*/ 1504950 w 3086100"/>
              <a:gd name="connsiteY3" fmla="*/ 2876550 h 3448050"/>
              <a:gd name="connsiteX4" fmla="*/ 1504950 w 3086100"/>
              <a:gd name="connsiteY4" fmla="*/ 3162300 h 3448050"/>
              <a:gd name="connsiteX5" fmla="*/ 733425 w 3086100"/>
              <a:gd name="connsiteY5" fmla="*/ 3162300 h 3448050"/>
              <a:gd name="connsiteX6" fmla="*/ 342900 w 3086100"/>
              <a:gd name="connsiteY6" fmla="*/ 3448050 h 3448050"/>
              <a:gd name="connsiteX7" fmla="*/ 0 w 3086100"/>
              <a:gd name="connsiteY7" fmla="*/ 3448050 h 3448050"/>
              <a:gd name="connsiteX8" fmla="*/ 0 w 3086100"/>
              <a:gd name="connsiteY8" fmla="*/ 1181100 h 3448050"/>
              <a:gd name="connsiteX9" fmla="*/ 1743075 w 3086100"/>
              <a:gd name="connsiteY9" fmla="*/ 1181100 h 3448050"/>
              <a:gd name="connsiteX10" fmla="*/ 1743075 w 3086100"/>
              <a:gd name="connsiteY10" fmla="*/ 9525 h 3448050"/>
              <a:gd name="connsiteX11" fmla="*/ 1762125 w 3086100"/>
              <a:gd name="connsiteY11" fmla="*/ 9525 h 3448050"/>
              <a:gd name="connsiteX0" fmla="*/ 1943100 w 3086100"/>
              <a:gd name="connsiteY0" fmla="*/ 0 h 3448050"/>
              <a:gd name="connsiteX1" fmla="*/ 3086100 w 3086100"/>
              <a:gd name="connsiteY1" fmla="*/ 0 h 3448050"/>
              <a:gd name="connsiteX2" fmla="*/ 3086100 w 3086100"/>
              <a:gd name="connsiteY2" fmla="*/ 2876550 h 3448050"/>
              <a:gd name="connsiteX3" fmla="*/ 1504950 w 3086100"/>
              <a:gd name="connsiteY3" fmla="*/ 2876550 h 3448050"/>
              <a:gd name="connsiteX4" fmla="*/ 1504950 w 3086100"/>
              <a:gd name="connsiteY4" fmla="*/ 3162300 h 3448050"/>
              <a:gd name="connsiteX5" fmla="*/ 733425 w 3086100"/>
              <a:gd name="connsiteY5" fmla="*/ 3162300 h 3448050"/>
              <a:gd name="connsiteX6" fmla="*/ 342900 w 3086100"/>
              <a:gd name="connsiteY6" fmla="*/ 3448050 h 3448050"/>
              <a:gd name="connsiteX7" fmla="*/ 0 w 3086100"/>
              <a:gd name="connsiteY7" fmla="*/ 3448050 h 3448050"/>
              <a:gd name="connsiteX8" fmla="*/ 0 w 3086100"/>
              <a:gd name="connsiteY8" fmla="*/ 1181100 h 3448050"/>
              <a:gd name="connsiteX9" fmla="*/ 1743075 w 3086100"/>
              <a:gd name="connsiteY9" fmla="*/ 1181100 h 3448050"/>
              <a:gd name="connsiteX10" fmla="*/ 1743075 w 3086100"/>
              <a:gd name="connsiteY10" fmla="*/ 9525 h 3448050"/>
              <a:gd name="connsiteX11" fmla="*/ 1936750 w 3086100"/>
              <a:gd name="connsiteY11" fmla="*/ 6350 h 3448050"/>
              <a:gd name="connsiteX0" fmla="*/ 1943100 w 3086100"/>
              <a:gd name="connsiteY0" fmla="*/ 0 h 3448050"/>
              <a:gd name="connsiteX1" fmla="*/ 3086100 w 3086100"/>
              <a:gd name="connsiteY1" fmla="*/ 0 h 3448050"/>
              <a:gd name="connsiteX2" fmla="*/ 3086100 w 3086100"/>
              <a:gd name="connsiteY2" fmla="*/ 2876550 h 3448050"/>
              <a:gd name="connsiteX3" fmla="*/ 1504950 w 3086100"/>
              <a:gd name="connsiteY3" fmla="*/ 2876550 h 3448050"/>
              <a:gd name="connsiteX4" fmla="*/ 1504950 w 3086100"/>
              <a:gd name="connsiteY4" fmla="*/ 3162300 h 3448050"/>
              <a:gd name="connsiteX5" fmla="*/ 733425 w 3086100"/>
              <a:gd name="connsiteY5" fmla="*/ 3162300 h 3448050"/>
              <a:gd name="connsiteX6" fmla="*/ 342900 w 3086100"/>
              <a:gd name="connsiteY6" fmla="*/ 3448050 h 3448050"/>
              <a:gd name="connsiteX7" fmla="*/ 0 w 3086100"/>
              <a:gd name="connsiteY7" fmla="*/ 3448050 h 3448050"/>
              <a:gd name="connsiteX8" fmla="*/ 0 w 3086100"/>
              <a:gd name="connsiteY8" fmla="*/ 1181100 h 3448050"/>
              <a:gd name="connsiteX9" fmla="*/ 1743075 w 3086100"/>
              <a:gd name="connsiteY9" fmla="*/ 1181100 h 3448050"/>
              <a:gd name="connsiteX10" fmla="*/ 1731169 w 3086100"/>
              <a:gd name="connsiteY10" fmla="*/ 4762 h 3448050"/>
              <a:gd name="connsiteX11" fmla="*/ 1936750 w 3086100"/>
              <a:gd name="connsiteY11" fmla="*/ 6350 h 3448050"/>
              <a:gd name="connsiteX0" fmla="*/ 1943100 w 3086100"/>
              <a:gd name="connsiteY0" fmla="*/ 0 h 3448050"/>
              <a:gd name="connsiteX1" fmla="*/ 3086100 w 3086100"/>
              <a:gd name="connsiteY1" fmla="*/ 0 h 3448050"/>
              <a:gd name="connsiteX2" fmla="*/ 3086100 w 3086100"/>
              <a:gd name="connsiteY2" fmla="*/ 2876550 h 3448050"/>
              <a:gd name="connsiteX3" fmla="*/ 1504950 w 3086100"/>
              <a:gd name="connsiteY3" fmla="*/ 2876550 h 3448050"/>
              <a:gd name="connsiteX4" fmla="*/ 1504950 w 3086100"/>
              <a:gd name="connsiteY4" fmla="*/ 3162300 h 3448050"/>
              <a:gd name="connsiteX5" fmla="*/ 733425 w 3086100"/>
              <a:gd name="connsiteY5" fmla="*/ 3162300 h 3448050"/>
              <a:gd name="connsiteX6" fmla="*/ 342900 w 3086100"/>
              <a:gd name="connsiteY6" fmla="*/ 3448050 h 3448050"/>
              <a:gd name="connsiteX7" fmla="*/ 0 w 3086100"/>
              <a:gd name="connsiteY7" fmla="*/ 3448050 h 3448050"/>
              <a:gd name="connsiteX8" fmla="*/ 0 w 3086100"/>
              <a:gd name="connsiteY8" fmla="*/ 1181100 h 3448050"/>
              <a:gd name="connsiteX9" fmla="*/ 1743075 w 3086100"/>
              <a:gd name="connsiteY9" fmla="*/ 1181100 h 3448050"/>
              <a:gd name="connsiteX10" fmla="*/ 1740694 w 3086100"/>
              <a:gd name="connsiteY10" fmla="*/ 4762 h 3448050"/>
              <a:gd name="connsiteX11" fmla="*/ 1936750 w 3086100"/>
              <a:gd name="connsiteY11" fmla="*/ 6350 h 3448050"/>
              <a:gd name="connsiteX0" fmla="*/ 1943100 w 3086100"/>
              <a:gd name="connsiteY0" fmla="*/ 793 h 3448843"/>
              <a:gd name="connsiteX1" fmla="*/ 3086100 w 3086100"/>
              <a:gd name="connsiteY1" fmla="*/ 793 h 3448843"/>
              <a:gd name="connsiteX2" fmla="*/ 3086100 w 3086100"/>
              <a:gd name="connsiteY2" fmla="*/ 2877343 h 3448843"/>
              <a:gd name="connsiteX3" fmla="*/ 1504950 w 3086100"/>
              <a:gd name="connsiteY3" fmla="*/ 2877343 h 3448843"/>
              <a:gd name="connsiteX4" fmla="*/ 1504950 w 3086100"/>
              <a:gd name="connsiteY4" fmla="*/ 3163093 h 3448843"/>
              <a:gd name="connsiteX5" fmla="*/ 733425 w 3086100"/>
              <a:gd name="connsiteY5" fmla="*/ 3163093 h 3448843"/>
              <a:gd name="connsiteX6" fmla="*/ 342900 w 3086100"/>
              <a:gd name="connsiteY6" fmla="*/ 3448843 h 3448843"/>
              <a:gd name="connsiteX7" fmla="*/ 0 w 3086100"/>
              <a:gd name="connsiteY7" fmla="*/ 3448843 h 3448843"/>
              <a:gd name="connsiteX8" fmla="*/ 0 w 3086100"/>
              <a:gd name="connsiteY8" fmla="*/ 1181893 h 3448843"/>
              <a:gd name="connsiteX9" fmla="*/ 1743075 w 3086100"/>
              <a:gd name="connsiteY9" fmla="*/ 1181893 h 3448843"/>
              <a:gd name="connsiteX10" fmla="*/ 1740694 w 3086100"/>
              <a:gd name="connsiteY10" fmla="*/ 5555 h 3448843"/>
              <a:gd name="connsiteX11" fmla="*/ 1936750 w 3086100"/>
              <a:gd name="connsiteY11" fmla="*/ 0 h 3448843"/>
              <a:gd name="connsiteX0" fmla="*/ 1943100 w 3086100"/>
              <a:gd name="connsiteY0" fmla="*/ 2382 h 3450432"/>
              <a:gd name="connsiteX1" fmla="*/ 3086100 w 3086100"/>
              <a:gd name="connsiteY1" fmla="*/ 2382 h 3450432"/>
              <a:gd name="connsiteX2" fmla="*/ 3086100 w 3086100"/>
              <a:gd name="connsiteY2" fmla="*/ 2878932 h 3450432"/>
              <a:gd name="connsiteX3" fmla="*/ 1504950 w 3086100"/>
              <a:gd name="connsiteY3" fmla="*/ 2878932 h 3450432"/>
              <a:gd name="connsiteX4" fmla="*/ 1504950 w 3086100"/>
              <a:gd name="connsiteY4" fmla="*/ 3164682 h 3450432"/>
              <a:gd name="connsiteX5" fmla="*/ 733425 w 3086100"/>
              <a:gd name="connsiteY5" fmla="*/ 3164682 h 3450432"/>
              <a:gd name="connsiteX6" fmla="*/ 342900 w 3086100"/>
              <a:gd name="connsiteY6" fmla="*/ 3450432 h 3450432"/>
              <a:gd name="connsiteX7" fmla="*/ 0 w 3086100"/>
              <a:gd name="connsiteY7" fmla="*/ 3450432 h 3450432"/>
              <a:gd name="connsiteX8" fmla="*/ 0 w 3086100"/>
              <a:gd name="connsiteY8" fmla="*/ 1183482 h 3450432"/>
              <a:gd name="connsiteX9" fmla="*/ 1743075 w 3086100"/>
              <a:gd name="connsiteY9" fmla="*/ 1183482 h 3450432"/>
              <a:gd name="connsiteX10" fmla="*/ 1740694 w 3086100"/>
              <a:gd name="connsiteY10" fmla="*/ 0 h 3450432"/>
              <a:gd name="connsiteX11" fmla="*/ 1936750 w 3086100"/>
              <a:gd name="connsiteY11" fmla="*/ 1589 h 3450432"/>
              <a:gd name="connsiteX0" fmla="*/ 1943100 w 3086100"/>
              <a:gd name="connsiteY0" fmla="*/ 793 h 3448843"/>
              <a:gd name="connsiteX1" fmla="*/ 3086100 w 3086100"/>
              <a:gd name="connsiteY1" fmla="*/ 793 h 3448843"/>
              <a:gd name="connsiteX2" fmla="*/ 3086100 w 3086100"/>
              <a:gd name="connsiteY2" fmla="*/ 2877343 h 3448843"/>
              <a:gd name="connsiteX3" fmla="*/ 1504950 w 3086100"/>
              <a:gd name="connsiteY3" fmla="*/ 2877343 h 3448843"/>
              <a:gd name="connsiteX4" fmla="*/ 1504950 w 3086100"/>
              <a:gd name="connsiteY4" fmla="*/ 3163093 h 3448843"/>
              <a:gd name="connsiteX5" fmla="*/ 733425 w 3086100"/>
              <a:gd name="connsiteY5" fmla="*/ 3163093 h 3448843"/>
              <a:gd name="connsiteX6" fmla="*/ 342900 w 3086100"/>
              <a:gd name="connsiteY6" fmla="*/ 3448843 h 3448843"/>
              <a:gd name="connsiteX7" fmla="*/ 0 w 3086100"/>
              <a:gd name="connsiteY7" fmla="*/ 3448843 h 3448843"/>
              <a:gd name="connsiteX8" fmla="*/ 0 w 3086100"/>
              <a:gd name="connsiteY8" fmla="*/ 1181893 h 3448843"/>
              <a:gd name="connsiteX9" fmla="*/ 1743075 w 3086100"/>
              <a:gd name="connsiteY9" fmla="*/ 1181893 h 3448843"/>
              <a:gd name="connsiteX10" fmla="*/ 1740694 w 3086100"/>
              <a:gd name="connsiteY10" fmla="*/ 3173 h 3448843"/>
              <a:gd name="connsiteX11" fmla="*/ 1936750 w 3086100"/>
              <a:gd name="connsiteY11" fmla="*/ 0 h 34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00" h="3448843">
                <a:moveTo>
                  <a:pt x="1943100" y="793"/>
                </a:moveTo>
                <a:lnTo>
                  <a:pt x="3086100" y="793"/>
                </a:lnTo>
                <a:lnTo>
                  <a:pt x="3086100" y="2877343"/>
                </a:lnTo>
                <a:lnTo>
                  <a:pt x="1504950" y="2877343"/>
                </a:lnTo>
                <a:lnTo>
                  <a:pt x="1504950" y="3163093"/>
                </a:lnTo>
                <a:lnTo>
                  <a:pt x="733425" y="3163093"/>
                </a:lnTo>
                <a:lnTo>
                  <a:pt x="342900" y="3448843"/>
                </a:lnTo>
                <a:lnTo>
                  <a:pt x="0" y="3448843"/>
                </a:lnTo>
                <a:lnTo>
                  <a:pt x="0" y="1181893"/>
                </a:lnTo>
                <a:lnTo>
                  <a:pt x="1743075" y="1181893"/>
                </a:lnTo>
                <a:cubicBezTo>
                  <a:pt x="1742281" y="789780"/>
                  <a:pt x="1741488" y="395286"/>
                  <a:pt x="1740694" y="3173"/>
                </a:cubicBezTo>
                <a:lnTo>
                  <a:pt x="1936750" y="0"/>
                </a:ln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37000"/>
                </a:schemeClr>
              </a:gs>
              <a:gs pos="100000">
                <a:schemeClr val="accent1">
                  <a:tint val="23500"/>
                  <a:satMod val="160000"/>
                  <a:alpha val="59000"/>
                </a:schemeClr>
              </a:gs>
            </a:gsLst>
            <a:lin ang="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/>
          <p:cNvSpPr txBox="1"/>
          <p:nvPr/>
        </p:nvSpPr>
        <p:spPr>
          <a:xfrm>
            <a:off x="5806671" y="5155575"/>
            <a:ext cx="289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En cualquier caso, el circuito </a:t>
            </a:r>
          </a:p>
          <a:p>
            <a:r>
              <a:rPr lang="es-ES"/>
              <a:t>de potencia no varía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00" y="4452680"/>
            <a:ext cx="1818629" cy="2134672"/>
          </a:xfrm>
          <a:prstGeom prst="rect">
            <a:avLst/>
          </a:prstGeom>
        </p:spPr>
      </p:pic>
      <p:sp>
        <p:nvSpPr>
          <p:cNvPr id="58" name="Flecha a la derecha con bandas 57"/>
          <p:cNvSpPr/>
          <p:nvPr/>
        </p:nvSpPr>
        <p:spPr>
          <a:xfrm>
            <a:off x="4016115" y="2935566"/>
            <a:ext cx="1028735" cy="5118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CuadroTexto 14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5044850" y="3915190"/>
            <a:ext cx="2160301" cy="755633"/>
            <a:chOff x="3788291" y="4456232"/>
            <a:chExt cx="2160301" cy="755633"/>
          </a:xfrm>
        </p:grpSpPr>
        <p:sp>
          <p:nvSpPr>
            <p:cNvPr id="141" name="Text Box 76"/>
            <p:cNvSpPr txBox="1">
              <a:spLocks noChangeArrowheads="1"/>
            </p:cNvSpPr>
            <p:nvPr/>
          </p:nvSpPr>
          <p:spPr bwMode="auto">
            <a:xfrm>
              <a:off x="5285609" y="4688407"/>
              <a:ext cx="404696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K3M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" name="Text Box 78"/>
            <p:cNvSpPr txBox="1">
              <a:spLocks noChangeArrowheads="1"/>
            </p:cNvSpPr>
            <p:nvPr/>
          </p:nvSpPr>
          <p:spPr bwMode="auto">
            <a:xfrm>
              <a:off x="4550112" y="4688407"/>
              <a:ext cx="40331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K1M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" name="Text Box 102"/>
            <p:cNvSpPr txBox="1">
              <a:spLocks noChangeArrowheads="1"/>
            </p:cNvSpPr>
            <p:nvPr/>
          </p:nvSpPr>
          <p:spPr bwMode="auto">
            <a:xfrm>
              <a:off x="3788291" y="4688407"/>
              <a:ext cx="40331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s-ES" sz="1200" b="0">
                  <a:solidFill>
                    <a:schemeClr val="tx2">
                      <a:lumMod val="50000"/>
                    </a:schemeClr>
                  </a:solidFill>
                </a:rPr>
                <a:t>K2M</a:t>
              </a:r>
              <a:endParaRPr lang="es-ES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156" name="Conector recto 155"/>
            <p:cNvCxnSpPr/>
            <p:nvPr/>
          </p:nvCxnSpPr>
          <p:spPr>
            <a:xfrm>
              <a:off x="3989100" y="5207874"/>
              <a:ext cx="19500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157"/>
            <p:cNvCxnSpPr/>
            <p:nvPr/>
          </p:nvCxnSpPr>
          <p:spPr>
            <a:xfrm>
              <a:off x="4319371" y="4456232"/>
              <a:ext cx="0" cy="75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/>
            <p:cNvCxnSpPr/>
            <p:nvPr/>
          </p:nvCxnSpPr>
          <p:spPr>
            <a:xfrm>
              <a:off x="5068067" y="4460223"/>
              <a:ext cx="0" cy="75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cto 159"/>
            <p:cNvCxnSpPr/>
            <p:nvPr/>
          </p:nvCxnSpPr>
          <p:spPr>
            <a:xfrm>
              <a:off x="5774922" y="4460223"/>
              <a:ext cx="0" cy="75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4161219" y="4802707"/>
              <a:ext cx="310773" cy="104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5637819" y="4802707"/>
              <a:ext cx="310773" cy="104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2" name="Rectangle 77"/>
            <p:cNvSpPr>
              <a:spLocks noChangeArrowheads="1"/>
            </p:cNvSpPr>
            <p:nvPr/>
          </p:nvSpPr>
          <p:spPr bwMode="auto">
            <a:xfrm>
              <a:off x="4912681" y="4802707"/>
              <a:ext cx="310773" cy="104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86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Lógica cableada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28</a:t>
            </a:fld>
            <a:endParaRPr kumimoji="0" lang="es-ES"/>
          </a:p>
        </p:txBody>
      </p:sp>
      <p:pic>
        <p:nvPicPr>
          <p:cNvPr id="60418" name="Picture 2" descr="https://upload.wikimedia.org/wikipedia/commons/f/fb/L%C3%B3gica_cableada_Rack_con_Rel%C3%A9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24" y="1241123"/>
            <a:ext cx="3510376" cy="46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6" y="1505112"/>
            <a:ext cx="4047875" cy="21696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" y="3814712"/>
            <a:ext cx="3798722" cy="22168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73635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29</a:t>
            </a:fld>
            <a:endParaRPr kumimoji="0" lang="es-E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6497" y="3312160"/>
            <a:ext cx="3562350" cy="2190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1800"/>
              <a:t>Estación clasificadora de piezas</a:t>
            </a:r>
          </a:p>
          <a:p>
            <a:pPr lvl="1"/>
            <a:r>
              <a:rPr lang="es-ES" altLang="es-ES" sz="1600"/>
              <a:t>B1Q: existe envase</a:t>
            </a:r>
          </a:p>
          <a:p>
            <a:pPr lvl="1"/>
            <a:r>
              <a:rPr lang="es-ES" altLang="es-ES" sz="1600"/>
              <a:t>B3F: plataforma abajo</a:t>
            </a:r>
          </a:p>
          <a:p>
            <a:pPr lvl="1"/>
            <a:r>
              <a:rPr lang="es-ES" altLang="es-ES" sz="1600"/>
              <a:t>B2N: </a:t>
            </a:r>
          </a:p>
          <a:p>
            <a:pPr lvl="2"/>
            <a:r>
              <a:rPr lang="es-ES" altLang="es-ES" sz="1400"/>
              <a:t>1 para envases A</a:t>
            </a:r>
          </a:p>
          <a:p>
            <a:pPr lvl="2"/>
            <a:r>
              <a:rPr lang="es-ES" altLang="es-ES" sz="1400"/>
              <a:t>0 para envases B</a:t>
            </a:r>
          </a:p>
          <a:p>
            <a:pPr lvl="1"/>
            <a:r>
              <a:rPr lang="es-ES" altLang="es-ES" sz="1600"/>
              <a:t>t</a:t>
            </a:r>
            <a:r>
              <a:rPr lang="es-ES" altLang="es-ES" sz="1600" baseline="-25000"/>
              <a:t>K2T</a:t>
            </a:r>
            <a:r>
              <a:rPr lang="es-ES" altLang="es-ES" sz="1600"/>
              <a:t> &gt; t</a:t>
            </a:r>
            <a:r>
              <a:rPr lang="es-ES" altLang="es-ES" sz="1600" baseline="-25000"/>
              <a:t>KT1</a:t>
            </a:r>
          </a:p>
          <a:p>
            <a:pPr lvl="1"/>
            <a:endParaRPr lang="es-ES" altLang="es-ES" sz="1600" baseline="-25000"/>
          </a:p>
          <a:p>
            <a:pPr lvl="1"/>
            <a:endParaRPr lang="es-ES" altLang="es-ES" sz="1600" baseline="-25000"/>
          </a:p>
        </p:txBody>
      </p:sp>
      <p:grpSp>
        <p:nvGrpSpPr>
          <p:cNvPr id="6" name="Group 630"/>
          <p:cNvGrpSpPr>
            <a:grpSpLocks/>
          </p:cNvGrpSpPr>
          <p:nvPr/>
        </p:nvGrpSpPr>
        <p:grpSpPr bwMode="auto">
          <a:xfrm>
            <a:off x="770222" y="643573"/>
            <a:ext cx="7747000" cy="4568825"/>
            <a:chOff x="556" y="751"/>
            <a:chExt cx="4880" cy="2878"/>
          </a:xfrm>
        </p:grpSpPr>
        <p:sp>
          <p:nvSpPr>
            <p:cNvPr id="7" name="Text Box 70"/>
            <p:cNvSpPr txBox="1">
              <a:spLocks noChangeArrowheads="1"/>
            </p:cNvSpPr>
            <p:nvPr/>
          </p:nvSpPr>
          <p:spPr bwMode="auto">
            <a:xfrm>
              <a:off x="686" y="1671"/>
              <a:ext cx="34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   B3F</a:t>
              </a:r>
            </a:p>
          </p:txBody>
        </p:sp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556" y="1182"/>
              <a:ext cx="40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VPlantaA</a:t>
              </a:r>
            </a:p>
          </p:txBody>
        </p: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676" y="788"/>
              <a:ext cx="4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VPlantaB</a:t>
              </a:r>
            </a:p>
          </p:txBody>
        </p:sp>
        <p:sp>
          <p:nvSpPr>
            <p:cNvPr id="10" name="Text Box 90"/>
            <p:cNvSpPr txBox="1">
              <a:spLocks noChangeArrowheads="1"/>
            </p:cNvSpPr>
            <p:nvPr/>
          </p:nvSpPr>
          <p:spPr bwMode="auto">
            <a:xfrm>
              <a:off x="3035" y="751"/>
              <a:ext cx="31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/>
                <a:t>24 dc</a:t>
              </a:r>
            </a:p>
          </p:txBody>
        </p:sp>
        <p:sp>
          <p:nvSpPr>
            <p:cNvPr id="11" name="Text Box 91"/>
            <p:cNvSpPr txBox="1">
              <a:spLocks noChangeArrowheads="1"/>
            </p:cNvSpPr>
            <p:nvPr/>
          </p:nvSpPr>
          <p:spPr bwMode="auto">
            <a:xfrm>
              <a:off x="2611" y="1544"/>
              <a:ext cx="24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B1Q   </a:t>
              </a:r>
            </a:p>
          </p:txBody>
        </p:sp>
        <p:sp>
          <p:nvSpPr>
            <p:cNvPr id="12" name="Text Box 103"/>
            <p:cNvSpPr txBox="1">
              <a:spLocks noChangeArrowheads="1"/>
            </p:cNvSpPr>
            <p:nvPr/>
          </p:nvSpPr>
          <p:spPr bwMode="auto">
            <a:xfrm>
              <a:off x="3379" y="2014"/>
              <a:ext cx="2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K1T</a:t>
              </a:r>
            </a:p>
          </p:txBody>
        </p:sp>
        <p:sp>
          <p:nvSpPr>
            <p:cNvPr id="13" name="Text Box 104"/>
            <p:cNvSpPr txBox="1">
              <a:spLocks noChangeArrowheads="1"/>
            </p:cNvSpPr>
            <p:nvPr/>
          </p:nvSpPr>
          <p:spPr bwMode="auto">
            <a:xfrm>
              <a:off x="3032" y="1791"/>
              <a:ext cx="198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K3A</a:t>
              </a:r>
            </a:p>
          </p:txBody>
        </p:sp>
        <p:sp>
          <p:nvSpPr>
            <p:cNvPr id="14" name="Text Box 108"/>
            <p:cNvSpPr txBox="1">
              <a:spLocks noChangeArrowheads="1"/>
            </p:cNvSpPr>
            <p:nvPr/>
          </p:nvSpPr>
          <p:spPr bwMode="auto">
            <a:xfrm>
              <a:off x="2933" y="2014"/>
              <a:ext cx="24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K3A   </a:t>
              </a:r>
            </a:p>
          </p:txBody>
        </p:sp>
        <p:sp>
          <p:nvSpPr>
            <p:cNvPr id="15" name="Text Box 109"/>
            <p:cNvSpPr txBox="1">
              <a:spLocks noChangeArrowheads="1"/>
            </p:cNvSpPr>
            <p:nvPr/>
          </p:nvSpPr>
          <p:spPr bwMode="auto">
            <a:xfrm>
              <a:off x="3032" y="1544"/>
              <a:ext cx="27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B3F</a:t>
              </a:r>
            </a:p>
          </p:txBody>
        </p:sp>
        <p:sp>
          <p:nvSpPr>
            <p:cNvPr id="16" name="Text Box 112"/>
            <p:cNvSpPr txBox="1">
              <a:spLocks noChangeArrowheads="1"/>
            </p:cNvSpPr>
            <p:nvPr/>
          </p:nvSpPr>
          <p:spPr bwMode="auto">
            <a:xfrm>
              <a:off x="3775" y="2014"/>
              <a:ext cx="2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K2T</a:t>
              </a:r>
            </a:p>
          </p:txBody>
        </p:sp>
        <p:sp>
          <p:nvSpPr>
            <p:cNvPr id="17" name="Text Box 120"/>
            <p:cNvSpPr txBox="1">
              <a:spLocks noChangeArrowheads="1"/>
            </p:cNvSpPr>
            <p:nvPr/>
          </p:nvSpPr>
          <p:spPr bwMode="auto">
            <a:xfrm>
              <a:off x="3752" y="1547"/>
              <a:ext cx="20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K2T</a:t>
              </a:r>
            </a:p>
          </p:txBody>
        </p:sp>
        <p:sp>
          <p:nvSpPr>
            <p:cNvPr id="18" name="Text Box 128"/>
            <p:cNvSpPr txBox="1">
              <a:spLocks noChangeArrowheads="1"/>
            </p:cNvSpPr>
            <p:nvPr/>
          </p:nvSpPr>
          <p:spPr bwMode="auto">
            <a:xfrm>
              <a:off x="4149" y="2018"/>
              <a:ext cx="24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EV1   </a:t>
              </a:r>
            </a:p>
          </p:txBody>
        </p:sp>
        <p:sp>
          <p:nvSpPr>
            <p:cNvPr id="19" name="Text Box 132"/>
            <p:cNvSpPr txBox="1">
              <a:spLocks noChangeArrowheads="1"/>
            </p:cNvSpPr>
            <p:nvPr/>
          </p:nvSpPr>
          <p:spPr bwMode="auto">
            <a:xfrm>
              <a:off x="4297" y="1395"/>
              <a:ext cx="2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K3A</a:t>
              </a:r>
            </a:p>
          </p:txBody>
        </p:sp>
        <p:sp>
          <p:nvSpPr>
            <p:cNvPr id="20" name="Text Box 141"/>
            <p:cNvSpPr txBox="1">
              <a:spLocks noChangeArrowheads="1"/>
            </p:cNvSpPr>
            <p:nvPr/>
          </p:nvSpPr>
          <p:spPr bwMode="auto">
            <a:xfrm>
              <a:off x="4173" y="1643"/>
              <a:ext cx="2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K1T</a:t>
              </a:r>
            </a:p>
          </p:txBody>
        </p:sp>
        <p:sp>
          <p:nvSpPr>
            <p:cNvPr id="21" name="Text Box 142"/>
            <p:cNvSpPr txBox="1">
              <a:spLocks noChangeArrowheads="1"/>
            </p:cNvSpPr>
            <p:nvPr/>
          </p:nvSpPr>
          <p:spPr bwMode="auto">
            <a:xfrm>
              <a:off x="4173" y="1816"/>
              <a:ext cx="2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B2N</a:t>
              </a:r>
            </a:p>
          </p:txBody>
        </p:sp>
        <p:sp>
          <p:nvSpPr>
            <p:cNvPr id="22" name="Text Box 147"/>
            <p:cNvSpPr txBox="1">
              <a:spLocks noChangeArrowheads="1"/>
            </p:cNvSpPr>
            <p:nvPr/>
          </p:nvSpPr>
          <p:spPr bwMode="auto">
            <a:xfrm>
              <a:off x="4470" y="1667"/>
              <a:ext cx="2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K5A</a:t>
              </a:r>
            </a:p>
          </p:txBody>
        </p:sp>
        <p:sp>
          <p:nvSpPr>
            <p:cNvPr id="23" name="Text Box 150"/>
            <p:cNvSpPr txBox="1">
              <a:spLocks noChangeArrowheads="1"/>
            </p:cNvSpPr>
            <p:nvPr/>
          </p:nvSpPr>
          <p:spPr bwMode="auto">
            <a:xfrm>
              <a:off x="4619" y="2014"/>
              <a:ext cx="24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K5A   </a:t>
              </a:r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4867" y="1568"/>
              <a:ext cx="27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K5A</a:t>
              </a:r>
            </a:p>
          </p:txBody>
        </p:sp>
        <p:sp>
          <p:nvSpPr>
            <p:cNvPr id="25" name="Text Box 160"/>
            <p:cNvSpPr txBox="1">
              <a:spLocks noChangeArrowheads="1"/>
            </p:cNvSpPr>
            <p:nvPr/>
          </p:nvSpPr>
          <p:spPr bwMode="auto">
            <a:xfrm>
              <a:off x="5188" y="2018"/>
              <a:ext cx="24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EV2  </a:t>
              </a:r>
            </a:p>
          </p:txBody>
        </p:sp>
        <p:sp>
          <p:nvSpPr>
            <p:cNvPr id="26" name="Text Box 200"/>
            <p:cNvSpPr txBox="1">
              <a:spLocks noChangeArrowheads="1"/>
            </p:cNvSpPr>
            <p:nvPr/>
          </p:nvSpPr>
          <p:spPr bwMode="auto">
            <a:xfrm>
              <a:off x="1290" y="2428"/>
              <a:ext cx="1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1.0</a:t>
              </a:r>
            </a:p>
          </p:txBody>
        </p:sp>
        <p:sp>
          <p:nvSpPr>
            <p:cNvPr id="27" name="Text Box 203"/>
            <p:cNvSpPr txBox="1">
              <a:spLocks noChangeArrowheads="1"/>
            </p:cNvSpPr>
            <p:nvPr/>
          </p:nvSpPr>
          <p:spPr bwMode="auto">
            <a:xfrm>
              <a:off x="1193" y="3009"/>
              <a:ext cx="2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  1.1</a:t>
              </a:r>
            </a:p>
          </p:txBody>
        </p:sp>
        <p:sp>
          <p:nvSpPr>
            <p:cNvPr id="28" name="Text Box 205"/>
            <p:cNvSpPr txBox="1">
              <a:spLocks noChangeArrowheads="1"/>
            </p:cNvSpPr>
            <p:nvPr/>
          </p:nvSpPr>
          <p:spPr bwMode="auto">
            <a:xfrm>
              <a:off x="1974" y="3110"/>
              <a:ext cx="26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100"/>
                <a:t>EV2</a:t>
              </a:r>
            </a:p>
          </p:txBody>
        </p:sp>
        <p:sp>
          <p:nvSpPr>
            <p:cNvPr id="29" name="Text Box 246"/>
            <p:cNvSpPr txBox="1">
              <a:spLocks noChangeArrowheads="1"/>
            </p:cNvSpPr>
            <p:nvPr/>
          </p:nvSpPr>
          <p:spPr bwMode="auto">
            <a:xfrm>
              <a:off x="2275" y="3081"/>
              <a:ext cx="21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2.4</a:t>
              </a:r>
            </a:p>
          </p:txBody>
        </p:sp>
        <p:sp>
          <p:nvSpPr>
            <p:cNvPr id="30" name="Text Box 288"/>
            <p:cNvSpPr txBox="1">
              <a:spLocks noChangeArrowheads="1"/>
            </p:cNvSpPr>
            <p:nvPr/>
          </p:nvSpPr>
          <p:spPr bwMode="auto">
            <a:xfrm>
              <a:off x="1492" y="3386"/>
              <a:ext cx="2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    1.2</a:t>
              </a:r>
            </a:p>
          </p:txBody>
        </p:sp>
        <p:sp>
          <p:nvSpPr>
            <p:cNvPr id="31" name="Text Box 350"/>
            <p:cNvSpPr txBox="1">
              <a:spLocks noChangeArrowheads="1"/>
            </p:cNvSpPr>
            <p:nvPr/>
          </p:nvSpPr>
          <p:spPr bwMode="auto">
            <a:xfrm>
              <a:off x="2563" y="3498"/>
              <a:ext cx="30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2.2</a:t>
              </a:r>
            </a:p>
          </p:txBody>
        </p:sp>
        <p:sp>
          <p:nvSpPr>
            <p:cNvPr id="32" name="Text Box 357"/>
            <p:cNvSpPr txBox="1">
              <a:spLocks noChangeArrowheads="1"/>
            </p:cNvSpPr>
            <p:nvPr/>
          </p:nvSpPr>
          <p:spPr bwMode="auto">
            <a:xfrm>
              <a:off x="3124" y="2382"/>
              <a:ext cx="17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2.0</a:t>
              </a:r>
            </a:p>
          </p:txBody>
        </p:sp>
        <p:sp>
          <p:nvSpPr>
            <p:cNvPr id="33" name="Text Box 407"/>
            <p:cNvSpPr txBox="1">
              <a:spLocks noChangeArrowheads="1"/>
            </p:cNvSpPr>
            <p:nvPr/>
          </p:nvSpPr>
          <p:spPr bwMode="auto">
            <a:xfrm>
              <a:off x="1321" y="2764"/>
              <a:ext cx="15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1.4</a:t>
              </a:r>
            </a:p>
          </p:txBody>
        </p:sp>
        <p:sp>
          <p:nvSpPr>
            <p:cNvPr id="34" name="Text Box 408"/>
            <p:cNvSpPr txBox="1">
              <a:spLocks noChangeArrowheads="1"/>
            </p:cNvSpPr>
            <p:nvPr/>
          </p:nvSpPr>
          <p:spPr bwMode="auto">
            <a:xfrm>
              <a:off x="2674" y="2858"/>
              <a:ext cx="29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2.5</a:t>
              </a:r>
            </a:p>
          </p:txBody>
        </p:sp>
        <p:sp>
          <p:nvSpPr>
            <p:cNvPr id="35" name="Text Box 409"/>
            <p:cNvSpPr txBox="1">
              <a:spLocks noChangeArrowheads="1"/>
            </p:cNvSpPr>
            <p:nvPr/>
          </p:nvSpPr>
          <p:spPr bwMode="auto">
            <a:xfrm>
              <a:off x="2056" y="3481"/>
              <a:ext cx="37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VPlantaA</a:t>
              </a:r>
            </a:p>
          </p:txBody>
        </p:sp>
        <p:sp>
          <p:nvSpPr>
            <p:cNvPr id="36" name="Text Box 410"/>
            <p:cNvSpPr txBox="1">
              <a:spLocks noChangeArrowheads="1"/>
            </p:cNvSpPr>
            <p:nvPr/>
          </p:nvSpPr>
          <p:spPr bwMode="auto">
            <a:xfrm>
              <a:off x="2710" y="3481"/>
              <a:ext cx="37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VPlantaB</a:t>
              </a:r>
            </a:p>
          </p:txBody>
        </p:sp>
        <p:sp>
          <p:nvSpPr>
            <p:cNvPr id="37" name="Text Box 419"/>
            <p:cNvSpPr txBox="1">
              <a:spLocks noChangeArrowheads="1"/>
            </p:cNvSpPr>
            <p:nvPr/>
          </p:nvSpPr>
          <p:spPr bwMode="auto">
            <a:xfrm>
              <a:off x="2265" y="2275"/>
              <a:ext cx="29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a0 =1.3</a:t>
              </a:r>
            </a:p>
          </p:txBody>
        </p:sp>
        <p:sp>
          <p:nvSpPr>
            <p:cNvPr id="38" name="Text Box 502"/>
            <p:cNvSpPr txBox="1">
              <a:spLocks noChangeArrowheads="1"/>
            </p:cNvSpPr>
            <p:nvPr/>
          </p:nvSpPr>
          <p:spPr bwMode="auto">
            <a:xfrm>
              <a:off x="572" y="3446"/>
              <a:ext cx="21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  1.3</a:t>
              </a:r>
            </a:p>
          </p:txBody>
        </p:sp>
        <p:sp>
          <p:nvSpPr>
            <p:cNvPr id="39" name="Text Box 503"/>
            <p:cNvSpPr txBox="1">
              <a:spLocks noChangeArrowheads="1"/>
            </p:cNvSpPr>
            <p:nvPr/>
          </p:nvSpPr>
          <p:spPr bwMode="auto">
            <a:xfrm>
              <a:off x="1187" y="3397"/>
              <a:ext cx="2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EV1</a:t>
              </a:r>
            </a:p>
          </p:txBody>
        </p:sp>
        <p:sp>
          <p:nvSpPr>
            <p:cNvPr id="40" name="Text Box 544"/>
            <p:cNvSpPr txBox="1">
              <a:spLocks noChangeArrowheads="1"/>
            </p:cNvSpPr>
            <p:nvPr/>
          </p:nvSpPr>
          <p:spPr bwMode="auto">
            <a:xfrm>
              <a:off x="2766" y="2552"/>
              <a:ext cx="17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2.1</a:t>
              </a:r>
            </a:p>
          </p:txBody>
        </p:sp>
        <p:sp>
          <p:nvSpPr>
            <p:cNvPr id="41" name="Text Box 619"/>
            <p:cNvSpPr txBox="1">
              <a:spLocks noChangeArrowheads="1"/>
            </p:cNvSpPr>
            <p:nvPr/>
          </p:nvSpPr>
          <p:spPr bwMode="auto">
            <a:xfrm>
              <a:off x="3181" y="3485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000"/>
                <a:t>  2.3</a:t>
              </a:r>
            </a:p>
          </p:txBody>
        </p:sp>
      </p:grpSp>
      <p:grpSp>
        <p:nvGrpSpPr>
          <p:cNvPr id="42" name="Group 631"/>
          <p:cNvGrpSpPr>
            <a:grpSpLocks/>
          </p:cNvGrpSpPr>
          <p:nvPr/>
        </p:nvGrpSpPr>
        <p:grpSpPr bwMode="auto">
          <a:xfrm>
            <a:off x="397160" y="829310"/>
            <a:ext cx="7753350" cy="5213350"/>
            <a:chOff x="329" y="868"/>
            <a:chExt cx="4884" cy="3284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105" y="1777"/>
              <a:ext cx="396" cy="4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1054" y="2214"/>
              <a:ext cx="491" cy="6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054" y="1711"/>
              <a:ext cx="491" cy="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1199" y="1542"/>
              <a:ext cx="209" cy="16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936" y="1273"/>
              <a:ext cx="892" cy="269"/>
            </a:xfrm>
            <a:custGeom>
              <a:avLst/>
              <a:gdLst>
                <a:gd name="T0" fmla="*/ 149 w 1874"/>
                <a:gd name="T1" fmla="*/ 59 h 576"/>
                <a:gd name="T2" fmla="*/ 13 w 1874"/>
                <a:gd name="T3" fmla="*/ 58 h 576"/>
                <a:gd name="T4" fmla="*/ 13 w 1874"/>
                <a:gd name="T5" fmla="*/ 28 h 576"/>
                <a:gd name="T6" fmla="*/ 0 w 1874"/>
                <a:gd name="T7" fmla="*/ 23 h 576"/>
                <a:gd name="T8" fmla="*/ 0 w 1874"/>
                <a:gd name="T9" fmla="*/ 18 h 576"/>
                <a:gd name="T10" fmla="*/ 11 w 1874"/>
                <a:gd name="T11" fmla="*/ 15 h 576"/>
                <a:gd name="T12" fmla="*/ 11 w 1874"/>
                <a:gd name="T13" fmla="*/ 0 h 576"/>
                <a:gd name="T14" fmla="*/ 126 w 1874"/>
                <a:gd name="T15" fmla="*/ 0 h 576"/>
                <a:gd name="T16" fmla="*/ 202 w 1874"/>
                <a:gd name="T17" fmla="*/ 36 h 576"/>
                <a:gd name="T18" fmla="*/ 202 w 1874"/>
                <a:gd name="T19" fmla="*/ 53 h 576"/>
                <a:gd name="T20" fmla="*/ 151 w 1874"/>
                <a:gd name="T21" fmla="*/ 59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4" h="576">
                  <a:moveTo>
                    <a:pt x="1381" y="576"/>
                  </a:moveTo>
                  <a:lnTo>
                    <a:pt x="119" y="570"/>
                  </a:lnTo>
                  <a:lnTo>
                    <a:pt x="120" y="276"/>
                  </a:lnTo>
                  <a:lnTo>
                    <a:pt x="0" y="231"/>
                  </a:lnTo>
                  <a:lnTo>
                    <a:pt x="0" y="179"/>
                  </a:lnTo>
                  <a:lnTo>
                    <a:pt x="105" y="149"/>
                  </a:lnTo>
                  <a:lnTo>
                    <a:pt x="104" y="0"/>
                  </a:lnTo>
                  <a:lnTo>
                    <a:pt x="1170" y="0"/>
                  </a:lnTo>
                  <a:lnTo>
                    <a:pt x="1874" y="360"/>
                  </a:lnTo>
                  <a:lnTo>
                    <a:pt x="1874" y="516"/>
                  </a:lnTo>
                  <a:lnTo>
                    <a:pt x="1397" y="57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1216" y="1003"/>
              <a:ext cx="243" cy="270"/>
              <a:chOff x="2972" y="12343"/>
              <a:chExt cx="340" cy="437"/>
            </a:xfrm>
          </p:grpSpPr>
          <p:sp>
            <p:nvSpPr>
              <p:cNvPr id="616" name="AutoShape 11"/>
              <p:cNvSpPr>
                <a:spLocks noChangeArrowheads="1"/>
              </p:cNvSpPr>
              <p:nvPr/>
            </p:nvSpPr>
            <p:spPr bwMode="auto">
              <a:xfrm>
                <a:off x="2972" y="12414"/>
                <a:ext cx="340" cy="3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7" name="Rectangle 12"/>
              <p:cNvSpPr>
                <a:spLocks noChangeArrowheads="1"/>
              </p:cNvSpPr>
              <p:nvPr/>
            </p:nvSpPr>
            <p:spPr bwMode="auto">
              <a:xfrm>
                <a:off x="3015" y="12343"/>
                <a:ext cx="71" cy="7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8" name="AutoShape 13"/>
              <p:cNvSpPr>
                <a:spLocks noChangeArrowheads="1"/>
              </p:cNvSpPr>
              <p:nvPr/>
            </p:nvSpPr>
            <p:spPr bwMode="auto">
              <a:xfrm>
                <a:off x="3086" y="12343"/>
                <a:ext cx="180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9" name="Rectangle 14"/>
              <p:cNvSpPr>
                <a:spLocks noChangeArrowheads="1"/>
              </p:cNvSpPr>
              <p:nvPr/>
            </p:nvSpPr>
            <p:spPr bwMode="auto">
              <a:xfrm>
                <a:off x="2972" y="12534"/>
                <a:ext cx="340" cy="14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1825" y="1455"/>
              <a:ext cx="257" cy="218"/>
              <a:chOff x="4276" y="13056"/>
              <a:chExt cx="541" cy="468"/>
            </a:xfrm>
          </p:grpSpPr>
          <p:sp>
            <p:nvSpPr>
              <p:cNvPr id="609" name="Oval 16"/>
              <p:cNvSpPr>
                <a:spLocks noChangeArrowheads="1"/>
              </p:cNvSpPr>
              <p:nvPr/>
            </p:nvSpPr>
            <p:spPr bwMode="auto">
              <a:xfrm>
                <a:off x="4325" y="13056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0" name="Oval 17"/>
              <p:cNvSpPr>
                <a:spLocks noChangeArrowheads="1"/>
              </p:cNvSpPr>
              <p:nvPr/>
            </p:nvSpPr>
            <p:spPr bwMode="auto">
              <a:xfrm>
                <a:off x="4413" y="1309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1" name="Oval 18"/>
              <p:cNvSpPr>
                <a:spLocks noChangeArrowheads="1"/>
              </p:cNvSpPr>
              <p:nvPr/>
            </p:nvSpPr>
            <p:spPr bwMode="auto">
              <a:xfrm>
                <a:off x="4497" y="13139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2" name="Oval 19"/>
              <p:cNvSpPr>
                <a:spLocks noChangeArrowheads="1"/>
              </p:cNvSpPr>
              <p:nvPr/>
            </p:nvSpPr>
            <p:spPr bwMode="auto">
              <a:xfrm>
                <a:off x="4577" y="13174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3" name="Oval 20"/>
              <p:cNvSpPr>
                <a:spLocks noChangeArrowheads="1"/>
              </p:cNvSpPr>
              <p:nvPr/>
            </p:nvSpPr>
            <p:spPr bwMode="auto">
              <a:xfrm>
                <a:off x="4666" y="13210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4" name="Oval 21"/>
              <p:cNvSpPr>
                <a:spLocks noChangeArrowheads="1"/>
              </p:cNvSpPr>
              <p:nvPr/>
            </p:nvSpPr>
            <p:spPr bwMode="auto">
              <a:xfrm>
                <a:off x="4746" y="13245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15" name="Freeform 22"/>
              <p:cNvSpPr>
                <a:spLocks/>
              </p:cNvSpPr>
              <p:nvPr/>
            </p:nvSpPr>
            <p:spPr bwMode="auto">
              <a:xfrm>
                <a:off x="4276" y="13121"/>
                <a:ext cx="541" cy="403"/>
              </a:xfrm>
              <a:custGeom>
                <a:avLst/>
                <a:gdLst>
                  <a:gd name="T0" fmla="*/ 0 w 471"/>
                  <a:gd name="T1" fmla="*/ 0 h 337"/>
                  <a:gd name="T2" fmla="*/ 0 w 471"/>
                  <a:gd name="T3" fmla="*/ 576 h 337"/>
                  <a:gd name="T4" fmla="*/ 713 w 471"/>
                  <a:gd name="T5" fmla="*/ 576 h 337"/>
                  <a:gd name="T6" fmla="*/ 713 w 471"/>
                  <a:gd name="T7" fmla="*/ 320 h 337"/>
                  <a:gd name="T8" fmla="*/ 0 w 471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1" h="337">
                    <a:moveTo>
                      <a:pt x="0" y="0"/>
                    </a:moveTo>
                    <a:lnTo>
                      <a:pt x="0" y="337"/>
                    </a:lnTo>
                    <a:lnTo>
                      <a:pt x="471" y="337"/>
                    </a:lnTo>
                    <a:lnTo>
                      <a:pt x="471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" name="Group 23"/>
            <p:cNvGrpSpPr>
              <a:grpSpLocks/>
            </p:cNvGrpSpPr>
            <p:nvPr/>
          </p:nvGrpSpPr>
          <p:grpSpPr bwMode="auto">
            <a:xfrm>
              <a:off x="1856" y="1097"/>
              <a:ext cx="234" cy="176"/>
              <a:chOff x="4145" y="12534"/>
              <a:chExt cx="492" cy="378"/>
            </a:xfrm>
          </p:grpSpPr>
          <p:sp>
            <p:nvSpPr>
              <p:cNvPr id="601" name="Oval 24"/>
              <p:cNvSpPr>
                <a:spLocks noChangeArrowheads="1"/>
              </p:cNvSpPr>
              <p:nvPr/>
            </p:nvSpPr>
            <p:spPr bwMode="auto">
              <a:xfrm>
                <a:off x="4145" y="12534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2" name="Oval 25"/>
              <p:cNvSpPr>
                <a:spLocks noChangeArrowheads="1"/>
              </p:cNvSpPr>
              <p:nvPr/>
            </p:nvSpPr>
            <p:spPr bwMode="auto">
              <a:xfrm>
                <a:off x="4233" y="12576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3" name="Oval 26"/>
              <p:cNvSpPr>
                <a:spLocks noChangeArrowheads="1"/>
              </p:cNvSpPr>
              <p:nvPr/>
            </p:nvSpPr>
            <p:spPr bwMode="auto">
              <a:xfrm>
                <a:off x="4317" y="12617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4" name="Oval 27"/>
              <p:cNvSpPr>
                <a:spLocks noChangeArrowheads="1"/>
              </p:cNvSpPr>
              <p:nvPr/>
            </p:nvSpPr>
            <p:spPr bwMode="auto">
              <a:xfrm>
                <a:off x="4397" y="12652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5" name="Oval 28"/>
              <p:cNvSpPr>
                <a:spLocks noChangeArrowheads="1"/>
              </p:cNvSpPr>
              <p:nvPr/>
            </p:nvSpPr>
            <p:spPr bwMode="auto">
              <a:xfrm>
                <a:off x="4486" y="1268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6" name="Oval 29"/>
              <p:cNvSpPr>
                <a:spLocks noChangeArrowheads="1"/>
              </p:cNvSpPr>
              <p:nvPr/>
            </p:nvSpPr>
            <p:spPr bwMode="auto">
              <a:xfrm>
                <a:off x="4566" y="12723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7" name="Freeform 30"/>
              <p:cNvSpPr>
                <a:spLocks/>
              </p:cNvSpPr>
              <p:nvPr/>
            </p:nvSpPr>
            <p:spPr bwMode="auto">
              <a:xfrm>
                <a:off x="4145" y="12612"/>
                <a:ext cx="492" cy="300"/>
              </a:xfrm>
              <a:custGeom>
                <a:avLst/>
                <a:gdLst>
                  <a:gd name="T0" fmla="*/ 0 w 492"/>
                  <a:gd name="T1" fmla="*/ 0 h 300"/>
                  <a:gd name="T2" fmla="*/ 492 w 492"/>
                  <a:gd name="T3" fmla="*/ 206 h 300"/>
                  <a:gd name="T4" fmla="*/ 492 w 492"/>
                  <a:gd name="T5" fmla="*/ 300 h 300"/>
                  <a:gd name="T6" fmla="*/ 0 w 492"/>
                  <a:gd name="T7" fmla="*/ 100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2" h="300">
                    <a:moveTo>
                      <a:pt x="0" y="0"/>
                    </a:moveTo>
                    <a:lnTo>
                      <a:pt x="492" y="206"/>
                    </a:lnTo>
                    <a:lnTo>
                      <a:pt x="492" y="300"/>
                    </a:lnTo>
                    <a:lnTo>
                      <a:pt x="0" y="10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8" name="Line 31"/>
              <p:cNvSpPr>
                <a:spLocks noChangeShapeType="1"/>
              </p:cNvSpPr>
              <p:nvPr/>
            </p:nvSpPr>
            <p:spPr bwMode="auto">
              <a:xfrm>
                <a:off x="4145" y="12625"/>
                <a:ext cx="0" cy="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1" name="Group 32"/>
            <p:cNvGrpSpPr>
              <a:grpSpLocks/>
            </p:cNvGrpSpPr>
            <p:nvPr/>
          </p:nvGrpSpPr>
          <p:grpSpPr bwMode="auto">
            <a:xfrm flipH="1">
              <a:off x="812" y="1299"/>
              <a:ext cx="124" cy="74"/>
              <a:chOff x="9210" y="10911"/>
              <a:chExt cx="262" cy="158"/>
            </a:xfrm>
          </p:grpSpPr>
          <p:sp>
            <p:nvSpPr>
              <p:cNvPr id="598" name="Rectangle 33"/>
              <p:cNvSpPr>
                <a:spLocks noChangeArrowheads="1"/>
              </p:cNvSpPr>
              <p:nvPr/>
            </p:nvSpPr>
            <p:spPr bwMode="auto">
              <a:xfrm rot="-5400000">
                <a:off x="9321" y="10933"/>
                <a:ext cx="51" cy="11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99" name="Rectangle 34"/>
              <p:cNvSpPr>
                <a:spLocks noChangeArrowheads="1"/>
              </p:cNvSpPr>
              <p:nvPr/>
            </p:nvSpPr>
            <p:spPr bwMode="auto">
              <a:xfrm rot="-5400000">
                <a:off x="9325" y="10921"/>
                <a:ext cx="158" cy="1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600" name="Oval 35"/>
              <p:cNvSpPr>
                <a:spLocks noChangeArrowheads="1"/>
              </p:cNvSpPr>
              <p:nvPr/>
            </p:nvSpPr>
            <p:spPr bwMode="auto">
              <a:xfrm rot="-5400000">
                <a:off x="9209" y="10945"/>
                <a:ext cx="97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grpSp>
          <p:nvGrpSpPr>
            <p:cNvPr id="52" name="Group 36"/>
            <p:cNvGrpSpPr>
              <a:grpSpLocks/>
            </p:cNvGrpSpPr>
            <p:nvPr/>
          </p:nvGrpSpPr>
          <p:grpSpPr bwMode="auto">
            <a:xfrm flipH="1">
              <a:off x="809" y="942"/>
              <a:ext cx="125" cy="74"/>
              <a:chOff x="9210" y="10911"/>
              <a:chExt cx="262" cy="158"/>
            </a:xfrm>
          </p:grpSpPr>
          <p:sp>
            <p:nvSpPr>
              <p:cNvPr id="595" name="Rectangle 37"/>
              <p:cNvSpPr>
                <a:spLocks noChangeArrowheads="1"/>
              </p:cNvSpPr>
              <p:nvPr/>
            </p:nvSpPr>
            <p:spPr bwMode="auto">
              <a:xfrm rot="-5400000">
                <a:off x="9321" y="10933"/>
                <a:ext cx="51" cy="11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96" name="Rectangle 38"/>
              <p:cNvSpPr>
                <a:spLocks noChangeArrowheads="1"/>
              </p:cNvSpPr>
              <p:nvPr/>
            </p:nvSpPr>
            <p:spPr bwMode="auto">
              <a:xfrm rot="-5400000">
                <a:off x="9325" y="10921"/>
                <a:ext cx="158" cy="1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97" name="Oval 39"/>
              <p:cNvSpPr>
                <a:spLocks noChangeArrowheads="1"/>
              </p:cNvSpPr>
              <p:nvPr/>
            </p:nvSpPr>
            <p:spPr bwMode="auto">
              <a:xfrm rot="-5400000">
                <a:off x="9209" y="10945"/>
                <a:ext cx="97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740" y="1592"/>
              <a:ext cx="214" cy="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54" name="Line 41"/>
            <p:cNvSpPr>
              <a:spLocks noChangeShapeType="1"/>
            </p:cNvSpPr>
            <p:nvPr/>
          </p:nvSpPr>
          <p:spPr bwMode="auto">
            <a:xfrm>
              <a:off x="930" y="1592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55" name="Group 42"/>
            <p:cNvGrpSpPr>
              <a:grpSpLocks/>
            </p:cNvGrpSpPr>
            <p:nvPr/>
          </p:nvGrpSpPr>
          <p:grpSpPr bwMode="auto">
            <a:xfrm>
              <a:off x="958" y="1543"/>
              <a:ext cx="98" cy="61"/>
              <a:chOff x="8962" y="13860"/>
              <a:chExt cx="557" cy="270"/>
            </a:xfrm>
          </p:grpSpPr>
          <p:grpSp>
            <p:nvGrpSpPr>
              <p:cNvPr id="585" name="Group 43"/>
              <p:cNvGrpSpPr>
                <a:grpSpLocks/>
              </p:cNvGrpSpPr>
              <p:nvPr/>
            </p:nvGrpSpPr>
            <p:grpSpPr bwMode="auto">
              <a:xfrm>
                <a:off x="8962" y="13860"/>
                <a:ext cx="271" cy="270"/>
                <a:chOff x="8122" y="13424"/>
                <a:chExt cx="1111" cy="706"/>
              </a:xfrm>
            </p:grpSpPr>
            <p:sp>
              <p:nvSpPr>
                <p:cNvPr id="591" name="Arc 44"/>
                <p:cNvSpPr>
                  <a:spLocks/>
                </p:cNvSpPr>
                <p:nvPr/>
              </p:nvSpPr>
              <p:spPr bwMode="auto">
                <a:xfrm>
                  <a:off x="8393" y="13424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2" name="Arc 45"/>
                <p:cNvSpPr>
                  <a:spLocks/>
                </p:cNvSpPr>
                <p:nvPr/>
              </p:nvSpPr>
              <p:spPr bwMode="auto">
                <a:xfrm flipH="1">
                  <a:off x="8122" y="13429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3" name="Arc 46"/>
                <p:cNvSpPr>
                  <a:spLocks/>
                </p:cNvSpPr>
                <p:nvPr/>
              </p:nvSpPr>
              <p:spPr bwMode="auto">
                <a:xfrm flipV="1">
                  <a:off x="8962" y="13770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4" name="Arc 47"/>
                <p:cNvSpPr>
                  <a:spLocks/>
                </p:cNvSpPr>
                <p:nvPr/>
              </p:nvSpPr>
              <p:spPr bwMode="auto">
                <a:xfrm flipH="1" flipV="1">
                  <a:off x="8691" y="13775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86" name="Group 48"/>
              <p:cNvGrpSpPr>
                <a:grpSpLocks/>
              </p:cNvGrpSpPr>
              <p:nvPr/>
            </p:nvGrpSpPr>
            <p:grpSpPr bwMode="auto">
              <a:xfrm>
                <a:off x="9248" y="13860"/>
                <a:ext cx="271" cy="270"/>
                <a:chOff x="8122" y="13424"/>
                <a:chExt cx="1111" cy="706"/>
              </a:xfrm>
            </p:grpSpPr>
            <p:sp>
              <p:nvSpPr>
                <p:cNvPr id="587" name="Arc 49"/>
                <p:cNvSpPr>
                  <a:spLocks/>
                </p:cNvSpPr>
                <p:nvPr/>
              </p:nvSpPr>
              <p:spPr bwMode="auto">
                <a:xfrm>
                  <a:off x="8393" y="13424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8" name="Arc 50"/>
                <p:cNvSpPr>
                  <a:spLocks/>
                </p:cNvSpPr>
                <p:nvPr/>
              </p:nvSpPr>
              <p:spPr bwMode="auto">
                <a:xfrm flipH="1">
                  <a:off x="8122" y="13429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9" name="Arc 51"/>
                <p:cNvSpPr>
                  <a:spLocks/>
                </p:cNvSpPr>
                <p:nvPr/>
              </p:nvSpPr>
              <p:spPr bwMode="auto">
                <a:xfrm flipV="1">
                  <a:off x="8962" y="13770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0" name="Arc 52"/>
                <p:cNvSpPr>
                  <a:spLocks/>
                </p:cNvSpPr>
                <p:nvPr/>
              </p:nvSpPr>
              <p:spPr bwMode="auto">
                <a:xfrm flipH="1" flipV="1">
                  <a:off x="8691" y="13775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6" name="Group 53"/>
            <p:cNvGrpSpPr>
              <a:grpSpLocks/>
            </p:cNvGrpSpPr>
            <p:nvPr/>
          </p:nvGrpSpPr>
          <p:grpSpPr bwMode="auto">
            <a:xfrm>
              <a:off x="958" y="1604"/>
              <a:ext cx="98" cy="61"/>
              <a:chOff x="8962" y="13860"/>
              <a:chExt cx="557" cy="270"/>
            </a:xfrm>
          </p:grpSpPr>
          <p:grpSp>
            <p:nvGrpSpPr>
              <p:cNvPr id="575" name="Group 54"/>
              <p:cNvGrpSpPr>
                <a:grpSpLocks/>
              </p:cNvGrpSpPr>
              <p:nvPr/>
            </p:nvGrpSpPr>
            <p:grpSpPr bwMode="auto">
              <a:xfrm>
                <a:off x="8962" y="13860"/>
                <a:ext cx="271" cy="270"/>
                <a:chOff x="8122" y="13424"/>
                <a:chExt cx="1111" cy="706"/>
              </a:xfrm>
            </p:grpSpPr>
            <p:sp>
              <p:nvSpPr>
                <p:cNvPr id="581" name="Arc 55"/>
                <p:cNvSpPr>
                  <a:spLocks/>
                </p:cNvSpPr>
                <p:nvPr/>
              </p:nvSpPr>
              <p:spPr bwMode="auto">
                <a:xfrm>
                  <a:off x="8393" y="13424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2" name="Arc 56"/>
                <p:cNvSpPr>
                  <a:spLocks/>
                </p:cNvSpPr>
                <p:nvPr/>
              </p:nvSpPr>
              <p:spPr bwMode="auto">
                <a:xfrm flipH="1">
                  <a:off x="8122" y="13429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3" name="Arc 57"/>
                <p:cNvSpPr>
                  <a:spLocks/>
                </p:cNvSpPr>
                <p:nvPr/>
              </p:nvSpPr>
              <p:spPr bwMode="auto">
                <a:xfrm flipV="1">
                  <a:off x="8962" y="13770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4" name="Arc 58"/>
                <p:cNvSpPr>
                  <a:spLocks/>
                </p:cNvSpPr>
                <p:nvPr/>
              </p:nvSpPr>
              <p:spPr bwMode="auto">
                <a:xfrm flipH="1" flipV="1">
                  <a:off x="8691" y="13775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76" name="Group 59"/>
              <p:cNvGrpSpPr>
                <a:grpSpLocks/>
              </p:cNvGrpSpPr>
              <p:nvPr/>
            </p:nvGrpSpPr>
            <p:grpSpPr bwMode="auto">
              <a:xfrm>
                <a:off x="9248" y="13860"/>
                <a:ext cx="271" cy="270"/>
                <a:chOff x="8122" y="13424"/>
                <a:chExt cx="1111" cy="706"/>
              </a:xfrm>
            </p:grpSpPr>
            <p:sp>
              <p:nvSpPr>
                <p:cNvPr id="577" name="Arc 60"/>
                <p:cNvSpPr>
                  <a:spLocks/>
                </p:cNvSpPr>
                <p:nvPr/>
              </p:nvSpPr>
              <p:spPr bwMode="auto">
                <a:xfrm>
                  <a:off x="8393" y="13424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78" name="Arc 61"/>
                <p:cNvSpPr>
                  <a:spLocks/>
                </p:cNvSpPr>
                <p:nvPr/>
              </p:nvSpPr>
              <p:spPr bwMode="auto">
                <a:xfrm flipH="1">
                  <a:off x="8122" y="13429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79" name="Arc 62"/>
                <p:cNvSpPr>
                  <a:spLocks/>
                </p:cNvSpPr>
                <p:nvPr/>
              </p:nvSpPr>
              <p:spPr bwMode="auto">
                <a:xfrm flipV="1">
                  <a:off x="8962" y="13770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0" name="Arc 63"/>
                <p:cNvSpPr>
                  <a:spLocks/>
                </p:cNvSpPr>
                <p:nvPr/>
              </p:nvSpPr>
              <p:spPr bwMode="auto">
                <a:xfrm flipH="1" flipV="1">
                  <a:off x="8691" y="13775"/>
                  <a:ext cx="271" cy="355"/>
                </a:xfrm>
                <a:custGeom>
                  <a:avLst/>
                  <a:gdLst>
                    <a:gd name="T0" fmla="*/ 0 w 21600"/>
                    <a:gd name="T1" fmla="*/ 0 h 21598"/>
                    <a:gd name="T2" fmla="*/ 0 w 21600"/>
                    <a:gd name="T3" fmla="*/ 0 h 21598"/>
                    <a:gd name="T4" fmla="*/ 0 w 21600"/>
                    <a:gd name="T5" fmla="*/ 0 h 215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98" fill="none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</a:path>
                    <a:path w="21600" h="21598" stroke="0" extrusionOk="0">
                      <a:moveTo>
                        <a:pt x="260" y="-1"/>
                      </a:moveTo>
                      <a:cubicBezTo>
                        <a:pt x="12087" y="141"/>
                        <a:pt x="21600" y="9770"/>
                        <a:pt x="21600" y="21598"/>
                      </a:cubicBezTo>
                      <a:lnTo>
                        <a:pt x="0" y="21598"/>
                      </a:lnTo>
                      <a:lnTo>
                        <a:pt x="260" y="-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7" name="Group 64"/>
            <p:cNvGrpSpPr>
              <a:grpSpLocks/>
            </p:cNvGrpSpPr>
            <p:nvPr/>
          </p:nvGrpSpPr>
          <p:grpSpPr bwMode="auto">
            <a:xfrm>
              <a:off x="976" y="1123"/>
              <a:ext cx="179" cy="150"/>
              <a:chOff x="2296" y="12459"/>
              <a:chExt cx="376" cy="321"/>
            </a:xfrm>
          </p:grpSpPr>
          <p:sp>
            <p:nvSpPr>
              <p:cNvPr id="570" name="Rectangle 65"/>
              <p:cNvSpPr>
                <a:spLocks noChangeArrowheads="1"/>
              </p:cNvSpPr>
              <p:nvPr/>
            </p:nvSpPr>
            <p:spPr bwMode="auto">
              <a:xfrm>
                <a:off x="2343" y="12625"/>
                <a:ext cx="133" cy="1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71" name="Rectangle 66"/>
              <p:cNvSpPr>
                <a:spLocks noChangeArrowheads="1"/>
              </p:cNvSpPr>
              <p:nvPr/>
            </p:nvSpPr>
            <p:spPr bwMode="auto">
              <a:xfrm>
                <a:off x="2296" y="12591"/>
                <a:ext cx="53" cy="1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72" name="Rectangle 67"/>
              <p:cNvSpPr>
                <a:spLocks noChangeArrowheads="1"/>
              </p:cNvSpPr>
              <p:nvPr/>
            </p:nvSpPr>
            <p:spPr bwMode="auto">
              <a:xfrm>
                <a:off x="2476" y="12591"/>
                <a:ext cx="53" cy="1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73" name="Rectangle 68"/>
              <p:cNvSpPr>
                <a:spLocks noChangeArrowheads="1"/>
              </p:cNvSpPr>
              <p:nvPr/>
            </p:nvSpPr>
            <p:spPr bwMode="auto">
              <a:xfrm>
                <a:off x="2529" y="12655"/>
                <a:ext cx="90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74" name="Rectangle 69"/>
              <p:cNvSpPr>
                <a:spLocks noChangeArrowheads="1"/>
              </p:cNvSpPr>
              <p:nvPr/>
            </p:nvSpPr>
            <p:spPr bwMode="auto">
              <a:xfrm>
                <a:off x="2619" y="12459"/>
                <a:ext cx="53" cy="3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sp>
          <p:nvSpPr>
            <p:cNvPr id="58" name="Line 74"/>
            <p:cNvSpPr>
              <a:spLocks noChangeShapeType="1"/>
            </p:cNvSpPr>
            <p:nvPr/>
          </p:nvSpPr>
          <p:spPr bwMode="auto">
            <a:xfrm>
              <a:off x="3284" y="2111"/>
              <a:ext cx="0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Line 75"/>
            <p:cNvSpPr>
              <a:spLocks noChangeShapeType="1"/>
            </p:cNvSpPr>
            <p:nvPr/>
          </p:nvSpPr>
          <p:spPr bwMode="auto">
            <a:xfrm>
              <a:off x="3680" y="2111"/>
              <a:ext cx="0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673" y="1989"/>
              <a:ext cx="0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Rectangle 77"/>
            <p:cNvSpPr>
              <a:spLocks noChangeArrowheads="1"/>
            </p:cNvSpPr>
            <p:nvPr/>
          </p:nvSpPr>
          <p:spPr bwMode="auto">
            <a:xfrm>
              <a:off x="3044" y="1131"/>
              <a:ext cx="59" cy="1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62" name="Line 79"/>
            <p:cNvSpPr>
              <a:spLocks noChangeShapeType="1"/>
            </p:cNvSpPr>
            <p:nvPr/>
          </p:nvSpPr>
          <p:spPr bwMode="auto">
            <a:xfrm>
              <a:off x="3076" y="868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3056" y="943"/>
              <a:ext cx="41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 flipH="1" flipV="1">
              <a:off x="3035" y="943"/>
              <a:ext cx="4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2898" y="1017"/>
              <a:ext cx="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Line 83"/>
            <p:cNvSpPr>
              <a:spLocks noChangeShapeType="1"/>
            </p:cNvSpPr>
            <p:nvPr/>
          </p:nvSpPr>
          <p:spPr bwMode="auto">
            <a:xfrm>
              <a:off x="3077" y="1162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Line 84"/>
            <p:cNvSpPr>
              <a:spLocks noChangeShapeType="1"/>
            </p:cNvSpPr>
            <p:nvPr/>
          </p:nvSpPr>
          <p:spPr bwMode="auto">
            <a:xfrm>
              <a:off x="2903" y="986"/>
              <a:ext cx="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Line 85"/>
            <p:cNvSpPr>
              <a:spLocks noChangeShapeType="1"/>
            </p:cNvSpPr>
            <p:nvPr/>
          </p:nvSpPr>
          <p:spPr bwMode="auto">
            <a:xfrm>
              <a:off x="2465" y="1312"/>
              <a:ext cx="27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Line 86"/>
            <p:cNvSpPr>
              <a:spLocks noChangeShapeType="1"/>
            </p:cNvSpPr>
            <p:nvPr/>
          </p:nvSpPr>
          <p:spPr bwMode="auto">
            <a:xfrm>
              <a:off x="2848" y="2104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Line 87"/>
            <p:cNvSpPr>
              <a:spLocks noChangeShapeType="1"/>
            </p:cNvSpPr>
            <p:nvPr/>
          </p:nvSpPr>
          <p:spPr bwMode="auto">
            <a:xfrm>
              <a:off x="2766" y="2228"/>
              <a:ext cx="1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Line 88"/>
            <p:cNvSpPr>
              <a:spLocks noChangeShapeType="1"/>
            </p:cNvSpPr>
            <p:nvPr/>
          </p:nvSpPr>
          <p:spPr bwMode="auto">
            <a:xfrm>
              <a:off x="2979" y="868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Rectangle 89"/>
            <p:cNvSpPr>
              <a:spLocks noChangeArrowheads="1"/>
            </p:cNvSpPr>
            <p:nvPr/>
          </p:nvSpPr>
          <p:spPr bwMode="auto">
            <a:xfrm>
              <a:off x="2766" y="2029"/>
              <a:ext cx="143" cy="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73" name="Line 92"/>
            <p:cNvSpPr>
              <a:spLocks noChangeShapeType="1"/>
            </p:cNvSpPr>
            <p:nvPr/>
          </p:nvSpPr>
          <p:spPr bwMode="auto">
            <a:xfrm flipH="1">
              <a:off x="3280" y="197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Line 93"/>
            <p:cNvSpPr>
              <a:spLocks noChangeShapeType="1"/>
            </p:cNvSpPr>
            <p:nvPr/>
          </p:nvSpPr>
          <p:spPr bwMode="auto">
            <a:xfrm flipH="1">
              <a:off x="3280" y="1321"/>
              <a:ext cx="0" cy="2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Line 94"/>
            <p:cNvSpPr>
              <a:spLocks noChangeShapeType="1"/>
            </p:cNvSpPr>
            <p:nvPr/>
          </p:nvSpPr>
          <p:spPr bwMode="auto">
            <a:xfrm flipH="1" flipV="1">
              <a:off x="3235" y="1573"/>
              <a:ext cx="41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Line 95"/>
            <p:cNvSpPr>
              <a:spLocks noChangeShapeType="1"/>
            </p:cNvSpPr>
            <p:nvPr/>
          </p:nvSpPr>
          <p:spPr bwMode="auto">
            <a:xfrm>
              <a:off x="3230" y="1815"/>
              <a:ext cx="54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Line 96"/>
            <p:cNvSpPr>
              <a:spLocks noChangeShapeType="1"/>
            </p:cNvSpPr>
            <p:nvPr/>
          </p:nvSpPr>
          <p:spPr bwMode="auto">
            <a:xfrm flipV="1">
              <a:off x="3279" y="1699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78" name="Group 97"/>
            <p:cNvGrpSpPr>
              <a:grpSpLocks/>
            </p:cNvGrpSpPr>
            <p:nvPr/>
          </p:nvGrpSpPr>
          <p:grpSpPr bwMode="auto">
            <a:xfrm>
              <a:off x="2809" y="1317"/>
              <a:ext cx="41" cy="722"/>
              <a:chOff x="4665" y="8197"/>
              <a:chExt cx="94" cy="1662"/>
            </a:xfrm>
          </p:grpSpPr>
          <p:sp>
            <p:nvSpPr>
              <p:cNvPr id="567" name="Line 98"/>
              <p:cNvSpPr>
                <a:spLocks noChangeShapeType="1"/>
              </p:cNvSpPr>
              <p:nvPr/>
            </p:nvSpPr>
            <p:spPr bwMode="auto">
              <a:xfrm>
                <a:off x="4759" y="9063"/>
                <a:ext cx="0" cy="7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8" name="Line 99"/>
              <p:cNvSpPr>
                <a:spLocks noChangeShapeType="1"/>
              </p:cNvSpPr>
              <p:nvPr/>
            </p:nvSpPr>
            <p:spPr bwMode="auto">
              <a:xfrm>
                <a:off x="4759" y="8197"/>
                <a:ext cx="0" cy="5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9" name="Line 100"/>
              <p:cNvSpPr>
                <a:spLocks noChangeShapeType="1"/>
              </p:cNvSpPr>
              <p:nvPr/>
            </p:nvSpPr>
            <p:spPr bwMode="auto">
              <a:xfrm flipH="1" flipV="1">
                <a:off x="4665" y="8778"/>
                <a:ext cx="94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9" name="Rectangle 101"/>
            <p:cNvSpPr>
              <a:spLocks noChangeArrowheads="1"/>
            </p:cNvSpPr>
            <p:nvPr/>
          </p:nvSpPr>
          <p:spPr bwMode="auto">
            <a:xfrm>
              <a:off x="3203" y="2035"/>
              <a:ext cx="143" cy="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>
              <a:off x="3203" y="2234"/>
              <a:ext cx="1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Line 105"/>
            <p:cNvSpPr>
              <a:spLocks noChangeShapeType="1"/>
            </p:cNvSpPr>
            <p:nvPr/>
          </p:nvSpPr>
          <p:spPr bwMode="auto">
            <a:xfrm>
              <a:off x="2953" y="1014"/>
              <a:ext cx="19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Line 106"/>
            <p:cNvSpPr>
              <a:spLocks noChangeShapeType="1"/>
            </p:cNvSpPr>
            <p:nvPr/>
          </p:nvSpPr>
          <p:spPr bwMode="auto">
            <a:xfrm flipH="1">
              <a:off x="2975" y="1023"/>
              <a:ext cx="2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Line 107"/>
            <p:cNvSpPr>
              <a:spLocks noChangeShapeType="1"/>
            </p:cNvSpPr>
            <p:nvPr/>
          </p:nvSpPr>
          <p:spPr bwMode="auto">
            <a:xfrm>
              <a:off x="2998" y="1017"/>
              <a:ext cx="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3599" y="2035"/>
              <a:ext cx="143" cy="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85" name="Line 111"/>
            <p:cNvSpPr>
              <a:spLocks noChangeShapeType="1"/>
            </p:cNvSpPr>
            <p:nvPr/>
          </p:nvSpPr>
          <p:spPr bwMode="auto">
            <a:xfrm>
              <a:off x="3598" y="2234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Line 113"/>
            <p:cNvSpPr>
              <a:spLocks noChangeShapeType="1"/>
            </p:cNvSpPr>
            <p:nvPr/>
          </p:nvSpPr>
          <p:spPr bwMode="auto">
            <a:xfrm>
              <a:off x="3279" y="1989"/>
              <a:ext cx="3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3552" y="2039"/>
              <a:ext cx="49" cy="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3156" y="2039"/>
              <a:ext cx="49" cy="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89" name="Line 116"/>
            <p:cNvSpPr>
              <a:spLocks noChangeShapeType="1"/>
            </p:cNvSpPr>
            <p:nvPr/>
          </p:nvSpPr>
          <p:spPr bwMode="auto">
            <a:xfrm>
              <a:off x="3552" y="2039"/>
              <a:ext cx="4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Line 117"/>
            <p:cNvSpPr>
              <a:spLocks noChangeShapeType="1"/>
            </p:cNvSpPr>
            <p:nvPr/>
          </p:nvSpPr>
          <p:spPr bwMode="auto">
            <a:xfrm flipH="1">
              <a:off x="3552" y="2039"/>
              <a:ext cx="4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Line 118"/>
            <p:cNvSpPr>
              <a:spLocks noChangeShapeType="1"/>
            </p:cNvSpPr>
            <p:nvPr/>
          </p:nvSpPr>
          <p:spPr bwMode="auto">
            <a:xfrm flipH="1">
              <a:off x="3156" y="2039"/>
              <a:ext cx="4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Line 119"/>
            <p:cNvSpPr>
              <a:spLocks noChangeShapeType="1"/>
            </p:cNvSpPr>
            <p:nvPr/>
          </p:nvSpPr>
          <p:spPr bwMode="auto">
            <a:xfrm>
              <a:off x="3156" y="2039"/>
              <a:ext cx="4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93" name="Group 121"/>
            <p:cNvGrpSpPr>
              <a:grpSpLocks/>
            </p:cNvGrpSpPr>
            <p:nvPr/>
          </p:nvGrpSpPr>
          <p:grpSpPr bwMode="auto">
            <a:xfrm>
              <a:off x="4025" y="1321"/>
              <a:ext cx="41" cy="722"/>
              <a:chOff x="4665" y="8197"/>
              <a:chExt cx="94" cy="1662"/>
            </a:xfrm>
          </p:grpSpPr>
          <p:sp>
            <p:nvSpPr>
              <p:cNvPr id="564" name="Line 122"/>
              <p:cNvSpPr>
                <a:spLocks noChangeShapeType="1"/>
              </p:cNvSpPr>
              <p:nvPr/>
            </p:nvSpPr>
            <p:spPr bwMode="auto">
              <a:xfrm>
                <a:off x="4759" y="9063"/>
                <a:ext cx="0" cy="7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5" name="Line 123"/>
              <p:cNvSpPr>
                <a:spLocks noChangeShapeType="1"/>
              </p:cNvSpPr>
              <p:nvPr/>
            </p:nvSpPr>
            <p:spPr bwMode="auto">
              <a:xfrm>
                <a:off x="4759" y="8197"/>
                <a:ext cx="0" cy="5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6" name="Line 124"/>
              <p:cNvSpPr>
                <a:spLocks noChangeShapeType="1"/>
              </p:cNvSpPr>
              <p:nvPr/>
            </p:nvSpPr>
            <p:spPr bwMode="auto">
              <a:xfrm flipH="1" flipV="1">
                <a:off x="4665" y="8778"/>
                <a:ext cx="94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94" name="Line 125"/>
            <p:cNvSpPr>
              <a:spLocks noChangeShapeType="1"/>
            </p:cNvSpPr>
            <p:nvPr/>
          </p:nvSpPr>
          <p:spPr bwMode="auto">
            <a:xfrm>
              <a:off x="4063" y="210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Line 126"/>
            <p:cNvSpPr>
              <a:spLocks noChangeShapeType="1"/>
            </p:cNvSpPr>
            <p:nvPr/>
          </p:nvSpPr>
          <p:spPr bwMode="auto">
            <a:xfrm>
              <a:off x="3982" y="2232"/>
              <a:ext cx="1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Rectangle 127"/>
            <p:cNvSpPr>
              <a:spLocks noChangeArrowheads="1"/>
            </p:cNvSpPr>
            <p:nvPr/>
          </p:nvSpPr>
          <p:spPr bwMode="auto">
            <a:xfrm>
              <a:off x="3982" y="2033"/>
              <a:ext cx="143" cy="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97" name="Line 129"/>
            <p:cNvSpPr>
              <a:spLocks noChangeShapeType="1"/>
            </p:cNvSpPr>
            <p:nvPr/>
          </p:nvSpPr>
          <p:spPr bwMode="auto">
            <a:xfrm flipH="1">
              <a:off x="3951" y="1622"/>
              <a:ext cx="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Arc 130"/>
            <p:cNvSpPr>
              <a:spLocks/>
            </p:cNvSpPr>
            <p:nvPr/>
          </p:nvSpPr>
          <p:spPr bwMode="auto">
            <a:xfrm flipH="1">
              <a:off x="3951" y="1573"/>
              <a:ext cx="49" cy="98"/>
            </a:xfrm>
            <a:custGeom>
              <a:avLst/>
              <a:gdLst>
                <a:gd name="T0" fmla="*/ 0 w 22007"/>
                <a:gd name="T1" fmla="*/ 0 h 43200"/>
                <a:gd name="T2" fmla="*/ 0 w 22007"/>
                <a:gd name="T3" fmla="*/ 0 h 43200"/>
                <a:gd name="T4" fmla="*/ 0 w 22007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07" h="43200" fill="none" extrusionOk="0">
                  <a:moveTo>
                    <a:pt x="406" y="0"/>
                  </a:moveTo>
                  <a:cubicBezTo>
                    <a:pt x="12336" y="0"/>
                    <a:pt x="22007" y="9670"/>
                    <a:pt x="22007" y="21600"/>
                  </a:cubicBezTo>
                  <a:cubicBezTo>
                    <a:pt x="22007" y="33529"/>
                    <a:pt x="12336" y="43200"/>
                    <a:pt x="407" y="43200"/>
                  </a:cubicBezTo>
                  <a:cubicBezTo>
                    <a:pt x="271" y="43200"/>
                    <a:pt x="135" y="43198"/>
                    <a:pt x="-1" y="43196"/>
                  </a:cubicBezTo>
                </a:path>
                <a:path w="22007" h="43200" stroke="0" extrusionOk="0">
                  <a:moveTo>
                    <a:pt x="406" y="0"/>
                  </a:moveTo>
                  <a:cubicBezTo>
                    <a:pt x="12336" y="0"/>
                    <a:pt x="22007" y="9670"/>
                    <a:pt x="22007" y="21600"/>
                  </a:cubicBezTo>
                  <a:cubicBezTo>
                    <a:pt x="22007" y="33529"/>
                    <a:pt x="12336" y="43200"/>
                    <a:pt x="407" y="43200"/>
                  </a:cubicBezTo>
                  <a:cubicBezTo>
                    <a:pt x="271" y="43200"/>
                    <a:pt x="135" y="43198"/>
                    <a:pt x="-1" y="43196"/>
                  </a:cubicBezTo>
                  <a:lnTo>
                    <a:pt x="407" y="21600"/>
                  </a:lnTo>
                  <a:lnTo>
                    <a:pt x="406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Line 131"/>
            <p:cNvSpPr>
              <a:spLocks noChangeShapeType="1"/>
            </p:cNvSpPr>
            <p:nvPr/>
          </p:nvSpPr>
          <p:spPr bwMode="auto">
            <a:xfrm flipH="1">
              <a:off x="4520" y="1321"/>
              <a:ext cx="0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Line 133"/>
            <p:cNvSpPr>
              <a:spLocks noChangeShapeType="1"/>
            </p:cNvSpPr>
            <p:nvPr/>
          </p:nvSpPr>
          <p:spPr bwMode="auto">
            <a:xfrm flipH="1" flipV="1">
              <a:off x="4470" y="1420"/>
              <a:ext cx="50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Line 134"/>
            <p:cNvSpPr>
              <a:spLocks noChangeShapeType="1"/>
            </p:cNvSpPr>
            <p:nvPr/>
          </p:nvSpPr>
          <p:spPr bwMode="auto">
            <a:xfrm>
              <a:off x="4371" y="1568"/>
              <a:ext cx="3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Line 135"/>
            <p:cNvSpPr>
              <a:spLocks noChangeShapeType="1"/>
            </p:cNvSpPr>
            <p:nvPr/>
          </p:nvSpPr>
          <p:spPr bwMode="auto">
            <a:xfrm>
              <a:off x="4520" y="1494"/>
              <a:ext cx="0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Line 136"/>
            <p:cNvSpPr>
              <a:spLocks noChangeShapeType="1"/>
            </p:cNvSpPr>
            <p:nvPr/>
          </p:nvSpPr>
          <p:spPr bwMode="auto">
            <a:xfrm flipH="1">
              <a:off x="4371" y="1568"/>
              <a:ext cx="0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Line 137"/>
            <p:cNvSpPr>
              <a:spLocks noChangeShapeType="1"/>
            </p:cNvSpPr>
            <p:nvPr/>
          </p:nvSpPr>
          <p:spPr bwMode="auto">
            <a:xfrm flipH="1" flipV="1">
              <a:off x="4322" y="1667"/>
              <a:ext cx="49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Line 138"/>
            <p:cNvSpPr>
              <a:spLocks noChangeShapeType="1"/>
            </p:cNvSpPr>
            <p:nvPr/>
          </p:nvSpPr>
          <p:spPr bwMode="auto">
            <a:xfrm>
              <a:off x="4371" y="1742"/>
              <a:ext cx="0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Line 139"/>
            <p:cNvSpPr>
              <a:spLocks noChangeShapeType="1"/>
            </p:cNvSpPr>
            <p:nvPr/>
          </p:nvSpPr>
          <p:spPr bwMode="auto">
            <a:xfrm flipH="1" flipV="1">
              <a:off x="4322" y="1816"/>
              <a:ext cx="49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Line 140"/>
            <p:cNvSpPr>
              <a:spLocks noChangeShapeType="1"/>
            </p:cNvSpPr>
            <p:nvPr/>
          </p:nvSpPr>
          <p:spPr bwMode="auto">
            <a:xfrm>
              <a:off x="4371" y="1890"/>
              <a:ext cx="0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Line 143"/>
            <p:cNvSpPr>
              <a:spLocks noChangeShapeType="1"/>
            </p:cNvSpPr>
            <p:nvPr/>
          </p:nvSpPr>
          <p:spPr bwMode="auto">
            <a:xfrm>
              <a:off x="4371" y="1965"/>
              <a:ext cx="3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Line 144"/>
            <p:cNvSpPr>
              <a:spLocks noChangeShapeType="1"/>
            </p:cNvSpPr>
            <p:nvPr/>
          </p:nvSpPr>
          <p:spPr bwMode="auto">
            <a:xfrm flipH="1">
              <a:off x="4718" y="1568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Line 145"/>
            <p:cNvSpPr>
              <a:spLocks noChangeShapeType="1"/>
            </p:cNvSpPr>
            <p:nvPr/>
          </p:nvSpPr>
          <p:spPr bwMode="auto">
            <a:xfrm flipH="1" flipV="1">
              <a:off x="4668" y="1742"/>
              <a:ext cx="50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Line 146"/>
            <p:cNvSpPr>
              <a:spLocks noChangeShapeType="1"/>
            </p:cNvSpPr>
            <p:nvPr/>
          </p:nvSpPr>
          <p:spPr bwMode="auto">
            <a:xfrm flipH="1">
              <a:off x="4718" y="1816"/>
              <a:ext cx="0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" name="Line 148"/>
            <p:cNvSpPr>
              <a:spLocks noChangeShapeType="1"/>
            </p:cNvSpPr>
            <p:nvPr/>
          </p:nvSpPr>
          <p:spPr bwMode="auto">
            <a:xfrm>
              <a:off x="4446" y="2234"/>
              <a:ext cx="1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Line 149"/>
            <p:cNvSpPr>
              <a:spLocks noChangeShapeType="1"/>
            </p:cNvSpPr>
            <p:nvPr/>
          </p:nvSpPr>
          <p:spPr bwMode="auto">
            <a:xfrm>
              <a:off x="4520" y="1965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Line 151"/>
            <p:cNvSpPr>
              <a:spLocks noChangeShapeType="1"/>
            </p:cNvSpPr>
            <p:nvPr/>
          </p:nvSpPr>
          <p:spPr bwMode="auto">
            <a:xfrm>
              <a:off x="5117" y="211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Line 152"/>
            <p:cNvSpPr>
              <a:spLocks noChangeShapeType="1"/>
            </p:cNvSpPr>
            <p:nvPr/>
          </p:nvSpPr>
          <p:spPr bwMode="auto">
            <a:xfrm flipH="1">
              <a:off x="5113" y="1841"/>
              <a:ext cx="1" cy="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Line 153"/>
            <p:cNvSpPr>
              <a:spLocks noChangeShapeType="1"/>
            </p:cNvSpPr>
            <p:nvPr/>
          </p:nvSpPr>
          <p:spPr bwMode="auto">
            <a:xfrm flipH="1">
              <a:off x="5113" y="1326"/>
              <a:ext cx="0" cy="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Line 154"/>
            <p:cNvSpPr>
              <a:spLocks noChangeShapeType="1"/>
            </p:cNvSpPr>
            <p:nvPr/>
          </p:nvSpPr>
          <p:spPr bwMode="auto">
            <a:xfrm flipH="1" flipV="1">
              <a:off x="5067" y="1579"/>
              <a:ext cx="41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Line 155"/>
            <p:cNvSpPr>
              <a:spLocks noChangeShapeType="1"/>
            </p:cNvSpPr>
            <p:nvPr/>
          </p:nvSpPr>
          <p:spPr bwMode="auto">
            <a:xfrm flipV="1">
              <a:off x="5111" y="1705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9" name="Rectangle 156"/>
            <p:cNvSpPr>
              <a:spLocks noChangeArrowheads="1"/>
            </p:cNvSpPr>
            <p:nvPr/>
          </p:nvSpPr>
          <p:spPr bwMode="auto">
            <a:xfrm>
              <a:off x="5036" y="2041"/>
              <a:ext cx="142" cy="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120" name="Line 157"/>
            <p:cNvSpPr>
              <a:spLocks noChangeShapeType="1"/>
            </p:cNvSpPr>
            <p:nvPr/>
          </p:nvSpPr>
          <p:spPr bwMode="auto">
            <a:xfrm>
              <a:off x="5035" y="2240"/>
              <a:ext cx="1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1" name="Rectangle 159"/>
            <p:cNvSpPr>
              <a:spLocks noChangeArrowheads="1"/>
            </p:cNvSpPr>
            <p:nvPr/>
          </p:nvSpPr>
          <p:spPr bwMode="auto">
            <a:xfrm>
              <a:off x="4446" y="2041"/>
              <a:ext cx="143" cy="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122" name="Line 162"/>
            <p:cNvSpPr>
              <a:spLocks noChangeShapeType="1"/>
            </p:cNvSpPr>
            <p:nvPr/>
          </p:nvSpPr>
          <p:spPr bwMode="auto">
            <a:xfrm flipH="1">
              <a:off x="2614" y="2728"/>
              <a:ext cx="0" cy="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>
              <a:off x="2545" y="2958"/>
              <a:ext cx="167" cy="98"/>
              <a:chOff x="5792" y="5896"/>
              <a:chExt cx="384" cy="224"/>
            </a:xfrm>
          </p:grpSpPr>
          <p:sp>
            <p:nvSpPr>
              <p:cNvPr id="559" name="Rectangle 164"/>
              <p:cNvSpPr>
                <a:spLocks noChangeArrowheads="1"/>
              </p:cNvSpPr>
              <p:nvPr/>
            </p:nvSpPr>
            <p:spPr bwMode="auto">
              <a:xfrm>
                <a:off x="5792" y="5896"/>
                <a:ext cx="384" cy="22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60" name="Freeform 165"/>
              <p:cNvSpPr>
                <a:spLocks/>
              </p:cNvSpPr>
              <p:nvPr/>
            </p:nvSpPr>
            <p:spPr bwMode="auto">
              <a:xfrm>
                <a:off x="5832" y="5952"/>
                <a:ext cx="88" cy="120"/>
              </a:xfrm>
              <a:custGeom>
                <a:avLst/>
                <a:gdLst>
                  <a:gd name="T0" fmla="*/ 107 w 80"/>
                  <a:gd name="T1" fmla="*/ 0 h 160"/>
                  <a:gd name="T2" fmla="*/ 0 w 80"/>
                  <a:gd name="T3" fmla="*/ 34 h 160"/>
                  <a:gd name="T4" fmla="*/ 107 w 80"/>
                  <a:gd name="T5" fmla="*/ 68 h 1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60">
                    <a:moveTo>
                      <a:pt x="80" y="0"/>
                    </a:moveTo>
                    <a:lnTo>
                      <a:pt x="0" y="80"/>
                    </a:lnTo>
                    <a:lnTo>
                      <a:pt x="80" y="1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1" name="Freeform 166"/>
              <p:cNvSpPr>
                <a:spLocks/>
              </p:cNvSpPr>
              <p:nvPr/>
            </p:nvSpPr>
            <p:spPr bwMode="auto">
              <a:xfrm flipH="1">
                <a:off x="6040" y="5936"/>
                <a:ext cx="100" cy="136"/>
              </a:xfrm>
              <a:custGeom>
                <a:avLst/>
                <a:gdLst>
                  <a:gd name="T0" fmla="*/ 156 w 80"/>
                  <a:gd name="T1" fmla="*/ 0 h 160"/>
                  <a:gd name="T2" fmla="*/ 0 w 80"/>
                  <a:gd name="T3" fmla="*/ 49 h 160"/>
                  <a:gd name="T4" fmla="*/ 156 w 80"/>
                  <a:gd name="T5" fmla="*/ 99 h 1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60">
                    <a:moveTo>
                      <a:pt x="80" y="0"/>
                    </a:moveTo>
                    <a:lnTo>
                      <a:pt x="0" y="80"/>
                    </a:lnTo>
                    <a:lnTo>
                      <a:pt x="80" y="1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2" name="Oval 167"/>
              <p:cNvSpPr>
                <a:spLocks noChangeArrowheads="1"/>
              </p:cNvSpPr>
              <p:nvPr/>
            </p:nvSpPr>
            <p:spPr bwMode="auto">
              <a:xfrm>
                <a:off x="5992" y="5960"/>
                <a:ext cx="71" cy="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63" name="Line 168"/>
              <p:cNvSpPr>
                <a:spLocks noChangeShapeType="1"/>
              </p:cNvSpPr>
              <p:nvPr/>
            </p:nvSpPr>
            <p:spPr bwMode="auto">
              <a:xfrm flipH="1">
                <a:off x="5856" y="6008"/>
                <a:ext cx="1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>
              <a:off x="967" y="4088"/>
              <a:ext cx="64" cy="64"/>
              <a:chOff x="1797" y="13978"/>
              <a:chExt cx="147" cy="147"/>
            </a:xfrm>
          </p:grpSpPr>
          <p:sp>
            <p:nvSpPr>
              <p:cNvPr id="542" name="Freeform 170"/>
              <p:cNvSpPr>
                <a:spLocks/>
              </p:cNvSpPr>
              <p:nvPr/>
            </p:nvSpPr>
            <p:spPr bwMode="auto">
              <a:xfrm>
                <a:off x="1797" y="13978"/>
                <a:ext cx="147" cy="147"/>
              </a:xfrm>
              <a:custGeom>
                <a:avLst/>
                <a:gdLst>
                  <a:gd name="T0" fmla="*/ 0 w 441"/>
                  <a:gd name="T1" fmla="*/ 8 h 441"/>
                  <a:gd name="T2" fmla="*/ 2 w 441"/>
                  <a:gd name="T3" fmla="*/ 14 h 441"/>
                  <a:gd name="T4" fmla="*/ 8 w 441"/>
                  <a:gd name="T5" fmla="*/ 16 h 441"/>
                  <a:gd name="T6" fmla="*/ 14 w 441"/>
                  <a:gd name="T7" fmla="*/ 14 h 441"/>
                  <a:gd name="T8" fmla="*/ 16 w 441"/>
                  <a:gd name="T9" fmla="*/ 8 h 441"/>
                  <a:gd name="T10" fmla="*/ 14 w 441"/>
                  <a:gd name="T11" fmla="*/ 2 h 441"/>
                  <a:gd name="T12" fmla="*/ 8 w 441"/>
                  <a:gd name="T13" fmla="*/ 0 h 441"/>
                  <a:gd name="T14" fmla="*/ 2 w 441"/>
                  <a:gd name="T15" fmla="*/ 2 h 441"/>
                  <a:gd name="T16" fmla="*/ 0 w 441"/>
                  <a:gd name="T17" fmla="*/ 8 h 441"/>
                  <a:gd name="T18" fmla="*/ 0 w 441"/>
                  <a:gd name="T19" fmla="*/ 8 h 4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1" h="441">
                    <a:moveTo>
                      <a:pt x="0" y="220"/>
                    </a:moveTo>
                    <a:lnTo>
                      <a:pt x="65" y="376"/>
                    </a:lnTo>
                    <a:lnTo>
                      <a:pt x="221" y="441"/>
                    </a:lnTo>
                    <a:lnTo>
                      <a:pt x="376" y="376"/>
                    </a:lnTo>
                    <a:lnTo>
                      <a:pt x="441" y="220"/>
                    </a:lnTo>
                    <a:lnTo>
                      <a:pt x="376" y="65"/>
                    </a:lnTo>
                    <a:lnTo>
                      <a:pt x="221" y="0"/>
                    </a:lnTo>
                    <a:lnTo>
                      <a:pt x="65" y="65"/>
                    </a:lnTo>
                    <a:lnTo>
                      <a:pt x="0" y="220"/>
                    </a:lnTo>
                    <a:lnTo>
                      <a:pt x="1" y="22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" name="Freeform 171"/>
              <p:cNvSpPr>
                <a:spLocks/>
              </p:cNvSpPr>
              <p:nvPr/>
            </p:nvSpPr>
            <p:spPr bwMode="auto">
              <a:xfrm>
                <a:off x="1849" y="14051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2 h 47"/>
                  <a:gd name="T4" fmla="*/ 2 w 67"/>
                  <a:gd name="T5" fmla="*/ 0 h 47"/>
                  <a:gd name="T6" fmla="*/ 0 w 6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20" y="4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4" name="Freeform 172"/>
              <p:cNvSpPr>
                <a:spLocks/>
              </p:cNvSpPr>
              <p:nvPr/>
            </p:nvSpPr>
            <p:spPr bwMode="auto">
              <a:xfrm>
                <a:off x="1849" y="14051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2 h 47"/>
                  <a:gd name="T4" fmla="*/ 2 w 67"/>
                  <a:gd name="T5" fmla="*/ 0 h 47"/>
                  <a:gd name="T6" fmla="*/ 0 w 6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20" y="47"/>
                    </a:ln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5" name="Freeform 173"/>
              <p:cNvSpPr>
                <a:spLocks/>
              </p:cNvSpPr>
              <p:nvPr/>
            </p:nvSpPr>
            <p:spPr bwMode="auto">
              <a:xfrm>
                <a:off x="1855" y="14051"/>
                <a:ext cx="16" cy="22"/>
              </a:xfrm>
              <a:custGeom>
                <a:avLst/>
                <a:gdLst>
                  <a:gd name="T0" fmla="*/ 0 w 47"/>
                  <a:gd name="T1" fmla="*/ 2 h 67"/>
                  <a:gd name="T2" fmla="*/ 2 w 47"/>
                  <a:gd name="T3" fmla="*/ 2 h 67"/>
                  <a:gd name="T4" fmla="*/ 2 w 47"/>
                  <a:gd name="T5" fmla="*/ 0 h 67"/>
                  <a:gd name="T6" fmla="*/ 0 w 47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7">
                    <a:moveTo>
                      <a:pt x="0" y="47"/>
                    </a:moveTo>
                    <a:lnTo>
                      <a:pt x="47" y="67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6" name="Freeform 174"/>
              <p:cNvSpPr>
                <a:spLocks/>
              </p:cNvSpPr>
              <p:nvPr/>
            </p:nvSpPr>
            <p:spPr bwMode="auto">
              <a:xfrm>
                <a:off x="1855" y="14051"/>
                <a:ext cx="16" cy="22"/>
              </a:xfrm>
              <a:custGeom>
                <a:avLst/>
                <a:gdLst>
                  <a:gd name="T0" fmla="*/ 0 w 47"/>
                  <a:gd name="T1" fmla="*/ 2 h 67"/>
                  <a:gd name="T2" fmla="*/ 2 w 47"/>
                  <a:gd name="T3" fmla="*/ 2 h 67"/>
                  <a:gd name="T4" fmla="*/ 2 w 47"/>
                  <a:gd name="T5" fmla="*/ 0 h 67"/>
                  <a:gd name="T6" fmla="*/ 0 w 47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7">
                    <a:moveTo>
                      <a:pt x="0" y="47"/>
                    </a:moveTo>
                    <a:lnTo>
                      <a:pt x="47" y="67"/>
                    </a:lnTo>
                    <a:lnTo>
                      <a:pt x="47" y="0"/>
                    </a:lnTo>
                    <a:lnTo>
                      <a:pt x="0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7" name="Freeform 175"/>
              <p:cNvSpPr>
                <a:spLocks/>
              </p:cNvSpPr>
              <p:nvPr/>
            </p:nvSpPr>
            <p:spPr bwMode="auto">
              <a:xfrm>
                <a:off x="1871" y="14051"/>
                <a:ext cx="15" cy="22"/>
              </a:xfrm>
              <a:custGeom>
                <a:avLst/>
                <a:gdLst>
                  <a:gd name="T0" fmla="*/ 0 w 46"/>
                  <a:gd name="T1" fmla="*/ 2 h 67"/>
                  <a:gd name="T2" fmla="*/ 2 w 46"/>
                  <a:gd name="T3" fmla="*/ 2 h 67"/>
                  <a:gd name="T4" fmla="*/ 0 w 46"/>
                  <a:gd name="T5" fmla="*/ 0 h 67"/>
                  <a:gd name="T6" fmla="*/ 0 w 46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0" y="67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8" name="Freeform 176"/>
              <p:cNvSpPr>
                <a:spLocks/>
              </p:cNvSpPr>
              <p:nvPr/>
            </p:nvSpPr>
            <p:spPr bwMode="auto">
              <a:xfrm>
                <a:off x="1871" y="14051"/>
                <a:ext cx="15" cy="22"/>
              </a:xfrm>
              <a:custGeom>
                <a:avLst/>
                <a:gdLst>
                  <a:gd name="T0" fmla="*/ 0 w 46"/>
                  <a:gd name="T1" fmla="*/ 2 h 67"/>
                  <a:gd name="T2" fmla="*/ 2 w 46"/>
                  <a:gd name="T3" fmla="*/ 2 h 67"/>
                  <a:gd name="T4" fmla="*/ 0 w 46"/>
                  <a:gd name="T5" fmla="*/ 0 h 67"/>
                  <a:gd name="T6" fmla="*/ 0 w 46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0" y="67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0" y="6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9" name="Freeform 177"/>
              <p:cNvSpPr>
                <a:spLocks/>
              </p:cNvSpPr>
              <p:nvPr/>
            </p:nvSpPr>
            <p:spPr bwMode="auto">
              <a:xfrm>
                <a:off x="1871" y="14051"/>
                <a:ext cx="22" cy="16"/>
              </a:xfrm>
              <a:custGeom>
                <a:avLst/>
                <a:gdLst>
                  <a:gd name="T0" fmla="*/ 2 w 66"/>
                  <a:gd name="T1" fmla="*/ 2 h 47"/>
                  <a:gd name="T2" fmla="*/ 2 w 66"/>
                  <a:gd name="T3" fmla="*/ 0 h 47"/>
                  <a:gd name="T4" fmla="*/ 0 w 66"/>
                  <a:gd name="T5" fmla="*/ 0 h 47"/>
                  <a:gd name="T6" fmla="*/ 2 w 66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0" name="Freeform 178"/>
              <p:cNvSpPr>
                <a:spLocks/>
              </p:cNvSpPr>
              <p:nvPr/>
            </p:nvSpPr>
            <p:spPr bwMode="auto">
              <a:xfrm>
                <a:off x="1871" y="14051"/>
                <a:ext cx="22" cy="16"/>
              </a:xfrm>
              <a:custGeom>
                <a:avLst/>
                <a:gdLst>
                  <a:gd name="T0" fmla="*/ 2 w 66"/>
                  <a:gd name="T1" fmla="*/ 2 h 47"/>
                  <a:gd name="T2" fmla="*/ 2 w 66"/>
                  <a:gd name="T3" fmla="*/ 0 h 47"/>
                  <a:gd name="T4" fmla="*/ 0 w 66"/>
                  <a:gd name="T5" fmla="*/ 0 h 47"/>
                  <a:gd name="T6" fmla="*/ 2 w 66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46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1" name="Freeform 179"/>
              <p:cNvSpPr>
                <a:spLocks/>
              </p:cNvSpPr>
              <p:nvPr/>
            </p:nvSpPr>
            <p:spPr bwMode="auto">
              <a:xfrm>
                <a:off x="1871" y="14036"/>
                <a:ext cx="22" cy="15"/>
              </a:xfrm>
              <a:custGeom>
                <a:avLst/>
                <a:gdLst>
                  <a:gd name="T0" fmla="*/ 2 w 66"/>
                  <a:gd name="T1" fmla="*/ 2 h 46"/>
                  <a:gd name="T2" fmla="*/ 2 w 66"/>
                  <a:gd name="T3" fmla="*/ 0 h 46"/>
                  <a:gd name="T4" fmla="*/ 0 w 66"/>
                  <a:gd name="T5" fmla="*/ 2 h 46"/>
                  <a:gd name="T6" fmla="*/ 2 w 66"/>
                  <a:gd name="T7" fmla="*/ 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2" name="Freeform 180"/>
              <p:cNvSpPr>
                <a:spLocks/>
              </p:cNvSpPr>
              <p:nvPr/>
            </p:nvSpPr>
            <p:spPr bwMode="auto">
              <a:xfrm>
                <a:off x="1871" y="14036"/>
                <a:ext cx="22" cy="15"/>
              </a:xfrm>
              <a:custGeom>
                <a:avLst/>
                <a:gdLst>
                  <a:gd name="T0" fmla="*/ 2 w 66"/>
                  <a:gd name="T1" fmla="*/ 2 h 46"/>
                  <a:gd name="T2" fmla="*/ 2 w 66"/>
                  <a:gd name="T3" fmla="*/ 0 h 46"/>
                  <a:gd name="T4" fmla="*/ 0 w 66"/>
                  <a:gd name="T5" fmla="*/ 2 h 46"/>
                  <a:gd name="T6" fmla="*/ 2 w 66"/>
                  <a:gd name="T7" fmla="*/ 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66" y="46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" name="Freeform 181"/>
              <p:cNvSpPr>
                <a:spLocks/>
              </p:cNvSpPr>
              <p:nvPr/>
            </p:nvSpPr>
            <p:spPr bwMode="auto">
              <a:xfrm>
                <a:off x="1871" y="14029"/>
                <a:ext cx="15" cy="22"/>
              </a:xfrm>
              <a:custGeom>
                <a:avLst/>
                <a:gdLst>
                  <a:gd name="T0" fmla="*/ 2 w 46"/>
                  <a:gd name="T1" fmla="*/ 1 h 66"/>
                  <a:gd name="T2" fmla="*/ 0 w 46"/>
                  <a:gd name="T3" fmla="*/ 0 h 66"/>
                  <a:gd name="T4" fmla="*/ 0 w 46"/>
                  <a:gd name="T5" fmla="*/ 2 h 66"/>
                  <a:gd name="T6" fmla="*/ 2 w 46"/>
                  <a:gd name="T7" fmla="*/ 1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46" y="2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" name="Freeform 182"/>
              <p:cNvSpPr>
                <a:spLocks/>
              </p:cNvSpPr>
              <p:nvPr/>
            </p:nvSpPr>
            <p:spPr bwMode="auto">
              <a:xfrm>
                <a:off x="1871" y="14029"/>
                <a:ext cx="15" cy="22"/>
              </a:xfrm>
              <a:custGeom>
                <a:avLst/>
                <a:gdLst>
                  <a:gd name="T0" fmla="*/ 2 w 46"/>
                  <a:gd name="T1" fmla="*/ 1 h 66"/>
                  <a:gd name="T2" fmla="*/ 0 w 46"/>
                  <a:gd name="T3" fmla="*/ 0 h 66"/>
                  <a:gd name="T4" fmla="*/ 0 w 46"/>
                  <a:gd name="T5" fmla="*/ 2 h 66"/>
                  <a:gd name="T6" fmla="*/ 2 w 46"/>
                  <a:gd name="T7" fmla="*/ 1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46" y="2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46" y="2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" name="Freeform 183"/>
              <p:cNvSpPr>
                <a:spLocks/>
              </p:cNvSpPr>
              <p:nvPr/>
            </p:nvSpPr>
            <p:spPr bwMode="auto">
              <a:xfrm>
                <a:off x="1855" y="14029"/>
                <a:ext cx="16" cy="22"/>
              </a:xfrm>
              <a:custGeom>
                <a:avLst/>
                <a:gdLst>
                  <a:gd name="T0" fmla="*/ 2 w 47"/>
                  <a:gd name="T1" fmla="*/ 0 h 66"/>
                  <a:gd name="T2" fmla="*/ 0 w 47"/>
                  <a:gd name="T3" fmla="*/ 1 h 66"/>
                  <a:gd name="T4" fmla="*/ 2 w 47"/>
                  <a:gd name="T5" fmla="*/ 2 h 66"/>
                  <a:gd name="T6" fmla="*/ 2 w 4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6">
                    <a:moveTo>
                      <a:pt x="47" y="0"/>
                    </a:moveTo>
                    <a:lnTo>
                      <a:pt x="0" y="20"/>
                    </a:lnTo>
                    <a:lnTo>
                      <a:pt x="47" y="6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" name="Freeform 184"/>
              <p:cNvSpPr>
                <a:spLocks/>
              </p:cNvSpPr>
              <p:nvPr/>
            </p:nvSpPr>
            <p:spPr bwMode="auto">
              <a:xfrm>
                <a:off x="1855" y="14029"/>
                <a:ext cx="16" cy="22"/>
              </a:xfrm>
              <a:custGeom>
                <a:avLst/>
                <a:gdLst>
                  <a:gd name="T0" fmla="*/ 2 w 47"/>
                  <a:gd name="T1" fmla="*/ 0 h 66"/>
                  <a:gd name="T2" fmla="*/ 0 w 47"/>
                  <a:gd name="T3" fmla="*/ 1 h 66"/>
                  <a:gd name="T4" fmla="*/ 2 w 47"/>
                  <a:gd name="T5" fmla="*/ 2 h 66"/>
                  <a:gd name="T6" fmla="*/ 2 w 4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6">
                    <a:moveTo>
                      <a:pt x="47" y="0"/>
                    </a:moveTo>
                    <a:lnTo>
                      <a:pt x="0" y="20"/>
                    </a:lnTo>
                    <a:lnTo>
                      <a:pt x="47" y="66"/>
                    </a:lnTo>
                    <a:lnTo>
                      <a:pt x="47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7" name="Freeform 185"/>
              <p:cNvSpPr>
                <a:spLocks/>
              </p:cNvSpPr>
              <p:nvPr/>
            </p:nvSpPr>
            <p:spPr bwMode="auto">
              <a:xfrm>
                <a:off x="1849" y="14036"/>
                <a:ext cx="22" cy="15"/>
              </a:xfrm>
              <a:custGeom>
                <a:avLst/>
                <a:gdLst>
                  <a:gd name="T0" fmla="*/ 1 w 67"/>
                  <a:gd name="T1" fmla="*/ 0 h 46"/>
                  <a:gd name="T2" fmla="*/ 0 w 67"/>
                  <a:gd name="T3" fmla="*/ 2 h 46"/>
                  <a:gd name="T4" fmla="*/ 2 w 67"/>
                  <a:gd name="T5" fmla="*/ 2 h 46"/>
                  <a:gd name="T6" fmla="*/ 1 w 6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6">
                    <a:moveTo>
                      <a:pt x="20" y="0"/>
                    </a:moveTo>
                    <a:lnTo>
                      <a:pt x="0" y="46"/>
                    </a:lnTo>
                    <a:lnTo>
                      <a:pt x="67" y="4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8" name="Freeform 186"/>
              <p:cNvSpPr>
                <a:spLocks/>
              </p:cNvSpPr>
              <p:nvPr/>
            </p:nvSpPr>
            <p:spPr bwMode="auto">
              <a:xfrm>
                <a:off x="1849" y="14036"/>
                <a:ext cx="22" cy="15"/>
              </a:xfrm>
              <a:custGeom>
                <a:avLst/>
                <a:gdLst>
                  <a:gd name="T0" fmla="*/ 1 w 67"/>
                  <a:gd name="T1" fmla="*/ 0 h 46"/>
                  <a:gd name="T2" fmla="*/ 0 w 67"/>
                  <a:gd name="T3" fmla="*/ 2 h 46"/>
                  <a:gd name="T4" fmla="*/ 2 w 67"/>
                  <a:gd name="T5" fmla="*/ 2 h 46"/>
                  <a:gd name="T6" fmla="*/ 1 w 6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6">
                    <a:moveTo>
                      <a:pt x="20" y="0"/>
                    </a:moveTo>
                    <a:lnTo>
                      <a:pt x="0" y="46"/>
                    </a:lnTo>
                    <a:lnTo>
                      <a:pt x="67" y="46"/>
                    </a:lnTo>
                    <a:lnTo>
                      <a:pt x="2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25" name="Line 187"/>
            <p:cNvSpPr>
              <a:spLocks noChangeShapeType="1"/>
            </p:cNvSpPr>
            <p:nvPr/>
          </p:nvSpPr>
          <p:spPr bwMode="auto">
            <a:xfrm>
              <a:off x="702" y="3710"/>
              <a:ext cx="0" cy="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6" name="Group 188"/>
            <p:cNvGrpSpPr>
              <a:grpSpLocks/>
            </p:cNvGrpSpPr>
            <p:nvPr/>
          </p:nvGrpSpPr>
          <p:grpSpPr bwMode="auto">
            <a:xfrm>
              <a:off x="802" y="2434"/>
              <a:ext cx="462" cy="174"/>
              <a:chOff x="1744" y="5721"/>
              <a:chExt cx="1059" cy="399"/>
            </a:xfrm>
          </p:grpSpPr>
          <p:sp>
            <p:nvSpPr>
              <p:cNvPr id="531" name="Freeform 189"/>
              <p:cNvSpPr>
                <a:spLocks/>
              </p:cNvSpPr>
              <p:nvPr/>
            </p:nvSpPr>
            <p:spPr bwMode="auto">
              <a:xfrm flipH="1">
                <a:off x="1923" y="6014"/>
                <a:ext cx="880" cy="1"/>
              </a:xfrm>
              <a:custGeom>
                <a:avLst/>
                <a:gdLst>
                  <a:gd name="T0" fmla="*/ 0 w 2639"/>
                  <a:gd name="T1" fmla="*/ 0 h 1"/>
                  <a:gd name="T2" fmla="*/ 98 w 2639"/>
                  <a:gd name="T3" fmla="*/ 0 h 1"/>
                  <a:gd name="T4" fmla="*/ 98 w 263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9" h="1">
                    <a:moveTo>
                      <a:pt x="0" y="0"/>
                    </a:moveTo>
                    <a:lnTo>
                      <a:pt x="2638" y="0"/>
                    </a:lnTo>
                    <a:lnTo>
                      <a:pt x="263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2" name="Freeform 190"/>
              <p:cNvSpPr>
                <a:spLocks/>
              </p:cNvSpPr>
              <p:nvPr/>
            </p:nvSpPr>
            <p:spPr bwMode="auto">
              <a:xfrm flipH="1">
                <a:off x="1923" y="5721"/>
                <a:ext cx="880" cy="1"/>
              </a:xfrm>
              <a:custGeom>
                <a:avLst/>
                <a:gdLst>
                  <a:gd name="T0" fmla="*/ 0 w 2639"/>
                  <a:gd name="T1" fmla="*/ 0 h 1"/>
                  <a:gd name="T2" fmla="*/ 98 w 2639"/>
                  <a:gd name="T3" fmla="*/ 0 h 1"/>
                  <a:gd name="T4" fmla="*/ 98 w 263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9" h="1">
                    <a:moveTo>
                      <a:pt x="0" y="0"/>
                    </a:moveTo>
                    <a:lnTo>
                      <a:pt x="2638" y="0"/>
                    </a:lnTo>
                    <a:lnTo>
                      <a:pt x="263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" name="Freeform 191"/>
              <p:cNvSpPr>
                <a:spLocks/>
              </p:cNvSpPr>
              <p:nvPr/>
            </p:nvSpPr>
            <p:spPr bwMode="auto">
              <a:xfrm flipH="1">
                <a:off x="1744" y="5838"/>
                <a:ext cx="867" cy="1"/>
              </a:xfrm>
              <a:custGeom>
                <a:avLst/>
                <a:gdLst>
                  <a:gd name="T0" fmla="*/ 0 w 2601"/>
                  <a:gd name="T1" fmla="*/ 0 h 1"/>
                  <a:gd name="T2" fmla="*/ 96 w 2601"/>
                  <a:gd name="T3" fmla="*/ 0 h 1"/>
                  <a:gd name="T4" fmla="*/ 96 w 260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01" h="1">
                    <a:moveTo>
                      <a:pt x="0" y="0"/>
                    </a:moveTo>
                    <a:lnTo>
                      <a:pt x="2600" y="0"/>
                    </a:lnTo>
                    <a:lnTo>
                      <a:pt x="260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4" name="Freeform 192"/>
              <p:cNvSpPr>
                <a:spLocks/>
              </p:cNvSpPr>
              <p:nvPr/>
            </p:nvSpPr>
            <p:spPr bwMode="auto">
              <a:xfrm flipH="1">
                <a:off x="1744" y="5897"/>
                <a:ext cx="867" cy="1"/>
              </a:xfrm>
              <a:custGeom>
                <a:avLst/>
                <a:gdLst>
                  <a:gd name="T0" fmla="*/ 0 w 2601"/>
                  <a:gd name="T1" fmla="*/ 0 h 1"/>
                  <a:gd name="T2" fmla="*/ 96 w 2601"/>
                  <a:gd name="T3" fmla="*/ 0 h 1"/>
                  <a:gd name="T4" fmla="*/ 96 w 260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01" h="1">
                    <a:moveTo>
                      <a:pt x="0" y="0"/>
                    </a:moveTo>
                    <a:lnTo>
                      <a:pt x="2600" y="0"/>
                    </a:lnTo>
                    <a:lnTo>
                      <a:pt x="260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5" name="Freeform 193"/>
              <p:cNvSpPr>
                <a:spLocks/>
              </p:cNvSpPr>
              <p:nvPr/>
            </p:nvSpPr>
            <p:spPr bwMode="auto">
              <a:xfrm flipH="1">
                <a:off x="2610" y="5721"/>
                <a:ext cx="1" cy="293"/>
              </a:xfrm>
              <a:custGeom>
                <a:avLst/>
                <a:gdLst>
                  <a:gd name="T0" fmla="*/ 0 w 1"/>
                  <a:gd name="T1" fmla="*/ 33 h 880"/>
                  <a:gd name="T2" fmla="*/ 0 w 1"/>
                  <a:gd name="T3" fmla="*/ 0 h 880"/>
                  <a:gd name="T4" fmla="*/ 1 w 1"/>
                  <a:gd name="T5" fmla="*/ 0 h 8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80">
                    <a:moveTo>
                      <a:pt x="0" y="88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6" name="Freeform 194"/>
              <p:cNvSpPr>
                <a:spLocks/>
              </p:cNvSpPr>
              <p:nvPr/>
            </p:nvSpPr>
            <p:spPr bwMode="auto">
              <a:xfrm flipH="1">
                <a:off x="2683" y="5721"/>
                <a:ext cx="1" cy="293"/>
              </a:xfrm>
              <a:custGeom>
                <a:avLst/>
                <a:gdLst>
                  <a:gd name="T0" fmla="*/ 0 w 1"/>
                  <a:gd name="T1" fmla="*/ 33 h 880"/>
                  <a:gd name="T2" fmla="*/ 0 w 1"/>
                  <a:gd name="T3" fmla="*/ 0 h 880"/>
                  <a:gd name="T4" fmla="*/ 1 w 1"/>
                  <a:gd name="T5" fmla="*/ 0 h 8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80">
                    <a:moveTo>
                      <a:pt x="0" y="88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7" name="Freeform 195"/>
              <p:cNvSpPr>
                <a:spLocks/>
              </p:cNvSpPr>
              <p:nvPr/>
            </p:nvSpPr>
            <p:spPr bwMode="auto">
              <a:xfrm flipH="1">
                <a:off x="2802" y="5721"/>
                <a:ext cx="1" cy="293"/>
              </a:xfrm>
              <a:custGeom>
                <a:avLst/>
                <a:gdLst>
                  <a:gd name="T0" fmla="*/ 0 w 1"/>
                  <a:gd name="T1" fmla="*/ 33 h 880"/>
                  <a:gd name="T2" fmla="*/ 0 w 1"/>
                  <a:gd name="T3" fmla="*/ 0 h 880"/>
                  <a:gd name="T4" fmla="*/ 1 w 1"/>
                  <a:gd name="T5" fmla="*/ 0 h 8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80">
                    <a:moveTo>
                      <a:pt x="0" y="88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8" name="Freeform 196"/>
              <p:cNvSpPr>
                <a:spLocks/>
              </p:cNvSpPr>
              <p:nvPr/>
            </p:nvSpPr>
            <p:spPr bwMode="auto">
              <a:xfrm flipH="1">
                <a:off x="2742" y="6014"/>
                <a:ext cx="1" cy="106"/>
              </a:xfrm>
              <a:custGeom>
                <a:avLst/>
                <a:gdLst>
                  <a:gd name="T0" fmla="*/ 0 w 1"/>
                  <a:gd name="T1" fmla="*/ 0 h 317"/>
                  <a:gd name="T2" fmla="*/ 0 w 1"/>
                  <a:gd name="T3" fmla="*/ 12 h 317"/>
                  <a:gd name="T4" fmla="*/ 1 w 1"/>
                  <a:gd name="T5" fmla="*/ 12 h 3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" y="31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9" name="Freeform 197"/>
              <p:cNvSpPr>
                <a:spLocks/>
              </p:cNvSpPr>
              <p:nvPr/>
            </p:nvSpPr>
            <p:spPr bwMode="auto">
              <a:xfrm flipH="1">
                <a:off x="1922" y="5897"/>
                <a:ext cx="1" cy="117"/>
              </a:xfrm>
              <a:custGeom>
                <a:avLst/>
                <a:gdLst>
                  <a:gd name="T0" fmla="*/ 0 w 1"/>
                  <a:gd name="T1" fmla="*/ 0 h 352"/>
                  <a:gd name="T2" fmla="*/ 0 w 1"/>
                  <a:gd name="T3" fmla="*/ 13 h 352"/>
                  <a:gd name="T4" fmla="*/ 1 w 1"/>
                  <a:gd name="T5" fmla="*/ 13 h 3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  <a:lnTo>
                      <a:pt x="1" y="352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0" name="Freeform 198"/>
              <p:cNvSpPr>
                <a:spLocks/>
              </p:cNvSpPr>
              <p:nvPr/>
            </p:nvSpPr>
            <p:spPr bwMode="auto">
              <a:xfrm flipH="1">
                <a:off x="1922" y="5721"/>
                <a:ext cx="1" cy="117"/>
              </a:xfrm>
              <a:custGeom>
                <a:avLst/>
                <a:gdLst>
                  <a:gd name="T0" fmla="*/ 0 w 1"/>
                  <a:gd name="T1" fmla="*/ 0 h 351"/>
                  <a:gd name="T2" fmla="*/ 0 w 1"/>
                  <a:gd name="T3" fmla="*/ 13 h 351"/>
                  <a:gd name="T4" fmla="*/ 1 w 1"/>
                  <a:gd name="T5" fmla="*/ 13 h 3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1">
                    <a:moveTo>
                      <a:pt x="0" y="0"/>
                    </a:moveTo>
                    <a:lnTo>
                      <a:pt x="0" y="351"/>
                    </a:lnTo>
                    <a:lnTo>
                      <a:pt x="1" y="351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1" name="Freeform 199"/>
              <p:cNvSpPr>
                <a:spLocks/>
              </p:cNvSpPr>
              <p:nvPr/>
            </p:nvSpPr>
            <p:spPr bwMode="auto">
              <a:xfrm flipH="1">
                <a:off x="1758" y="5838"/>
                <a:ext cx="1" cy="59"/>
              </a:xfrm>
              <a:custGeom>
                <a:avLst/>
                <a:gdLst>
                  <a:gd name="T0" fmla="*/ 0 w 1"/>
                  <a:gd name="T1" fmla="*/ 0 h 177"/>
                  <a:gd name="T2" fmla="*/ 0 w 1"/>
                  <a:gd name="T3" fmla="*/ 7 h 177"/>
                  <a:gd name="T4" fmla="*/ 1 w 1"/>
                  <a:gd name="T5" fmla="*/ 7 h 1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7">
                    <a:moveTo>
                      <a:pt x="0" y="0"/>
                    </a:moveTo>
                    <a:lnTo>
                      <a:pt x="0" y="177"/>
                    </a:lnTo>
                    <a:lnTo>
                      <a:pt x="1" y="17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27" name="AutoShape 201"/>
            <p:cNvSpPr>
              <a:spLocks noChangeArrowheads="1"/>
            </p:cNvSpPr>
            <p:nvPr/>
          </p:nvSpPr>
          <p:spPr bwMode="auto">
            <a:xfrm rot="10800000" flipH="1">
              <a:off x="1045" y="3237"/>
              <a:ext cx="49" cy="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128" name="Freeform 202"/>
            <p:cNvSpPr>
              <a:spLocks/>
            </p:cNvSpPr>
            <p:nvPr/>
          </p:nvSpPr>
          <p:spPr bwMode="auto">
            <a:xfrm>
              <a:off x="1324" y="3187"/>
              <a:ext cx="279" cy="321"/>
            </a:xfrm>
            <a:custGeom>
              <a:avLst/>
              <a:gdLst>
                <a:gd name="T0" fmla="*/ 6 w 1894"/>
                <a:gd name="T1" fmla="*/ 14 h 1559"/>
                <a:gd name="T2" fmla="*/ 6 w 1894"/>
                <a:gd name="T3" fmla="*/ 0 h 1559"/>
                <a:gd name="T4" fmla="*/ 0 w 1894"/>
                <a:gd name="T5" fmla="*/ 0 h 15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4" h="1559">
                  <a:moveTo>
                    <a:pt x="1894" y="1559"/>
                  </a:moveTo>
                  <a:lnTo>
                    <a:pt x="1894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9" name="Group 206"/>
            <p:cNvGrpSpPr>
              <a:grpSpLocks/>
            </p:cNvGrpSpPr>
            <p:nvPr/>
          </p:nvGrpSpPr>
          <p:grpSpPr bwMode="auto">
            <a:xfrm>
              <a:off x="2421" y="3337"/>
              <a:ext cx="52" cy="23"/>
              <a:chOff x="4828" y="9701"/>
              <a:chExt cx="119" cy="52"/>
            </a:xfrm>
          </p:grpSpPr>
          <p:sp>
            <p:nvSpPr>
              <p:cNvPr id="529" name="Line 207"/>
              <p:cNvSpPr>
                <a:spLocks noChangeShapeType="1"/>
              </p:cNvSpPr>
              <p:nvPr/>
            </p:nvSpPr>
            <p:spPr bwMode="auto">
              <a:xfrm flipV="1">
                <a:off x="4882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0" name="Line 208"/>
              <p:cNvSpPr>
                <a:spLocks noChangeShapeType="1"/>
              </p:cNvSpPr>
              <p:nvPr/>
            </p:nvSpPr>
            <p:spPr bwMode="auto">
              <a:xfrm>
                <a:off x="4828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0" name="Group 209"/>
            <p:cNvGrpSpPr>
              <a:grpSpLocks/>
            </p:cNvGrpSpPr>
            <p:nvPr/>
          </p:nvGrpSpPr>
          <p:grpSpPr bwMode="auto">
            <a:xfrm>
              <a:off x="2181" y="3233"/>
              <a:ext cx="67" cy="63"/>
              <a:chOff x="1753" y="7756"/>
              <a:chExt cx="154" cy="144"/>
            </a:xfrm>
          </p:grpSpPr>
          <p:sp>
            <p:nvSpPr>
              <p:cNvPr id="525" name="Freeform 210"/>
              <p:cNvSpPr>
                <a:spLocks/>
              </p:cNvSpPr>
              <p:nvPr/>
            </p:nvSpPr>
            <p:spPr bwMode="auto">
              <a:xfrm flipH="1">
                <a:off x="1753" y="7898"/>
                <a:ext cx="154" cy="2"/>
              </a:xfrm>
              <a:custGeom>
                <a:avLst/>
                <a:gdLst>
                  <a:gd name="T0" fmla="*/ 0 w 511"/>
                  <a:gd name="T1" fmla="*/ 0 h 2"/>
                  <a:gd name="T2" fmla="*/ 14 w 511"/>
                  <a:gd name="T3" fmla="*/ 0 h 2"/>
                  <a:gd name="T4" fmla="*/ 14 w 5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1" h="2">
                    <a:moveTo>
                      <a:pt x="0" y="0"/>
                    </a:moveTo>
                    <a:lnTo>
                      <a:pt x="509" y="0"/>
                    </a:lnTo>
                    <a:lnTo>
                      <a:pt x="51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6" name="Freeform 211"/>
              <p:cNvSpPr>
                <a:spLocks/>
              </p:cNvSpPr>
              <p:nvPr/>
            </p:nvSpPr>
            <p:spPr bwMode="auto">
              <a:xfrm flipH="1">
                <a:off x="1753" y="7756"/>
                <a:ext cx="154" cy="2"/>
              </a:xfrm>
              <a:custGeom>
                <a:avLst/>
                <a:gdLst>
                  <a:gd name="T0" fmla="*/ 0 w 511"/>
                  <a:gd name="T1" fmla="*/ 0 h 2"/>
                  <a:gd name="T2" fmla="*/ 14 w 511"/>
                  <a:gd name="T3" fmla="*/ 0 h 2"/>
                  <a:gd name="T4" fmla="*/ 14 w 5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1" h="2">
                    <a:moveTo>
                      <a:pt x="0" y="0"/>
                    </a:moveTo>
                    <a:lnTo>
                      <a:pt x="509" y="0"/>
                    </a:lnTo>
                    <a:lnTo>
                      <a:pt x="51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7" name="Freeform 212"/>
              <p:cNvSpPr>
                <a:spLocks/>
              </p:cNvSpPr>
              <p:nvPr/>
            </p:nvSpPr>
            <p:spPr bwMode="auto">
              <a:xfrm flipH="1">
                <a:off x="1807" y="7756"/>
                <a:ext cx="39" cy="142"/>
              </a:xfrm>
              <a:custGeom>
                <a:avLst/>
                <a:gdLst>
                  <a:gd name="T0" fmla="*/ 0 w 128"/>
                  <a:gd name="T1" fmla="*/ 32 h 298"/>
                  <a:gd name="T2" fmla="*/ 4 w 128"/>
                  <a:gd name="T3" fmla="*/ 0 h 298"/>
                  <a:gd name="T4" fmla="*/ 4 w 128"/>
                  <a:gd name="T5" fmla="*/ 0 h 2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127" y="0"/>
                    </a:lnTo>
                    <a:lnTo>
                      <a:pt x="128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8" name="Freeform 213"/>
              <p:cNvSpPr>
                <a:spLocks/>
              </p:cNvSpPr>
              <p:nvPr/>
            </p:nvSpPr>
            <p:spPr bwMode="auto">
              <a:xfrm flipH="1">
                <a:off x="1753" y="7756"/>
                <a:ext cx="1" cy="142"/>
              </a:xfrm>
              <a:custGeom>
                <a:avLst/>
                <a:gdLst>
                  <a:gd name="T0" fmla="*/ 0 w 2"/>
                  <a:gd name="T1" fmla="*/ 32 h 298"/>
                  <a:gd name="T2" fmla="*/ 0 w 2"/>
                  <a:gd name="T3" fmla="*/ 0 h 298"/>
                  <a:gd name="T4" fmla="*/ 1 w 2"/>
                  <a:gd name="T5" fmla="*/ 0 h 2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98">
                    <a:moveTo>
                      <a:pt x="0" y="29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1" name="Freeform 214"/>
            <p:cNvSpPr>
              <a:spLocks/>
            </p:cNvSpPr>
            <p:nvPr/>
          </p:nvSpPr>
          <p:spPr bwMode="auto">
            <a:xfrm>
              <a:off x="2534" y="3248"/>
              <a:ext cx="21" cy="36"/>
            </a:xfrm>
            <a:custGeom>
              <a:avLst/>
              <a:gdLst>
                <a:gd name="T0" fmla="*/ 0 w 144"/>
                <a:gd name="T1" fmla="*/ 0 h 248"/>
                <a:gd name="T2" fmla="*/ 0 w 144"/>
                <a:gd name="T3" fmla="*/ 1 h 248"/>
                <a:gd name="T4" fmla="*/ 0 w 144"/>
                <a:gd name="T5" fmla="*/ 1 h 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48">
                  <a:moveTo>
                    <a:pt x="144" y="0"/>
                  </a:moveTo>
                  <a:lnTo>
                    <a:pt x="0" y="248"/>
                  </a:lnTo>
                  <a:lnTo>
                    <a:pt x="1" y="24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2" name="Freeform 215"/>
            <p:cNvSpPr>
              <a:spLocks/>
            </p:cNvSpPr>
            <p:nvPr/>
          </p:nvSpPr>
          <p:spPr bwMode="auto">
            <a:xfrm>
              <a:off x="2597" y="3246"/>
              <a:ext cx="21" cy="37"/>
            </a:xfrm>
            <a:custGeom>
              <a:avLst/>
              <a:gdLst>
                <a:gd name="T0" fmla="*/ 0 w 145"/>
                <a:gd name="T1" fmla="*/ 0 h 250"/>
                <a:gd name="T2" fmla="*/ 0 w 145"/>
                <a:gd name="T3" fmla="*/ 1 h 250"/>
                <a:gd name="T4" fmla="*/ 0 w 145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250">
                  <a:moveTo>
                    <a:pt x="0" y="0"/>
                  </a:moveTo>
                  <a:lnTo>
                    <a:pt x="143" y="250"/>
                  </a:lnTo>
                  <a:lnTo>
                    <a:pt x="145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" name="Freeform 216"/>
            <p:cNvSpPr>
              <a:spLocks/>
            </p:cNvSpPr>
            <p:nvPr/>
          </p:nvSpPr>
          <p:spPr bwMode="auto">
            <a:xfrm>
              <a:off x="2618" y="3246"/>
              <a:ext cx="21" cy="37"/>
            </a:xfrm>
            <a:custGeom>
              <a:avLst/>
              <a:gdLst>
                <a:gd name="T0" fmla="*/ 0 w 145"/>
                <a:gd name="T1" fmla="*/ 0 h 250"/>
                <a:gd name="T2" fmla="*/ 0 w 145"/>
                <a:gd name="T3" fmla="*/ 1 h 250"/>
                <a:gd name="T4" fmla="*/ 0 w 145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250">
                  <a:moveTo>
                    <a:pt x="145" y="0"/>
                  </a:moveTo>
                  <a:lnTo>
                    <a:pt x="0" y="250"/>
                  </a:lnTo>
                  <a:lnTo>
                    <a:pt x="2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" name="Freeform 217"/>
            <p:cNvSpPr>
              <a:spLocks/>
            </p:cNvSpPr>
            <p:nvPr/>
          </p:nvSpPr>
          <p:spPr bwMode="auto">
            <a:xfrm>
              <a:off x="2576" y="3246"/>
              <a:ext cx="21" cy="37"/>
            </a:xfrm>
            <a:custGeom>
              <a:avLst/>
              <a:gdLst>
                <a:gd name="T0" fmla="*/ 0 w 144"/>
                <a:gd name="T1" fmla="*/ 0 h 250"/>
                <a:gd name="T2" fmla="*/ 0 w 144"/>
                <a:gd name="T3" fmla="*/ 1 h 250"/>
                <a:gd name="T4" fmla="*/ 0 w 144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50">
                  <a:moveTo>
                    <a:pt x="144" y="0"/>
                  </a:moveTo>
                  <a:lnTo>
                    <a:pt x="0" y="250"/>
                  </a:lnTo>
                  <a:lnTo>
                    <a:pt x="1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5" name="Freeform 218"/>
            <p:cNvSpPr>
              <a:spLocks/>
            </p:cNvSpPr>
            <p:nvPr/>
          </p:nvSpPr>
          <p:spPr bwMode="auto">
            <a:xfrm>
              <a:off x="2555" y="3246"/>
              <a:ext cx="21" cy="37"/>
            </a:xfrm>
            <a:custGeom>
              <a:avLst/>
              <a:gdLst>
                <a:gd name="T0" fmla="*/ 0 w 144"/>
                <a:gd name="T1" fmla="*/ 0 h 250"/>
                <a:gd name="T2" fmla="*/ 0 w 144"/>
                <a:gd name="T3" fmla="*/ 1 h 250"/>
                <a:gd name="T4" fmla="*/ 0 w 144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50">
                  <a:moveTo>
                    <a:pt x="0" y="0"/>
                  </a:moveTo>
                  <a:lnTo>
                    <a:pt x="143" y="250"/>
                  </a:lnTo>
                  <a:lnTo>
                    <a:pt x="144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6" name="Freeform 219"/>
            <p:cNvSpPr>
              <a:spLocks/>
            </p:cNvSpPr>
            <p:nvPr/>
          </p:nvSpPr>
          <p:spPr bwMode="auto">
            <a:xfrm>
              <a:off x="2441" y="3199"/>
              <a:ext cx="0" cy="139"/>
            </a:xfrm>
            <a:custGeom>
              <a:avLst/>
              <a:gdLst>
                <a:gd name="T0" fmla="*/ 0 w 1"/>
                <a:gd name="T1" fmla="*/ 0 h 959"/>
                <a:gd name="T2" fmla="*/ 0 w 1"/>
                <a:gd name="T3" fmla="*/ 3 h 959"/>
                <a:gd name="T4" fmla="*/ 1 w 1"/>
                <a:gd name="T5" fmla="*/ 3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59">
                  <a:moveTo>
                    <a:pt x="0" y="0"/>
                  </a:moveTo>
                  <a:lnTo>
                    <a:pt x="0" y="959"/>
                  </a:lnTo>
                  <a:lnTo>
                    <a:pt x="1" y="95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7" name="Freeform 220"/>
            <p:cNvSpPr>
              <a:spLocks/>
            </p:cNvSpPr>
            <p:nvPr/>
          </p:nvSpPr>
          <p:spPr bwMode="auto">
            <a:xfrm>
              <a:off x="2297" y="3199"/>
              <a:ext cx="3" cy="34"/>
            </a:xfrm>
            <a:custGeom>
              <a:avLst/>
              <a:gdLst>
                <a:gd name="T0" fmla="*/ 0 w 25"/>
                <a:gd name="T1" fmla="*/ 0 h 238"/>
                <a:gd name="T2" fmla="*/ 0 w 25"/>
                <a:gd name="T3" fmla="*/ 1 h 238"/>
                <a:gd name="T4" fmla="*/ 0 w 25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38">
                  <a:moveTo>
                    <a:pt x="25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8" name="Freeform 221"/>
            <p:cNvSpPr>
              <a:spLocks/>
            </p:cNvSpPr>
            <p:nvPr/>
          </p:nvSpPr>
          <p:spPr bwMode="auto">
            <a:xfrm>
              <a:off x="2300" y="3199"/>
              <a:ext cx="24" cy="25"/>
            </a:xfrm>
            <a:custGeom>
              <a:avLst/>
              <a:gdLst>
                <a:gd name="T0" fmla="*/ 0 w 165"/>
                <a:gd name="T1" fmla="*/ 0 h 174"/>
                <a:gd name="T2" fmla="*/ 0 w 165"/>
                <a:gd name="T3" fmla="*/ 1 h 174"/>
                <a:gd name="T4" fmla="*/ 0 w 165"/>
                <a:gd name="T5" fmla="*/ 1 h 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" h="174">
                  <a:moveTo>
                    <a:pt x="0" y="0"/>
                  </a:moveTo>
                  <a:lnTo>
                    <a:pt x="164" y="174"/>
                  </a:lnTo>
                  <a:lnTo>
                    <a:pt x="165" y="17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9" name="Freeform 222"/>
            <p:cNvSpPr>
              <a:spLocks/>
            </p:cNvSpPr>
            <p:nvPr/>
          </p:nvSpPr>
          <p:spPr bwMode="auto">
            <a:xfrm>
              <a:off x="2297" y="3199"/>
              <a:ext cx="27" cy="34"/>
            </a:xfrm>
            <a:custGeom>
              <a:avLst/>
              <a:gdLst>
                <a:gd name="T0" fmla="*/ 0 w 189"/>
                <a:gd name="T1" fmla="*/ 0 h 238"/>
                <a:gd name="T2" fmla="*/ 1 w 189"/>
                <a:gd name="T3" fmla="*/ 1 h 238"/>
                <a:gd name="T4" fmla="*/ 0 w 189"/>
                <a:gd name="T5" fmla="*/ 1 h 238"/>
                <a:gd name="T6" fmla="*/ 0 w 189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238">
                  <a:moveTo>
                    <a:pt x="25" y="0"/>
                  </a:moveTo>
                  <a:lnTo>
                    <a:pt x="189" y="174"/>
                  </a:lnTo>
                  <a:lnTo>
                    <a:pt x="0" y="2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" name="Freeform 223"/>
            <p:cNvSpPr>
              <a:spLocks/>
            </p:cNvSpPr>
            <p:nvPr/>
          </p:nvSpPr>
          <p:spPr bwMode="auto">
            <a:xfrm>
              <a:off x="2297" y="3199"/>
              <a:ext cx="27" cy="34"/>
            </a:xfrm>
            <a:custGeom>
              <a:avLst/>
              <a:gdLst>
                <a:gd name="T0" fmla="*/ 0 w 189"/>
                <a:gd name="T1" fmla="*/ 0 h 238"/>
                <a:gd name="T2" fmla="*/ 1 w 189"/>
                <a:gd name="T3" fmla="*/ 1 h 238"/>
                <a:gd name="T4" fmla="*/ 0 w 189"/>
                <a:gd name="T5" fmla="*/ 1 h 238"/>
                <a:gd name="T6" fmla="*/ 0 w 189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238">
                  <a:moveTo>
                    <a:pt x="25" y="0"/>
                  </a:moveTo>
                  <a:lnTo>
                    <a:pt x="189" y="174"/>
                  </a:lnTo>
                  <a:lnTo>
                    <a:pt x="0" y="238"/>
                  </a:lnTo>
                  <a:lnTo>
                    <a:pt x="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1" name="Freeform 224"/>
            <p:cNvSpPr>
              <a:spLocks/>
            </p:cNvSpPr>
            <p:nvPr/>
          </p:nvSpPr>
          <p:spPr bwMode="auto">
            <a:xfrm>
              <a:off x="2300" y="3199"/>
              <a:ext cx="48" cy="139"/>
            </a:xfrm>
            <a:custGeom>
              <a:avLst/>
              <a:gdLst>
                <a:gd name="T0" fmla="*/ 1 w 325"/>
                <a:gd name="T1" fmla="*/ 3 h 959"/>
                <a:gd name="T2" fmla="*/ 0 w 325"/>
                <a:gd name="T3" fmla="*/ 0 h 959"/>
                <a:gd name="T4" fmla="*/ 0 w 325"/>
                <a:gd name="T5" fmla="*/ 0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959">
                  <a:moveTo>
                    <a:pt x="325" y="95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2" name="Freeform 225"/>
            <p:cNvSpPr>
              <a:spLocks/>
            </p:cNvSpPr>
            <p:nvPr/>
          </p:nvSpPr>
          <p:spPr bwMode="auto">
            <a:xfrm>
              <a:off x="2533" y="3199"/>
              <a:ext cx="1" cy="69"/>
            </a:xfrm>
            <a:custGeom>
              <a:avLst/>
              <a:gdLst>
                <a:gd name="T0" fmla="*/ 0 w 1"/>
                <a:gd name="T1" fmla="*/ 0 h 480"/>
                <a:gd name="T2" fmla="*/ 0 w 1"/>
                <a:gd name="T3" fmla="*/ 1 h 480"/>
                <a:gd name="T4" fmla="*/ 1 w 1"/>
                <a:gd name="T5" fmla="*/ 1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80">
                  <a:moveTo>
                    <a:pt x="0" y="0"/>
                  </a:moveTo>
                  <a:lnTo>
                    <a:pt x="0" y="480"/>
                  </a:lnTo>
                  <a:lnTo>
                    <a:pt x="1" y="48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" name="Freeform 226"/>
            <p:cNvSpPr>
              <a:spLocks/>
            </p:cNvSpPr>
            <p:nvPr/>
          </p:nvSpPr>
          <p:spPr bwMode="auto">
            <a:xfrm>
              <a:off x="2255" y="3199"/>
              <a:ext cx="0" cy="139"/>
            </a:xfrm>
            <a:custGeom>
              <a:avLst/>
              <a:gdLst>
                <a:gd name="T0" fmla="*/ 0 w 1"/>
                <a:gd name="T1" fmla="*/ 0 h 959"/>
                <a:gd name="T2" fmla="*/ 0 w 1"/>
                <a:gd name="T3" fmla="*/ 3 h 959"/>
                <a:gd name="T4" fmla="*/ 1 w 1"/>
                <a:gd name="T5" fmla="*/ 3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59">
                  <a:moveTo>
                    <a:pt x="0" y="0"/>
                  </a:moveTo>
                  <a:lnTo>
                    <a:pt x="0" y="959"/>
                  </a:lnTo>
                  <a:lnTo>
                    <a:pt x="1" y="95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4" name="Freeform 227"/>
            <p:cNvSpPr>
              <a:spLocks/>
            </p:cNvSpPr>
            <p:nvPr/>
          </p:nvSpPr>
          <p:spPr bwMode="auto">
            <a:xfrm>
              <a:off x="2394" y="3199"/>
              <a:ext cx="0" cy="69"/>
            </a:xfrm>
            <a:custGeom>
              <a:avLst/>
              <a:gdLst>
                <a:gd name="T0" fmla="*/ 0 w 1"/>
                <a:gd name="T1" fmla="*/ 1 h 480"/>
                <a:gd name="T2" fmla="*/ 0 w 1"/>
                <a:gd name="T3" fmla="*/ 0 h 480"/>
                <a:gd name="T4" fmla="*/ 1 w 1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80">
                  <a:moveTo>
                    <a:pt x="0" y="4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5" name="Freeform 228"/>
            <p:cNvSpPr>
              <a:spLocks/>
            </p:cNvSpPr>
            <p:nvPr/>
          </p:nvSpPr>
          <p:spPr bwMode="auto">
            <a:xfrm>
              <a:off x="2297" y="3224"/>
              <a:ext cx="27" cy="9"/>
            </a:xfrm>
            <a:custGeom>
              <a:avLst/>
              <a:gdLst>
                <a:gd name="T0" fmla="*/ 0 w 190"/>
                <a:gd name="T1" fmla="*/ 0 h 64"/>
                <a:gd name="T2" fmla="*/ 1 w 190"/>
                <a:gd name="T3" fmla="*/ 0 h 64"/>
                <a:gd name="T4" fmla="*/ 1 w 19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" h="64">
                  <a:moveTo>
                    <a:pt x="0" y="64"/>
                  </a:moveTo>
                  <a:lnTo>
                    <a:pt x="189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6" name="Freeform 229"/>
            <p:cNvSpPr>
              <a:spLocks/>
            </p:cNvSpPr>
            <p:nvPr/>
          </p:nvSpPr>
          <p:spPr bwMode="auto">
            <a:xfrm>
              <a:off x="2301" y="330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0" y="0"/>
                  </a:moveTo>
                  <a:lnTo>
                    <a:pt x="95" y="0"/>
                  </a:lnTo>
                  <a:lnTo>
                    <a:pt x="9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7" name="Freeform 230"/>
            <p:cNvSpPr>
              <a:spLocks/>
            </p:cNvSpPr>
            <p:nvPr/>
          </p:nvSpPr>
          <p:spPr bwMode="auto">
            <a:xfrm>
              <a:off x="2255" y="3338"/>
              <a:ext cx="139" cy="0"/>
            </a:xfrm>
            <a:custGeom>
              <a:avLst/>
              <a:gdLst>
                <a:gd name="T0" fmla="*/ 0 w 960"/>
                <a:gd name="T1" fmla="*/ 3 w 960"/>
                <a:gd name="T2" fmla="*/ 3 w 96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0">
                  <a:moveTo>
                    <a:pt x="0" y="0"/>
                  </a:moveTo>
                  <a:lnTo>
                    <a:pt x="959" y="0"/>
                  </a:lnTo>
                  <a:lnTo>
                    <a:pt x="96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8" name="Freeform 231"/>
            <p:cNvSpPr>
              <a:spLocks/>
            </p:cNvSpPr>
            <p:nvPr/>
          </p:nvSpPr>
          <p:spPr bwMode="auto">
            <a:xfrm>
              <a:off x="2426" y="3306"/>
              <a:ext cx="29" cy="1"/>
            </a:xfrm>
            <a:custGeom>
              <a:avLst/>
              <a:gdLst>
                <a:gd name="T0" fmla="*/ 1 w 199"/>
                <a:gd name="T1" fmla="*/ 0 h 1"/>
                <a:gd name="T2" fmla="*/ 0 w 199"/>
                <a:gd name="T3" fmla="*/ 0 h 1"/>
                <a:gd name="T4" fmla="*/ 0 w 19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" h="1">
                  <a:moveTo>
                    <a:pt x="19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9" name="Freeform 232"/>
            <p:cNvSpPr>
              <a:spLocks/>
            </p:cNvSpPr>
            <p:nvPr/>
          </p:nvSpPr>
          <p:spPr bwMode="auto">
            <a:xfrm>
              <a:off x="2426" y="3306"/>
              <a:ext cx="15" cy="32"/>
            </a:xfrm>
            <a:custGeom>
              <a:avLst/>
              <a:gdLst>
                <a:gd name="T0" fmla="*/ 0 w 99"/>
                <a:gd name="T1" fmla="*/ 1 h 216"/>
                <a:gd name="T2" fmla="*/ 0 w 99"/>
                <a:gd name="T3" fmla="*/ 0 h 216"/>
                <a:gd name="T4" fmla="*/ 0 w 99"/>
                <a:gd name="T5" fmla="*/ 0 h 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216">
                  <a:moveTo>
                    <a:pt x="99" y="21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0" name="Freeform 233"/>
            <p:cNvSpPr>
              <a:spLocks/>
            </p:cNvSpPr>
            <p:nvPr/>
          </p:nvSpPr>
          <p:spPr bwMode="auto">
            <a:xfrm>
              <a:off x="2426" y="3306"/>
              <a:ext cx="29" cy="32"/>
            </a:xfrm>
            <a:custGeom>
              <a:avLst/>
              <a:gdLst>
                <a:gd name="T0" fmla="*/ 0 w 199"/>
                <a:gd name="T1" fmla="*/ 1 h 216"/>
                <a:gd name="T2" fmla="*/ 0 w 199"/>
                <a:gd name="T3" fmla="*/ 0 h 216"/>
                <a:gd name="T4" fmla="*/ 1 w 199"/>
                <a:gd name="T5" fmla="*/ 0 h 216"/>
                <a:gd name="T6" fmla="*/ 0 w 199"/>
                <a:gd name="T7" fmla="*/ 1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216">
                  <a:moveTo>
                    <a:pt x="99" y="216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99" y="21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1" name="Freeform 234"/>
            <p:cNvSpPr>
              <a:spLocks/>
            </p:cNvSpPr>
            <p:nvPr/>
          </p:nvSpPr>
          <p:spPr bwMode="auto">
            <a:xfrm>
              <a:off x="2426" y="3306"/>
              <a:ext cx="29" cy="32"/>
            </a:xfrm>
            <a:custGeom>
              <a:avLst/>
              <a:gdLst>
                <a:gd name="T0" fmla="*/ 0 w 199"/>
                <a:gd name="T1" fmla="*/ 1 h 216"/>
                <a:gd name="T2" fmla="*/ 0 w 199"/>
                <a:gd name="T3" fmla="*/ 0 h 216"/>
                <a:gd name="T4" fmla="*/ 1 w 199"/>
                <a:gd name="T5" fmla="*/ 0 h 216"/>
                <a:gd name="T6" fmla="*/ 0 w 199"/>
                <a:gd name="T7" fmla="*/ 1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216">
                  <a:moveTo>
                    <a:pt x="99" y="216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99" y="2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2" name="Freeform 235"/>
            <p:cNvSpPr>
              <a:spLocks/>
            </p:cNvSpPr>
            <p:nvPr/>
          </p:nvSpPr>
          <p:spPr bwMode="auto">
            <a:xfrm>
              <a:off x="2394" y="3338"/>
              <a:ext cx="139" cy="0"/>
            </a:xfrm>
            <a:custGeom>
              <a:avLst/>
              <a:gdLst>
                <a:gd name="T0" fmla="*/ 3 w 959"/>
                <a:gd name="T1" fmla="*/ 0 w 959"/>
                <a:gd name="T2" fmla="*/ 0 w 95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59">
                  <a:moveTo>
                    <a:pt x="95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3" name="Freeform 236"/>
            <p:cNvSpPr>
              <a:spLocks/>
            </p:cNvSpPr>
            <p:nvPr/>
          </p:nvSpPr>
          <p:spPr bwMode="auto">
            <a:xfrm>
              <a:off x="2533" y="3268"/>
              <a:ext cx="1" cy="70"/>
            </a:xfrm>
            <a:custGeom>
              <a:avLst/>
              <a:gdLst>
                <a:gd name="T0" fmla="*/ 0 w 1"/>
                <a:gd name="T1" fmla="*/ 0 h 479"/>
                <a:gd name="T2" fmla="*/ 0 w 1"/>
                <a:gd name="T3" fmla="*/ 1 h 479"/>
                <a:gd name="T4" fmla="*/ 1 w 1"/>
                <a:gd name="T5" fmla="*/ 1 h 4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79">
                  <a:moveTo>
                    <a:pt x="0" y="0"/>
                  </a:moveTo>
                  <a:lnTo>
                    <a:pt x="0" y="479"/>
                  </a:lnTo>
                  <a:lnTo>
                    <a:pt x="1" y="47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4" name="Freeform 237"/>
            <p:cNvSpPr>
              <a:spLocks/>
            </p:cNvSpPr>
            <p:nvPr/>
          </p:nvSpPr>
          <p:spPr bwMode="auto">
            <a:xfrm>
              <a:off x="2473" y="330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5" name="Freeform 238"/>
            <p:cNvSpPr>
              <a:spLocks/>
            </p:cNvSpPr>
            <p:nvPr/>
          </p:nvSpPr>
          <p:spPr bwMode="auto">
            <a:xfrm>
              <a:off x="2487" y="3303"/>
              <a:ext cx="0" cy="35"/>
            </a:xfrm>
            <a:custGeom>
              <a:avLst/>
              <a:gdLst>
                <a:gd name="T0" fmla="*/ 0 w 1"/>
                <a:gd name="T1" fmla="*/ 0 h 238"/>
                <a:gd name="T2" fmla="*/ 0 w 1"/>
                <a:gd name="T3" fmla="*/ 1 h 238"/>
                <a:gd name="T4" fmla="*/ 1 w 1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8">
                  <a:moveTo>
                    <a:pt x="0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6" name="Freeform 239"/>
            <p:cNvSpPr>
              <a:spLocks/>
            </p:cNvSpPr>
            <p:nvPr/>
          </p:nvSpPr>
          <p:spPr bwMode="auto">
            <a:xfrm>
              <a:off x="2487" y="3303"/>
              <a:ext cx="14" cy="0"/>
            </a:xfrm>
            <a:custGeom>
              <a:avLst/>
              <a:gdLst>
                <a:gd name="T0" fmla="*/ 0 w 97"/>
                <a:gd name="T1" fmla="*/ 0 w 97"/>
                <a:gd name="T2" fmla="*/ 0 w 9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7">
                  <a:moveTo>
                    <a:pt x="0" y="0"/>
                  </a:moveTo>
                  <a:lnTo>
                    <a:pt x="95" y="0"/>
                  </a:lnTo>
                  <a:lnTo>
                    <a:pt x="9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7" name="Freeform 240"/>
            <p:cNvSpPr>
              <a:spLocks/>
            </p:cNvSpPr>
            <p:nvPr/>
          </p:nvSpPr>
          <p:spPr bwMode="auto">
            <a:xfrm>
              <a:off x="2441" y="3306"/>
              <a:ext cx="14" cy="32"/>
            </a:xfrm>
            <a:custGeom>
              <a:avLst/>
              <a:gdLst>
                <a:gd name="T0" fmla="*/ 0 w 101"/>
                <a:gd name="T1" fmla="*/ 1 h 216"/>
                <a:gd name="T2" fmla="*/ 0 w 101"/>
                <a:gd name="T3" fmla="*/ 0 h 216"/>
                <a:gd name="T4" fmla="*/ 0 w 101"/>
                <a:gd name="T5" fmla="*/ 0 h 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216">
                  <a:moveTo>
                    <a:pt x="0" y="216"/>
                  </a:moveTo>
                  <a:lnTo>
                    <a:pt x="100" y="0"/>
                  </a:lnTo>
                  <a:lnTo>
                    <a:pt x="10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8" name="Freeform 241"/>
            <p:cNvSpPr>
              <a:spLocks/>
            </p:cNvSpPr>
            <p:nvPr/>
          </p:nvSpPr>
          <p:spPr bwMode="auto">
            <a:xfrm>
              <a:off x="2394" y="3268"/>
              <a:ext cx="0" cy="70"/>
            </a:xfrm>
            <a:custGeom>
              <a:avLst/>
              <a:gdLst>
                <a:gd name="T0" fmla="*/ 0 w 1"/>
                <a:gd name="T1" fmla="*/ 1 h 479"/>
                <a:gd name="T2" fmla="*/ 0 w 1"/>
                <a:gd name="T3" fmla="*/ 0 h 479"/>
                <a:gd name="T4" fmla="*/ 1 w 1"/>
                <a:gd name="T5" fmla="*/ 0 h 4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79">
                  <a:moveTo>
                    <a:pt x="0" y="47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9" name="Freeform 242"/>
            <p:cNvSpPr>
              <a:spLocks/>
            </p:cNvSpPr>
            <p:nvPr/>
          </p:nvSpPr>
          <p:spPr bwMode="auto">
            <a:xfrm>
              <a:off x="2287" y="330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0" name="Freeform 243"/>
            <p:cNvSpPr>
              <a:spLocks/>
            </p:cNvSpPr>
            <p:nvPr/>
          </p:nvSpPr>
          <p:spPr bwMode="auto">
            <a:xfrm>
              <a:off x="2301" y="3303"/>
              <a:ext cx="0" cy="35"/>
            </a:xfrm>
            <a:custGeom>
              <a:avLst/>
              <a:gdLst>
                <a:gd name="T0" fmla="*/ 0 w 1"/>
                <a:gd name="T1" fmla="*/ 0 h 238"/>
                <a:gd name="T2" fmla="*/ 0 w 1"/>
                <a:gd name="T3" fmla="*/ 1 h 238"/>
                <a:gd name="T4" fmla="*/ 1 w 1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8">
                  <a:moveTo>
                    <a:pt x="0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1" name="Freeform 244"/>
            <p:cNvSpPr>
              <a:spLocks/>
            </p:cNvSpPr>
            <p:nvPr/>
          </p:nvSpPr>
          <p:spPr bwMode="auto">
            <a:xfrm>
              <a:off x="2255" y="3199"/>
              <a:ext cx="139" cy="0"/>
            </a:xfrm>
            <a:custGeom>
              <a:avLst/>
              <a:gdLst>
                <a:gd name="T0" fmla="*/ 3 w 959"/>
                <a:gd name="T1" fmla="*/ 0 w 959"/>
                <a:gd name="T2" fmla="*/ 0 w 95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59">
                  <a:moveTo>
                    <a:pt x="95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2" name="Freeform 245"/>
            <p:cNvSpPr>
              <a:spLocks/>
            </p:cNvSpPr>
            <p:nvPr/>
          </p:nvSpPr>
          <p:spPr bwMode="auto">
            <a:xfrm>
              <a:off x="2394" y="3199"/>
              <a:ext cx="139" cy="0"/>
            </a:xfrm>
            <a:custGeom>
              <a:avLst/>
              <a:gdLst>
                <a:gd name="T0" fmla="*/ 0 w 960"/>
                <a:gd name="T1" fmla="*/ 3 w 960"/>
                <a:gd name="T2" fmla="*/ 3 w 96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0">
                  <a:moveTo>
                    <a:pt x="0" y="0"/>
                  </a:moveTo>
                  <a:lnTo>
                    <a:pt x="959" y="0"/>
                  </a:lnTo>
                  <a:lnTo>
                    <a:pt x="96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63" name="Group 248"/>
            <p:cNvGrpSpPr>
              <a:grpSpLocks/>
            </p:cNvGrpSpPr>
            <p:nvPr/>
          </p:nvGrpSpPr>
          <p:grpSpPr bwMode="auto">
            <a:xfrm>
              <a:off x="1589" y="3647"/>
              <a:ext cx="52" cy="23"/>
              <a:chOff x="4828" y="9701"/>
              <a:chExt cx="119" cy="52"/>
            </a:xfrm>
          </p:grpSpPr>
          <p:sp>
            <p:nvSpPr>
              <p:cNvPr id="523" name="Line 249"/>
              <p:cNvSpPr>
                <a:spLocks noChangeShapeType="1"/>
              </p:cNvSpPr>
              <p:nvPr/>
            </p:nvSpPr>
            <p:spPr bwMode="auto">
              <a:xfrm flipV="1">
                <a:off x="4882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4" name="Line 250"/>
              <p:cNvSpPr>
                <a:spLocks noChangeShapeType="1"/>
              </p:cNvSpPr>
              <p:nvPr/>
            </p:nvSpPr>
            <p:spPr bwMode="auto">
              <a:xfrm>
                <a:off x="4828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4" name="Group 251"/>
            <p:cNvGrpSpPr>
              <a:grpSpLocks/>
            </p:cNvGrpSpPr>
            <p:nvPr/>
          </p:nvGrpSpPr>
          <p:grpSpPr bwMode="auto">
            <a:xfrm>
              <a:off x="1349" y="3542"/>
              <a:ext cx="67" cy="63"/>
              <a:chOff x="1753" y="7756"/>
              <a:chExt cx="154" cy="144"/>
            </a:xfrm>
          </p:grpSpPr>
          <p:sp>
            <p:nvSpPr>
              <p:cNvPr id="519" name="Freeform 252"/>
              <p:cNvSpPr>
                <a:spLocks/>
              </p:cNvSpPr>
              <p:nvPr/>
            </p:nvSpPr>
            <p:spPr bwMode="auto">
              <a:xfrm flipH="1">
                <a:off x="1753" y="7898"/>
                <a:ext cx="154" cy="2"/>
              </a:xfrm>
              <a:custGeom>
                <a:avLst/>
                <a:gdLst>
                  <a:gd name="T0" fmla="*/ 0 w 511"/>
                  <a:gd name="T1" fmla="*/ 0 h 2"/>
                  <a:gd name="T2" fmla="*/ 14 w 511"/>
                  <a:gd name="T3" fmla="*/ 0 h 2"/>
                  <a:gd name="T4" fmla="*/ 14 w 5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1" h="2">
                    <a:moveTo>
                      <a:pt x="0" y="0"/>
                    </a:moveTo>
                    <a:lnTo>
                      <a:pt x="509" y="0"/>
                    </a:lnTo>
                    <a:lnTo>
                      <a:pt x="51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0" name="Freeform 253"/>
              <p:cNvSpPr>
                <a:spLocks/>
              </p:cNvSpPr>
              <p:nvPr/>
            </p:nvSpPr>
            <p:spPr bwMode="auto">
              <a:xfrm flipH="1">
                <a:off x="1753" y="7756"/>
                <a:ext cx="154" cy="2"/>
              </a:xfrm>
              <a:custGeom>
                <a:avLst/>
                <a:gdLst>
                  <a:gd name="T0" fmla="*/ 0 w 511"/>
                  <a:gd name="T1" fmla="*/ 0 h 2"/>
                  <a:gd name="T2" fmla="*/ 14 w 511"/>
                  <a:gd name="T3" fmla="*/ 0 h 2"/>
                  <a:gd name="T4" fmla="*/ 14 w 5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1" h="2">
                    <a:moveTo>
                      <a:pt x="0" y="0"/>
                    </a:moveTo>
                    <a:lnTo>
                      <a:pt x="509" y="0"/>
                    </a:lnTo>
                    <a:lnTo>
                      <a:pt x="51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1" name="Freeform 254"/>
              <p:cNvSpPr>
                <a:spLocks/>
              </p:cNvSpPr>
              <p:nvPr/>
            </p:nvSpPr>
            <p:spPr bwMode="auto">
              <a:xfrm flipH="1">
                <a:off x="1807" y="7756"/>
                <a:ext cx="39" cy="142"/>
              </a:xfrm>
              <a:custGeom>
                <a:avLst/>
                <a:gdLst>
                  <a:gd name="T0" fmla="*/ 0 w 128"/>
                  <a:gd name="T1" fmla="*/ 32 h 298"/>
                  <a:gd name="T2" fmla="*/ 4 w 128"/>
                  <a:gd name="T3" fmla="*/ 0 h 298"/>
                  <a:gd name="T4" fmla="*/ 4 w 128"/>
                  <a:gd name="T5" fmla="*/ 0 h 2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127" y="0"/>
                    </a:lnTo>
                    <a:lnTo>
                      <a:pt x="128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" name="Freeform 255"/>
              <p:cNvSpPr>
                <a:spLocks/>
              </p:cNvSpPr>
              <p:nvPr/>
            </p:nvSpPr>
            <p:spPr bwMode="auto">
              <a:xfrm flipH="1">
                <a:off x="1753" y="7756"/>
                <a:ext cx="1" cy="142"/>
              </a:xfrm>
              <a:custGeom>
                <a:avLst/>
                <a:gdLst>
                  <a:gd name="T0" fmla="*/ 0 w 2"/>
                  <a:gd name="T1" fmla="*/ 32 h 298"/>
                  <a:gd name="T2" fmla="*/ 0 w 2"/>
                  <a:gd name="T3" fmla="*/ 0 h 298"/>
                  <a:gd name="T4" fmla="*/ 1 w 2"/>
                  <a:gd name="T5" fmla="*/ 0 h 2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98">
                    <a:moveTo>
                      <a:pt x="0" y="29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5" name="Freeform 256"/>
            <p:cNvSpPr>
              <a:spLocks/>
            </p:cNvSpPr>
            <p:nvPr/>
          </p:nvSpPr>
          <p:spPr bwMode="auto">
            <a:xfrm>
              <a:off x="1702" y="3557"/>
              <a:ext cx="21" cy="36"/>
            </a:xfrm>
            <a:custGeom>
              <a:avLst/>
              <a:gdLst>
                <a:gd name="T0" fmla="*/ 0 w 144"/>
                <a:gd name="T1" fmla="*/ 0 h 248"/>
                <a:gd name="T2" fmla="*/ 0 w 144"/>
                <a:gd name="T3" fmla="*/ 1 h 248"/>
                <a:gd name="T4" fmla="*/ 0 w 144"/>
                <a:gd name="T5" fmla="*/ 1 h 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48">
                  <a:moveTo>
                    <a:pt x="144" y="0"/>
                  </a:moveTo>
                  <a:lnTo>
                    <a:pt x="0" y="248"/>
                  </a:lnTo>
                  <a:lnTo>
                    <a:pt x="1" y="24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6" name="Freeform 257"/>
            <p:cNvSpPr>
              <a:spLocks/>
            </p:cNvSpPr>
            <p:nvPr/>
          </p:nvSpPr>
          <p:spPr bwMode="auto">
            <a:xfrm>
              <a:off x="1765" y="3556"/>
              <a:ext cx="21" cy="36"/>
            </a:xfrm>
            <a:custGeom>
              <a:avLst/>
              <a:gdLst>
                <a:gd name="T0" fmla="*/ 0 w 145"/>
                <a:gd name="T1" fmla="*/ 0 h 250"/>
                <a:gd name="T2" fmla="*/ 0 w 145"/>
                <a:gd name="T3" fmla="*/ 1 h 250"/>
                <a:gd name="T4" fmla="*/ 0 w 145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250">
                  <a:moveTo>
                    <a:pt x="0" y="0"/>
                  </a:moveTo>
                  <a:lnTo>
                    <a:pt x="143" y="250"/>
                  </a:lnTo>
                  <a:lnTo>
                    <a:pt x="145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7" name="Freeform 258"/>
            <p:cNvSpPr>
              <a:spLocks/>
            </p:cNvSpPr>
            <p:nvPr/>
          </p:nvSpPr>
          <p:spPr bwMode="auto">
            <a:xfrm>
              <a:off x="1786" y="3556"/>
              <a:ext cx="21" cy="36"/>
            </a:xfrm>
            <a:custGeom>
              <a:avLst/>
              <a:gdLst>
                <a:gd name="T0" fmla="*/ 0 w 145"/>
                <a:gd name="T1" fmla="*/ 0 h 250"/>
                <a:gd name="T2" fmla="*/ 0 w 145"/>
                <a:gd name="T3" fmla="*/ 1 h 250"/>
                <a:gd name="T4" fmla="*/ 0 w 145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250">
                  <a:moveTo>
                    <a:pt x="145" y="0"/>
                  </a:moveTo>
                  <a:lnTo>
                    <a:pt x="0" y="250"/>
                  </a:lnTo>
                  <a:lnTo>
                    <a:pt x="2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Freeform 259"/>
            <p:cNvSpPr>
              <a:spLocks/>
            </p:cNvSpPr>
            <p:nvPr/>
          </p:nvSpPr>
          <p:spPr bwMode="auto">
            <a:xfrm>
              <a:off x="1744" y="3556"/>
              <a:ext cx="21" cy="36"/>
            </a:xfrm>
            <a:custGeom>
              <a:avLst/>
              <a:gdLst>
                <a:gd name="T0" fmla="*/ 0 w 144"/>
                <a:gd name="T1" fmla="*/ 0 h 250"/>
                <a:gd name="T2" fmla="*/ 0 w 144"/>
                <a:gd name="T3" fmla="*/ 1 h 250"/>
                <a:gd name="T4" fmla="*/ 0 w 144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50">
                  <a:moveTo>
                    <a:pt x="144" y="0"/>
                  </a:moveTo>
                  <a:lnTo>
                    <a:pt x="0" y="250"/>
                  </a:lnTo>
                  <a:lnTo>
                    <a:pt x="1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9" name="Freeform 260"/>
            <p:cNvSpPr>
              <a:spLocks/>
            </p:cNvSpPr>
            <p:nvPr/>
          </p:nvSpPr>
          <p:spPr bwMode="auto">
            <a:xfrm>
              <a:off x="1723" y="3556"/>
              <a:ext cx="21" cy="36"/>
            </a:xfrm>
            <a:custGeom>
              <a:avLst/>
              <a:gdLst>
                <a:gd name="T0" fmla="*/ 0 w 144"/>
                <a:gd name="T1" fmla="*/ 0 h 250"/>
                <a:gd name="T2" fmla="*/ 0 w 144"/>
                <a:gd name="T3" fmla="*/ 1 h 250"/>
                <a:gd name="T4" fmla="*/ 0 w 144"/>
                <a:gd name="T5" fmla="*/ 1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50">
                  <a:moveTo>
                    <a:pt x="0" y="0"/>
                  </a:moveTo>
                  <a:lnTo>
                    <a:pt x="143" y="250"/>
                  </a:lnTo>
                  <a:lnTo>
                    <a:pt x="144" y="25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0" name="Freeform 261"/>
            <p:cNvSpPr>
              <a:spLocks/>
            </p:cNvSpPr>
            <p:nvPr/>
          </p:nvSpPr>
          <p:spPr bwMode="auto">
            <a:xfrm>
              <a:off x="1609" y="3508"/>
              <a:ext cx="0" cy="140"/>
            </a:xfrm>
            <a:custGeom>
              <a:avLst/>
              <a:gdLst>
                <a:gd name="T0" fmla="*/ 0 w 1"/>
                <a:gd name="T1" fmla="*/ 0 h 959"/>
                <a:gd name="T2" fmla="*/ 0 w 1"/>
                <a:gd name="T3" fmla="*/ 3 h 959"/>
                <a:gd name="T4" fmla="*/ 1 w 1"/>
                <a:gd name="T5" fmla="*/ 3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59">
                  <a:moveTo>
                    <a:pt x="0" y="0"/>
                  </a:moveTo>
                  <a:lnTo>
                    <a:pt x="0" y="959"/>
                  </a:lnTo>
                  <a:lnTo>
                    <a:pt x="1" y="95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Freeform 262"/>
            <p:cNvSpPr>
              <a:spLocks/>
            </p:cNvSpPr>
            <p:nvPr/>
          </p:nvSpPr>
          <p:spPr bwMode="auto">
            <a:xfrm>
              <a:off x="1465" y="3508"/>
              <a:ext cx="3" cy="34"/>
            </a:xfrm>
            <a:custGeom>
              <a:avLst/>
              <a:gdLst>
                <a:gd name="T0" fmla="*/ 0 w 25"/>
                <a:gd name="T1" fmla="*/ 0 h 238"/>
                <a:gd name="T2" fmla="*/ 0 w 25"/>
                <a:gd name="T3" fmla="*/ 1 h 238"/>
                <a:gd name="T4" fmla="*/ 0 w 25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38">
                  <a:moveTo>
                    <a:pt x="25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2" name="Freeform 263"/>
            <p:cNvSpPr>
              <a:spLocks/>
            </p:cNvSpPr>
            <p:nvPr/>
          </p:nvSpPr>
          <p:spPr bwMode="auto">
            <a:xfrm>
              <a:off x="1468" y="3508"/>
              <a:ext cx="24" cy="25"/>
            </a:xfrm>
            <a:custGeom>
              <a:avLst/>
              <a:gdLst>
                <a:gd name="T0" fmla="*/ 0 w 165"/>
                <a:gd name="T1" fmla="*/ 0 h 174"/>
                <a:gd name="T2" fmla="*/ 0 w 165"/>
                <a:gd name="T3" fmla="*/ 1 h 174"/>
                <a:gd name="T4" fmla="*/ 0 w 165"/>
                <a:gd name="T5" fmla="*/ 1 h 1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" h="174">
                  <a:moveTo>
                    <a:pt x="0" y="0"/>
                  </a:moveTo>
                  <a:lnTo>
                    <a:pt x="164" y="174"/>
                  </a:lnTo>
                  <a:lnTo>
                    <a:pt x="165" y="17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3" name="Freeform 264"/>
            <p:cNvSpPr>
              <a:spLocks/>
            </p:cNvSpPr>
            <p:nvPr/>
          </p:nvSpPr>
          <p:spPr bwMode="auto">
            <a:xfrm>
              <a:off x="1465" y="3508"/>
              <a:ext cx="27" cy="34"/>
            </a:xfrm>
            <a:custGeom>
              <a:avLst/>
              <a:gdLst>
                <a:gd name="T0" fmla="*/ 0 w 189"/>
                <a:gd name="T1" fmla="*/ 0 h 238"/>
                <a:gd name="T2" fmla="*/ 1 w 189"/>
                <a:gd name="T3" fmla="*/ 1 h 238"/>
                <a:gd name="T4" fmla="*/ 0 w 189"/>
                <a:gd name="T5" fmla="*/ 1 h 238"/>
                <a:gd name="T6" fmla="*/ 0 w 189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238">
                  <a:moveTo>
                    <a:pt x="25" y="0"/>
                  </a:moveTo>
                  <a:lnTo>
                    <a:pt x="189" y="174"/>
                  </a:lnTo>
                  <a:lnTo>
                    <a:pt x="0" y="2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" name="Freeform 265"/>
            <p:cNvSpPr>
              <a:spLocks/>
            </p:cNvSpPr>
            <p:nvPr/>
          </p:nvSpPr>
          <p:spPr bwMode="auto">
            <a:xfrm>
              <a:off x="1465" y="3508"/>
              <a:ext cx="27" cy="34"/>
            </a:xfrm>
            <a:custGeom>
              <a:avLst/>
              <a:gdLst>
                <a:gd name="T0" fmla="*/ 0 w 189"/>
                <a:gd name="T1" fmla="*/ 0 h 238"/>
                <a:gd name="T2" fmla="*/ 1 w 189"/>
                <a:gd name="T3" fmla="*/ 1 h 238"/>
                <a:gd name="T4" fmla="*/ 0 w 189"/>
                <a:gd name="T5" fmla="*/ 1 h 238"/>
                <a:gd name="T6" fmla="*/ 0 w 189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238">
                  <a:moveTo>
                    <a:pt x="25" y="0"/>
                  </a:moveTo>
                  <a:lnTo>
                    <a:pt x="189" y="174"/>
                  </a:lnTo>
                  <a:lnTo>
                    <a:pt x="0" y="238"/>
                  </a:lnTo>
                  <a:lnTo>
                    <a:pt x="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5" name="Freeform 266"/>
            <p:cNvSpPr>
              <a:spLocks/>
            </p:cNvSpPr>
            <p:nvPr/>
          </p:nvSpPr>
          <p:spPr bwMode="auto">
            <a:xfrm>
              <a:off x="1468" y="3508"/>
              <a:ext cx="48" cy="140"/>
            </a:xfrm>
            <a:custGeom>
              <a:avLst/>
              <a:gdLst>
                <a:gd name="T0" fmla="*/ 1 w 325"/>
                <a:gd name="T1" fmla="*/ 3 h 959"/>
                <a:gd name="T2" fmla="*/ 0 w 325"/>
                <a:gd name="T3" fmla="*/ 0 h 959"/>
                <a:gd name="T4" fmla="*/ 0 w 325"/>
                <a:gd name="T5" fmla="*/ 0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959">
                  <a:moveTo>
                    <a:pt x="325" y="95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" name="Freeform 267"/>
            <p:cNvSpPr>
              <a:spLocks/>
            </p:cNvSpPr>
            <p:nvPr/>
          </p:nvSpPr>
          <p:spPr bwMode="auto">
            <a:xfrm>
              <a:off x="1701" y="3508"/>
              <a:ext cx="1" cy="70"/>
            </a:xfrm>
            <a:custGeom>
              <a:avLst/>
              <a:gdLst>
                <a:gd name="T0" fmla="*/ 0 w 1"/>
                <a:gd name="T1" fmla="*/ 0 h 480"/>
                <a:gd name="T2" fmla="*/ 0 w 1"/>
                <a:gd name="T3" fmla="*/ 1 h 480"/>
                <a:gd name="T4" fmla="*/ 1 w 1"/>
                <a:gd name="T5" fmla="*/ 1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80">
                  <a:moveTo>
                    <a:pt x="0" y="0"/>
                  </a:moveTo>
                  <a:lnTo>
                    <a:pt x="0" y="480"/>
                  </a:lnTo>
                  <a:lnTo>
                    <a:pt x="1" y="48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" name="Freeform 268"/>
            <p:cNvSpPr>
              <a:spLocks/>
            </p:cNvSpPr>
            <p:nvPr/>
          </p:nvSpPr>
          <p:spPr bwMode="auto">
            <a:xfrm>
              <a:off x="1423" y="3508"/>
              <a:ext cx="0" cy="140"/>
            </a:xfrm>
            <a:custGeom>
              <a:avLst/>
              <a:gdLst>
                <a:gd name="T0" fmla="*/ 0 w 1"/>
                <a:gd name="T1" fmla="*/ 0 h 959"/>
                <a:gd name="T2" fmla="*/ 0 w 1"/>
                <a:gd name="T3" fmla="*/ 3 h 959"/>
                <a:gd name="T4" fmla="*/ 1 w 1"/>
                <a:gd name="T5" fmla="*/ 3 h 9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59">
                  <a:moveTo>
                    <a:pt x="0" y="0"/>
                  </a:moveTo>
                  <a:lnTo>
                    <a:pt x="0" y="959"/>
                  </a:lnTo>
                  <a:lnTo>
                    <a:pt x="1" y="95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8" name="Freeform 269"/>
            <p:cNvSpPr>
              <a:spLocks/>
            </p:cNvSpPr>
            <p:nvPr/>
          </p:nvSpPr>
          <p:spPr bwMode="auto">
            <a:xfrm>
              <a:off x="1562" y="3508"/>
              <a:ext cx="0" cy="70"/>
            </a:xfrm>
            <a:custGeom>
              <a:avLst/>
              <a:gdLst>
                <a:gd name="T0" fmla="*/ 0 w 1"/>
                <a:gd name="T1" fmla="*/ 1 h 480"/>
                <a:gd name="T2" fmla="*/ 0 w 1"/>
                <a:gd name="T3" fmla="*/ 0 h 480"/>
                <a:gd name="T4" fmla="*/ 1 w 1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80">
                  <a:moveTo>
                    <a:pt x="0" y="4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9" name="Freeform 270"/>
            <p:cNvSpPr>
              <a:spLocks/>
            </p:cNvSpPr>
            <p:nvPr/>
          </p:nvSpPr>
          <p:spPr bwMode="auto">
            <a:xfrm>
              <a:off x="1465" y="3533"/>
              <a:ext cx="27" cy="9"/>
            </a:xfrm>
            <a:custGeom>
              <a:avLst/>
              <a:gdLst>
                <a:gd name="T0" fmla="*/ 0 w 190"/>
                <a:gd name="T1" fmla="*/ 0 h 64"/>
                <a:gd name="T2" fmla="*/ 1 w 190"/>
                <a:gd name="T3" fmla="*/ 0 h 64"/>
                <a:gd name="T4" fmla="*/ 1 w 19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" h="64">
                  <a:moveTo>
                    <a:pt x="0" y="64"/>
                  </a:moveTo>
                  <a:lnTo>
                    <a:pt x="189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0" name="Freeform 271"/>
            <p:cNvSpPr>
              <a:spLocks/>
            </p:cNvSpPr>
            <p:nvPr/>
          </p:nvSpPr>
          <p:spPr bwMode="auto">
            <a:xfrm>
              <a:off x="1469" y="361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0" y="0"/>
                  </a:moveTo>
                  <a:lnTo>
                    <a:pt x="95" y="0"/>
                  </a:lnTo>
                  <a:lnTo>
                    <a:pt x="9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1" name="Freeform 272"/>
            <p:cNvSpPr>
              <a:spLocks/>
            </p:cNvSpPr>
            <p:nvPr/>
          </p:nvSpPr>
          <p:spPr bwMode="auto">
            <a:xfrm>
              <a:off x="1423" y="3648"/>
              <a:ext cx="139" cy="0"/>
            </a:xfrm>
            <a:custGeom>
              <a:avLst/>
              <a:gdLst>
                <a:gd name="T0" fmla="*/ 0 w 960"/>
                <a:gd name="T1" fmla="*/ 3 w 960"/>
                <a:gd name="T2" fmla="*/ 3 w 96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0">
                  <a:moveTo>
                    <a:pt x="0" y="0"/>
                  </a:moveTo>
                  <a:lnTo>
                    <a:pt x="959" y="0"/>
                  </a:lnTo>
                  <a:lnTo>
                    <a:pt x="96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2" name="Freeform 273"/>
            <p:cNvSpPr>
              <a:spLocks/>
            </p:cNvSpPr>
            <p:nvPr/>
          </p:nvSpPr>
          <p:spPr bwMode="auto">
            <a:xfrm>
              <a:off x="1594" y="3616"/>
              <a:ext cx="29" cy="1"/>
            </a:xfrm>
            <a:custGeom>
              <a:avLst/>
              <a:gdLst>
                <a:gd name="T0" fmla="*/ 1 w 199"/>
                <a:gd name="T1" fmla="*/ 0 h 1"/>
                <a:gd name="T2" fmla="*/ 0 w 199"/>
                <a:gd name="T3" fmla="*/ 0 h 1"/>
                <a:gd name="T4" fmla="*/ 0 w 19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" h="1">
                  <a:moveTo>
                    <a:pt x="19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3" name="Freeform 274"/>
            <p:cNvSpPr>
              <a:spLocks/>
            </p:cNvSpPr>
            <p:nvPr/>
          </p:nvSpPr>
          <p:spPr bwMode="auto">
            <a:xfrm>
              <a:off x="1594" y="3616"/>
              <a:ext cx="15" cy="32"/>
            </a:xfrm>
            <a:custGeom>
              <a:avLst/>
              <a:gdLst>
                <a:gd name="T0" fmla="*/ 0 w 99"/>
                <a:gd name="T1" fmla="*/ 1 h 216"/>
                <a:gd name="T2" fmla="*/ 0 w 99"/>
                <a:gd name="T3" fmla="*/ 0 h 216"/>
                <a:gd name="T4" fmla="*/ 0 w 99"/>
                <a:gd name="T5" fmla="*/ 0 h 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216">
                  <a:moveTo>
                    <a:pt x="99" y="21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" name="Freeform 275"/>
            <p:cNvSpPr>
              <a:spLocks/>
            </p:cNvSpPr>
            <p:nvPr/>
          </p:nvSpPr>
          <p:spPr bwMode="auto">
            <a:xfrm>
              <a:off x="1594" y="3616"/>
              <a:ext cx="29" cy="32"/>
            </a:xfrm>
            <a:custGeom>
              <a:avLst/>
              <a:gdLst>
                <a:gd name="T0" fmla="*/ 0 w 199"/>
                <a:gd name="T1" fmla="*/ 1 h 216"/>
                <a:gd name="T2" fmla="*/ 0 w 199"/>
                <a:gd name="T3" fmla="*/ 0 h 216"/>
                <a:gd name="T4" fmla="*/ 1 w 199"/>
                <a:gd name="T5" fmla="*/ 0 h 216"/>
                <a:gd name="T6" fmla="*/ 0 w 199"/>
                <a:gd name="T7" fmla="*/ 1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216">
                  <a:moveTo>
                    <a:pt x="99" y="216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99" y="21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5" name="Freeform 276"/>
            <p:cNvSpPr>
              <a:spLocks/>
            </p:cNvSpPr>
            <p:nvPr/>
          </p:nvSpPr>
          <p:spPr bwMode="auto">
            <a:xfrm>
              <a:off x="1594" y="3616"/>
              <a:ext cx="29" cy="32"/>
            </a:xfrm>
            <a:custGeom>
              <a:avLst/>
              <a:gdLst>
                <a:gd name="T0" fmla="*/ 0 w 199"/>
                <a:gd name="T1" fmla="*/ 1 h 216"/>
                <a:gd name="T2" fmla="*/ 0 w 199"/>
                <a:gd name="T3" fmla="*/ 0 h 216"/>
                <a:gd name="T4" fmla="*/ 1 w 199"/>
                <a:gd name="T5" fmla="*/ 0 h 216"/>
                <a:gd name="T6" fmla="*/ 0 w 199"/>
                <a:gd name="T7" fmla="*/ 1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216">
                  <a:moveTo>
                    <a:pt x="99" y="216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99" y="2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" name="Freeform 277"/>
            <p:cNvSpPr>
              <a:spLocks/>
            </p:cNvSpPr>
            <p:nvPr/>
          </p:nvSpPr>
          <p:spPr bwMode="auto">
            <a:xfrm>
              <a:off x="1562" y="3648"/>
              <a:ext cx="139" cy="0"/>
            </a:xfrm>
            <a:custGeom>
              <a:avLst/>
              <a:gdLst>
                <a:gd name="T0" fmla="*/ 3 w 959"/>
                <a:gd name="T1" fmla="*/ 0 w 959"/>
                <a:gd name="T2" fmla="*/ 0 w 95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59">
                  <a:moveTo>
                    <a:pt x="95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" name="Freeform 278"/>
            <p:cNvSpPr>
              <a:spLocks/>
            </p:cNvSpPr>
            <p:nvPr/>
          </p:nvSpPr>
          <p:spPr bwMode="auto">
            <a:xfrm>
              <a:off x="1701" y="3578"/>
              <a:ext cx="1" cy="70"/>
            </a:xfrm>
            <a:custGeom>
              <a:avLst/>
              <a:gdLst>
                <a:gd name="T0" fmla="*/ 0 w 1"/>
                <a:gd name="T1" fmla="*/ 0 h 479"/>
                <a:gd name="T2" fmla="*/ 0 w 1"/>
                <a:gd name="T3" fmla="*/ 1 h 479"/>
                <a:gd name="T4" fmla="*/ 1 w 1"/>
                <a:gd name="T5" fmla="*/ 1 h 4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79">
                  <a:moveTo>
                    <a:pt x="0" y="0"/>
                  </a:moveTo>
                  <a:lnTo>
                    <a:pt x="0" y="479"/>
                  </a:lnTo>
                  <a:lnTo>
                    <a:pt x="1" y="47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8" name="Freeform 279"/>
            <p:cNvSpPr>
              <a:spLocks/>
            </p:cNvSpPr>
            <p:nvPr/>
          </p:nvSpPr>
          <p:spPr bwMode="auto">
            <a:xfrm>
              <a:off x="1641" y="361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9" name="Freeform 280"/>
            <p:cNvSpPr>
              <a:spLocks/>
            </p:cNvSpPr>
            <p:nvPr/>
          </p:nvSpPr>
          <p:spPr bwMode="auto">
            <a:xfrm>
              <a:off x="1655" y="3613"/>
              <a:ext cx="0" cy="35"/>
            </a:xfrm>
            <a:custGeom>
              <a:avLst/>
              <a:gdLst>
                <a:gd name="T0" fmla="*/ 0 w 1"/>
                <a:gd name="T1" fmla="*/ 0 h 238"/>
                <a:gd name="T2" fmla="*/ 0 w 1"/>
                <a:gd name="T3" fmla="*/ 1 h 238"/>
                <a:gd name="T4" fmla="*/ 1 w 1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8">
                  <a:moveTo>
                    <a:pt x="0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0" name="Freeform 281"/>
            <p:cNvSpPr>
              <a:spLocks/>
            </p:cNvSpPr>
            <p:nvPr/>
          </p:nvSpPr>
          <p:spPr bwMode="auto">
            <a:xfrm>
              <a:off x="1655" y="3613"/>
              <a:ext cx="14" cy="0"/>
            </a:xfrm>
            <a:custGeom>
              <a:avLst/>
              <a:gdLst>
                <a:gd name="T0" fmla="*/ 0 w 97"/>
                <a:gd name="T1" fmla="*/ 0 w 97"/>
                <a:gd name="T2" fmla="*/ 0 w 9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7">
                  <a:moveTo>
                    <a:pt x="0" y="0"/>
                  </a:moveTo>
                  <a:lnTo>
                    <a:pt x="95" y="0"/>
                  </a:lnTo>
                  <a:lnTo>
                    <a:pt x="9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1" name="Freeform 282"/>
            <p:cNvSpPr>
              <a:spLocks/>
            </p:cNvSpPr>
            <p:nvPr/>
          </p:nvSpPr>
          <p:spPr bwMode="auto">
            <a:xfrm>
              <a:off x="1609" y="3616"/>
              <a:ext cx="14" cy="32"/>
            </a:xfrm>
            <a:custGeom>
              <a:avLst/>
              <a:gdLst>
                <a:gd name="T0" fmla="*/ 0 w 101"/>
                <a:gd name="T1" fmla="*/ 1 h 216"/>
                <a:gd name="T2" fmla="*/ 0 w 101"/>
                <a:gd name="T3" fmla="*/ 0 h 216"/>
                <a:gd name="T4" fmla="*/ 0 w 101"/>
                <a:gd name="T5" fmla="*/ 0 h 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216">
                  <a:moveTo>
                    <a:pt x="0" y="216"/>
                  </a:moveTo>
                  <a:lnTo>
                    <a:pt x="100" y="0"/>
                  </a:lnTo>
                  <a:lnTo>
                    <a:pt x="10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2" name="Freeform 283"/>
            <p:cNvSpPr>
              <a:spLocks/>
            </p:cNvSpPr>
            <p:nvPr/>
          </p:nvSpPr>
          <p:spPr bwMode="auto">
            <a:xfrm>
              <a:off x="1562" y="3578"/>
              <a:ext cx="0" cy="70"/>
            </a:xfrm>
            <a:custGeom>
              <a:avLst/>
              <a:gdLst>
                <a:gd name="T0" fmla="*/ 0 w 1"/>
                <a:gd name="T1" fmla="*/ 1 h 479"/>
                <a:gd name="T2" fmla="*/ 0 w 1"/>
                <a:gd name="T3" fmla="*/ 0 h 479"/>
                <a:gd name="T4" fmla="*/ 1 w 1"/>
                <a:gd name="T5" fmla="*/ 0 h 4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79">
                  <a:moveTo>
                    <a:pt x="0" y="47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3" name="Freeform 284"/>
            <p:cNvSpPr>
              <a:spLocks/>
            </p:cNvSpPr>
            <p:nvPr/>
          </p:nvSpPr>
          <p:spPr bwMode="auto">
            <a:xfrm>
              <a:off x="1455" y="3613"/>
              <a:ext cx="14" cy="0"/>
            </a:xfrm>
            <a:custGeom>
              <a:avLst/>
              <a:gdLst>
                <a:gd name="T0" fmla="*/ 0 w 96"/>
                <a:gd name="T1" fmla="*/ 0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" name="Freeform 285"/>
            <p:cNvSpPr>
              <a:spLocks/>
            </p:cNvSpPr>
            <p:nvPr/>
          </p:nvSpPr>
          <p:spPr bwMode="auto">
            <a:xfrm>
              <a:off x="1469" y="3613"/>
              <a:ext cx="0" cy="35"/>
            </a:xfrm>
            <a:custGeom>
              <a:avLst/>
              <a:gdLst>
                <a:gd name="T0" fmla="*/ 0 w 1"/>
                <a:gd name="T1" fmla="*/ 0 h 238"/>
                <a:gd name="T2" fmla="*/ 0 w 1"/>
                <a:gd name="T3" fmla="*/ 1 h 238"/>
                <a:gd name="T4" fmla="*/ 1 w 1"/>
                <a:gd name="T5" fmla="*/ 1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8">
                  <a:moveTo>
                    <a:pt x="0" y="0"/>
                  </a:moveTo>
                  <a:lnTo>
                    <a:pt x="0" y="238"/>
                  </a:lnTo>
                  <a:lnTo>
                    <a:pt x="1" y="23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5" name="Freeform 286"/>
            <p:cNvSpPr>
              <a:spLocks/>
            </p:cNvSpPr>
            <p:nvPr/>
          </p:nvSpPr>
          <p:spPr bwMode="auto">
            <a:xfrm>
              <a:off x="1423" y="3508"/>
              <a:ext cx="139" cy="0"/>
            </a:xfrm>
            <a:custGeom>
              <a:avLst/>
              <a:gdLst>
                <a:gd name="T0" fmla="*/ 3 w 959"/>
                <a:gd name="T1" fmla="*/ 0 w 959"/>
                <a:gd name="T2" fmla="*/ 0 w 95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59">
                  <a:moveTo>
                    <a:pt x="95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6" name="Freeform 287"/>
            <p:cNvSpPr>
              <a:spLocks/>
            </p:cNvSpPr>
            <p:nvPr/>
          </p:nvSpPr>
          <p:spPr bwMode="auto">
            <a:xfrm>
              <a:off x="1562" y="3508"/>
              <a:ext cx="139" cy="0"/>
            </a:xfrm>
            <a:custGeom>
              <a:avLst/>
              <a:gdLst>
                <a:gd name="T0" fmla="*/ 0 w 960"/>
                <a:gd name="T1" fmla="*/ 3 w 960"/>
                <a:gd name="T2" fmla="*/ 3 w 96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0">
                  <a:moveTo>
                    <a:pt x="0" y="0"/>
                  </a:moveTo>
                  <a:lnTo>
                    <a:pt x="959" y="0"/>
                  </a:lnTo>
                  <a:lnTo>
                    <a:pt x="96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7" name="Freeform 289"/>
            <p:cNvSpPr>
              <a:spLocks/>
            </p:cNvSpPr>
            <p:nvPr/>
          </p:nvSpPr>
          <p:spPr bwMode="auto">
            <a:xfrm flipH="1">
              <a:off x="2721" y="2515"/>
              <a:ext cx="384" cy="1"/>
            </a:xfrm>
            <a:custGeom>
              <a:avLst/>
              <a:gdLst>
                <a:gd name="T0" fmla="*/ 0 w 2639"/>
                <a:gd name="T1" fmla="*/ 0 h 1"/>
                <a:gd name="T2" fmla="*/ 8 w 2639"/>
                <a:gd name="T3" fmla="*/ 0 h 1"/>
                <a:gd name="T4" fmla="*/ 8 w 263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39" h="1">
                  <a:moveTo>
                    <a:pt x="0" y="0"/>
                  </a:moveTo>
                  <a:lnTo>
                    <a:pt x="2638" y="0"/>
                  </a:lnTo>
                  <a:lnTo>
                    <a:pt x="2639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8" name="Freeform 290"/>
            <p:cNvSpPr>
              <a:spLocks/>
            </p:cNvSpPr>
            <p:nvPr/>
          </p:nvSpPr>
          <p:spPr bwMode="auto">
            <a:xfrm flipH="1">
              <a:off x="2721" y="2387"/>
              <a:ext cx="384" cy="1"/>
            </a:xfrm>
            <a:custGeom>
              <a:avLst/>
              <a:gdLst>
                <a:gd name="T0" fmla="*/ 0 w 2639"/>
                <a:gd name="T1" fmla="*/ 0 h 1"/>
                <a:gd name="T2" fmla="*/ 8 w 2639"/>
                <a:gd name="T3" fmla="*/ 0 h 1"/>
                <a:gd name="T4" fmla="*/ 8 w 263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39" h="1">
                  <a:moveTo>
                    <a:pt x="0" y="0"/>
                  </a:moveTo>
                  <a:lnTo>
                    <a:pt x="2638" y="0"/>
                  </a:lnTo>
                  <a:lnTo>
                    <a:pt x="2639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9" name="Freeform 291"/>
            <p:cNvSpPr>
              <a:spLocks/>
            </p:cNvSpPr>
            <p:nvPr/>
          </p:nvSpPr>
          <p:spPr bwMode="auto">
            <a:xfrm flipH="1">
              <a:off x="3021" y="2387"/>
              <a:ext cx="0" cy="128"/>
            </a:xfrm>
            <a:custGeom>
              <a:avLst/>
              <a:gdLst>
                <a:gd name="T0" fmla="*/ 0 w 1"/>
                <a:gd name="T1" fmla="*/ 3 h 880"/>
                <a:gd name="T2" fmla="*/ 0 w 1"/>
                <a:gd name="T3" fmla="*/ 0 h 880"/>
                <a:gd name="T4" fmla="*/ 1 w 1"/>
                <a:gd name="T5" fmla="*/ 0 h 8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80">
                  <a:moveTo>
                    <a:pt x="0" y="8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0" name="Freeform 292"/>
            <p:cNvSpPr>
              <a:spLocks/>
            </p:cNvSpPr>
            <p:nvPr/>
          </p:nvSpPr>
          <p:spPr bwMode="auto">
            <a:xfrm flipH="1">
              <a:off x="3053" y="2387"/>
              <a:ext cx="0" cy="128"/>
            </a:xfrm>
            <a:custGeom>
              <a:avLst/>
              <a:gdLst>
                <a:gd name="T0" fmla="*/ 0 w 1"/>
                <a:gd name="T1" fmla="*/ 3 h 880"/>
                <a:gd name="T2" fmla="*/ 0 w 1"/>
                <a:gd name="T3" fmla="*/ 0 h 880"/>
                <a:gd name="T4" fmla="*/ 1 w 1"/>
                <a:gd name="T5" fmla="*/ 0 h 8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80">
                  <a:moveTo>
                    <a:pt x="0" y="8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1" name="Freeform 293"/>
            <p:cNvSpPr>
              <a:spLocks/>
            </p:cNvSpPr>
            <p:nvPr/>
          </p:nvSpPr>
          <p:spPr bwMode="auto">
            <a:xfrm flipH="1">
              <a:off x="3105" y="2387"/>
              <a:ext cx="0" cy="128"/>
            </a:xfrm>
            <a:custGeom>
              <a:avLst/>
              <a:gdLst>
                <a:gd name="T0" fmla="*/ 0 w 1"/>
                <a:gd name="T1" fmla="*/ 3 h 880"/>
                <a:gd name="T2" fmla="*/ 0 w 1"/>
                <a:gd name="T3" fmla="*/ 0 h 880"/>
                <a:gd name="T4" fmla="*/ 1 w 1"/>
                <a:gd name="T5" fmla="*/ 0 h 8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80">
                  <a:moveTo>
                    <a:pt x="0" y="8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2" name="Freeform 294"/>
            <p:cNvSpPr>
              <a:spLocks/>
            </p:cNvSpPr>
            <p:nvPr/>
          </p:nvSpPr>
          <p:spPr bwMode="auto">
            <a:xfrm flipH="1">
              <a:off x="3079" y="2515"/>
              <a:ext cx="0" cy="46"/>
            </a:xfrm>
            <a:custGeom>
              <a:avLst/>
              <a:gdLst>
                <a:gd name="T0" fmla="*/ 0 w 1"/>
                <a:gd name="T1" fmla="*/ 0 h 317"/>
                <a:gd name="T2" fmla="*/ 0 w 1"/>
                <a:gd name="T3" fmla="*/ 1 h 317"/>
                <a:gd name="T4" fmla="*/ 1 w 1"/>
                <a:gd name="T5" fmla="*/ 1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17">
                  <a:moveTo>
                    <a:pt x="0" y="0"/>
                  </a:moveTo>
                  <a:lnTo>
                    <a:pt x="0" y="317"/>
                  </a:lnTo>
                  <a:lnTo>
                    <a:pt x="1" y="31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3" name="Freeform 295"/>
            <p:cNvSpPr>
              <a:spLocks/>
            </p:cNvSpPr>
            <p:nvPr/>
          </p:nvSpPr>
          <p:spPr bwMode="auto">
            <a:xfrm flipH="1">
              <a:off x="2721" y="2464"/>
              <a:ext cx="0" cy="51"/>
            </a:xfrm>
            <a:custGeom>
              <a:avLst/>
              <a:gdLst>
                <a:gd name="T0" fmla="*/ 0 w 1"/>
                <a:gd name="T1" fmla="*/ 0 h 352"/>
                <a:gd name="T2" fmla="*/ 0 w 1"/>
                <a:gd name="T3" fmla="*/ 1 h 352"/>
                <a:gd name="T4" fmla="*/ 1 w 1"/>
                <a:gd name="T5" fmla="*/ 1 h 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52">
                  <a:moveTo>
                    <a:pt x="0" y="0"/>
                  </a:moveTo>
                  <a:lnTo>
                    <a:pt x="0" y="352"/>
                  </a:lnTo>
                  <a:lnTo>
                    <a:pt x="1" y="35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" name="Freeform 296"/>
            <p:cNvSpPr>
              <a:spLocks/>
            </p:cNvSpPr>
            <p:nvPr/>
          </p:nvSpPr>
          <p:spPr bwMode="auto">
            <a:xfrm flipH="1">
              <a:off x="2721" y="2387"/>
              <a:ext cx="0" cy="51"/>
            </a:xfrm>
            <a:custGeom>
              <a:avLst/>
              <a:gdLst>
                <a:gd name="T0" fmla="*/ 0 w 1"/>
                <a:gd name="T1" fmla="*/ 0 h 351"/>
                <a:gd name="T2" fmla="*/ 0 w 1"/>
                <a:gd name="T3" fmla="*/ 1 h 351"/>
                <a:gd name="T4" fmla="*/ 1 w 1"/>
                <a:gd name="T5" fmla="*/ 1 h 3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51">
                  <a:moveTo>
                    <a:pt x="0" y="0"/>
                  </a:moveTo>
                  <a:lnTo>
                    <a:pt x="0" y="351"/>
                  </a:lnTo>
                  <a:lnTo>
                    <a:pt x="1" y="351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" name="Freeform 298"/>
            <p:cNvSpPr>
              <a:spLocks/>
            </p:cNvSpPr>
            <p:nvPr/>
          </p:nvSpPr>
          <p:spPr bwMode="auto">
            <a:xfrm>
              <a:off x="2568" y="3649"/>
              <a:ext cx="19" cy="34"/>
            </a:xfrm>
            <a:custGeom>
              <a:avLst/>
              <a:gdLst>
                <a:gd name="T0" fmla="*/ 0 w 133"/>
                <a:gd name="T1" fmla="*/ 0 h 228"/>
                <a:gd name="T2" fmla="*/ 0 w 133"/>
                <a:gd name="T3" fmla="*/ 1 h 228"/>
                <a:gd name="T4" fmla="*/ 0 w 133"/>
                <a:gd name="T5" fmla="*/ 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228">
                  <a:moveTo>
                    <a:pt x="133" y="0"/>
                  </a:moveTo>
                  <a:lnTo>
                    <a:pt x="0" y="228"/>
                  </a:lnTo>
                  <a:lnTo>
                    <a:pt x="1" y="22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" name="Freeform 299"/>
            <p:cNvSpPr>
              <a:spLocks/>
            </p:cNvSpPr>
            <p:nvPr/>
          </p:nvSpPr>
          <p:spPr bwMode="auto">
            <a:xfrm>
              <a:off x="2626" y="3648"/>
              <a:ext cx="19" cy="33"/>
            </a:xfrm>
            <a:custGeom>
              <a:avLst/>
              <a:gdLst>
                <a:gd name="T0" fmla="*/ 0 w 132"/>
                <a:gd name="T1" fmla="*/ 0 h 228"/>
                <a:gd name="T2" fmla="*/ 0 w 132"/>
                <a:gd name="T3" fmla="*/ 1 h 228"/>
                <a:gd name="T4" fmla="*/ 0 w 132"/>
                <a:gd name="T5" fmla="*/ 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" h="228">
                  <a:moveTo>
                    <a:pt x="0" y="0"/>
                  </a:moveTo>
                  <a:lnTo>
                    <a:pt x="131" y="228"/>
                  </a:lnTo>
                  <a:lnTo>
                    <a:pt x="132" y="22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" name="Freeform 300"/>
            <p:cNvSpPr>
              <a:spLocks/>
            </p:cNvSpPr>
            <p:nvPr/>
          </p:nvSpPr>
          <p:spPr bwMode="auto">
            <a:xfrm>
              <a:off x="2645" y="3648"/>
              <a:ext cx="19" cy="33"/>
            </a:xfrm>
            <a:custGeom>
              <a:avLst/>
              <a:gdLst>
                <a:gd name="T0" fmla="*/ 0 w 133"/>
                <a:gd name="T1" fmla="*/ 0 h 228"/>
                <a:gd name="T2" fmla="*/ 0 w 133"/>
                <a:gd name="T3" fmla="*/ 1 h 228"/>
                <a:gd name="T4" fmla="*/ 0 w 133"/>
                <a:gd name="T5" fmla="*/ 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228">
                  <a:moveTo>
                    <a:pt x="133" y="0"/>
                  </a:moveTo>
                  <a:lnTo>
                    <a:pt x="0" y="228"/>
                  </a:lnTo>
                  <a:lnTo>
                    <a:pt x="1" y="22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8" name="Freeform 301"/>
            <p:cNvSpPr>
              <a:spLocks/>
            </p:cNvSpPr>
            <p:nvPr/>
          </p:nvSpPr>
          <p:spPr bwMode="auto">
            <a:xfrm>
              <a:off x="2607" y="3648"/>
              <a:ext cx="19" cy="33"/>
            </a:xfrm>
            <a:custGeom>
              <a:avLst/>
              <a:gdLst>
                <a:gd name="T0" fmla="*/ 0 w 132"/>
                <a:gd name="T1" fmla="*/ 0 h 228"/>
                <a:gd name="T2" fmla="*/ 0 w 132"/>
                <a:gd name="T3" fmla="*/ 1 h 228"/>
                <a:gd name="T4" fmla="*/ 0 w 132"/>
                <a:gd name="T5" fmla="*/ 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" h="228">
                  <a:moveTo>
                    <a:pt x="132" y="0"/>
                  </a:moveTo>
                  <a:lnTo>
                    <a:pt x="0" y="228"/>
                  </a:lnTo>
                  <a:lnTo>
                    <a:pt x="2" y="22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" name="Freeform 302"/>
            <p:cNvSpPr>
              <a:spLocks/>
            </p:cNvSpPr>
            <p:nvPr/>
          </p:nvSpPr>
          <p:spPr bwMode="auto">
            <a:xfrm>
              <a:off x="2587" y="3648"/>
              <a:ext cx="20" cy="33"/>
            </a:xfrm>
            <a:custGeom>
              <a:avLst/>
              <a:gdLst>
                <a:gd name="T0" fmla="*/ 0 w 134"/>
                <a:gd name="T1" fmla="*/ 0 h 228"/>
                <a:gd name="T2" fmla="*/ 0 w 134"/>
                <a:gd name="T3" fmla="*/ 1 h 228"/>
                <a:gd name="T4" fmla="*/ 0 w 134"/>
                <a:gd name="T5" fmla="*/ 1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228">
                  <a:moveTo>
                    <a:pt x="0" y="0"/>
                  </a:moveTo>
                  <a:lnTo>
                    <a:pt x="132" y="228"/>
                  </a:lnTo>
                  <a:lnTo>
                    <a:pt x="134" y="22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" name="Freeform 303"/>
            <p:cNvSpPr>
              <a:spLocks/>
            </p:cNvSpPr>
            <p:nvPr/>
          </p:nvSpPr>
          <p:spPr bwMode="auto">
            <a:xfrm>
              <a:off x="2482" y="3604"/>
              <a:ext cx="1" cy="128"/>
            </a:xfrm>
            <a:custGeom>
              <a:avLst/>
              <a:gdLst>
                <a:gd name="T0" fmla="*/ 0 w 2"/>
                <a:gd name="T1" fmla="*/ 0 h 879"/>
                <a:gd name="T2" fmla="*/ 0 w 2"/>
                <a:gd name="T3" fmla="*/ 3 h 879"/>
                <a:gd name="T4" fmla="*/ 1 w 2"/>
                <a:gd name="T5" fmla="*/ 3 h 8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879">
                  <a:moveTo>
                    <a:pt x="0" y="0"/>
                  </a:moveTo>
                  <a:lnTo>
                    <a:pt x="0" y="879"/>
                  </a:lnTo>
                  <a:lnTo>
                    <a:pt x="2" y="87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1" name="Freeform 304"/>
            <p:cNvSpPr>
              <a:spLocks/>
            </p:cNvSpPr>
            <p:nvPr/>
          </p:nvSpPr>
          <p:spPr bwMode="auto">
            <a:xfrm>
              <a:off x="2350" y="3604"/>
              <a:ext cx="3" cy="32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1 h 217"/>
                <a:gd name="T4" fmla="*/ 0 w 23"/>
                <a:gd name="T5" fmla="*/ 1 h 2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17">
                  <a:moveTo>
                    <a:pt x="23" y="0"/>
                  </a:moveTo>
                  <a:lnTo>
                    <a:pt x="0" y="217"/>
                  </a:lnTo>
                  <a:lnTo>
                    <a:pt x="1" y="21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2" name="Freeform 305"/>
            <p:cNvSpPr>
              <a:spLocks/>
            </p:cNvSpPr>
            <p:nvPr/>
          </p:nvSpPr>
          <p:spPr bwMode="auto">
            <a:xfrm>
              <a:off x="2353" y="3604"/>
              <a:ext cx="23" cy="23"/>
            </a:xfrm>
            <a:custGeom>
              <a:avLst/>
              <a:gdLst>
                <a:gd name="T0" fmla="*/ 0 w 151"/>
                <a:gd name="T1" fmla="*/ 0 h 159"/>
                <a:gd name="T2" fmla="*/ 1 w 151"/>
                <a:gd name="T3" fmla="*/ 0 h 159"/>
                <a:gd name="T4" fmla="*/ 1 w 151"/>
                <a:gd name="T5" fmla="*/ 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159">
                  <a:moveTo>
                    <a:pt x="0" y="0"/>
                  </a:moveTo>
                  <a:lnTo>
                    <a:pt x="150" y="159"/>
                  </a:lnTo>
                  <a:lnTo>
                    <a:pt x="151" y="15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3" name="Freeform 306"/>
            <p:cNvSpPr>
              <a:spLocks/>
            </p:cNvSpPr>
            <p:nvPr/>
          </p:nvSpPr>
          <p:spPr bwMode="auto">
            <a:xfrm>
              <a:off x="2350" y="3604"/>
              <a:ext cx="25" cy="32"/>
            </a:xfrm>
            <a:custGeom>
              <a:avLst/>
              <a:gdLst>
                <a:gd name="T0" fmla="*/ 0 w 173"/>
                <a:gd name="T1" fmla="*/ 0 h 217"/>
                <a:gd name="T2" fmla="*/ 1 w 173"/>
                <a:gd name="T3" fmla="*/ 0 h 217"/>
                <a:gd name="T4" fmla="*/ 0 w 173"/>
                <a:gd name="T5" fmla="*/ 1 h 217"/>
                <a:gd name="T6" fmla="*/ 0 w 173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217">
                  <a:moveTo>
                    <a:pt x="23" y="0"/>
                  </a:moveTo>
                  <a:lnTo>
                    <a:pt x="173" y="159"/>
                  </a:lnTo>
                  <a:lnTo>
                    <a:pt x="0" y="2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" name="Freeform 307"/>
            <p:cNvSpPr>
              <a:spLocks/>
            </p:cNvSpPr>
            <p:nvPr/>
          </p:nvSpPr>
          <p:spPr bwMode="auto">
            <a:xfrm>
              <a:off x="2350" y="3604"/>
              <a:ext cx="25" cy="32"/>
            </a:xfrm>
            <a:custGeom>
              <a:avLst/>
              <a:gdLst>
                <a:gd name="T0" fmla="*/ 0 w 173"/>
                <a:gd name="T1" fmla="*/ 0 h 217"/>
                <a:gd name="T2" fmla="*/ 1 w 173"/>
                <a:gd name="T3" fmla="*/ 0 h 217"/>
                <a:gd name="T4" fmla="*/ 0 w 173"/>
                <a:gd name="T5" fmla="*/ 1 h 217"/>
                <a:gd name="T6" fmla="*/ 0 w 173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217">
                  <a:moveTo>
                    <a:pt x="23" y="0"/>
                  </a:moveTo>
                  <a:lnTo>
                    <a:pt x="173" y="159"/>
                  </a:lnTo>
                  <a:lnTo>
                    <a:pt x="0" y="217"/>
                  </a:lnTo>
                  <a:lnTo>
                    <a:pt x="23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5" name="Freeform 308"/>
            <p:cNvSpPr>
              <a:spLocks/>
            </p:cNvSpPr>
            <p:nvPr/>
          </p:nvSpPr>
          <p:spPr bwMode="auto">
            <a:xfrm>
              <a:off x="2353" y="3604"/>
              <a:ext cx="44" cy="128"/>
            </a:xfrm>
            <a:custGeom>
              <a:avLst/>
              <a:gdLst>
                <a:gd name="T0" fmla="*/ 1 w 298"/>
                <a:gd name="T1" fmla="*/ 3 h 879"/>
                <a:gd name="T2" fmla="*/ 0 w 298"/>
                <a:gd name="T3" fmla="*/ 0 h 879"/>
                <a:gd name="T4" fmla="*/ 0 w 298"/>
                <a:gd name="T5" fmla="*/ 0 h 8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8" h="879">
                  <a:moveTo>
                    <a:pt x="298" y="87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6" name="Freeform 309"/>
            <p:cNvSpPr>
              <a:spLocks/>
            </p:cNvSpPr>
            <p:nvPr/>
          </p:nvSpPr>
          <p:spPr bwMode="auto">
            <a:xfrm>
              <a:off x="2567" y="3604"/>
              <a:ext cx="1" cy="64"/>
            </a:xfrm>
            <a:custGeom>
              <a:avLst/>
              <a:gdLst>
                <a:gd name="T0" fmla="*/ 0 w 1"/>
                <a:gd name="T1" fmla="*/ 0 h 439"/>
                <a:gd name="T2" fmla="*/ 0 w 1"/>
                <a:gd name="T3" fmla="*/ 1 h 439"/>
                <a:gd name="T4" fmla="*/ 1 w 1"/>
                <a:gd name="T5" fmla="*/ 1 h 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39">
                  <a:moveTo>
                    <a:pt x="0" y="0"/>
                  </a:moveTo>
                  <a:lnTo>
                    <a:pt x="0" y="439"/>
                  </a:lnTo>
                  <a:lnTo>
                    <a:pt x="1" y="43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7" name="Freeform 310"/>
            <p:cNvSpPr>
              <a:spLocks/>
            </p:cNvSpPr>
            <p:nvPr/>
          </p:nvSpPr>
          <p:spPr bwMode="auto">
            <a:xfrm>
              <a:off x="2312" y="3604"/>
              <a:ext cx="0" cy="128"/>
            </a:xfrm>
            <a:custGeom>
              <a:avLst/>
              <a:gdLst>
                <a:gd name="T0" fmla="*/ 0 w 1"/>
                <a:gd name="T1" fmla="*/ 0 h 879"/>
                <a:gd name="T2" fmla="*/ 0 w 1"/>
                <a:gd name="T3" fmla="*/ 3 h 879"/>
                <a:gd name="T4" fmla="*/ 1 w 1"/>
                <a:gd name="T5" fmla="*/ 3 h 8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79">
                  <a:moveTo>
                    <a:pt x="0" y="0"/>
                  </a:moveTo>
                  <a:lnTo>
                    <a:pt x="0" y="879"/>
                  </a:lnTo>
                  <a:lnTo>
                    <a:pt x="1" y="87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8" name="Freeform 311"/>
            <p:cNvSpPr>
              <a:spLocks/>
            </p:cNvSpPr>
            <p:nvPr/>
          </p:nvSpPr>
          <p:spPr bwMode="auto">
            <a:xfrm>
              <a:off x="2439" y="3604"/>
              <a:ext cx="1" cy="64"/>
            </a:xfrm>
            <a:custGeom>
              <a:avLst/>
              <a:gdLst>
                <a:gd name="T0" fmla="*/ 0 w 1"/>
                <a:gd name="T1" fmla="*/ 1 h 439"/>
                <a:gd name="T2" fmla="*/ 0 w 1"/>
                <a:gd name="T3" fmla="*/ 0 h 439"/>
                <a:gd name="T4" fmla="*/ 1 w 1"/>
                <a:gd name="T5" fmla="*/ 0 h 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39">
                  <a:moveTo>
                    <a:pt x="0" y="43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9" name="Freeform 312"/>
            <p:cNvSpPr>
              <a:spLocks/>
            </p:cNvSpPr>
            <p:nvPr/>
          </p:nvSpPr>
          <p:spPr bwMode="auto">
            <a:xfrm>
              <a:off x="2350" y="3627"/>
              <a:ext cx="26" cy="9"/>
            </a:xfrm>
            <a:custGeom>
              <a:avLst/>
              <a:gdLst>
                <a:gd name="T0" fmla="*/ 0 w 174"/>
                <a:gd name="T1" fmla="*/ 0 h 58"/>
                <a:gd name="T2" fmla="*/ 1 w 174"/>
                <a:gd name="T3" fmla="*/ 0 h 58"/>
                <a:gd name="T4" fmla="*/ 1 w 174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58">
                  <a:moveTo>
                    <a:pt x="0" y="58"/>
                  </a:moveTo>
                  <a:lnTo>
                    <a:pt x="173" y="0"/>
                  </a:lnTo>
                  <a:lnTo>
                    <a:pt x="174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0" name="Freeform 313"/>
            <p:cNvSpPr>
              <a:spLocks/>
            </p:cNvSpPr>
            <p:nvPr/>
          </p:nvSpPr>
          <p:spPr bwMode="auto">
            <a:xfrm>
              <a:off x="2354" y="3700"/>
              <a:ext cx="13" cy="1"/>
            </a:xfrm>
            <a:custGeom>
              <a:avLst/>
              <a:gdLst>
                <a:gd name="T0" fmla="*/ 0 w 88"/>
                <a:gd name="T1" fmla="*/ 0 h 1"/>
                <a:gd name="T2" fmla="*/ 0 w 88"/>
                <a:gd name="T3" fmla="*/ 0 h 1"/>
                <a:gd name="T4" fmla="*/ 0 w 8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1">
                  <a:moveTo>
                    <a:pt x="0" y="0"/>
                  </a:moveTo>
                  <a:lnTo>
                    <a:pt x="87" y="0"/>
                  </a:lnTo>
                  <a:lnTo>
                    <a:pt x="8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1" name="Freeform 314"/>
            <p:cNvSpPr>
              <a:spLocks/>
            </p:cNvSpPr>
            <p:nvPr/>
          </p:nvSpPr>
          <p:spPr bwMode="auto">
            <a:xfrm>
              <a:off x="2312" y="3732"/>
              <a:ext cx="128" cy="0"/>
            </a:xfrm>
            <a:custGeom>
              <a:avLst/>
              <a:gdLst>
                <a:gd name="T0" fmla="*/ 0 w 880"/>
                <a:gd name="T1" fmla="*/ 3 w 880"/>
                <a:gd name="T2" fmla="*/ 3 w 88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80">
                  <a:moveTo>
                    <a:pt x="0" y="0"/>
                  </a:moveTo>
                  <a:lnTo>
                    <a:pt x="879" y="0"/>
                  </a:lnTo>
                  <a:lnTo>
                    <a:pt x="88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2" name="Freeform 315"/>
            <p:cNvSpPr>
              <a:spLocks/>
            </p:cNvSpPr>
            <p:nvPr/>
          </p:nvSpPr>
          <p:spPr bwMode="auto">
            <a:xfrm>
              <a:off x="2469" y="3703"/>
              <a:ext cx="26" cy="1"/>
            </a:xfrm>
            <a:custGeom>
              <a:avLst/>
              <a:gdLst>
                <a:gd name="T0" fmla="*/ 1 w 183"/>
                <a:gd name="T1" fmla="*/ 0 h 1"/>
                <a:gd name="T2" fmla="*/ 0 w 183"/>
                <a:gd name="T3" fmla="*/ 0 h 1"/>
                <a:gd name="T4" fmla="*/ 0 w 18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">
                  <a:moveTo>
                    <a:pt x="183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3" name="Freeform 316"/>
            <p:cNvSpPr>
              <a:spLocks/>
            </p:cNvSpPr>
            <p:nvPr/>
          </p:nvSpPr>
          <p:spPr bwMode="auto">
            <a:xfrm>
              <a:off x="2469" y="3703"/>
              <a:ext cx="13" cy="29"/>
            </a:xfrm>
            <a:custGeom>
              <a:avLst/>
              <a:gdLst>
                <a:gd name="T0" fmla="*/ 0 w 91"/>
                <a:gd name="T1" fmla="*/ 1 h 199"/>
                <a:gd name="T2" fmla="*/ 0 w 91"/>
                <a:gd name="T3" fmla="*/ 0 h 199"/>
                <a:gd name="T4" fmla="*/ 0 w 91"/>
                <a:gd name="T5" fmla="*/ 0 h 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99">
                  <a:moveTo>
                    <a:pt x="91" y="19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4" name="Freeform 317"/>
            <p:cNvSpPr>
              <a:spLocks/>
            </p:cNvSpPr>
            <p:nvPr/>
          </p:nvSpPr>
          <p:spPr bwMode="auto">
            <a:xfrm>
              <a:off x="2469" y="3703"/>
              <a:ext cx="26" cy="29"/>
            </a:xfrm>
            <a:custGeom>
              <a:avLst/>
              <a:gdLst>
                <a:gd name="T0" fmla="*/ 0 w 183"/>
                <a:gd name="T1" fmla="*/ 1 h 199"/>
                <a:gd name="T2" fmla="*/ 0 w 183"/>
                <a:gd name="T3" fmla="*/ 0 h 199"/>
                <a:gd name="T4" fmla="*/ 1 w 183"/>
                <a:gd name="T5" fmla="*/ 0 h 199"/>
                <a:gd name="T6" fmla="*/ 0 w 183"/>
                <a:gd name="T7" fmla="*/ 1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99">
                  <a:moveTo>
                    <a:pt x="91" y="199"/>
                  </a:moveTo>
                  <a:lnTo>
                    <a:pt x="0" y="0"/>
                  </a:lnTo>
                  <a:lnTo>
                    <a:pt x="183" y="0"/>
                  </a:lnTo>
                  <a:lnTo>
                    <a:pt x="91" y="19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" name="Freeform 318"/>
            <p:cNvSpPr>
              <a:spLocks/>
            </p:cNvSpPr>
            <p:nvPr/>
          </p:nvSpPr>
          <p:spPr bwMode="auto">
            <a:xfrm>
              <a:off x="2469" y="3703"/>
              <a:ext cx="26" cy="29"/>
            </a:xfrm>
            <a:custGeom>
              <a:avLst/>
              <a:gdLst>
                <a:gd name="T0" fmla="*/ 0 w 183"/>
                <a:gd name="T1" fmla="*/ 1 h 199"/>
                <a:gd name="T2" fmla="*/ 0 w 183"/>
                <a:gd name="T3" fmla="*/ 0 h 199"/>
                <a:gd name="T4" fmla="*/ 1 w 183"/>
                <a:gd name="T5" fmla="*/ 0 h 199"/>
                <a:gd name="T6" fmla="*/ 0 w 183"/>
                <a:gd name="T7" fmla="*/ 1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99">
                  <a:moveTo>
                    <a:pt x="91" y="199"/>
                  </a:moveTo>
                  <a:lnTo>
                    <a:pt x="0" y="0"/>
                  </a:lnTo>
                  <a:lnTo>
                    <a:pt x="183" y="0"/>
                  </a:lnTo>
                  <a:lnTo>
                    <a:pt x="91" y="19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6" name="Freeform 319"/>
            <p:cNvSpPr>
              <a:spLocks/>
            </p:cNvSpPr>
            <p:nvPr/>
          </p:nvSpPr>
          <p:spPr bwMode="auto">
            <a:xfrm>
              <a:off x="2439" y="3732"/>
              <a:ext cx="128" cy="0"/>
            </a:xfrm>
            <a:custGeom>
              <a:avLst/>
              <a:gdLst>
                <a:gd name="T0" fmla="*/ 3 w 879"/>
                <a:gd name="T1" fmla="*/ 0 w 879"/>
                <a:gd name="T2" fmla="*/ 0 w 87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79">
                  <a:moveTo>
                    <a:pt x="87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7" name="Freeform 320"/>
            <p:cNvSpPr>
              <a:spLocks/>
            </p:cNvSpPr>
            <p:nvPr/>
          </p:nvSpPr>
          <p:spPr bwMode="auto">
            <a:xfrm>
              <a:off x="2567" y="3668"/>
              <a:ext cx="1" cy="64"/>
            </a:xfrm>
            <a:custGeom>
              <a:avLst/>
              <a:gdLst>
                <a:gd name="T0" fmla="*/ 0 w 1"/>
                <a:gd name="T1" fmla="*/ 0 h 440"/>
                <a:gd name="T2" fmla="*/ 0 w 1"/>
                <a:gd name="T3" fmla="*/ 1 h 440"/>
                <a:gd name="T4" fmla="*/ 1 w 1"/>
                <a:gd name="T5" fmla="*/ 1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40">
                  <a:moveTo>
                    <a:pt x="0" y="0"/>
                  </a:moveTo>
                  <a:lnTo>
                    <a:pt x="0" y="440"/>
                  </a:lnTo>
                  <a:lnTo>
                    <a:pt x="1" y="44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8" name="Freeform 321"/>
            <p:cNvSpPr>
              <a:spLocks/>
            </p:cNvSpPr>
            <p:nvPr/>
          </p:nvSpPr>
          <p:spPr bwMode="auto">
            <a:xfrm>
              <a:off x="2512" y="3700"/>
              <a:ext cx="12" cy="1"/>
            </a:xfrm>
            <a:custGeom>
              <a:avLst/>
              <a:gdLst>
                <a:gd name="T0" fmla="*/ 0 w 87"/>
                <a:gd name="T1" fmla="*/ 0 h 1"/>
                <a:gd name="T2" fmla="*/ 0 w 87"/>
                <a:gd name="T3" fmla="*/ 0 h 1"/>
                <a:gd name="T4" fmla="*/ 0 w 8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1">
                  <a:moveTo>
                    <a:pt x="8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9" name="Freeform 322"/>
            <p:cNvSpPr>
              <a:spLocks/>
            </p:cNvSpPr>
            <p:nvPr/>
          </p:nvSpPr>
          <p:spPr bwMode="auto">
            <a:xfrm>
              <a:off x="2524" y="3700"/>
              <a:ext cx="1" cy="32"/>
            </a:xfrm>
            <a:custGeom>
              <a:avLst/>
              <a:gdLst>
                <a:gd name="T0" fmla="*/ 0 w 1"/>
                <a:gd name="T1" fmla="*/ 0 h 218"/>
                <a:gd name="T2" fmla="*/ 0 w 1"/>
                <a:gd name="T3" fmla="*/ 1 h 218"/>
                <a:gd name="T4" fmla="*/ 1 w 1"/>
                <a:gd name="T5" fmla="*/ 1 h 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18">
                  <a:moveTo>
                    <a:pt x="0" y="0"/>
                  </a:moveTo>
                  <a:lnTo>
                    <a:pt x="0" y="218"/>
                  </a:lnTo>
                  <a:lnTo>
                    <a:pt x="1" y="2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0" name="Freeform 323"/>
            <p:cNvSpPr>
              <a:spLocks/>
            </p:cNvSpPr>
            <p:nvPr/>
          </p:nvSpPr>
          <p:spPr bwMode="auto">
            <a:xfrm>
              <a:off x="2524" y="3700"/>
              <a:ext cx="14" cy="1"/>
            </a:xfrm>
            <a:custGeom>
              <a:avLst/>
              <a:gdLst>
                <a:gd name="T0" fmla="*/ 0 w 90"/>
                <a:gd name="T1" fmla="*/ 0 h 1"/>
                <a:gd name="T2" fmla="*/ 0 w 90"/>
                <a:gd name="T3" fmla="*/ 0 h 1"/>
                <a:gd name="T4" fmla="*/ 0 w 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1" name="Freeform 324"/>
            <p:cNvSpPr>
              <a:spLocks/>
            </p:cNvSpPr>
            <p:nvPr/>
          </p:nvSpPr>
          <p:spPr bwMode="auto">
            <a:xfrm>
              <a:off x="2482" y="3703"/>
              <a:ext cx="14" cy="29"/>
            </a:xfrm>
            <a:custGeom>
              <a:avLst/>
              <a:gdLst>
                <a:gd name="T0" fmla="*/ 0 w 93"/>
                <a:gd name="T1" fmla="*/ 1 h 199"/>
                <a:gd name="T2" fmla="*/ 0 w 93"/>
                <a:gd name="T3" fmla="*/ 0 h 199"/>
                <a:gd name="T4" fmla="*/ 0 w 93"/>
                <a:gd name="T5" fmla="*/ 0 h 1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199">
                  <a:moveTo>
                    <a:pt x="0" y="199"/>
                  </a:moveTo>
                  <a:lnTo>
                    <a:pt x="92" y="0"/>
                  </a:lnTo>
                  <a:lnTo>
                    <a:pt x="93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2" name="Freeform 325"/>
            <p:cNvSpPr>
              <a:spLocks/>
            </p:cNvSpPr>
            <p:nvPr/>
          </p:nvSpPr>
          <p:spPr bwMode="auto">
            <a:xfrm>
              <a:off x="2439" y="3668"/>
              <a:ext cx="1" cy="64"/>
            </a:xfrm>
            <a:custGeom>
              <a:avLst/>
              <a:gdLst>
                <a:gd name="T0" fmla="*/ 0 w 1"/>
                <a:gd name="T1" fmla="*/ 1 h 440"/>
                <a:gd name="T2" fmla="*/ 0 w 1"/>
                <a:gd name="T3" fmla="*/ 0 h 440"/>
                <a:gd name="T4" fmla="*/ 1 w 1"/>
                <a:gd name="T5" fmla="*/ 0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40">
                  <a:moveTo>
                    <a:pt x="0" y="44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3" name="Line 326"/>
            <p:cNvSpPr>
              <a:spLocks noChangeShapeType="1"/>
            </p:cNvSpPr>
            <p:nvPr/>
          </p:nvSpPr>
          <p:spPr bwMode="auto">
            <a:xfrm>
              <a:off x="2439" y="373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4" name="Freeform 327"/>
            <p:cNvSpPr>
              <a:spLocks/>
            </p:cNvSpPr>
            <p:nvPr/>
          </p:nvSpPr>
          <p:spPr bwMode="auto">
            <a:xfrm>
              <a:off x="2234" y="3661"/>
              <a:ext cx="10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0" y="47"/>
                  </a:moveTo>
                  <a:lnTo>
                    <a:pt x="20" y="0"/>
                  </a:lnTo>
                  <a:lnTo>
                    <a:pt x="66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" name="Freeform 328"/>
            <p:cNvSpPr>
              <a:spLocks/>
            </p:cNvSpPr>
            <p:nvPr/>
          </p:nvSpPr>
          <p:spPr bwMode="auto">
            <a:xfrm>
              <a:off x="2234" y="3661"/>
              <a:ext cx="10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0" y="47"/>
                  </a:moveTo>
                  <a:lnTo>
                    <a:pt x="20" y="0"/>
                  </a:lnTo>
                  <a:lnTo>
                    <a:pt x="66" y="47"/>
                  </a:lnTo>
                  <a:lnTo>
                    <a:pt x="0" y="4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6" name="Freeform 329"/>
            <p:cNvSpPr>
              <a:spLocks/>
            </p:cNvSpPr>
            <p:nvPr/>
          </p:nvSpPr>
          <p:spPr bwMode="auto">
            <a:xfrm>
              <a:off x="2237" y="3659"/>
              <a:ext cx="7" cy="9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6">
                  <a:moveTo>
                    <a:pt x="0" y="19"/>
                  </a:moveTo>
                  <a:lnTo>
                    <a:pt x="46" y="0"/>
                  </a:lnTo>
                  <a:lnTo>
                    <a:pt x="46" y="6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7" name="Freeform 330"/>
            <p:cNvSpPr>
              <a:spLocks/>
            </p:cNvSpPr>
            <p:nvPr/>
          </p:nvSpPr>
          <p:spPr bwMode="auto">
            <a:xfrm>
              <a:off x="2237" y="3659"/>
              <a:ext cx="7" cy="9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6">
                  <a:moveTo>
                    <a:pt x="0" y="19"/>
                  </a:moveTo>
                  <a:lnTo>
                    <a:pt x="46" y="0"/>
                  </a:lnTo>
                  <a:lnTo>
                    <a:pt x="46" y="66"/>
                  </a:lnTo>
                  <a:lnTo>
                    <a:pt x="0" y="1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8" name="Freeform 331"/>
            <p:cNvSpPr>
              <a:spLocks/>
            </p:cNvSpPr>
            <p:nvPr/>
          </p:nvSpPr>
          <p:spPr bwMode="auto">
            <a:xfrm>
              <a:off x="2244" y="3659"/>
              <a:ext cx="6" cy="9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6">
                  <a:moveTo>
                    <a:pt x="0" y="0"/>
                  </a:moveTo>
                  <a:lnTo>
                    <a:pt x="46" y="1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9" name="Freeform 332"/>
            <p:cNvSpPr>
              <a:spLocks/>
            </p:cNvSpPr>
            <p:nvPr/>
          </p:nvSpPr>
          <p:spPr bwMode="auto">
            <a:xfrm>
              <a:off x="2244" y="3659"/>
              <a:ext cx="6" cy="9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6">
                  <a:moveTo>
                    <a:pt x="0" y="0"/>
                  </a:moveTo>
                  <a:lnTo>
                    <a:pt x="46" y="19"/>
                  </a:lnTo>
                  <a:lnTo>
                    <a:pt x="0" y="66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0" name="Freeform 333"/>
            <p:cNvSpPr>
              <a:spLocks/>
            </p:cNvSpPr>
            <p:nvPr/>
          </p:nvSpPr>
          <p:spPr bwMode="auto">
            <a:xfrm>
              <a:off x="2244" y="3661"/>
              <a:ext cx="9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46" y="0"/>
                  </a:moveTo>
                  <a:lnTo>
                    <a:pt x="66" y="47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1" name="Freeform 334"/>
            <p:cNvSpPr>
              <a:spLocks/>
            </p:cNvSpPr>
            <p:nvPr/>
          </p:nvSpPr>
          <p:spPr bwMode="auto">
            <a:xfrm>
              <a:off x="2244" y="3661"/>
              <a:ext cx="9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46" y="0"/>
                  </a:moveTo>
                  <a:lnTo>
                    <a:pt x="66" y="47"/>
                  </a:lnTo>
                  <a:lnTo>
                    <a:pt x="0" y="47"/>
                  </a:lnTo>
                  <a:lnTo>
                    <a:pt x="4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2" name="Freeform 335"/>
            <p:cNvSpPr>
              <a:spLocks/>
            </p:cNvSpPr>
            <p:nvPr/>
          </p:nvSpPr>
          <p:spPr bwMode="auto">
            <a:xfrm>
              <a:off x="2244" y="3668"/>
              <a:ext cx="9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46" y="47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" name="Freeform 336"/>
            <p:cNvSpPr>
              <a:spLocks/>
            </p:cNvSpPr>
            <p:nvPr/>
          </p:nvSpPr>
          <p:spPr bwMode="auto">
            <a:xfrm>
              <a:off x="2244" y="3668"/>
              <a:ext cx="9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46" y="47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4" name="Freeform 337"/>
            <p:cNvSpPr>
              <a:spLocks/>
            </p:cNvSpPr>
            <p:nvPr/>
          </p:nvSpPr>
          <p:spPr bwMode="auto">
            <a:xfrm>
              <a:off x="2244" y="3668"/>
              <a:ext cx="6" cy="10"/>
            </a:xfrm>
            <a:custGeom>
              <a:avLst/>
              <a:gdLst>
                <a:gd name="T0" fmla="*/ 0 w 46"/>
                <a:gd name="T1" fmla="*/ 0 h 67"/>
                <a:gd name="T2" fmla="*/ 0 w 46"/>
                <a:gd name="T3" fmla="*/ 0 h 67"/>
                <a:gd name="T4" fmla="*/ 0 w 46"/>
                <a:gd name="T5" fmla="*/ 0 h 67"/>
                <a:gd name="T6" fmla="*/ 0 w 4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7">
                  <a:moveTo>
                    <a:pt x="46" y="4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46" y="4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" name="Freeform 338"/>
            <p:cNvSpPr>
              <a:spLocks/>
            </p:cNvSpPr>
            <p:nvPr/>
          </p:nvSpPr>
          <p:spPr bwMode="auto">
            <a:xfrm>
              <a:off x="2244" y="3668"/>
              <a:ext cx="6" cy="10"/>
            </a:xfrm>
            <a:custGeom>
              <a:avLst/>
              <a:gdLst>
                <a:gd name="T0" fmla="*/ 0 w 46"/>
                <a:gd name="T1" fmla="*/ 0 h 67"/>
                <a:gd name="T2" fmla="*/ 0 w 46"/>
                <a:gd name="T3" fmla="*/ 0 h 67"/>
                <a:gd name="T4" fmla="*/ 0 w 46"/>
                <a:gd name="T5" fmla="*/ 0 h 67"/>
                <a:gd name="T6" fmla="*/ 0 w 4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7">
                  <a:moveTo>
                    <a:pt x="46" y="4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46" y="4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" name="Freeform 339"/>
            <p:cNvSpPr>
              <a:spLocks/>
            </p:cNvSpPr>
            <p:nvPr/>
          </p:nvSpPr>
          <p:spPr bwMode="auto">
            <a:xfrm>
              <a:off x="2237" y="3668"/>
              <a:ext cx="7" cy="10"/>
            </a:xfrm>
            <a:custGeom>
              <a:avLst/>
              <a:gdLst>
                <a:gd name="T0" fmla="*/ 0 w 46"/>
                <a:gd name="T1" fmla="*/ 0 h 67"/>
                <a:gd name="T2" fmla="*/ 0 w 46"/>
                <a:gd name="T3" fmla="*/ 0 h 67"/>
                <a:gd name="T4" fmla="*/ 0 w 46"/>
                <a:gd name="T5" fmla="*/ 0 h 67"/>
                <a:gd name="T6" fmla="*/ 0 w 4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7">
                  <a:moveTo>
                    <a:pt x="46" y="67"/>
                  </a:moveTo>
                  <a:lnTo>
                    <a:pt x="0" y="47"/>
                  </a:lnTo>
                  <a:lnTo>
                    <a:pt x="46" y="0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7" name="Freeform 340"/>
            <p:cNvSpPr>
              <a:spLocks/>
            </p:cNvSpPr>
            <p:nvPr/>
          </p:nvSpPr>
          <p:spPr bwMode="auto">
            <a:xfrm>
              <a:off x="2237" y="3668"/>
              <a:ext cx="7" cy="10"/>
            </a:xfrm>
            <a:custGeom>
              <a:avLst/>
              <a:gdLst>
                <a:gd name="T0" fmla="*/ 0 w 46"/>
                <a:gd name="T1" fmla="*/ 0 h 67"/>
                <a:gd name="T2" fmla="*/ 0 w 46"/>
                <a:gd name="T3" fmla="*/ 0 h 67"/>
                <a:gd name="T4" fmla="*/ 0 w 46"/>
                <a:gd name="T5" fmla="*/ 0 h 67"/>
                <a:gd name="T6" fmla="*/ 0 w 4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67">
                  <a:moveTo>
                    <a:pt x="46" y="67"/>
                  </a:moveTo>
                  <a:lnTo>
                    <a:pt x="0" y="47"/>
                  </a:lnTo>
                  <a:lnTo>
                    <a:pt x="46" y="0"/>
                  </a:lnTo>
                  <a:lnTo>
                    <a:pt x="46" y="6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8" name="Freeform 341"/>
            <p:cNvSpPr>
              <a:spLocks/>
            </p:cNvSpPr>
            <p:nvPr/>
          </p:nvSpPr>
          <p:spPr bwMode="auto">
            <a:xfrm>
              <a:off x="2234" y="3668"/>
              <a:ext cx="10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20" y="47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9" name="Freeform 342"/>
            <p:cNvSpPr>
              <a:spLocks/>
            </p:cNvSpPr>
            <p:nvPr/>
          </p:nvSpPr>
          <p:spPr bwMode="auto">
            <a:xfrm>
              <a:off x="2234" y="3668"/>
              <a:ext cx="10" cy="7"/>
            </a:xfrm>
            <a:custGeom>
              <a:avLst/>
              <a:gdLst>
                <a:gd name="T0" fmla="*/ 0 w 66"/>
                <a:gd name="T1" fmla="*/ 0 h 47"/>
                <a:gd name="T2" fmla="*/ 0 w 66"/>
                <a:gd name="T3" fmla="*/ 0 h 47"/>
                <a:gd name="T4" fmla="*/ 0 w 66"/>
                <a:gd name="T5" fmla="*/ 0 h 47"/>
                <a:gd name="T6" fmla="*/ 0 w 6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7">
                  <a:moveTo>
                    <a:pt x="20" y="47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20" y="4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0" name="Freeform 343"/>
            <p:cNvSpPr>
              <a:spLocks/>
            </p:cNvSpPr>
            <p:nvPr/>
          </p:nvSpPr>
          <p:spPr bwMode="auto">
            <a:xfrm>
              <a:off x="2212" y="3636"/>
              <a:ext cx="64" cy="64"/>
            </a:xfrm>
            <a:custGeom>
              <a:avLst/>
              <a:gdLst>
                <a:gd name="T0" fmla="*/ 0 w 440"/>
                <a:gd name="T1" fmla="*/ 1 h 440"/>
                <a:gd name="T2" fmla="*/ 0 w 440"/>
                <a:gd name="T3" fmla="*/ 0 h 440"/>
                <a:gd name="T4" fmla="*/ 1 w 440"/>
                <a:gd name="T5" fmla="*/ 0 h 440"/>
                <a:gd name="T6" fmla="*/ 1 w 440"/>
                <a:gd name="T7" fmla="*/ 0 h 440"/>
                <a:gd name="T8" fmla="*/ 1 w 440"/>
                <a:gd name="T9" fmla="*/ 1 h 440"/>
                <a:gd name="T10" fmla="*/ 1 w 440"/>
                <a:gd name="T11" fmla="*/ 1 h 440"/>
                <a:gd name="T12" fmla="*/ 1 w 440"/>
                <a:gd name="T13" fmla="*/ 1 h 440"/>
                <a:gd name="T14" fmla="*/ 0 w 440"/>
                <a:gd name="T15" fmla="*/ 1 h 440"/>
                <a:gd name="T16" fmla="*/ 0 w 440"/>
                <a:gd name="T17" fmla="*/ 1 h 440"/>
                <a:gd name="T18" fmla="*/ 0 w 440"/>
                <a:gd name="T19" fmla="*/ 1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0" h="440">
                  <a:moveTo>
                    <a:pt x="0" y="220"/>
                  </a:moveTo>
                  <a:lnTo>
                    <a:pt x="65" y="65"/>
                  </a:lnTo>
                  <a:lnTo>
                    <a:pt x="220" y="0"/>
                  </a:lnTo>
                  <a:lnTo>
                    <a:pt x="375" y="65"/>
                  </a:lnTo>
                  <a:lnTo>
                    <a:pt x="440" y="220"/>
                  </a:lnTo>
                  <a:lnTo>
                    <a:pt x="375" y="376"/>
                  </a:lnTo>
                  <a:lnTo>
                    <a:pt x="220" y="440"/>
                  </a:lnTo>
                  <a:lnTo>
                    <a:pt x="65" y="376"/>
                  </a:lnTo>
                  <a:lnTo>
                    <a:pt x="0" y="220"/>
                  </a:lnTo>
                  <a:lnTo>
                    <a:pt x="1" y="22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1" name="Freeform 344"/>
            <p:cNvSpPr>
              <a:spLocks/>
            </p:cNvSpPr>
            <p:nvPr/>
          </p:nvSpPr>
          <p:spPr bwMode="auto">
            <a:xfrm>
              <a:off x="2342" y="3700"/>
              <a:ext cx="12" cy="1"/>
            </a:xfrm>
            <a:custGeom>
              <a:avLst/>
              <a:gdLst>
                <a:gd name="T0" fmla="*/ 0 w 88"/>
                <a:gd name="T1" fmla="*/ 0 h 1"/>
                <a:gd name="T2" fmla="*/ 0 w 88"/>
                <a:gd name="T3" fmla="*/ 0 h 1"/>
                <a:gd name="T4" fmla="*/ 0 w 8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2" name="Freeform 345"/>
            <p:cNvSpPr>
              <a:spLocks/>
            </p:cNvSpPr>
            <p:nvPr/>
          </p:nvSpPr>
          <p:spPr bwMode="auto">
            <a:xfrm>
              <a:off x="2354" y="3700"/>
              <a:ext cx="1" cy="32"/>
            </a:xfrm>
            <a:custGeom>
              <a:avLst/>
              <a:gdLst>
                <a:gd name="T0" fmla="*/ 0 w 1"/>
                <a:gd name="T1" fmla="*/ 0 h 218"/>
                <a:gd name="T2" fmla="*/ 0 w 1"/>
                <a:gd name="T3" fmla="*/ 1 h 218"/>
                <a:gd name="T4" fmla="*/ 1 w 1"/>
                <a:gd name="T5" fmla="*/ 1 h 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18">
                  <a:moveTo>
                    <a:pt x="0" y="0"/>
                  </a:moveTo>
                  <a:lnTo>
                    <a:pt x="0" y="218"/>
                  </a:lnTo>
                  <a:lnTo>
                    <a:pt x="1" y="2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3" name="Freeform 346"/>
            <p:cNvSpPr>
              <a:spLocks/>
            </p:cNvSpPr>
            <p:nvPr/>
          </p:nvSpPr>
          <p:spPr bwMode="auto">
            <a:xfrm>
              <a:off x="2269" y="3687"/>
              <a:ext cx="43" cy="1"/>
            </a:xfrm>
            <a:custGeom>
              <a:avLst/>
              <a:gdLst>
                <a:gd name="T0" fmla="*/ 1 w 291"/>
                <a:gd name="T1" fmla="*/ 0 h 1"/>
                <a:gd name="T2" fmla="*/ 0 w 291"/>
                <a:gd name="T3" fmla="*/ 0 h 1"/>
                <a:gd name="T4" fmla="*/ 0 w 2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" h="1">
                  <a:moveTo>
                    <a:pt x="29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4" name="Freeform 347"/>
            <p:cNvSpPr>
              <a:spLocks/>
            </p:cNvSpPr>
            <p:nvPr/>
          </p:nvSpPr>
          <p:spPr bwMode="auto">
            <a:xfrm>
              <a:off x="2269" y="3649"/>
              <a:ext cx="43" cy="0"/>
            </a:xfrm>
            <a:custGeom>
              <a:avLst/>
              <a:gdLst>
                <a:gd name="T0" fmla="*/ 1 w 291"/>
                <a:gd name="T1" fmla="*/ 0 w 291"/>
                <a:gd name="T2" fmla="*/ 0 w 29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91">
                  <a:moveTo>
                    <a:pt x="29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5" name="Freeform 348"/>
            <p:cNvSpPr>
              <a:spLocks/>
            </p:cNvSpPr>
            <p:nvPr/>
          </p:nvSpPr>
          <p:spPr bwMode="auto">
            <a:xfrm>
              <a:off x="2312" y="3604"/>
              <a:ext cx="127" cy="0"/>
            </a:xfrm>
            <a:custGeom>
              <a:avLst/>
              <a:gdLst>
                <a:gd name="T0" fmla="*/ 3 w 879"/>
                <a:gd name="T1" fmla="*/ 0 w 879"/>
                <a:gd name="T2" fmla="*/ 0 w 87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79">
                  <a:moveTo>
                    <a:pt x="87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" name="Freeform 349"/>
            <p:cNvSpPr>
              <a:spLocks/>
            </p:cNvSpPr>
            <p:nvPr/>
          </p:nvSpPr>
          <p:spPr bwMode="auto">
            <a:xfrm>
              <a:off x="2439" y="3604"/>
              <a:ext cx="129" cy="0"/>
            </a:xfrm>
            <a:custGeom>
              <a:avLst/>
              <a:gdLst>
                <a:gd name="T0" fmla="*/ 0 w 880"/>
                <a:gd name="T1" fmla="*/ 3 w 880"/>
                <a:gd name="T2" fmla="*/ 3 w 88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80">
                  <a:moveTo>
                    <a:pt x="0" y="0"/>
                  </a:moveTo>
                  <a:lnTo>
                    <a:pt x="879" y="0"/>
                  </a:lnTo>
                  <a:lnTo>
                    <a:pt x="88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7" name="Group 351"/>
            <p:cNvGrpSpPr>
              <a:grpSpLocks/>
            </p:cNvGrpSpPr>
            <p:nvPr/>
          </p:nvGrpSpPr>
          <p:grpSpPr bwMode="auto">
            <a:xfrm>
              <a:off x="2461" y="3732"/>
              <a:ext cx="52" cy="23"/>
              <a:chOff x="4828" y="9701"/>
              <a:chExt cx="119" cy="52"/>
            </a:xfrm>
          </p:grpSpPr>
          <p:sp>
            <p:nvSpPr>
              <p:cNvPr id="517" name="Line 352"/>
              <p:cNvSpPr>
                <a:spLocks noChangeShapeType="1"/>
              </p:cNvSpPr>
              <p:nvPr/>
            </p:nvSpPr>
            <p:spPr bwMode="auto">
              <a:xfrm flipV="1">
                <a:off x="4882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" name="Line 353"/>
              <p:cNvSpPr>
                <a:spLocks noChangeShapeType="1"/>
              </p:cNvSpPr>
              <p:nvPr/>
            </p:nvSpPr>
            <p:spPr bwMode="auto">
              <a:xfrm>
                <a:off x="4828" y="9701"/>
                <a:ext cx="65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8" name="Line 354"/>
            <p:cNvSpPr>
              <a:spLocks noChangeShapeType="1"/>
            </p:cNvSpPr>
            <p:nvPr/>
          </p:nvSpPr>
          <p:spPr bwMode="auto">
            <a:xfrm flipV="1">
              <a:off x="2489" y="333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9" name="Freeform 355"/>
            <p:cNvSpPr>
              <a:spLocks/>
            </p:cNvSpPr>
            <p:nvPr/>
          </p:nvSpPr>
          <p:spPr bwMode="auto">
            <a:xfrm>
              <a:off x="2442" y="3011"/>
              <a:ext cx="103" cy="185"/>
            </a:xfrm>
            <a:custGeom>
              <a:avLst/>
              <a:gdLst>
                <a:gd name="T0" fmla="*/ 0 w 248"/>
                <a:gd name="T1" fmla="*/ 16 h 632"/>
                <a:gd name="T2" fmla="*/ 0 w 248"/>
                <a:gd name="T3" fmla="*/ 0 h 632"/>
                <a:gd name="T4" fmla="*/ 18 w 248"/>
                <a:gd name="T5" fmla="*/ 0 h 6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8" h="632">
                  <a:moveTo>
                    <a:pt x="0" y="632"/>
                  </a:moveTo>
                  <a:lnTo>
                    <a:pt x="0" y="0"/>
                  </a:lnTo>
                  <a:lnTo>
                    <a:pt x="24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0" name="Freeform 356"/>
            <p:cNvSpPr>
              <a:spLocks/>
            </p:cNvSpPr>
            <p:nvPr/>
          </p:nvSpPr>
          <p:spPr bwMode="auto">
            <a:xfrm>
              <a:off x="2712" y="3007"/>
              <a:ext cx="391" cy="590"/>
            </a:xfrm>
            <a:custGeom>
              <a:avLst/>
              <a:gdLst>
                <a:gd name="T0" fmla="*/ 0 w 840"/>
                <a:gd name="T1" fmla="*/ 0 h 1560"/>
                <a:gd name="T2" fmla="*/ 85 w 840"/>
                <a:gd name="T3" fmla="*/ 0 h 1560"/>
                <a:gd name="T4" fmla="*/ 85 w 840"/>
                <a:gd name="T5" fmla="*/ 84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" h="1560">
                  <a:moveTo>
                    <a:pt x="0" y="0"/>
                  </a:moveTo>
                  <a:lnTo>
                    <a:pt x="840" y="0"/>
                  </a:lnTo>
                  <a:lnTo>
                    <a:pt x="840" y="156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1" name="Line 358"/>
            <p:cNvSpPr>
              <a:spLocks noChangeShapeType="1"/>
            </p:cNvSpPr>
            <p:nvPr/>
          </p:nvSpPr>
          <p:spPr bwMode="auto">
            <a:xfrm flipV="1">
              <a:off x="998" y="3961"/>
              <a:ext cx="0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2" name="Line 359"/>
            <p:cNvSpPr>
              <a:spLocks noChangeShapeType="1"/>
            </p:cNvSpPr>
            <p:nvPr/>
          </p:nvSpPr>
          <p:spPr bwMode="auto">
            <a:xfrm flipH="1" flipV="1">
              <a:off x="702" y="3958"/>
              <a:ext cx="9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3" name="Freeform 360"/>
            <p:cNvSpPr>
              <a:spLocks/>
            </p:cNvSpPr>
            <p:nvPr/>
          </p:nvSpPr>
          <p:spPr bwMode="auto">
            <a:xfrm>
              <a:off x="2534" y="3723"/>
              <a:ext cx="611" cy="129"/>
            </a:xfrm>
            <a:custGeom>
              <a:avLst/>
              <a:gdLst>
                <a:gd name="T0" fmla="*/ 0 w 1424"/>
                <a:gd name="T1" fmla="*/ 24 h 296"/>
                <a:gd name="T2" fmla="*/ 112 w 1424"/>
                <a:gd name="T3" fmla="*/ 24 h 296"/>
                <a:gd name="T4" fmla="*/ 112 w 1424"/>
                <a:gd name="T5" fmla="*/ 0 h 2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4" h="296">
                  <a:moveTo>
                    <a:pt x="0" y="296"/>
                  </a:moveTo>
                  <a:lnTo>
                    <a:pt x="1424" y="296"/>
                  </a:lnTo>
                  <a:lnTo>
                    <a:pt x="1424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4" name="Rectangle 361"/>
            <p:cNvSpPr>
              <a:spLocks noChangeArrowheads="1"/>
            </p:cNvSpPr>
            <p:nvPr/>
          </p:nvSpPr>
          <p:spPr bwMode="auto">
            <a:xfrm>
              <a:off x="2561" y="2428"/>
              <a:ext cx="461" cy="3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sp>
          <p:nvSpPr>
            <p:cNvPr id="265" name="AutoShape 362"/>
            <p:cNvSpPr>
              <a:spLocks noChangeArrowheads="1"/>
            </p:cNvSpPr>
            <p:nvPr/>
          </p:nvSpPr>
          <p:spPr bwMode="auto">
            <a:xfrm flipV="1">
              <a:off x="2590" y="2397"/>
              <a:ext cx="81" cy="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67 w 21600"/>
                <a:gd name="T13" fmla="*/ 5574 h 21600"/>
                <a:gd name="T14" fmla="*/ 15733 w 21600"/>
                <a:gd name="T15" fmla="*/ 160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939" y="21600"/>
                  </a:lnTo>
                  <a:lnTo>
                    <a:pt x="1366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" name="Freeform 363"/>
            <p:cNvSpPr>
              <a:spLocks/>
            </p:cNvSpPr>
            <p:nvPr/>
          </p:nvSpPr>
          <p:spPr bwMode="auto">
            <a:xfrm flipH="1">
              <a:off x="1214" y="2755"/>
              <a:ext cx="16" cy="93"/>
            </a:xfrm>
            <a:custGeom>
              <a:avLst/>
              <a:gdLst>
                <a:gd name="T0" fmla="*/ 0 w 116"/>
                <a:gd name="T1" fmla="*/ 0 h 708"/>
                <a:gd name="T2" fmla="*/ 0 w 116"/>
                <a:gd name="T3" fmla="*/ 1 h 708"/>
                <a:gd name="T4" fmla="*/ 0 w 116"/>
                <a:gd name="T5" fmla="*/ 1 h 708"/>
                <a:gd name="T6" fmla="*/ 0 w 116"/>
                <a:gd name="T7" fmla="*/ 2 h 708"/>
                <a:gd name="T8" fmla="*/ 0 w 116"/>
                <a:gd name="T9" fmla="*/ 2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708">
                  <a:moveTo>
                    <a:pt x="115" y="0"/>
                  </a:moveTo>
                  <a:lnTo>
                    <a:pt x="0" y="228"/>
                  </a:lnTo>
                  <a:lnTo>
                    <a:pt x="0" y="481"/>
                  </a:lnTo>
                  <a:lnTo>
                    <a:pt x="115" y="708"/>
                  </a:lnTo>
                  <a:lnTo>
                    <a:pt x="116" y="70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7" name="Freeform 364"/>
            <p:cNvSpPr>
              <a:spLocks/>
            </p:cNvSpPr>
            <p:nvPr/>
          </p:nvSpPr>
          <p:spPr bwMode="auto">
            <a:xfrm flipH="1">
              <a:off x="1207" y="2778"/>
              <a:ext cx="80" cy="53"/>
            </a:xfrm>
            <a:custGeom>
              <a:avLst/>
              <a:gdLst>
                <a:gd name="T0" fmla="*/ 1 w 611"/>
                <a:gd name="T1" fmla="*/ 0 h 408"/>
                <a:gd name="T2" fmla="*/ 0 w 611"/>
                <a:gd name="T3" fmla="*/ 1 h 408"/>
                <a:gd name="T4" fmla="*/ 0 w 611"/>
                <a:gd name="T5" fmla="*/ 1 h 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1" h="408">
                  <a:moveTo>
                    <a:pt x="611" y="0"/>
                  </a:moveTo>
                  <a:lnTo>
                    <a:pt x="0" y="408"/>
                  </a:lnTo>
                  <a:lnTo>
                    <a:pt x="1" y="40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8" name="Freeform 365"/>
            <p:cNvSpPr>
              <a:spLocks/>
            </p:cNvSpPr>
            <p:nvPr/>
          </p:nvSpPr>
          <p:spPr bwMode="auto">
            <a:xfrm flipH="1">
              <a:off x="1246" y="2755"/>
              <a:ext cx="16" cy="93"/>
            </a:xfrm>
            <a:custGeom>
              <a:avLst/>
              <a:gdLst>
                <a:gd name="T0" fmla="*/ 0 w 115"/>
                <a:gd name="T1" fmla="*/ 2 h 708"/>
                <a:gd name="T2" fmla="*/ 0 w 115"/>
                <a:gd name="T3" fmla="*/ 1 h 708"/>
                <a:gd name="T4" fmla="*/ 0 w 115"/>
                <a:gd name="T5" fmla="*/ 1 h 708"/>
                <a:gd name="T6" fmla="*/ 0 w 115"/>
                <a:gd name="T7" fmla="*/ 0 h 708"/>
                <a:gd name="T8" fmla="*/ 0 w 115"/>
                <a:gd name="T9" fmla="*/ 0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708">
                  <a:moveTo>
                    <a:pt x="0" y="708"/>
                  </a:moveTo>
                  <a:lnTo>
                    <a:pt x="115" y="481"/>
                  </a:lnTo>
                  <a:lnTo>
                    <a:pt x="115" y="228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9" name="Freeform 366"/>
            <p:cNvSpPr>
              <a:spLocks/>
            </p:cNvSpPr>
            <p:nvPr/>
          </p:nvSpPr>
          <p:spPr bwMode="auto">
            <a:xfrm flipH="1">
              <a:off x="1135" y="2932"/>
              <a:ext cx="103" cy="1"/>
            </a:xfrm>
            <a:custGeom>
              <a:avLst/>
              <a:gdLst>
                <a:gd name="T0" fmla="*/ 2 w 784"/>
                <a:gd name="T1" fmla="*/ 0 h 1"/>
                <a:gd name="T2" fmla="*/ 0 w 784"/>
                <a:gd name="T3" fmla="*/ 0 h 1"/>
                <a:gd name="T4" fmla="*/ 0 w 78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4" h="1">
                  <a:moveTo>
                    <a:pt x="784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0" name="Freeform 367"/>
            <p:cNvSpPr>
              <a:spLocks/>
            </p:cNvSpPr>
            <p:nvPr/>
          </p:nvSpPr>
          <p:spPr bwMode="auto">
            <a:xfrm flipH="1">
              <a:off x="1271" y="2804"/>
              <a:ext cx="17" cy="28"/>
            </a:xfrm>
            <a:custGeom>
              <a:avLst/>
              <a:gdLst>
                <a:gd name="T0" fmla="*/ 0 w 132"/>
                <a:gd name="T1" fmla="*/ 1 h 210"/>
                <a:gd name="T2" fmla="*/ 0 w 132"/>
                <a:gd name="T3" fmla="*/ 0 h 210"/>
                <a:gd name="T4" fmla="*/ 0 w 132"/>
                <a:gd name="T5" fmla="*/ 0 h 2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" h="210">
                  <a:moveTo>
                    <a:pt x="0" y="210"/>
                  </a:moveTo>
                  <a:lnTo>
                    <a:pt x="131" y="0"/>
                  </a:lnTo>
                  <a:lnTo>
                    <a:pt x="13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1" name="Freeform 368"/>
            <p:cNvSpPr>
              <a:spLocks/>
            </p:cNvSpPr>
            <p:nvPr/>
          </p:nvSpPr>
          <p:spPr bwMode="auto">
            <a:xfrm flipH="1">
              <a:off x="1256" y="2804"/>
              <a:ext cx="32" cy="28"/>
            </a:xfrm>
            <a:custGeom>
              <a:avLst/>
              <a:gdLst>
                <a:gd name="T0" fmla="*/ 0 w 245"/>
                <a:gd name="T1" fmla="*/ 1 h 210"/>
                <a:gd name="T2" fmla="*/ 1 w 245"/>
                <a:gd name="T3" fmla="*/ 0 h 210"/>
                <a:gd name="T4" fmla="*/ 0 w 245"/>
                <a:gd name="T5" fmla="*/ 0 h 210"/>
                <a:gd name="T6" fmla="*/ 0 w 245"/>
                <a:gd name="T7" fmla="*/ 1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" h="210">
                  <a:moveTo>
                    <a:pt x="0" y="210"/>
                  </a:moveTo>
                  <a:lnTo>
                    <a:pt x="245" y="172"/>
                  </a:lnTo>
                  <a:lnTo>
                    <a:pt x="131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2" name="Freeform 369"/>
            <p:cNvSpPr>
              <a:spLocks/>
            </p:cNvSpPr>
            <p:nvPr/>
          </p:nvSpPr>
          <p:spPr bwMode="auto">
            <a:xfrm flipH="1">
              <a:off x="1256" y="2804"/>
              <a:ext cx="32" cy="28"/>
            </a:xfrm>
            <a:custGeom>
              <a:avLst/>
              <a:gdLst>
                <a:gd name="T0" fmla="*/ 0 w 245"/>
                <a:gd name="T1" fmla="*/ 1 h 210"/>
                <a:gd name="T2" fmla="*/ 1 w 245"/>
                <a:gd name="T3" fmla="*/ 0 h 210"/>
                <a:gd name="T4" fmla="*/ 0 w 245"/>
                <a:gd name="T5" fmla="*/ 0 h 210"/>
                <a:gd name="T6" fmla="*/ 0 w 245"/>
                <a:gd name="T7" fmla="*/ 1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" h="210">
                  <a:moveTo>
                    <a:pt x="0" y="210"/>
                  </a:moveTo>
                  <a:lnTo>
                    <a:pt x="245" y="172"/>
                  </a:lnTo>
                  <a:lnTo>
                    <a:pt x="131" y="0"/>
                  </a:lnTo>
                  <a:lnTo>
                    <a:pt x="0" y="21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3" name="Freeform 370"/>
            <p:cNvSpPr>
              <a:spLocks/>
            </p:cNvSpPr>
            <p:nvPr/>
          </p:nvSpPr>
          <p:spPr bwMode="auto">
            <a:xfrm flipH="1">
              <a:off x="1256" y="2804"/>
              <a:ext cx="15" cy="23"/>
            </a:xfrm>
            <a:custGeom>
              <a:avLst/>
              <a:gdLst>
                <a:gd name="T0" fmla="*/ 0 w 115"/>
                <a:gd name="T1" fmla="*/ 0 h 172"/>
                <a:gd name="T2" fmla="*/ 0 w 115"/>
                <a:gd name="T3" fmla="*/ 0 h 172"/>
                <a:gd name="T4" fmla="*/ 0 w 115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172">
                  <a:moveTo>
                    <a:pt x="0" y="0"/>
                  </a:moveTo>
                  <a:lnTo>
                    <a:pt x="114" y="172"/>
                  </a:lnTo>
                  <a:lnTo>
                    <a:pt x="115" y="17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4" name="Freeform 371"/>
            <p:cNvSpPr>
              <a:spLocks/>
            </p:cNvSpPr>
            <p:nvPr/>
          </p:nvSpPr>
          <p:spPr bwMode="auto">
            <a:xfrm flipH="1">
              <a:off x="1238" y="2926"/>
              <a:ext cx="5" cy="6"/>
            </a:xfrm>
            <a:custGeom>
              <a:avLst/>
              <a:gdLst>
                <a:gd name="T0" fmla="*/ 0 w 35"/>
                <a:gd name="T1" fmla="*/ 0 h 50"/>
                <a:gd name="T2" fmla="*/ 0 w 35"/>
                <a:gd name="T3" fmla="*/ 0 h 50"/>
                <a:gd name="T4" fmla="*/ 0 w 35"/>
                <a:gd name="T5" fmla="*/ 0 h 50"/>
                <a:gd name="T6" fmla="*/ 0 w 35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50">
                  <a:moveTo>
                    <a:pt x="35" y="0"/>
                  </a:moveTo>
                  <a:lnTo>
                    <a:pt x="0" y="14"/>
                  </a:lnTo>
                  <a:lnTo>
                    <a:pt x="35" y="5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" name="Freeform 372"/>
            <p:cNvSpPr>
              <a:spLocks/>
            </p:cNvSpPr>
            <p:nvPr/>
          </p:nvSpPr>
          <p:spPr bwMode="auto">
            <a:xfrm flipH="1">
              <a:off x="1238" y="2926"/>
              <a:ext cx="5" cy="6"/>
            </a:xfrm>
            <a:custGeom>
              <a:avLst/>
              <a:gdLst>
                <a:gd name="T0" fmla="*/ 0 w 35"/>
                <a:gd name="T1" fmla="*/ 0 h 50"/>
                <a:gd name="T2" fmla="*/ 0 w 35"/>
                <a:gd name="T3" fmla="*/ 0 h 50"/>
                <a:gd name="T4" fmla="*/ 0 w 35"/>
                <a:gd name="T5" fmla="*/ 0 h 50"/>
                <a:gd name="T6" fmla="*/ 0 w 35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50">
                  <a:moveTo>
                    <a:pt x="35" y="0"/>
                  </a:moveTo>
                  <a:lnTo>
                    <a:pt x="0" y="14"/>
                  </a:lnTo>
                  <a:lnTo>
                    <a:pt x="35" y="50"/>
                  </a:lnTo>
                  <a:lnTo>
                    <a:pt x="3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6" name="Freeform 373"/>
            <p:cNvSpPr>
              <a:spLocks/>
            </p:cNvSpPr>
            <p:nvPr/>
          </p:nvSpPr>
          <p:spPr bwMode="auto">
            <a:xfrm flipH="1">
              <a:off x="1238" y="2927"/>
              <a:ext cx="7" cy="5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6">
                  <a:moveTo>
                    <a:pt x="14" y="0"/>
                  </a:moveTo>
                  <a:lnTo>
                    <a:pt x="0" y="36"/>
                  </a:lnTo>
                  <a:lnTo>
                    <a:pt x="49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7" name="Freeform 374"/>
            <p:cNvSpPr>
              <a:spLocks/>
            </p:cNvSpPr>
            <p:nvPr/>
          </p:nvSpPr>
          <p:spPr bwMode="auto">
            <a:xfrm flipH="1">
              <a:off x="1238" y="2927"/>
              <a:ext cx="7" cy="5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6">
                  <a:moveTo>
                    <a:pt x="14" y="0"/>
                  </a:moveTo>
                  <a:lnTo>
                    <a:pt x="0" y="36"/>
                  </a:lnTo>
                  <a:lnTo>
                    <a:pt x="49" y="36"/>
                  </a:lnTo>
                  <a:lnTo>
                    <a:pt x="14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8" name="Freeform 375"/>
            <p:cNvSpPr>
              <a:spLocks/>
            </p:cNvSpPr>
            <p:nvPr/>
          </p:nvSpPr>
          <p:spPr bwMode="auto">
            <a:xfrm flipH="1">
              <a:off x="1238" y="2932"/>
              <a:ext cx="7" cy="5"/>
            </a:xfrm>
            <a:custGeom>
              <a:avLst/>
              <a:gdLst>
                <a:gd name="T0" fmla="*/ 0 w 49"/>
                <a:gd name="T1" fmla="*/ 0 h 34"/>
                <a:gd name="T2" fmla="*/ 0 w 49"/>
                <a:gd name="T3" fmla="*/ 0 h 34"/>
                <a:gd name="T4" fmla="*/ 0 w 49"/>
                <a:gd name="T5" fmla="*/ 0 h 34"/>
                <a:gd name="T6" fmla="*/ 0 w 49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4">
                  <a:moveTo>
                    <a:pt x="0" y="0"/>
                  </a:moveTo>
                  <a:lnTo>
                    <a:pt x="14" y="3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9" name="Freeform 376"/>
            <p:cNvSpPr>
              <a:spLocks/>
            </p:cNvSpPr>
            <p:nvPr/>
          </p:nvSpPr>
          <p:spPr bwMode="auto">
            <a:xfrm flipH="1">
              <a:off x="1238" y="2932"/>
              <a:ext cx="5" cy="7"/>
            </a:xfrm>
            <a:custGeom>
              <a:avLst/>
              <a:gdLst>
                <a:gd name="T0" fmla="*/ 0 w 35"/>
                <a:gd name="T1" fmla="*/ 0 h 49"/>
                <a:gd name="T2" fmla="*/ 0 w 35"/>
                <a:gd name="T3" fmla="*/ 0 h 49"/>
                <a:gd name="T4" fmla="*/ 0 w 35"/>
                <a:gd name="T5" fmla="*/ 0 h 49"/>
                <a:gd name="T6" fmla="*/ 0 w 35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lnTo>
                    <a:pt x="35" y="49"/>
                  </a:lnTo>
                  <a:lnTo>
                    <a:pt x="3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0" name="Freeform 377"/>
            <p:cNvSpPr>
              <a:spLocks/>
            </p:cNvSpPr>
            <p:nvPr/>
          </p:nvSpPr>
          <p:spPr bwMode="auto">
            <a:xfrm flipH="1">
              <a:off x="1238" y="2932"/>
              <a:ext cx="5" cy="7"/>
            </a:xfrm>
            <a:custGeom>
              <a:avLst/>
              <a:gdLst>
                <a:gd name="T0" fmla="*/ 0 w 35"/>
                <a:gd name="T1" fmla="*/ 0 h 49"/>
                <a:gd name="T2" fmla="*/ 0 w 35"/>
                <a:gd name="T3" fmla="*/ 0 h 49"/>
                <a:gd name="T4" fmla="*/ 0 w 35"/>
                <a:gd name="T5" fmla="*/ 0 h 49"/>
                <a:gd name="T6" fmla="*/ 0 w 35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lnTo>
                    <a:pt x="35" y="49"/>
                  </a:lnTo>
                  <a:lnTo>
                    <a:pt x="35" y="0"/>
                  </a:lnTo>
                  <a:lnTo>
                    <a:pt x="0" y="3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1" name="Freeform 378"/>
            <p:cNvSpPr>
              <a:spLocks/>
            </p:cNvSpPr>
            <p:nvPr/>
          </p:nvSpPr>
          <p:spPr bwMode="auto">
            <a:xfrm flipH="1">
              <a:off x="1233" y="2932"/>
              <a:ext cx="5" cy="7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0 h 49"/>
                <a:gd name="T4" fmla="*/ 0 w 36"/>
                <a:gd name="T5" fmla="*/ 0 h 49"/>
                <a:gd name="T6" fmla="*/ 0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0" y="49"/>
                  </a:moveTo>
                  <a:lnTo>
                    <a:pt x="36" y="34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" name="Freeform 379"/>
            <p:cNvSpPr>
              <a:spLocks/>
            </p:cNvSpPr>
            <p:nvPr/>
          </p:nvSpPr>
          <p:spPr bwMode="auto">
            <a:xfrm flipH="1">
              <a:off x="1233" y="2932"/>
              <a:ext cx="5" cy="7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0 h 49"/>
                <a:gd name="T4" fmla="*/ 0 w 36"/>
                <a:gd name="T5" fmla="*/ 0 h 49"/>
                <a:gd name="T6" fmla="*/ 0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0" y="49"/>
                  </a:moveTo>
                  <a:lnTo>
                    <a:pt x="36" y="34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3" name="Freeform 380"/>
            <p:cNvSpPr>
              <a:spLocks/>
            </p:cNvSpPr>
            <p:nvPr/>
          </p:nvSpPr>
          <p:spPr bwMode="auto">
            <a:xfrm flipH="1">
              <a:off x="1232" y="2932"/>
              <a:ext cx="6" cy="5"/>
            </a:xfrm>
            <a:custGeom>
              <a:avLst/>
              <a:gdLst>
                <a:gd name="T0" fmla="*/ 0 w 50"/>
                <a:gd name="T1" fmla="*/ 0 h 34"/>
                <a:gd name="T2" fmla="*/ 0 w 50"/>
                <a:gd name="T3" fmla="*/ 0 h 34"/>
                <a:gd name="T4" fmla="*/ 0 w 50"/>
                <a:gd name="T5" fmla="*/ 0 h 34"/>
                <a:gd name="T6" fmla="*/ 0 w 50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4">
                  <a:moveTo>
                    <a:pt x="36" y="34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4" name="Freeform 381"/>
            <p:cNvSpPr>
              <a:spLocks/>
            </p:cNvSpPr>
            <p:nvPr/>
          </p:nvSpPr>
          <p:spPr bwMode="auto">
            <a:xfrm flipH="1">
              <a:off x="1232" y="2932"/>
              <a:ext cx="6" cy="5"/>
            </a:xfrm>
            <a:custGeom>
              <a:avLst/>
              <a:gdLst>
                <a:gd name="T0" fmla="*/ 0 w 50"/>
                <a:gd name="T1" fmla="*/ 0 h 34"/>
                <a:gd name="T2" fmla="*/ 0 w 50"/>
                <a:gd name="T3" fmla="*/ 0 h 34"/>
                <a:gd name="T4" fmla="*/ 0 w 50"/>
                <a:gd name="T5" fmla="*/ 0 h 34"/>
                <a:gd name="T6" fmla="*/ 0 w 50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4">
                  <a:moveTo>
                    <a:pt x="36" y="34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36" y="3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5" name="Freeform 382"/>
            <p:cNvSpPr>
              <a:spLocks/>
            </p:cNvSpPr>
            <p:nvPr/>
          </p:nvSpPr>
          <p:spPr bwMode="auto">
            <a:xfrm flipH="1">
              <a:off x="1232" y="2927"/>
              <a:ext cx="6" cy="5"/>
            </a:xfrm>
            <a:custGeom>
              <a:avLst/>
              <a:gdLst>
                <a:gd name="T0" fmla="*/ 0 w 50"/>
                <a:gd name="T1" fmla="*/ 0 h 36"/>
                <a:gd name="T2" fmla="*/ 0 w 50"/>
                <a:gd name="T3" fmla="*/ 0 h 36"/>
                <a:gd name="T4" fmla="*/ 0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50" y="36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6" name="Freeform 383"/>
            <p:cNvSpPr>
              <a:spLocks/>
            </p:cNvSpPr>
            <p:nvPr/>
          </p:nvSpPr>
          <p:spPr bwMode="auto">
            <a:xfrm flipH="1">
              <a:off x="1232" y="2927"/>
              <a:ext cx="6" cy="5"/>
            </a:xfrm>
            <a:custGeom>
              <a:avLst/>
              <a:gdLst>
                <a:gd name="T0" fmla="*/ 0 w 50"/>
                <a:gd name="T1" fmla="*/ 0 h 36"/>
                <a:gd name="T2" fmla="*/ 0 w 50"/>
                <a:gd name="T3" fmla="*/ 0 h 36"/>
                <a:gd name="T4" fmla="*/ 0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50" y="36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50" y="3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7" name="Freeform 384"/>
            <p:cNvSpPr>
              <a:spLocks/>
            </p:cNvSpPr>
            <p:nvPr/>
          </p:nvSpPr>
          <p:spPr bwMode="auto">
            <a:xfrm flipH="1">
              <a:off x="1233" y="2926"/>
              <a:ext cx="5" cy="6"/>
            </a:xfrm>
            <a:custGeom>
              <a:avLst/>
              <a:gdLst>
                <a:gd name="T0" fmla="*/ 0 w 36"/>
                <a:gd name="T1" fmla="*/ 0 h 50"/>
                <a:gd name="T2" fmla="*/ 0 w 36"/>
                <a:gd name="T3" fmla="*/ 0 h 50"/>
                <a:gd name="T4" fmla="*/ 0 w 36"/>
                <a:gd name="T5" fmla="*/ 0 h 50"/>
                <a:gd name="T6" fmla="*/ 0 w 3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50">
                  <a:moveTo>
                    <a:pt x="36" y="14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8" name="Freeform 385"/>
            <p:cNvSpPr>
              <a:spLocks/>
            </p:cNvSpPr>
            <p:nvPr/>
          </p:nvSpPr>
          <p:spPr bwMode="auto">
            <a:xfrm flipH="1">
              <a:off x="1233" y="2926"/>
              <a:ext cx="5" cy="6"/>
            </a:xfrm>
            <a:custGeom>
              <a:avLst/>
              <a:gdLst>
                <a:gd name="T0" fmla="*/ 0 w 36"/>
                <a:gd name="T1" fmla="*/ 0 h 50"/>
                <a:gd name="T2" fmla="*/ 0 w 36"/>
                <a:gd name="T3" fmla="*/ 0 h 50"/>
                <a:gd name="T4" fmla="*/ 0 w 36"/>
                <a:gd name="T5" fmla="*/ 0 h 50"/>
                <a:gd name="T6" fmla="*/ 0 w 3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50">
                  <a:moveTo>
                    <a:pt x="36" y="14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36" y="1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89" name="Group 386"/>
            <p:cNvGrpSpPr>
              <a:grpSpLocks/>
            </p:cNvGrpSpPr>
            <p:nvPr/>
          </p:nvGrpSpPr>
          <p:grpSpPr bwMode="auto">
            <a:xfrm>
              <a:off x="1114" y="2789"/>
              <a:ext cx="43" cy="42"/>
              <a:chOff x="6537" y="5710"/>
              <a:chExt cx="99" cy="95"/>
            </a:xfrm>
          </p:grpSpPr>
          <p:sp>
            <p:nvSpPr>
              <p:cNvPr id="514" name="Freeform 387"/>
              <p:cNvSpPr>
                <a:spLocks/>
              </p:cNvSpPr>
              <p:nvPr/>
            </p:nvSpPr>
            <p:spPr bwMode="auto">
              <a:xfrm flipH="1">
                <a:off x="6556" y="5710"/>
                <a:ext cx="60" cy="60"/>
              </a:xfrm>
              <a:custGeom>
                <a:avLst/>
                <a:gdLst>
                  <a:gd name="T0" fmla="*/ 5 w 200"/>
                  <a:gd name="T1" fmla="*/ 3 h 198"/>
                  <a:gd name="T2" fmla="*/ 5 w 200"/>
                  <a:gd name="T3" fmla="*/ 1 h 198"/>
                  <a:gd name="T4" fmla="*/ 3 w 200"/>
                  <a:gd name="T5" fmla="*/ 0 h 198"/>
                  <a:gd name="T6" fmla="*/ 1 w 200"/>
                  <a:gd name="T7" fmla="*/ 1 h 198"/>
                  <a:gd name="T8" fmla="*/ 0 w 200"/>
                  <a:gd name="T9" fmla="*/ 3 h 198"/>
                  <a:gd name="T10" fmla="*/ 1 w 200"/>
                  <a:gd name="T11" fmla="*/ 5 h 198"/>
                  <a:gd name="T12" fmla="*/ 3 w 200"/>
                  <a:gd name="T13" fmla="*/ 5 h 198"/>
                  <a:gd name="T14" fmla="*/ 5 w 200"/>
                  <a:gd name="T15" fmla="*/ 5 h 198"/>
                  <a:gd name="T16" fmla="*/ 5 w 200"/>
                  <a:gd name="T17" fmla="*/ 3 h 198"/>
                  <a:gd name="T18" fmla="*/ 5 w 200"/>
                  <a:gd name="T19" fmla="*/ 3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198">
                    <a:moveTo>
                      <a:pt x="199" y="99"/>
                    </a:moveTo>
                    <a:lnTo>
                      <a:pt x="170" y="29"/>
                    </a:lnTo>
                    <a:lnTo>
                      <a:pt x="99" y="0"/>
                    </a:lnTo>
                    <a:lnTo>
                      <a:pt x="29" y="29"/>
                    </a:lnTo>
                    <a:lnTo>
                      <a:pt x="0" y="99"/>
                    </a:lnTo>
                    <a:lnTo>
                      <a:pt x="29" y="170"/>
                    </a:lnTo>
                    <a:lnTo>
                      <a:pt x="99" y="198"/>
                    </a:lnTo>
                    <a:lnTo>
                      <a:pt x="170" y="170"/>
                    </a:lnTo>
                    <a:lnTo>
                      <a:pt x="199" y="99"/>
                    </a:lnTo>
                    <a:lnTo>
                      <a:pt x="200" y="9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5" name="Freeform 388"/>
              <p:cNvSpPr>
                <a:spLocks/>
              </p:cNvSpPr>
              <p:nvPr/>
            </p:nvSpPr>
            <p:spPr bwMode="auto">
              <a:xfrm flipH="1">
                <a:off x="6586" y="5713"/>
                <a:ext cx="50" cy="92"/>
              </a:xfrm>
              <a:custGeom>
                <a:avLst/>
                <a:gdLst>
                  <a:gd name="T0" fmla="*/ 5 w 163"/>
                  <a:gd name="T1" fmla="*/ 8 h 307"/>
                  <a:gd name="T2" fmla="*/ 0 w 163"/>
                  <a:gd name="T3" fmla="*/ 0 h 307"/>
                  <a:gd name="T4" fmla="*/ 0 w 163"/>
                  <a:gd name="T5" fmla="*/ 0 h 3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" h="307">
                    <a:moveTo>
                      <a:pt x="163" y="30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6" name="Freeform 389"/>
              <p:cNvSpPr>
                <a:spLocks/>
              </p:cNvSpPr>
              <p:nvPr/>
            </p:nvSpPr>
            <p:spPr bwMode="auto">
              <a:xfrm flipH="1">
                <a:off x="6537" y="5713"/>
                <a:ext cx="49" cy="92"/>
              </a:xfrm>
              <a:custGeom>
                <a:avLst/>
                <a:gdLst>
                  <a:gd name="T0" fmla="*/ 0 w 165"/>
                  <a:gd name="T1" fmla="*/ 8 h 307"/>
                  <a:gd name="T2" fmla="*/ 4 w 165"/>
                  <a:gd name="T3" fmla="*/ 0 h 307"/>
                  <a:gd name="T4" fmla="*/ 4 w 165"/>
                  <a:gd name="T5" fmla="*/ 0 h 3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5" h="307">
                    <a:moveTo>
                      <a:pt x="0" y="307"/>
                    </a:moveTo>
                    <a:lnTo>
                      <a:pt x="164" y="0"/>
                    </a:lnTo>
                    <a:lnTo>
                      <a:pt x="165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90" name="Freeform 390"/>
            <p:cNvSpPr>
              <a:spLocks/>
            </p:cNvSpPr>
            <p:nvPr/>
          </p:nvSpPr>
          <p:spPr bwMode="auto">
            <a:xfrm flipH="1">
              <a:off x="1135" y="2683"/>
              <a:ext cx="103" cy="0"/>
            </a:xfrm>
            <a:custGeom>
              <a:avLst/>
              <a:gdLst>
                <a:gd name="T0" fmla="*/ 2 w 784"/>
                <a:gd name="T1" fmla="*/ 0 w 784"/>
                <a:gd name="T2" fmla="*/ 0 w 78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84">
                  <a:moveTo>
                    <a:pt x="784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1" name="Freeform 391"/>
            <p:cNvSpPr>
              <a:spLocks/>
            </p:cNvSpPr>
            <p:nvPr/>
          </p:nvSpPr>
          <p:spPr bwMode="auto">
            <a:xfrm flipH="1">
              <a:off x="1238" y="2676"/>
              <a:ext cx="5" cy="7"/>
            </a:xfrm>
            <a:custGeom>
              <a:avLst/>
              <a:gdLst>
                <a:gd name="T0" fmla="*/ 0 w 35"/>
                <a:gd name="T1" fmla="*/ 0 h 50"/>
                <a:gd name="T2" fmla="*/ 0 w 35"/>
                <a:gd name="T3" fmla="*/ 0 h 50"/>
                <a:gd name="T4" fmla="*/ 0 w 35"/>
                <a:gd name="T5" fmla="*/ 0 h 50"/>
                <a:gd name="T6" fmla="*/ 0 w 35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50">
                  <a:moveTo>
                    <a:pt x="35" y="0"/>
                  </a:moveTo>
                  <a:lnTo>
                    <a:pt x="0" y="14"/>
                  </a:lnTo>
                  <a:lnTo>
                    <a:pt x="35" y="50"/>
                  </a:lnTo>
                  <a:lnTo>
                    <a:pt x="3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2" name="Freeform 392"/>
            <p:cNvSpPr>
              <a:spLocks/>
            </p:cNvSpPr>
            <p:nvPr/>
          </p:nvSpPr>
          <p:spPr bwMode="auto">
            <a:xfrm flipH="1">
              <a:off x="1238" y="2678"/>
              <a:ext cx="7" cy="5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6">
                  <a:moveTo>
                    <a:pt x="14" y="0"/>
                  </a:moveTo>
                  <a:lnTo>
                    <a:pt x="0" y="36"/>
                  </a:lnTo>
                  <a:lnTo>
                    <a:pt x="49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3" name="Freeform 393"/>
            <p:cNvSpPr>
              <a:spLocks/>
            </p:cNvSpPr>
            <p:nvPr/>
          </p:nvSpPr>
          <p:spPr bwMode="auto">
            <a:xfrm flipH="1">
              <a:off x="1238" y="2678"/>
              <a:ext cx="7" cy="5"/>
            </a:xfrm>
            <a:custGeom>
              <a:avLst/>
              <a:gdLst>
                <a:gd name="T0" fmla="*/ 0 w 49"/>
                <a:gd name="T1" fmla="*/ 0 h 36"/>
                <a:gd name="T2" fmla="*/ 0 w 49"/>
                <a:gd name="T3" fmla="*/ 0 h 36"/>
                <a:gd name="T4" fmla="*/ 0 w 49"/>
                <a:gd name="T5" fmla="*/ 0 h 36"/>
                <a:gd name="T6" fmla="*/ 0 w 4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6">
                  <a:moveTo>
                    <a:pt x="14" y="0"/>
                  </a:moveTo>
                  <a:lnTo>
                    <a:pt x="0" y="36"/>
                  </a:lnTo>
                  <a:lnTo>
                    <a:pt x="49" y="36"/>
                  </a:lnTo>
                  <a:lnTo>
                    <a:pt x="14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4" name="Freeform 394"/>
            <p:cNvSpPr>
              <a:spLocks/>
            </p:cNvSpPr>
            <p:nvPr/>
          </p:nvSpPr>
          <p:spPr bwMode="auto">
            <a:xfrm flipH="1">
              <a:off x="1238" y="2683"/>
              <a:ext cx="7" cy="4"/>
            </a:xfrm>
            <a:custGeom>
              <a:avLst/>
              <a:gdLst>
                <a:gd name="T0" fmla="*/ 0 w 49"/>
                <a:gd name="T1" fmla="*/ 0 h 35"/>
                <a:gd name="T2" fmla="*/ 0 w 49"/>
                <a:gd name="T3" fmla="*/ 0 h 35"/>
                <a:gd name="T4" fmla="*/ 0 w 49"/>
                <a:gd name="T5" fmla="*/ 0 h 35"/>
                <a:gd name="T6" fmla="*/ 0 w 49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5">
                  <a:moveTo>
                    <a:pt x="0" y="0"/>
                  </a:moveTo>
                  <a:lnTo>
                    <a:pt x="14" y="3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5" name="Freeform 395"/>
            <p:cNvSpPr>
              <a:spLocks/>
            </p:cNvSpPr>
            <p:nvPr/>
          </p:nvSpPr>
          <p:spPr bwMode="auto">
            <a:xfrm flipH="1">
              <a:off x="1238" y="2683"/>
              <a:ext cx="7" cy="4"/>
            </a:xfrm>
            <a:custGeom>
              <a:avLst/>
              <a:gdLst>
                <a:gd name="T0" fmla="*/ 0 w 49"/>
                <a:gd name="T1" fmla="*/ 0 h 35"/>
                <a:gd name="T2" fmla="*/ 0 w 49"/>
                <a:gd name="T3" fmla="*/ 0 h 35"/>
                <a:gd name="T4" fmla="*/ 0 w 49"/>
                <a:gd name="T5" fmla="*/ 0 h 35"/>
                <a:gd name="T6" fmla="*/ 0 w 49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5">
                  <a:moveTo>
                    <a:pt x="0" y="0"/>
                  </a:moveTo>
                  <a:lnTo>
                    <a:pt x="14" y="35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6" name="Freeform 396"/>
            <p:cNvSpPr>
              <a:spLocks/>
            </p:cNvSpPr>
            <p:nvPr/>
          </p:nvSpPr>
          <p:spPr bwMode="auto">
            <a:xfrm flipH="1">
              <a:off x="1238" y="2683"/>
              <a:ext cx="5" cy="6"/>
            </a:xfrm>
            <a:custGeom>
              <a:avLst/>
              <a:gdLst>
                <a:gd name="T0" fmla="*/ 0 w 35"/>
                <a:gd name="T1" fmla="*/ 0 h 49"/>
                <a:gd name="T2" fmla="*/ 0 w 35"/>
                <a:gd name="T3" fmla="*/ 0 h 49"/>
                <a:gd name="T4" fmla="*/ 0 w 35"/>
                <a:gd name="T5" fmla="*/ 0 h 49"/>
                <a:gd name="T6" fmla="*/ 0 w 35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5"/>
                  </a:moveTo>
                  <a:lnTo>
                    <a:pt x="35" y="49"/>
                  </a:lnTo>
                  <a:lnTo>
                    <a:pt x="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7" name="Freeform 397"/>
            <p:cNvSpPr>
              <a:spLocks/>
            </p:cNvSpPr>
            <p:nvPr/>
          </p:nvSpPr>
          <p:spPr bwMode="auto">
            <a:xfrm flipH="1">
              <a:off x="1238" y="2683"/>
              <a:ext cx="5" cy="6"/>
            </a:xfrm>
            <a:custGeom>
              <a:avLst/>
              <a:gdLst>
                <a:gd name="T0" fmla="*/ 0 w 35"/>
                <a:gd name="T1" fmla="*/ 0 h 49"/>
                <a:gd name="T2" fmla="*/ 0 w 35"/>
                <a:gd name="T3" fmla="*/ 0 h 49"/>
                <a:gd name="T4" fmla="*/ 0 w 35"/>
                <a:gd name="T5" fmla="*/ 0 h 49"/>
                <a:gd name="T6" fmla="*/ 0 w 35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5"/>
                  </a:moveTo>
                  <a:lnTo>
                    <a:pt x="35" y="49"/>
                  </a:lnTo>
                  <a:lnTo>
                    <a:pt x="35" y="0"/>
                  </a:lnTo>
                  <a:lnTo>
                    <a:pt x="0" y="35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8" name="Freeform 398"/>
            <p:cNvSpPr>
              <a:spLocks/>
            </p:cNvSpPr>
            <p:nvPr/>
          </p:nvSpPr>
          <p:spPr bwMode="auto">
            <a:xfrm flipH="1">
              <a:off x="1233" y="2683"/>
              <a:ext cx="5" cy="6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0 h 49"/>
                <a:gd name="T4" fmla="*/ 0 w 36"/>
                <a:gd name="T5" fmla="*/ 0 h 49"/>
                <a:gd name="T6" fmla="*/ 0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0" y="49"/>
                  </a:moveTo>
                  <a:lnTo>
                    <a:pt x="36" y="35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9" name="Freeform 399"/>
            <p:cNvSpPr>
              <a:spLocks/>
            </p:cNvSpPr>
            <p:nvPr/>
          </p:nvSpPr>
          <p:spPr bwMode="auto">
            <a:xfrm flipH="1">
              <a:off x="1233" y="2683"/>
              <a:ext cx="5" cy="6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0 h 49"/>
                <a:gd name="T4" fmla="*/ 0 w 36"/>
                <a:gd name="T5" fmla="*/ 0 h 49"/>
                <a:gd name="T6" fmla="*/ 0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0" y="49"/>
                  </a:moveTo>
                  <a:lnTo>
                    <a:pt x="36" y="35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0" name="Freeform 400"/>
            <p:cNvSpPr>
              <a:spLocks/>
            </p:cNvSpPr>
            <p:nvPr/>
          </p:nvSpPr>
          <p:spPr bwMode="auto">
            <a:xfrm flipH="1">
              <a:off x="1232" y="2683"/>
              <a:ext cx="6" cy="4"/>
            </a:xfrm>
            <a:custGeom>
              <a:avLst/>
              <a:gdLst>
                <a:gd name="T0" fmla="*/ 0 w 50"/>
                <a:gd name="T1" fmla="*/ 0 h 35"/>
                <a:gd name="T2" fmla="*/ 0 w 50"/>
                <a:gd name="T3" fmla="*/ 0 h 35"/>
                <a:gd name="T4" fmla="*/ 0 w 50"/>
                <a:gd name="T5" fmla="*/ 0 h 35"/>
                <a:gd name="T6" fmla="*/ 0 w 50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5">
                  <a:moveTo>
                    <a:pt x="36" y="35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36" y="3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1" name="Freeform 401"/>
            <p:cNvSpPr>
              <a:spLocks/>
            </p:cNvSpPr>
            <p:nvPr/>
          </p:nvSpPr>
          <p:spPr bwMode="auto">
            <a:xfrm flipH="1">
              <a:off x="1232" y="2683"/>
              <a:ext cx="6" cy="4"/>
            </a:xfrm>
            <a:custGeom>
              <a:avLst/>
              <a:gdLst>
                <a:gd name="T0" fmla="*/ 0 w 50"/>
                <a:gd name="T1" fmla="*/ 0 h 35"/>
                <a:gd name="T2" fmla="*/ 0 w 50"/>
                <a:gd name="T3" fmla="*/ 0 h 35"/>
                <a:gd name="T4" fmla="*/ 0 w 50"/>
                <a:gd name="T5" fmla="*/ 0 h 35"/>
                <a:gd name="T6" fmla="*/ 0 w 50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5">
                  <a:moveTo>
                    <a:pt x="36" y="35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36" y="35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2" name="Freeform 402"/>
            <p:cNvSpPr>
              <a:spLocks/>
            </p:cNvSpPr>
            <p:nvPr/>
          </p:nvSpPr>
          <p:spPr bwMode="auto">
            <a:xfrm flipH="1">
              <a:off x="1232" y="2678"/>
              <a:ext cx="6" cy="5"/>
            </a:xfrm>
            <a:custGeom>
              <a:avLst/>
              <a:gdLst>
                <a:gd name="T0" fmla="*/ 0 w 50"/>
                <a:gd name="T1" fmla="*/ 0 h 36"/>
                <a:gd name="T2" fmla="*/ 0 w 50"/>
                <a:gd name="T3" fmla="*/ 0 h 36"/>
                <a:gd name="T4" fmla="*/ 0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50" y="36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3" name="Freeform 403"/>
            <p:cNvSpPr>
              <a:spLocks/>
            </p:cNvSpPr>
            <p:nvPr/>
          </p:nvSpPr>
          <p:spPr bwMode="auto">
            <a:xfrm flipH="1">
              <a:off x="1232" y="2678"/>
              <a:ext cx="6" cy="5"/>
            </a:xfrm>
            <a:custGeom>
              <a:avLst/>
              <a:gdLst>
                <a:gd name="T0" fmla="*/ 0 w 50"/>
                <a:gd name="T1" fmla="*/ 0 h 36"/>
                <a:gd name="T2" fmla="*/ 0 w 50"/>
                <a:gd name="T3" fmla="*/ 0 h 36"/>
                <a:gd name="T4" fmla="*/ 0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50" y="36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50" y="3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4" name="Freeform 404"/>
            <p:cNvSpPr>
              <a:spLocks/>
            </p:cNvSpPr>
            <p:nvPr/>
          </p:nvSpPr>
          <p:spPr bwMode="auto">
            <a:xfrm flipH="1">
              <a:off x="1233" y="2676"/>
              <a:ext cx="5" cy="7"/>
            </a:xfrm>
            <a:custGeom>
              <a:avLst/>
              <a:gdLst>
                <a:gd name="T0" fmla="*/ 0 w 36"/>
                <a:gd name="T1" fmla="*/ 0 h 50"/>
                <a:gd name="T2" fmla="*/ 0 w 36"/>
                <a:gd name="T3" fmla="*/ 0 h 50"/>
                <a:gd name="T4" fmla="*/ 0 w 36"/>
                <a:gd name="T5" fmla="*/ 0 h 50"/>
                <a:gd name="T6" fmla="*/ 0 w 3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50">
                  <a:moveTo>
                    <a:pt x="36" y="14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36" y="1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5" name="Line 405"/>
            <p:cNvSpPr>
              <a:spLocks noChangeShapeType="1"/>
            </p:cNvSpPr>
            <p:nvPr/>
          </p:nvSpPr>
          <p:spPr bwMode="auto">
            <a:xfrm flipV="1">
              <a:off x="1134" y="2682"/>
              <a:ext cx="0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6" name="Line 406"/>
            <p:cNvSpPr>
              <a:spLocks noChangeShapeType="1"/>
            </p:cNvSpPr>
            <p:nvPr/>
          </p:nvSpPr>
          <p:spPr bwMode="auto">
            <a:xfrm flipV="1">
              <a:off x="1134" y="2832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7" name="Line 411"/>
            <p:cNvSpPr>
              <a:spLocks noChangeShapeType="1"/>
            </p:cNvSpPr>
            <p:nvPr/>
          </p:nvSpPr>
          <p:spPr bwMode="auto">
            <a:xfrm>
              <a:off x="1651" y="3652"/>
              <a:ext cx="0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08" name="Group 412"/>
            <p:cNvGrpSpPr>
              <a:grpSpLocks/>
            </p:cNvGrpSpPr>
            <p:nvPr/>
          </p:nvGrpSpPr>
          <p:grpSpPr bwMode="auto">
            <a:xfrm rot="10800000">
              <a:off x="2582" y="2233"/>
              <a:ext cx="78" cy="167"/>
              <a:chOff x="7118" y="11378"/>
              <a:chExt cx="555" cy="1192"/>
            </a:xfrm>
          </p:grpSpPr>
          <p:sp>
            <p:nvSpPr>
              <p:cNvPr id="508" name="AutoShape 413"/>
              <p:cNvSpPr>
                <a:spLocks noChangeArrowheads="1"/>
              </p:cNvSpPr>
              <p:nvPr/>
            </p:nvSpPr>
            <p:spPr bwMode="auto">
              <a:xfrm>
                <a:off x="7238" y="11948"/>
                <a:ext cx="112" cy="21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09" name="Rectangle 414"/>
              <p:cNvSpPr>
                <a:spLocks noChangeArrowheads="1"/>
              </p:cNvSpPr>
              <p:nvPr/>
            </p:nvSpPr>
            <p:spPr bwMode="auto">
              <a:xfrm rot="7545657" flipH="1">
                <a:off x="7370" y="11772"/>
                <a:ext cx="112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10" name="Rectangle 415"/>
              <p:cNvSpPr>
                <a:spLocks noChangeArrowheads="1"/>
              </p:cNvSpPr>
              <p:nvPr/>
            </p:nvSpPr>
            <p:spPr bwMode="auto">
              <a:xfrm rot="-7545657">
                <a:off x="7355" y="11495"/>
                <a:ext cx="112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11" name="Oval 416"/>
              <p:cNvSpPr>
                <a:spLocks noChangeArrowheads="1"/>
              </p:cNvSpPr>
              <p:nvPr/>
            </p:nvSpPr>
            <p:spPr bwMode="auto">
              <a:xfrm>
                <a:off x="7118" y="117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12" name="Oval 417"/>
              <p:cNvSpPr>
                <a:spLocks noChangeArrowheads="1"/>
              </p:cNvSpPr>
              <p:nvPr/>
            </p:nvSpPr>
            <p:spPr bwMode="auto">
              <a:xfrm>
                <a:off x="7493" y="11378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513" name="Rectangle 418"/>
              <p:cNvSpPr>
                <a:spLocks noChangeArrowheads="1"/>
              </p:cNvSpPr>
              <p:nvPr/>
            </p:nvSpPr>
            <p:spPr bwMode="auto">
              <a:xfrm>
                <a:off x="7140" y="12068"/>
                <a:ext cx="525" cy="50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sp>
          <p:nvSpPr>
            <p:cNvPr id="309" name="Freeform 420"/>
            <p:cNvSpPr>
              <a:spLocks/>
            </p:cNvSpPr>
            <p:nvPr/>
          </p:nvSpPr>
          <p:spPr bwMode="auto">
            <a:xfrm>
              <a:off x="1931" y="3898"/>
              <a:ext cx="597" cy="105"/>
            </a:xfrm>
            <a:custGeom>
              <a:avLst/>
              <a:gdLst>
                <a:gd name="T0" fmla="*/ 0 w 1368"/>
                <a:gd name="T1" fmla="*/ 20 h 240"/>
                <a:gd name="T2" fmla="*/ 114 w 1368"/>
                <a:gd name="T3" fmla="*/ 20 h 240"/>
                <a:gd name="T4" fmla="*/ 114 w 1368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40">
                  <a:moveTo>
                    <a:pt x="0" y="240"/>
                  </a:moveTo>
                  <a:lnTo>
                    <a:pt x="1368" y="240"/>
                  </a:lnTo>
                  <a:lnTo>
                    <a:pt x="136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" name="Line 421"/>
            <p:cNvSpPr>
              <a:spLocks noChangeShapeType="1"/>
            </p:cNvSpPr>
            <p:nvPr/>
          </p:nvSpPr>
          <p:spPr bwMode="auto">
            <a:xfrm>
              <a:off x="2531" y="3736"/>
              <a:ext cx="0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11" name="Group 422"/>
            <p:cNvGrpSpPr>
              <a:grpSpLocks/>
            </p:cNvGrpSpPr>
            <p:nvPr/>
          </p:nvGrpSpPr>
          <p:grpSpPr bwMode="auto">
            <a:xfrm>
              <a:off x="839" y="3110"/>
              <a:ext cx="485" cy="124"/>
              <a:chOff x="3770" y="4951"/>
              <a:chExt cx="1111" cy="285"/>
            </a:xfrm>
          </p:grpSpPr>
          <p:sp>
            <p:nvSpPr>
              <p:cNvPr id="494" name="Rectangle 423"/>
              <p:cNvSpPr>
                <a:spLocks noChangeArrowheads="1"/>
              </p:cNvSpPr>
              <p:nvPr/>
            </p:nvSpPr>
            <p:spPr bwMode="auto">
              <a:xfrm>
                <a:off x="3884" y="4951"/>
                <a:ext cx="912" cy="2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495" name="AutoShape 424"/>
              <p:cNvSpPr>
                <a:spLocks noChangeArrowheads="1"/>
              </p:cNvSpPr>
              <p:nvPr/>
            </p:nvSpPr>
            <p:spPr bwMode="auto">
              <a:xfrm rot="5400000">
                <a:off x="3764" y="5061"/>
                <a:ext cx="112" cy="9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496" name="AutoShape 425"/>
              <p:cNvSpPr>
                <a:spLocks noChangeArrowheads="1"/>
              </p:cNvSpPr>
              <p:nvPr/>
            </p:nvSpPr>
            <p:spPr bwMode="auto">
              <a:xfrm rot="16200000" flipH="1">
                <a:off x="4783" y="5068"/>
                <a:ext cx="112" cy="8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  <p:sp>
            <p:nvSpPr>
              <p:cNvPr id="497" name="Line 426"/>
              <p:cNvSpPr>
                <a:spLocks noChangeShapeType="1"/>
              </p:cNvSpPr>
              <p:nvPr/>
            </p:nvSpPr>
            <p:spPr bwMode="auto">
              <a:xfrm flipV="1">
                <a:off x="4568" y="4951"/>
                <a:ext cx="114" cy="2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8" name="Line 427"/>
              <p:cNvSpPr>
                <a:spLocks noChangeShapeType="1"/>
              </p:cNvSpPr>
              <p:nvPr/>
            </p:nvSpPr>
            <p:spPr bwMode="auto">
              <a:xfrm>
                <a:off x="4340" y="4951"/>
                <a:ext cx="0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9" name="Line 428"/>
              <p:cNvSpPr>
                <a:spLocks noChangeShapeType="1"/>
              </p:cNvSpPr>
              <p:nvPr/>
            </p:nvSpPr>
            <p:spPr bwMode="auto">
              <a:xfrm flipH="1" flipV="1">
                <a:off x="4055" y="4951"/>
                <a:ext cx="93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0" name="Group 429"/>
              <p:cNvGrpSpPr>
                <a:grpSpLocks/>
              </p:cNvGrpSpPr>
              <p:nvPr/>
            </p:nvGrpSpPr>
            <p:grpSpPr bwMode="auto">
              <a:xfrm>
                <a:off x="3977" y="5167"/>
                <a:ext cx="57" cy="57"/>
                <a:chOff x="4112" y="5635"/>
                <a:chExt cx="57" cy="57"/>
              </a:xfrm>
            </p:grpSpPr>
            <p:sp>
              <p:nvSpPr>
                <p:cNvPr id="506" name="Line 430"/>
                <p:cNvSpPr>
                  <a:spLocks noChangeShapeType="1"/>
                </p:cNvSpPr>
                <p:nvPr/>
              </p:nvSpPr>
              <p:spPr bwMode="auto">
                <a:xfrm>
                  <a:off x="4112" y="5635"/>
                  <a:ext cx="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07" name="Line 431"/>
                <p:cNvSpPr>
                  <a:spLocks noChangeShapeType="1"/>
                </p:cNvSpPr>
                <p:nvPr/>
              </p:nvSpPr>
              <p:spPr bwMode="auto">
                <a:xfrm>
                  <a:off x="4148" y="5635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01" name="Group 432"/>
              <p:cNvGrpSpPr>
                <a:grpSpLocks/>
              </p:cNvGrpSpPr>
              <p:nvPr/>
            </p:nvGrpSpPr>
            <p:grpSpPr bwMode="auto">
              <a:xfrm>
                <a:off x="4653" y="5167"/>
                <a:ext cx="57" cy="57"/>
                <a:chOff x="4112" y="5635"/>
                <a:chExt cx="57" cy="57"/>
              </a:xfrm>
            </p:grpSpPr>
            <p:sp>
              <p:nvSpPr>
                <p:cNvPr id="504" name="Line 433"/>
                <p:cNvSpPr>
                  <a:spLocks noChangeShapeType="1"/>
                </p:cNvSpPr>
                <p:nvPr/>
              </p:nvSpPr>
              <p:spPr bwMode="auto">
                <a:xfrm>
                  <a:off x="4112" y="5635"/>
                  <a:ext cx="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05" name="Line 434"/>
                <p:cNvSpPr>
                  <a:spLocks noChangeShapeType="1"/>
                </p:cNvSpPr>
                <p:nvPr/>
              </p:nvSpPr>
              <p:spPr bwMode="auto">
                <a:xfrm>
                  <a:off x="4148" y="5635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02" name="Line 435"/>
              <p:cNvSpPr>
                <a:spLocks noChangeShapeType="1"/>
              </p:cNvSpPr>
              <p:nvPr/>
            </p:nvSpPr>
            <p:spPr bwMode="auto">
              <a:xfrm>
                <a:off x="4454" y="4951"/>
                <a:ext cx="0" cy="2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3" name="Line 436"/>
              <p:cNvSpPr>
                <a:spLocks noChangeShapeType="1"/>
              </p:cNvSpPr>
              <p:nvPr/>
            </p:nvSpPr>
            <p:spPr bwMode="auto">
              <a:xfrm>
                <a:off x="4244" y="4951"/>
                <a:ext cx="0" cy="2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2" name="Line 437"/>
            <p:cNvSpPr>
              <a:spLocks noChangeShapeType="1"/>
            </p:cNvSpPr>
            <p:nvPr/>
          </p:nvSpPr>
          <p:spPr bwMode="auto">
            <a:xfrm flipV="1">
              <a:off x="1237" y="2608"/>
              <a:ext cx="0" cy="4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3" name="Line 438"/>
            <p:cNvSpPr>
              <a:spLocks noChangeShapeType="1"/>
            </p:cNvSpPr>
            <p:nvPr/>
          </p:nvSpPr>
          <p:spPr bwMode="auto">
            <a:xfrm flipV="1">
              <a:off x="1044" y="3037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4" name="Line 439"/>
            <p:cNvSpPr>
              <a:spLocks noChangeShapeType="1"/>
            </p:cNvSpPr>
            <p:nvPr/>
          </p:nvSpPr>
          <p:spPr bwMode="auto">
            <a:xfrm flipH="1">
              <a:off x="1039" y="3034"/>
              <a:ext cx="2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5" name="Line 440"/>
            <p:cNvSpPr>
              <a:spLocks noChangeShapeType="1"/>
            </p:cNvSpPr>
            <p:nvPr/>
          </p:nvSpPr>
          <p:spPr bwMode="auto">
            <a:xfrm flipV="1">
              <a:off x="954" y="2572"/>
              <a:ext cx="0" cy="5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6" name="AutoShape 441"/>
            <p:cNvSpPr>
              <a:spLocks noChangeArrowheads="1"/>
            </p:cNvSpPr>
            <p:nvPr/>
          </p:nvSpPr>
          <p:spPr bwMode="auto">
            <a:xfrm rot="10800000" flipH="1">
              <a:off x="921" y="3237"/>
              <a:ext cx="49" cy="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2400"/>
            </a:p>
          </p:txBody>
        </p:sp>
        <p:grpSp>
          <p:nvGrpSpPr>
            <p:cNvPr id="317" name="Group 442"/>
            <p:cNvGrpSpPr>
              <a:grpSpLocks/>
            </p:cNvGrpSpPr>
            <p:nvPr/>
          </p:nvGrpSpPr>
          <p:grpSpPr bwMode="auto">
            <a:xfrm>
              <a:off x="329" y="3560"/>
              <a:ext cx="517" cy="162"/>
              <a:chOff x="4081" y="7788"/>
              <a:chExt cx="1185" cy="370"/>
            </a:xfrm>
          </p:grpSpPr>
          <p:grpSp>
            <p:nvGrpSpPr>
              <p:cNvPr id="439" name="Group 443"/>
              <p:cNvGrpSpPr>
                <a:grpSpLocks/>
              </p:cNvGrpSpPr>
              <p:nvPr/>
            </p:nvGrpSpPr>
            <p:grpSpPr bwMode="auto">
              <a:xfrm>
                <a:off x="4081" y="7998"/>
                <a:ext cx="161" cy="160"/>
                <a:chOff x="4135" y="7868"/>
                <a:chExt cx="161" cy="160"/>
              </a:xfrm>
            </p:grpSpPr>
            <p:sp>
              <p:nvSpPr>
                <p:cNvPr id="477" name="Freeform 444"/>
                <p:cNvSpPr>
                  <a:spLocks/>
                </p:cNvSpPr>
                <p:nvPr/>
              </p:nvSpPr>
              <p:spPr bwMode="auto">
                <a:xfrm>
                  <a:off x="4215" y="7931"/>
                  <a:ext cx="24" cy="17"/>
                </a:xfrm>
                <a:custGeom>
                  <a:avLst/>
                  <a:gdLst>
                    <a:gd name="T0" fmla="*/ 3 w 73"/>
                    <a:gd name="T1" fmla="*/ 2 h 51"/>
                    <a:gd name="T2" fmla="*/ 2 w 73"/>
                    <a:gd name="T3" fmla="*/ 0 h 51"/>
                    <a:gd name="T4" fmla="*/ 0 w 73"/>
                    <a:gd name="T5" fmla="*/ 2 h 51"/>
                    <a:gd name="T6" fmla="*/ 3 w 73"/>
                    <a:gd name="T7" fmla="*/ 2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" h="51">
                      <a:moveTo>
                        <a:pt x="73" y="51"/>
                      </a:moveTo>
                      <a:lnTo>
                        <a:pt x="51" y="0"/>
                      </a:lnTo>
                      <a:lnTo>
                        <a:pt x="0" y="51"/>
                      </a:lnTo>
                      <a:lnTo>
                        <a:pt x="7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8" name="Freeform 445"/>
                <p:cNvSpPr>
                  <a:spLocks/>
                </p:cNvSpPr>
                <p:nvPr/>
              </p:nvSpPr>
              <p:spPr bwMode="auto">
                <a:xfrm>
                  <a:off x="4215" y="7931"/>
                  <a:ext cx="24" cy="17"/>
                </a:xfrm>
                <a:custGeom>
                  <a:avLst/>
                  <a:gdLst>
                    <a:gd name="T0" fmla="*/ 3 w 73"/>
                    <a:gd name="T1" fmla="*/ 2 h 51"/>
                    <a:gd name="T2" fmla="*/ 2 w 73"/>
                    <a:gd name="T3" fmla="*/ 0 h 51"/>
                    <a:gd name="T4" fmla="*/ 0 w 73"/>
                    <a:gd name="T5" fmla="*/ 2 h 51"/>
                    <a:gd name="T6" fmla="*/ 3 w 73"/>
                    <a:gd name="T7" fmla="*/ 2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" h="51">
                      <a:moveTo>
                        <a:pt x="73" y="51"/>
                      </a:moveTo>
                      <a:lnTo>
                        <a:pt x="51" y="0"/>
                      </a:lnTo>
                      <a:lnTo>
                        <a:pt x="0" y="51"/>
                      </a:lnTo>
                      <a:lnTo>
                        <a:pt x="73" y="5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9" name="Freeform 446"/>
                <p:cNvSpPr>
                  <a:spLocks/>
                </p:cNvSpPr>
                <p:nvPr/>
              </p:nvSpPr>
              <p:spPr bwMode="auto">
                <a:xfrm>
                  <a:off x="4215" y="7924"/>
                  <a:ext cx="17" cy="24"/>
                </a:xfrm>
                <a:custGeom>
                  <a:avLst/>
                  <a:gdLst>
                    <a:gd name="T0" fmla="*/ 2 w 51"/>
                    <a:gd name="T1" fmla="*/ 1 h 72"/>
                    <a:gd name="T2" fmla="*/ 0 w 51"/>
                    <a:gd name="T3" fmla="*/ 0 h 72"/>
                    <a:gd name="T4" fmla="*/ 0 w 51"/>
                    <a:gd name="T5" fmla="*/ 3 h 72"/>
                    <a:gd name="T6" fmla="*/ 2 w 51"/>
                    <a:gd name="T7" fmla="*/ 1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72">
                      <a:moveTo>
                        <a:pt x="51" y="21"/>
                      </a:move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5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0" name="Freeform 447"/>
                <p:cNvSpPr>
                  <a:spLocks/>
                </p:cNvSpPr>
                <p:nvPr/>
              </p:nvSpPr>
              <p:spPr bwMode="auto">
                <a:xfrm>
                  <a:off x="4215" y="7924"/>
                  <a:ext cx="17" cy="24"/>
                </a:xfrm>
                <a:custGeom>
                  <a:avLst/>
                  <a:gdLst>
                    <a:gd name="T0" fmla="*/ 2 w 51"/>
                    <a:gd name="T1" fmla="*/ 1 h 72"/>
                    <a:gd name="T2" fmla="*/ 0 w 51"/>
                    <a:gd name="T3" fmla="*/ 0 h 72"/>
                    <a:gd name="T4" fmla="*/ 0 w 51"/>
                    <a:gd name="T5" fmla="*/ 3 h 72"/>
                    <a:gd name="T6" fmla="*/ 2 w 51"/>
                    <a:gd name="T7" fmla="*/ 1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72">
                      <a:moveTo>
                        <a:pt x="51" y="21"/>
                      </a:move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51" y="2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1" name="Freeform 448"/>
                <p:cNvSpPr>
                  <a:spLocks/>
                </p:cNvSpPr>
                <p:nvPr/>
              </p:nvSpPr>
              <p:spPr bwMode="auto">
                <a:xfrm>
                  <a:off x="4198" y="7924"/>
                  <a:ext cx="17" cy="24"/>
                </a:xfrm>
                <a:custGeom>
                  <a:avLst/>
                  <a:gdLst>
                    <a:gd name="T0" fmla="*/ 2 w 50"/>
                    <a:gd name="T1" fmla="*/ 0 h 72"/>
                    <a:gd name="T2" fmla="*/ 0 w 50"/>
                    <a:gd name="T3" fmla="*/ 1 h 72"/>
                    <a:gd name="T4" fmla="*/ 2 w 50"/>
                    <a:gd name="T5" fmla="*/ 3 h 72"/>
                    <a:gd name="T6" fmla="*/ 2 w 50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72">
                      <a:moveTo>
                        <a:pt x="50" y="0"/>
                      </a:moveTo>
                      <a:lnTo>
                        <a:pt x="0" y="21"/>
                      </a:lnTo>
                      <a:lnTo>
                        <a:pt x="50" y="7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2" name="Freeform 449"/>
                <p:cNvSpPr>
                  <a:spLocks/>
                </p:cNvSpPr>
                <p:nvPr/>
              </p:nvSpPr>
              <p:spPr bwMode="auto">
                <a:xfrm>
                  <a:off x="4198" y="7924"/>
                  <a:ext cx="17" cy="24"/>
                </a:xfrm>
                <a:custGeom>
                  <a:avLst/>
                  <a:gdLst>
                    <a:gd name="T0" fmla="*/ 2 w 50"/>
                    <a:gd name="T1" fmla="*/ 0 h 72"/>
                    <a:gd name="T2" fmla="*/ 0 w 50"/>
                    <a:gd name="T3" fmla="*/ 1 h 72"/>
                    <a:gd name="T4" fmla="*/ 2 w 50"/>
                    <a:gd name="T5" fmla="*/ 3 h 72"/>
                    <a:gd name="T6" fmla="*/ 2 w 50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72">
                      <a:moveTo>
                        <a:pt x="50" y="0"/>
                      </a:moveTo>
                      <a:lnTo>
                        <a:pt x="0" y="21"/>
                      </a:lnTo>
                      <a:lnTo>
                        <a:pt x="50" y="72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3" name="Freeform 450"/>
                <p:cNvSpPr>
                  <a:spLocks/>
                </p:cNvSpPr>
                <p:nvPr/>
              </p:nvSpPr>
              <p:spPr bwMode="auto">
                <a:xfrm>
                  <a:off x="4191" y="7931"/>
                  <a:ext cx="24" cy="17"/>
                </a:xfrm>
                <a:custGeom>
                  <a:avLst/>
                  <a:gdLst>
                    <a:gd name="T0" fmla="*/ 1 w 71"/>
                    <a:gd name="T1" fmla="*/ 0 h 51"/>
                    <a:gd name="T2" fmla="*/ 0 w 71"/>
                    <a:gd name="T3" fmla="*/ 2 h 51"/>
                    <a:gd name="T4" fmla="*/ 3 w 71"/>
                    <a:gd name="T5" fmla="*/ 2 h 51"/>
                    <a:gd name="T6" fmla="*/ 1 w 7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1" h="51">
                      <a:moveTo>
                        <a:pt x="21" y="0"/>
                      </a:moveTo>
                      <a:lnTo>
                        <a:pt x="0" y="51"/>
                      </a:lnTo>
                      <a:lnTo>
                        <a:pt x="71" y="5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4" name="Freeform 451"/>
                <p:cNvSpPr>
                  <a:spLocks/>
                </p:cNvSpPr>
                <p:nvPr/>
              </p:nvSpPr>
              <p:spPr bwMode="auto">
                <a:xfrm>
                  <a:off x="4191" y="7931"/>
                  <a:ext cx="24" cy="17"/>
                </a:xfrm>
                <a:custGeom>
                  <a:avLst/>
                  <a:gdLst>
                    <a:gd name="T0" fmla="*/ 1 w 71"/>
                    <a:gd name="T1" fmla="*/ 0 h 51"/>
                    <a:gd name="T2" fmla="*/ 0 w 71"/>
                    <a:gd name="T3" fmla="*/ 2 h 51"/>
                    <a:gd name="T4" fmla="*/ 3 w 71"/>
                    <a:gd name="T5" fmla="*/ 2 h 51"/>
                    <a:gd name="T6" fmla="*/ 1 w 7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1" h="51">
                      <a:moveTo>
                        <a:pt x="21" y="0"/>
                      </a:moveTo>
                      <a:lnTo>
                        <a:pt x="0" y="51"/>
                      </a:lnTo>
                      <a:lnTo>
                        <a:pt x="71" y="5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5" name="Freeform 452"/>
                <p:cNvSpPr>
                  <a:spLocks/>
                </p:cNvSpPr>
                <p:nvPr/>
              </p:nvSpPr>
              <p:spPr bwMode="auto">
                <a:xfrm>
                  <a:off x="4191" y="7948"/>
                  <a:ext cx="24" cy="17"/>
                </a:xfrm>
                <a:custGeom>
                  <a:avLst/>
                  <a:gdLst>
                    <a:gd name="T0" fmla="*/ 0 w 71"/>
                    <a:gd name="T1" fmla="*/ 0 h 51"/>
                    <a:gd name="T2" fmla="*/ 1 w 71"/>
                    <a:gd name="T3" fmla="*/ 2 h 51"/>
                    <a:gd name="T4" fmla="*/ 3 w 71"/>
                    <a:gd name="T5" fmla="*/ 0 h 51"/>
                    <a:gd name="T6" fmla="*/ 0 w 7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1" h="51">
                      <a:moveTo>
                        <a:pt x="0" y="0"/>
                      </a:moveTo>
                      <a:lnTo>
                        <a:pt x="21" y="51"/>
                      </a:lnTo>
                      <a:lnTo>
                        <a:pt x="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6" name="Freeform 453"/>
                <p:cNvSpPr>
                  <a:spLocks/>
                </p:cNvSpPr>
                <p:nvPr/>
              </p:nvSpPr>
              <p:spPr bwMode="auto">
                <a:xfrm>
                  <a:off x="4191" y="7948"/>
                  <a:ext cx="24" cy="17"/>
                </a:xfrm>
                <a:custGeom>
                  <a:avLst/>
                  <a:gdLst>
                    <a:gd name="T0" fmla="*/ 0 w 71"/>
                    <a:gd name="T1" fmla="*/ 0 h 51"/>
                    <a:gd name="T2" fmla="*/ 1 w 71"/>
                    <a:gd name="T3" fmla="*/ 2 h 51"/>
                    <a:gd name="T4" fmla="*/ 3 w 71"/>
                    <a:gd name="T5" fmla="*/ 0 h 51"/>
                    <a:gd name="T6" fmla="*/ 0 w 7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1" h="51">
                      <a:moveTo>
                        <a:pt x="0" y="0"/>
                      </a:moveTo>
                      <a:lnTo>
                        <a:pt x="21" y="51"/>
                      </a:lnTo>
                      <a:lnTo>
                        <a:pt x="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7" name="Freeform 454"/>
                <p:cNvSpPr>
                  <a:spLocks/>
                </p:cNvSpPr>
                <p:nvPr/>
              </p:nvSpPr>
              <p:spPr bwMode="auto">
                <a:xfrm>
                  <a:off x="4198" y="7948"/>
                  <a:ext cx="17" cy="24"/>
                </a:xfrm>
                <a:custGeom>
                  <a:avLst/>
                  <a:gdLst>
                    <a:gd name="T0" fmla="*/ 0 w 50"/>
                    <a:gd name="T1" fmla="*/ 2 h 72"/>
                    <a:gd name="T2" fmla="*/ 2 w 50"/>
                    <a:gd name="T3" fmla="*/ 3 h 72"/>
                    <a:gd name="T4" fmla="*/ 2 w 50"/>
                    <a:gd name="T5" fmla="*/ 0 h 72"/>
                    <a:gd name="T6" fmla="*/ 0 w 50"/>
                    <a:gd name="T7" fmla="*/ 2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72">
                      <a:moveTo>
                        <a:pt x="0" y="51"/>
                      </a:moveTo>
                      <a:lnTo>
                        <a:pt x="50" y="72"/>
                      </a:lnTo>
                      <a:lnTo>
                        <a:pt x="5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8" name="Freeform 455"/>
                <p:cNvSpPr>
                  <a:spLocks/>
                </p:cNvSpPr>
                <p:nvPr/>
              </p:nvSpPr>
              <p:spPr bwMode="auto">
                <a:xfrm>
                  <a:off x="4198" y="7948"/>
                  <a:ext cx="17" cy="24"/>
                </a:xfrm>
                <a:custGeom>
                  <a:avLst/>
                  <a:gdLst>
                    <a:gd name="T0" fmla="*/ 0 w 50"/>
                    <a:gd name="T1" fmla="*/ 2 h 72"/>
                    <a:gd name="T2" fmla="*/ 2 w 50"/>
                    <a:gd name="T3" fmla="*/ 3 h 72"/>
                    <a:gd name="T4" fmla="*/ 2 w 50"/>
                    <a:gd name="T5" fmla="*/ 0 h 72"/>
                    <a:gd name="T6" fmla="*/ 0 w 50"/>
                    <a:gd name="T7" fmla="*/ 2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72">
                      <a:moveTo>
                        <a:pt x="0" y="51"/>
                      </a:moveTo>
                      <a:lnTo>
                        <a:pt x="50" y="72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9" name="Freeform 456"/>
                <p:cNvSpPr>
                  <a:spLocks/>
                </p:cNvSpPr>
                <p:nvPr/>
              </p:nvSpPr>
              <p:spPr bwMode="auto">
                <a:xfrm>
                  <a:off x="4215" y="7948"/>
                  <a:ext cx="17" cy="24"/>
                </a:xfrm>
                <a:custGeom>
                  <a:avLst/>
                  <a:gdLst>
                    <a:gd name="T0" fmla="*/ 0 w 51"/>
                    <a:gd name="T1" fmla="*/ 3 h 72"/>
                    <a:gd name="T2" fmla="*/ 2 w 51"/>
                    <a:gd name="T3" fmla="*/ 2 h 72"/>
                    <a:gd name="T4" fmla="*/ 0 w 51"/>
                    <a:gd name="T5" fmla="*/ 0 h 72"/>
                    <a:gd name="T6" fmla="*/ 0 w 51"/>
                    <a:gd name="T7" fmla="*/ 3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72">
                      <a:moveTo>
                        <a:pt x="0" y="72"/>
                      </a:moveTo>
                      <a:lnTo>
                        <a:pt x="51" y="51"/>
                      </a:lnTo>
                      <a:lnTo>
                        <a:pt x="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0" name="Freeform 457"/>
                <p:cNvSpPr>
                  <a:spLocks/>
                </p:cNvSpPr>
                <p:nvPr/>
              </p:nvSpPr>
              <p:spPr bwMode="auto">
                <a:xfrm>
                  <a:off x="4215" y="7948"/>
                  <a:ext cx="17" cy="24"/>
                </a:xfrm>
                <a:custGeom>
                  <a:avLst/>
                  <a:gdLst>
                    <a:gd name="T0" fmla="*/ 0 w 51"/>
                    <a:gd name="T1" fmla="*/ 3 h 72"/>
                    <a:gd name="T2" fmla="*/ 2 w 51"/>
                    <a:gd name="T3" fmla="*/ 2 h 72"/>
                    <a:gd name="T4" fmla="*/ 0 w 51"/>
                    <a:gd name="T5" fmla="*/ 0 h 72"/>
                    <a:gd name="T6" fmla="*/ 0 w 51"/>
                    <a:gd name="T7" fmla="*/ 3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72">
                      <a:moveTo>
                        <a:pt x="0" y="72"/>
                      </a:moveTo>
                      <a:lnTo>
                        <a:pt x="51" y="51"/>
                      </a:lnTo>
                      <a:lnTo>
                        <a:pt x="0" y="0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1" name="Freeform 458"/>
                <p:cNvSpPr>
                  <a:spLocks/>
                </p:cNvSpPr>
                <p:nvPr/>
              </p:nvSpPr>
              <p:spPr bwMode="auto">
                <a:xfrm>
                  <a:off x="4215" y="7948"/>
                  <a:ext cx="24" cy="17"/>
                </a:xfrm>
                <a:custGeom>
                  <a:avLst/>
                  <a:gdLst>
                    <a:gd name="T0" fmla="*/ 2 w 73"/>
                    <a:gd name="T1" fmla="*/ 2 h 51"/>
                    <a:gd name="T2" fmla="*/ 3 w 73"/>
                    <a:gd name="T3" fmla="*/ 0 h 51"/>
                    <a:gd name="T4" fmla="*/ 0 w 73"/>
                    <a:gd name="T5" fmla="*/ 0 h 51"/>
                    <a:gd name="T6" fmla="*/ 2 w 73"/>
                    <a:gd name="T7" fmla="*/ 2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" h="51">
                      <a:moveTo>
                        <a:pt x="51" y="51"/>
                      </a:moveTo>
                      <a:lnTo>
                        <a:pt x="73" y="0"/>
                      </a:lnTo>
                      <a:lnTo>
                        <a:pt x="0" y="0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2" name="Freeform 459"/>
                <p:cNvSpPr>
                  <a:spLocks/>
                </p:cNvSpPr>
                <p:nvPr/>
              </p:nvSpPr>
              <p:spPr bwMode="auto">
                <a:xfrm>
                  <a:off x="4215" y="7948"/>
                  <a:ext cx="24" cy="17"/>
                </a:xfrm>
                <a:custGeom>
                  <a:avLst/>
                  <a:gdLst>
                    <a:gd name="T0" fmla="*/ 2 w 73"/>
                    <a:gd name="T1" fmla="*/ 2 h 51"/>
                    <a:gd name="T2" fmla="*/ 3 w 73"/>
                    <a:gd name="T3" fmla="*/ 0 h 51"/>
                    <a:gd name="T4" fmla="*/ 0 w 73"/>
                    <a:gd name="T5" fmla="*/ 0 h 51"/>
                    <a:gd name="T6" fmla="*/ 2 w 73"/>
                    <a:gd name="T7" fmla="*/ 2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" h="51">
                      <a:moveTo>
                        <a:pt x="51" y="51"/>
                      </a:moveTo>
                      <a:lnTo>
                        <a:pt x="73" y="0"/>
                      </a:lnTo>
                      <a:lnTo>
                        <a:pt x="0" y="0"/>
                      </a:lnTo>
                      <a:lnTo>
                        <a:pt x="51" y="5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3" name="Freeform 460"/>
                <p:cNvSpPr>
                  <a:spLocks/>
                </p:cNvSpPr>
                <p:nvPr/>
              </p:nvSpPr>
              <p:spPr bwMode="auto">
                <a:xfrm>
                  <a:off x="4135" y="7868"/>
                  <a:ext cx="161" cy="160"/>
                </a:xfrm>
                <a:custGeom>
                  <a:avLst/>
                  <a:gdLst>
                    <a:gd name="T0" fmla="*/ 18 w 481"/>
                    <a:gd name="T1" fmla="*/ 9 h 480"/>
                    <a:gd name="T2" fmla="*/ 15 w 481"/>
                    <a:gd name="T3" fmla="*/ 3 h 480"/>
                    <a:gd name="T4" fmla="*/ 9 w 481"/>
                    <a:gd name="T5" fmla="*/ 0 h 480"/>
                    <a:gd name="T6" fmla="*/ 3 w 481"/>
                    <a:gd name="T7" fmla="*/ 3 h 480"/>
                    <a:gd name="T8" fmla="*/ 0 w 481"/>
                    <a:gd name="T9" fmla="*/ 9 h 480"/>
                    <a:gd name="T10" fmla="*/ 3 w 481"/>
                    <a:gd name="T11" fmla="*/ 15 h 480"/>
                    <a:gd name="T12" fmla="*/ 9 w 481"/>
                    <a:gd name="T13" fmla="*/ 18 h 480"/>
                    <a:gd name="T14" fmla="*/ 15 w 481"/>
                    <a:gd name="T15" fmla="*/ 15 h 480"/>
                    <a:gd name="T16" fmla="*/ 18 w 481"/>
                    <a:gd name="T17" fmla="*/ 9 h 480"/>
                    <a:gd name="T18" fmla="*/ 18 w 481"/>
                    <a:gd name="T19" fmla="*/ 9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1" h="480">
                      <a:moveTo>
                        <a:pt x="480" y="240"/>
                      </a:moveTo>
                      <a:lnTo>
                        <a:pt x="409" y="70"/>
                      </a:lnTo>
                      <a:lnTo>
                        <a:pt x="239" y="0"/>
                      </a:lnTo>
                      <a:lnTo>
                        <a:pt x="70" y="70"/>
                      </a:lnTo>
                      <a:lnTo>
                        <a:pt x="0" y="240"/>
                      </a:lnTo>
                      <a:lnTo>
                        <a:pt x="70" y="409"/>
                      </a:lnTo>
                      <a:lnTo>
                        <a:pt x="239" y="480"/>
                      </a:lnTo>
                      <a:lnTo>
                        <a:pt x="409" y="409"/>
                      </a:lnTo>
                      <a:lnTo>
                        <a:pt x="480" y="240"/>
                      </a:lnTo>
                      <a:lnTo>
                        <a:pt x="481" y="24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40" name="Freeform 461"/>
              <p:cNvSpPr>
                <a:spLocks/>
              </p:cNvSpPr>
              <p:nvPr/>
            </p:nvSpPr>
            <p:spPr bwMode="auto">
              <a:xfrm>
                <a:off x="4279" y="7996"/>
                <a:ext cx="106" cy="1"/>
              </a:xfrm>
              <a:custGeom>
                <a:avLst/>
                <a:gdLst>
                  <a:gd name="T0" fmla="*/ 12 w 316"/>
                  <a:gd name="T1" fmla="*/ 0 h 1"/>
                  <a:gd name="T2" fmla="*/ 0 w 316"/>
                  <a:gd name="T3" fmla="*/ 0 h 1"/>
                  <a:gd name="T4" fmla="*/ 0 w 3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6" h="1">
                    <a:moveTo>
                      <a:pt x="31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1" name="Freeform 462"/>
              <p:cNvSpPr>
                <a:spLocks/>
              </p:cNvSpPr>
              <p:nvPr/>
            </p:nvSpPr>
            <p:spPr bwMode="auto">
              <a:xfrm>
                <a:off x="4279" y="7900"/>
                <a:ext cx="106" cy="1"/>
              </a:xfrm>
              <a:custGeom>
                <a:avLst/>
                <a:gdLst>
                  <a:gd name="T0" fmla="*/ 12 w 316"/>
                  <a:gd name="T1" fmla="*/ 0 h 1"/>
                  <a:gd name="T2" fmla="*/ 0 w 316"/>
                  <a:gd name="T3" fmla="*/ 0 h 1"/>
                  <a:gd name="T4" fmla="*/ 0 w 3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6" h="1">
                    <a:moveTo>
                      <a:pt x="31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2" name="Freeform 463"/>
              <p:cNvSpPr>
                <a:spLocks/>
              </p:cNvSpPr>
              <p:nvPr/>
            </p:nvSpPr>
            <p:spPr bwMode="auto">
              <a:xfrm>
                <a:off x="5025" y="7901"/>
                <a:ext cx="48" cy="83"/>
              </a:xfrm>
              <a:custGeom>
                <a:avLst/>
                <a:gdLst>
                  <a:gd name="T0" fmla="*/ 5 w 144"/>
                  <a:gd name="T1" fmla="*/ 0 h 248"/>
                  <a:gd name="T2" fmla="*/ 0 w 144"/>
                  <a:gd name="T3" fmla="*/ 9 h 248"/>
                  <a:gd name="T4" fmla="*/ 0 w 144"/>
                  <a:gd name="T5" fmla="*/ 9 h 2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248">
                    <a:moveTo>
                      <a:pt x="144" y="0"/>
                    </a:moveTo>
                    <a:lnTo>
                      <a:pt x="0" y="248"/>
                    </a:lnTo>
                    <a:lnTo>
                      <a:pt x="1" y="24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3" name="Freeform 464"/>
              <p:cNvSpPr>
                <a:spLocks/>
              </p:cNvSpPr>
              <p:nvPr/>
            </p:nvSpPr>
            <p:spPr bwMode="auto">
              <a:xfrm>
                <a:off x="5170" y="7898"/>
                <a:ext cx="48" cy="83"/>
              </a:xfrm>
              <a:custGeom>
                <a:avLst/>
                <a:gdLst>
                  <a:gd name="T0" fmla="*/ 0 w 145"/>
                  <a:gd name="T1" fmla="*/ 0 h 250"/>
                  <a:gd name="T2" fmla="*/ 5 w 145"/>
                  <a:gd name="T3" fmla="*/ 9 h 250"/>
                  <a:gd name="T4" fmla="*/ 5 w 145"/>
                  <a:gd name="T5" fmla="*/ 9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250">
                    <a:moveTo>
                      <a:pt x="0" y="0"/>
                    </a:moveTo>
                    <a:lnTo>
                      <a:pt x="143" y="250"/>
                    </a:lnTo>
                    <a:lnTo>
                      <a:pt x="145" y="25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4" name="Freeform 465"/>
              <p:cNvSpPr>
                <a:spLocks/>
              </p:cNvSpPr>
              <p:nvPr/>
            </p:nvSpPr>
            <p:spPr bwMode="auto">
              <a:xfrm>
                <a:off x="5217" y="7898"/>
                <a:ext cx="49" cy="83"/>
              </a:xfrm>
              <a:custGeom>
                <a:avLst/>
                <a:gdLst>
                  <a:gd name="T0" fmla="*/ 6 w 145"/>
                  <a:gd name="T1" fmla="*/ 0 h 250"/>
                  <a:gd name="T2" fmla="*/ 0 w 145"/>
                  <a:gd name="T3" fmla="*/ 9 h 250"/>
                  <a:gd name="T4" fmla="*/ 0 w 145"/>
                  <a:gd name="T5" fmla="*/ 9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250">
                    <a:moveTo>
                      <a:pt x="145" y="0"/>
                    </a:moveTo>
                    <a:lnTo>
                      <a:pt x="0" y="250"/>
                    </a:lnTo>
                    <a:lnTo>
                      <a:pt x="2" y="25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5" name="Freeform 466"/>
              <p:cNvSpPr>
                <a:spLocks/>
              </p:cNvSpPr>
              <p:nvPr/>
            </p:nvSpPr>
            <p:spPr bwMode="auto">
              <a:xfrm>
                <a:off x="5122" y="7898"/>
                <a:ext cx="48" cy="83"/>
              </a:xfrm>
              <a:custGeom>
                <a:avLst/>
                <a:gdLst>
                  <a:gd name="T0" fmla="*/ 5 w 144"/>
                  <a:gd name="T1" fmla="*/ 0 h 250"/>
                  <a:gd name="T2" fmla="*/ 0 w 144"/>
                  <a:gd name="T3" fmla="*/ 9 h 250"/>
                  <a:gd name="T4" fmla="*/ 0 w 144"/>
                  <a:gd name="T5" fmla="*/ 9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250">
                    <a:moveTo>
                      <a:pt x="144" y="0"/>
                    </a:moveTo>
                    <a:lnTo>
                      <a:pt x="0" y="250"/>
                    </a:lnTo>
                    <a:lnTo>
                      <a:pt x="1" y="25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6" name="Freeform 467"/>
              <p:cNvSpPr>
                <a:spLocks/>
              </p:cNvSpPr>
              <p:nvPr/>
            </p:nvSpPr>
            <p:spPr bwMode="auto">
              <a:xfrm>
                <a:off x="5074" y="7898"/>
                <a:ext cx="48" cy="83"/>
              </a:xfrm>
              <a:custGeom>
                <a:avLst/>
                <a:gdLst>
                  <a:gd name="T0" fmla="*/ 0 w 144"/>
                  <a:gd name="T1" fmla="*/ 0 h 250"/>
                  <a:gd name="T2" fmla="*/ 5 w 144"/>
                  <a:gd name="T3" fmla="*/ 9 h 250"/>
                  <a:gd name="T4" fmla="*/ 5 w 144"/>
                  <a:gd name="T5" fmla="*/ 9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250">
                    <a:moveTo>
                      <a:pt x="0" y="0"/>
                    </a:moveTo>
                    <a:lnTo>
                      <a:pt x="143" y="250"/>
                    </a:lnTo>
                    <a:lnTo>
                      <a:pt x="144" y="25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7" name="Freeform 468"/>
              <p:cNvSpPr>
                <a:spLocks/>
              </p:cNvSpPr>
              <p:nvPr/>
            </p:nvSpPr>
            <p:spPr bwMode="auto">
              <a:xfrm>
                <a:off x="4811" y="7788"/>
                <a:ext cx="1" cy="320"/>
              </a:xfrm>
              <a:custGeom>
                <a:avLst/>
                <a:gdLst>
                  <a:gd name="T0" fmla="*/ 0 w 1"/>
                  <a:gd name="T1" fmla="*/ 0 h 959"/>
                  <a:gd name="T2" fmla="*/ 0 w 1"/>
                  <a:gd name="T3" fmla="*/ 36 h 959"/>
                  <a:gd name="T4" fmla="*/ 1 w 1"/>
                  <a:gd name="T5" fmla="*/ 36 h 9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59">
                    <a:moveTo>
                      <a:pt x="0" y="0"/>
                    </a:moveTo>
                    <a:lnTo>
                      <a:pt x="0" y="959"/>
                    </a:lnTo>
                    <a:lnTo>
                      <a:pt x="1" y="95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8" name="Freeform 469"/>
              <p:cNvSpPr>
                <a:spLocks/>
              </p:cNvSpPr>
              <p:nvPr/>
            </p:nvSpPr>
            <p:spPr bwMode="auto">
              <a:xfrm>
                <a:off x="4481" y="7788"/>
                <a:ext cx="8" cy="79"/>
              </a:xfrm>
              <a:custGeom>
                <a:avLst/>
                <a:gdLst>
                  <a:gd name="T0" fmla="*/ 1 w 25"/>
                  <a:gd name="T1" fmla="*/ 0 h 238"/>
                  <a:gd name="T2" fmla="*/ 0 w 25"/>
                  <a:gd name="T3" fmla="*/ 9 h 238"/>
                  <a:gd name="T4" fmla="*/ 0 w 25"/>
                  <a:gd name="T5" fmla="*/ 9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38">
                    <a:moveTo>
                      <a:pt x="25" y="0"/>
                    </a:moveTo>
                    <a:lnTo>
                      <a:pt x="0" y="238"/>
                    </a:lnTo>
                    <a:lnTo>
                      <a:pt x="1" y="23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9" name="Freeform 470"/>
              <p:cNvSpPr>
                <a:spLocks/>
              </p:cNvSpPr>
              <p:nvPr/>
            </p:nvSpPr>
            <p:spPr bwMode="auto">
              <a:xfrm>
                <a:off x="4489" y="7788"/>
                <a:ext cx="55" cy="58"/>
              </a:xfrm>
              <a:custGeom>
                <a:avLst/>
                <a:gdLst>
                  <a:gd name="T0" fmla="*/ 0 w 165"/>
                  <a:gd name="T1" fmla="*/ 0 h 174"/>
                  <a:gd name="T2" fmla="*/ 6 w 165"/>
                  <a:gd name="T3" fmla="*/ 6 h 174"/>
                  <a:gd name="T4" fmla="*/ 6 w 165"/>
                  <a:gd name="T5" fmla="*/ 6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5" h="174">
                    <a:moveTo>
                      <a:pt x="0" y="0"/>
                    </a:moveTo>
                    <a:lnTo>
                      <a:pt x="164" y="174"/>
                    </a:lnTo>
                    <a:lnTo>
                      <a:pt x="165" y="174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0" name="Freeform 471"/>
              <p:cNvSpPr>
                <a:spLocks/>
              </p:cNvSpPr>
              <p:nvPr/>
            </p:nvSpPr>
            <p:spPr bwMode="auto">
              <a:xfrm>
                <a:off x="4481" y="7788"/>
                <a:ext cx="63" cy="79"/>
              </a:xfrm>
              <a:custGeom>
                <a:avLst/>
                <a:gdLst>
                  <a:gd name="T0" fmla="*/ 1 w 189"/>
                  <a:gd name="T1" fmla="*/ 0 h 238"/>
                  <a:gd name="T2" fmla="*/ 7 w 189"/>
                  <a:gd name="T3" fmla="*/ 6 h 238"/>
                  <a:gd name="T4" fmla="*/ 0 w 189"/>
                  <a:gd name="T5" fmla="*/ 9 h 238"/>
                  <a:gd name="T6" fmla="*/ 1 w 189"/>
                  <a:gd name="T7" fmla="*/ 0 h 2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" h="238">
                    <a:moveTo>
                      <a:pt x="25" y="0"/>
                    </a:moveTo>
                    <a:lnTo>
                      <a:pt x="189" y="174"/>
                    </a:lnTo>
                    <a:lnTo>
                      <a:pt x="0" y="23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1" name="Freeform 472"/>
              <p:cNvSpPr>
                <a:spLocks/>
              </p:cNvSpPr>
              <p:nvPr/>
            </p:nvSpPr>
            <p:spPr bwMode="auto">
              <a:xfrm>
                <a:off x="4481" y="7788"/>
                <a:ext cx="63" cy="79"/>
              </a:xfrm>
              <a:custGeom>
                <a:avLst/>
                <a:gdLst>
                  <a:gd name="T0" fmla="*/ 1 w 189"/>
                  <a:gd name="T1" fmla="*/ 0 h 238"/>
                  <a:gd name="T2" fmla="*/ 7 w 189"/>
                  <a:gd name="T3" fmla="*/ 6 h 238"/>
                  <a:gd name="T4" fmla="*/ 0 w 189"/>
                  <a:gd name="T5" fmla="*/ 9 h 238"/>
                  <a:gd name="T6" fmla="*/ 1 w 189"/>
                  <a:gd name="T7" fmla="*/ 0 h 2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" h="238">
                    <a:moveTo>
                      <a:pt x="25" y="0"/>
                    </a:moveTo>
                    <a:lnTo>
                      <a:pt x="189" y="174"/>
                    </a:lnTo>
                    <a:lnTo>
                      <a:pt x="0" y="238"/>
                    </a:lnTo>
                    <a:lnTo>
                      <a:pt x="25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2" name="Freeform 473"/>
              <p:cNvSpPr>
                <a:spLocks/>
              </p:cNvSpPr>
              <p:nvPr/>
            </p:nvSpPr>
            <p:spPr bwMode="auto">
              <a:xfrm>
                <a:off x="4489" y="7788"/>
                <a:ext cx="109" cy="320"/>
              </a:xfrm>
              <a:custGeom>
                <a:avLst/>
                <a:gdLst>
                  <a:gd name="T0" fmla="*/ 12 w 325"/>
                  <a:gd name="T1" fmla="*/ 36 h 959"/>
                  <a:gd name="T2" fmla="*/ 0 w 325"/>
                  <a:gd name="T3" fmla="*/ 0 h 959"/>
                  <a:gd name="T4" fmla="*/ 0 w 325"/>
                  <a:gd name="T5" fmla="*/ 0 h 9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5" h="959">
                    <a:moveTo>
                      <a:pt x="325" y="95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3" name="Freeform 474"/>
              <p:cNvSpPr>
                <a:spLocks/>
              </p:cNvSpPr>
              <p:nvPr/>
            </p:nvSpPr>
            <p:spPr bwMode="auto">
              <a:xfrm>
                <a:off x="5024" y="7788"/>
                <a:ext cx="1" cy="160"/>
              </a:xfrm>
              <a:custGeom>
                <a:avLst/>
                <a:gdLst>
                  <a:gd name="T0" fmla="*/ 0 w 1"/>
                  <a:gd name="T1" fmla="*/ 0 h 480"/>
                  <a:gd name="T2" fmla="*/ 0 w 1"/>
                  <a:gd name="T3" fmla="*/ 18 h 480"/>
                  <a:gd name="T4" fmla="*/ 1 w 1"/>
                  <a:gd name="T5" fmla="*/ 18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80">
                    <a:moveTo>
                      <a:pt x="0" y="0"/>
                    </a:moveTo>
                    <a:lnTo>
                      <a:pt x="0" y="480"/>
                    </a:lnTo>
                    <a:lnTo>
                      <a:pt x="1" y="48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4" name="Freeform 475"/>
              <p:cNvSpPr>
                <a:spLocks/>
              </p:cNvSpPr>
              <p:nvPr/>
            </p:nvSpPr>
            <p:spPr bwMode="auto">
              <a:xfrm>
                <a:off x="4385" y="7788"/>
                <a:ext cx="1" cy="320"/>
              </a:xfrm>
              <a:custGeom>
                <a:avLst/>
                <a:gdLst>
                  <a:gd name="T0" fmla="*/ 0 w 1"/>
                  <a:gd name="T1" fmla="*/ 0 h 959"/>
                  <a:gd name="T2" fmla="*/ 0 w 1"/>
                  <a:gd name="T3" fmla="*/ 36 h 959"/>
                  <a:gd name="T4" fmla="*/ 1 w 1"/>
                  <a:gd name="T5" fmla="*/ 36 h 9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59">
                    <a:moveTo>
                      <a:pt x="0" y="0"/>
                    </a:moveTo>
                    <a:lnTo>
                      <a:pt x="0" y="959"/>
                    </a:lnTo>
                    <a:lnTo>
                      <a:pt x="1" y="95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5" name="Freeform 476"/>
              <p:cNvSpPr>
                <a:spLocks/>
              </p:cNvSpPr>
              <p:nvPr/>
            </p:nvSpPr>
            <p:spPr bwMode="auto">
              <a:xfrm>
                <a:off x="4704" y="7788"/>
                <a:ext cx="1" cy="160"/>
              </a:xfrm>
              <a:custGeom>
                <a:avLst/>
                <a:gdLst>
                  <a:gd name="T0" fmla="*/ 0 w 1"/>
                  <a:gd name="T1" fmla="*/ 18 h 480"/>
                  <a:gd name="T2" fmla="*/ 0 w 1"/>
                  <a:gd name="T3" fmla="*/ 0 h 480"/>
                  <a:gd name="T4" fmla="*/ 1 w 1"/>
                  <a:gd name="T5" fmla="*/ 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80">
                    <a:moveTo>
                      <a:pt x="0" y="48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6" name="Freeform 477"/>
              <p:cNvSpPr>
                <a:spLocks/>
              </p:cNvSpPr>
              <p:nvPr/>
            </p:nvSpPr>
            <p:spPr bwMode="auto">
              <a:xfrm>
                <a:off x="4481" y="7846"/>
                <a:ext cx="63" cy="21"/>
              </a:xfrm>
              <a:custGeom>
                <a:avLst/>
                <a:gdLst>
                  <a:gd name="T0" fmla="*/ 0 w 190"/>
                  <a:gd name="T1" fmla="*/ 2 h 64"/>
                  <a:gd name="T2" fmla="*/ 7 w 190"/>
                  <a:gd name="T3" fmla="*/ 0 h 64"/>
                  <a:gd name="T4" fmla="*/ 7 w 190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0" h="64">
                    <a:moveTo>
                      <a:pt x="0" y="64"/>
                    </a:moveTo>
                    <a:lnTo>
                      <a:pt x="189" y="0"/>
                    </a:lnTo>
                    <a:lnTo>
                      <a:pt x="19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7" name="Freeform 478"/>
              <p:cNvSpPr>
                <a:spLocks/>
              </p:cNvSpPr>
              <p:nvPr/>
            </p:nvSpPr>
            <p:spPr bwMode="auto">
              <a:xfrm>
                <a:off x="4491" y="8028"/>
                <a:ext cx="32" cy="1"/>
              </a:xfrm>
              <a:custGeom>
                <a:avLst/>
                <a:gdLst>
                  <a:gd name="T0" fmla="*/ 0 w 96"/>
                  <a:gd name="T1" fmla="*/ 0 h 1"/>
                  <a:gd name="T2" fmla="*/ 4 w 96"/>
                  <a:gd name="T3" fmla="*/ 0 h 1"/>
                  <a:gd name="T4" fmla="*/ 4 w 9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">
                    <a:moveTo>
                      <a:pt x="0" y="0"/>
                    </a:moveTo>
                    <a:lnTo>
                      <a:pt x="95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8" name="Freeform 479"/>
              <p:cNvSpPr>
                <a:spLocks/>
              </p:cNvSpPr>
              <p:nvPr/>
            </p:nvSpPr>
            <p:spPr bwMode="auto">
              <a:xfrm>
                <a:off x="4385" y="8108"/>
                <a:ext cx="320" cy="1"/>
              </a:xfrm>
              <a:custGeom>
                <a:avLst/>
                <a:gdLst>
                  <a:gd name="T0" fmla="*/ 0 w 960"/>
                  <a:gd name="T1" fmla="*/ 0 h 1"/>
                  <a:gd name="T2" fmla="*/ 36 w 960"/>
                  <a:gd name="T3" fmla="*/ 0 h 1"/>
                  <a:gd name="T4" fmla="*/ 36 w 96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0" h="1">
                    <a:moveTo>
                      <a:pt x="0" y="0"/>
                    </a:moveTo>
                    <a:lnTo>
                      <a:pt x="959" y="0"/>
                    </a:lnTo>
                    <a:lnTo>
                      <a:pt x="96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9" name="Freeform 480"/>
              <p:cNvSpPr>
                <a:spLocks/>
              </p:cNvSpPr>
              <p:nvPr/>
            </p:nvSpPr>
            <p:spPr bwMode="auto">
              <a:xfrm>
                <a:off x="4778" y="8036"/>
                <a:ext cx="66" cy="1"/>
              </a:xfrm>
              <a:custGeom>
                <a:avLst/>
                <a:gdLst>
                  <a:gd name="T0" fmla="*/ 7 w 199"/>
                  <a:gd name="T1" fmla="*/ 0 h 1"/>
                  <a:gd name="T2" fmla="*/ 0 w 199"/>
                  <a:gd name="T3" fmla="*/ 0 h 1"/>
                  <a:gd name="T4" fmla="*/ 0 w 19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9" h="1">
                    <a:moveTo>
                      <a:pt x="19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0" name="Freeform 481"/>
              <p:cNvSpPr>
                <a:spLocks/>
              </p:cNvSpPr>
              <p:nvPr/>
            </p:nvSpPr>
            <p:spPr bwMode="auto">
              <a:xfrm>
                <a:off x="4778" y="8036"/>
                <a:ext cx="33" cy="72"/>
              </a:xfrm>
              <a:custGeom>
                <a:avLst/>
                <a:gdLst>
                  <a:gd name="T0" fmla="*/ 4 w 99"/>
                  <a:gd name="T1" fmla="*/ 8 h 216"/>
                  <a:gd name="T2" fmla="*/ 0 w 99"/>
                  <a:gd name="T3" fmla="*/ 0 h 216"/>
                  <a:gd name="T4" fmla="*/ 0 w 99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216">
                    <a:moveTo>
                      <a:pt x="99" y="21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" name="Freeform 482"/>
              <p:cNvSpPr>
                <a:spLocks/>
              </p:cNvSpPr>
              <p:nvPr/>
            </p:nvSpPr>
            <p:spPr bwMode="auto">
              <a:xfrm>
                <a:off x="4778" y="8036"/>
                <a:ext cx="66" cy="72"/>
              </a:xfrm>
              <a:custGeom>
                <a:avLst/>
                <a:gdLst>
                  <a:gd name="T0" fmla="*/ 4 w 199"/>
                  <a:gd name="T1" fmla="*/ 8 h 216"/>
                  <a:gd name="T2" fmla="*/ 0 w 199"/>
                  <a:gd name="T3" fmla="*/ 0 h 216"/>
                  <a:gd name="T4" fmla="*/ 7 w 199"/>
                  <a:gd name="T5" fmla="*/ 0 h 216"/>
                  <a:gd name="T6" fmla="*/ 4 w 199"/>
                  <a:gd name="T7" fmla="*/ 8 h 2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9" h="216">
                    <a:moveTo>
                      <a:pt x="99" y="216"/>
                    </a:moveTo>
                    <a:lnTo>
                      <a:pt x="0" y="0"/>
                    </a:lnTo>
                    <a:lnTo>
                      <a:pt x="199" y="0"/>
                    </a:lnTo>
                    <a:lnTo>
                      <a:pt x="99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" name="Freeform 483"/>
              <p:cNvSpPr>
                <a:spLocks/>
              </p:cNvSpPr>
              <p:nvPr/>
            </p:nvSpPr>
            <p:spPr bwMode="auto">
              <a:xfrm>
                <a:off x="4778" y="8036"/>
                <a:ext cx="66" cy="72"/>
              </a:xfrm>
              <a:custGeom>
                <a:avLst/>
                <a:gdLst>
                  <a:gd name="T0" fmla="*/ 4 w 199"/>
                  <a:gd name="T1" fmla="*/ 8 h 216"/>
                  <a:gd name="T2" fmla="*/ 0 w 199"/>
                  <a:gd name="T3" fmla="*/ 0 h 216"/>
                  <a:gd name="T4" fmla="*/ 7 w 199"/>
                  <a:gd name="T5" fmla="*/ 0 h 216"/>
                  <a:gd name="T6" fmla="*/ 4 w 199"/>
                  <a:gd name="T7" fmla="*/ 8 h 2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9" h="216">
                    <a:moveTo>
                      <a:pt x="99" y="216"/>
                    </a:moveTo>
                    <a:lnTo>
                      <a:pt x="0" y="0"/>
                    </a:lnTo>
                    <a:lnTo>
                      <a:pt x="199" y="0"/>
                    </a:lnTo>
                    <a:lnTo>
                      <a:pt x="99" y="216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3" name="Freeform 484"/>
              <p:cNvSpPr>
                <a:spLocks/>
              </p:cNvSpPr>
              <p:nvPr/>
            </p:nvSpPr>
            <p:spPr bwMode="auto">
              <a:xfrm>
                <a:off x="4704" y="8108"/>
                <a:ext cx="320" cy="1"/>
              </a:xfrm>
              <a:custGeom>
                <a:avLst/>
                <a:gdLst>
                  <a:gd name="T0" fmla="*/ 36 w 959"/>
                  <a:gd name="T1" fmla="*/ 0 h 1"/>
                  <a:gd name="T2" fmla="*/ 0 w 959"/>
                  <a:gd name="T3" fmla="*/ 0 h 1"/>
                  <a:gd name="T4" fmla="*/ 0 w 9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9" h="1">
                    <a:moveTo>
                      <a:pt x="95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4" name="Freeform 485"/>
              <p:cNvSpPr>
                <a:spLocks/>
              </p:cNvSpPr>
              <p:nvPr/>
            </p:nvSpPr>
            <p:spPr bwMode="auto">
              <a:xfrm>
                <a:off x="5024" y="7948"/>
                <a:ext cx="1" cy="160"/>
              </a:xfrm>
              <a:custGeom>
                <a:avLst/>
                <a:gdLst>
                  <a:gd name="T0" fmla="*/ 0 w 1"/>
                  <a:gd name="T1" fmla="*/ 0 h 479"/>
                  <a:gd name="T2" fmla="*/ 0 w 1"/>
                  <a:gd name="T3" fmla="*/ 18 h 479"/>
                  <a:gd name="T4" fmla="*/ 1 w 1"/>
                  <a:gd name="T5" fmla="*/ 18 h 4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79">
                    <a:moveTo>
                      <a:pt x="0" y="0"/>
                    </a:moveTo>
                    <a:lnTo>
                      <a:pt x="0" y="479"/>
                    </a:lnTo>
                    <a:lnTo>
                      <a:pt x="1" y="47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5" name="Freeform 486"/>
              <p:cNvSpPr>
                <a:spLocks/>
              </p:cNvSpPr>
              <p:nvPr/>
            </p:nvSpPr>
            <p:spPr bwMode="auto">
              <a:xfrm>
                <a:off x="4885" y="8028"/>
                <a:ext cx="32" cy="1"/>
              </a:xfrm>
              <a:custGeom>
                <a:avLst/>
                <a:gdLst>
                  <a:gd name="T0" fmla="*/ 4 w 96"/>
                  <a:gd name="T1" fmla="*/ 0 h 1"/>
                  <a:gd name="T2" fmla="*/ 0 w 96"/>
                  <a:gd name="T3" fmla="*/ 0 h 1"/>
                  <a:gd name="T4" fmla="*/ 0 w 9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">
                    <a:moveTo>
                      <a:pt x="9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6" name="Freeform 487"/>
              <p:cNvSpPr>
                <a:spLocks/>
              </p:cNvSpPr>
              <p:nvPr/>
            </p:nvSpPr>
            <p:spPr bwMode="auto">
              <a:xfrm>
                <a:off x="4917" y="8028"/>
                <a:ext cx="1" cy="80"/>
              </a:xfrm>
              <a:custGeom>
                <a:avLst/>
                <a:gdLst>
                  <a:gd name="T0" fmla="*/ 0 w 1"/>
                  <a:gd name="T1" fmla="*/ 0 h 238"/>
                  <a:gd name="T2" fmla="*/ 0 w 1"/>
                  <a:gd name="T3" fmla="*/ 9 h 238"/>
                  <a:gd name="T4" fmla="*/ 1 w 1"/>
                  <a:gd name="T5" fmla="*/ 9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8">
                    <a:moveTo>
                      <a:pt x="0" y="0"/>
                    </a:moveTo>
                    <a:lnTo>
                      <a:pt x="0" y="238"/>
                    </a:lnTo>
                    <a:lnTo>
                      <a:pt x="1" y="23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7" name="Freeform 488"/>
              <p:cNvSpPr>
                <a:spLocks/>
              </p:cNvSpPr>
              <p:nvPr/>
            </p:nvSpPr>
            <p:spPr bwMode="auto">
              <a:xfrm>
                <a:off x="4917" y="8028"/>
                <a:ext cx="33" cy="1"/>
              </a:xfrm>
              <a:custGeom>
                <a:avLst/>
                <a:gdLst>
                  <a:gd name="T0" fmla="*/ 0 w 97"/>
                  <a:gd name="T1" fmla="*/ 0 h 1"/>
                  <a:gd name="T2" fmla="*/ 4 w 97"/>
                  <a:gd name="T3" fmla="*/ 0 h 1"/>
                  <a:gd name="T4" fmla="*/ 4 w 9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">
                    <a:moveTo>
                      <a:pt x="0" y="0"/>
                    </a:moveTo>
                    <a:lnTo>
                      <a:pt x="95" y="0"/>
                    </a:lnTo>
                    <a:lnTo>
                      <a:pt x="97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8" name="Freeform 489"/>
              <p:cNvSpPr>
                <a:spLocks/>
              </p:cNvSpPr>
              <p:nvPr/>
            </p:nvSpPr>
            <p:spPr bwMode="auto">
              <a:xfrm>
                <a:off x="4811" y="8036"/>
                <a:ext cx="33" cy="72"/>
              </a:xfrm>
              <a:custGeom>
                <a:avLst/>
                <a:gdLst>
                  <a:gd name="T0" fmla="*/ 0 w 101"/>
                  <a:gd name="T1" fmla="*/ 8 h 216"/>
                  <a:gd name="T2" fmla="*/ 4 w 101"/>
                  <a:gd name="T3" fmla="*/ 0 h 216"/>
                  <a:gd name="T4" fmla="*/ 4 w 101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1" h="216">
                    <a:moveTo>
                      <a:pt x="0" y="216"/>
                    </a:moveTo>
                    <a:lnTo>
                      <a:pt x="100" y="0"/>
                    </a:lnTo>
                    <a:lnTo>
                      <a:pt x="10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9" name="Freeform 490"/>
              <p:cNvSpPr>
                <a:spLocks/>
              </p:cNvSpPr>
              <p:nvPr/>
            </p:nvSpPr>
            <p:spPr bwMode="auto">
              <a:xfrm>
                <a:off x="4704" y="7948"/>
                <a:ext cx="1" cy="160"/>
              </a:xfrm>
              <a:custGeom>
                <a:avLst/>
                <a:gdLst>
                  <a:gd name="T0" fmla="*/ 0 w 1"/>
                  <a:gd name="T1" fmla="*/ 18 h 479"/>
                  <a:gd name="T2" fmla="*/ 0 w 1"/>
                  <a:gd name="T3" fmla="*/ 0 h 479"/>
                  <a:gd name="T4" fmla="*/ 1 w 1"/>
                  <a:gd name="T5" fmla="*/ 0 h 4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79">
                    <a:moveTo>
                      <a:pt x="0" y="4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0" name="Freeform 491"/>
              <p:cNvSpPr>
                <a:spLocks/>
              </p:cNvSpPr>
              <p:nvPr/>
            </p:nvSpPr>
            <p:spPr bwMode="auto">
              <a:xfrm>
                <a:off x="4459" y="8028"/>
                <a:ext cx="32" cy="1"/>
              </a:xfrm>
              <a:custGeom>
                <a:avLst/>
                <a:gdLst>
                  <a:gd name="T0" fmla="*/ 4 w 96"/>
                  <a:gd name="T1" fmla="*/ 0 h 1"/>
                  <a:gd name="T2" fmla="*/ 0 w 96"/>
                  <a:gd name="T3" fmla="*/ 0 h 1"/>
                  <a:gd name="T4" fmla="*/ 0 w 9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">
                    <a:moveTo>
                      <a:pt x="9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" name="Freeform 492"/>
              <p:cNvSpPr>
                <a:spLocks/>
              </p:cNvSpPr>
              <p:nvPr/>
            </p:nvSpPr>
            <p:spPr bwMode="auto">
              <a:xfrm>
                <a:off x="4491" y="8028"/>
                <a:ext cx="1" cy="80"/>
              </a:xfrm>
              <a:custGeom>
                <a:avLst/>
                <a:gdLst>
                  <a:gd name="T0" fmla="*/ 0 w 1"/>
                  <a:gd name="T1" fmla="*/ 0 h 238"/>
                  <a:gd name="T2" fmla="*/ 0 w 1"/>
                  <a:gd name="T3" fmla="*/ 9 h 238"/>
                  <a:gd name="T4" fmla="*/ 1 w 1"/>
                  <a:gd name="T5" fmla="*/ 9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8">
                    <a:moveTo>
                      <a:pt x="0" y="0"/>
                    </a:moveTo>
                    <a:lnTo>
                      <a:pt x="0" y="238"/>
                    </a:lnTo>
                    <a:lnTo>
                      <a:pt x="1" y="23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2" name="Freeform 493"/>
              <p:cNvSpPr>
                <a:spLocks/>
              </p:cNvSpPr>
              <p:nvPr/>
            </p:nvSpPr>
            <p:spPr bwMode="auto">
              <a:xfrm>
                <a:off x="4385" y="7788"/>
                <a:ext cx="319" cy="1"/>
              </a:xfrm>
              <a:custGeom>
                <a:avLst/>
                <a:gdLst>
                  <a:gd name="T0" fmla="*/ 35 w 959"/>
                  <a:gd name="T1" fmla="*/ 0 h 1"/>
                  <a:gd name="T2" fmla="*/ 0 w 959"/>
                  <a:gd name="T3" fmla="*/ 0 h 1"/>
                  <a:gd name="T4" fmla="*/ 0 w 9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9" h="1">
                    <a:moveTo>
                      <a:pt x="95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3" name="Freeform 494"/>
              <p:cNvSpPr>
                <a:spLocks/>
              </p:cNvSpPr>
              <p:nvPr/>
            </p:nvSpPr>
            <p:spPr bwMode="auto">
              <a:xfrm>
                <a:off x="4704" y="7788"/>
                <a:ext cx="320" cy="1"/>
              </a:xfrm>
              <a:custGeom>
                <a:avLst/>
                <a:gdLst>
                  <a:gd name="T0" fmla="*/ 0 w 960"/>
                  <a:gd name="T1" fmla="*/ 0 h 1"/>
                  <a:gd name="T2" fmla="*/ 36 w 960"/>
                  <a:gd name="T3" fmla="*/ 0 h 1"/>
                  <a:gd name="T4" fmla="*/ 36 w 96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0" h="1">
                    <a:moveTo>
                      <a:pt x="0" y="0"/>
                    </a:moveTo>
                    <a:lnTo>
                      <a:pt x="959" y="0"/>
                    </a:lnTo>
                    <a:lnTo>
                      <a:pt x="96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4" name="Line 495"/>
              <p:cNvSpPr>
                <a:spLocks noChangeShapeType="1"/>
              </p:cNvSpPr>
              <p:nvPr/>
            </p:nvSpPr>
            <p:spPr bwMode="auto">
              <a:xfrm flipH="1">
                <a:off x="4228" y="8001"/>
                <a:ext cx="45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5" name="Line 496"/>
              <p:cNvSpPr>
                <a:spLocks noChangeShapeType="1"/>
              </p:cNvSpPr>
              <p:nvPr/>
            </p:nvSpPr>
            <p:spPr bwMode="auto">
              <a:xfrm flipH="1">
                <a:off x="4140" y="7906"/>
                <a:ext cx="118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6" name="Oval 497"/>
              <p:cNvSpPr>
                <a:spLocks noChangeArrowheads="1"/>
              </p:cNvSpPr>
              <p:nvPr/>
            </p:nvSpPr>
            <p:spPr bwMode="auto">
              <a:xfrm>
                <a:off x="4227" y="7906"/>
                <a:ext cx="95" cy="9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sp>
          <p:nvSpPr>
            <p:cNvPr id="318" name="Line 498"/>
            <p:cNvSpPr>
              <a:spLocks noChangeShapeType="1"/>
            </p:cNvSpPr>
            <p:nvPr/>
          </p:nvSpPr>
          <p:spPr bwMode="auto">
            <a:xfrm flipV="1">
              <a:off x="652" y="3187"/>
              <a:ext cx="0" cy="3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9" name="Line 499"/>
            <p:cNvSpPr>
              <a:spLocks noChangeShapeType="1"/>
            </p:cNvSpPr>
            <p:nvPr/>
          </p:nvSpPr>
          <p:spPr bwMode="auto">
            <a:xfrm flipH="1">
              <a:off x="652" y="3187"/>
              <a:ext cx="1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0" name="Line 500"/>
            <p:cNvSpPr>
              <a:spLocks noChangeShapeType="1"/>
            </p:cNvSpPr>
            <p:nvPr/>
          </p:nvSpPr>
          <p:spPr bwMode="auto">
            <a:xfrm flipV="1">
              <a:off x="1925" y="3011"/>
              <a:ext cx="0" cy="9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1" name="Line 501"/>
            <p:cNvSpPr>
              <a:spLocks noChangeShapeType="1"/>
            </p:cNvSpPr>
            <p:nvPr/>
          </p:nvSpPr>
          <p:spPr bwMode="auto">
            <a:xfrm flipH="1" flipV="1">
              <a:off x="1238" y="3009"/>
              <a:ext cx="68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2" name="Line 504"/>
            <p:cNvSpPr>
              <a:spLocks noChangeShapeType="1"/>
            </p:cNvSpPr>
            <p:nvPr/>
          </p:nvSpPr>
          <p:spPr bwMode="auto">
            <a:xfrm flipH="1">
              <a:off x="3079" y="2561"/>
              <a:ext cx="2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23" name="Group 505"/>
            <p:cNvGrpSpPr>
              <a:grpSpLocks/>
            </p:cNvGrpSpPr>
            <p:nvPr/>
          </p:nvGrpSpPr>
          <p:grpSpPr bwMode="auto">
            <a:xfrm>
              <a:off x="2871" y="2664"/>
              <a:ext cx="386" cy="151"/>
              <a:chOff x="7361" y="3390"/>
              <a:chExt cx="885" cy="346"/>
            </a:xfrm>
          </p:grpSpPr>
          <p:sp>
            <p:nvSpPr>
              <p:cNvPr id="402" name="Freeform 506"/>
              <p:cNvSpPr>
                <a:spLocks/>
              </p:cNvSpPr>
              <p:nvPr/>
            </p:nvSpPr>
            <p:spPr bwMode="auto">
              <a:xfrm>
                <a:off x="8025" y="3494"/>
                <a:ext cx="44" cy="76"/>
              </a:xfrm>
              <a:custGeom>
                <a:avLst/>
                <a:gdLst>
                  <a:gd name="T0" fmla="*/ 5 w 133"/>
                  <a:gd name="T1" fmla="*/ 0 h 228"/>
                  <a:gd name="T2" fmla="*/ 0 w 133"/>
                  <a:gd name="T3" fmla="*/ 8 h 228"/>
                  <a:gd name="T4" fmla="*/ 0 w 133"/>
                  <a:gd name="T5" fmla="*/ 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8">
                    <a:moveTo>
                      <a:pt x="133" y="0"/>
                    </a:moveTo>
                    <a:lnTo>
                      <a:pt x="0" y="228"/>
                    </a:lnTo>
                    <a:lnTo>
                      <a:pt x="1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3" name="Freeform 507"/>
              <p:cNvSpPr>
                <a:spLocks/>
              </p:cNvSpPr>
              <p:nvPr/>
            </p:nvSpPr>
            <p:spPr bwMode="auto">
              <a:xfrm>
                <a:off x="8158" y="3491"/>
                <a:ext cx="44" cy="76"/>
              </a:xfrm>
              <a:custGeom>
                <a:avLst/>
                <a:gdLst>
                  <a:gd name="T0" fmla="*/ 0 w 132"/>
                  <a:gd name="T1" fmla="*/ 0 h 228"/>
                  <a:gd name="T2" fmla="*/ 5 w 132"/>
                  <a:gd name="T3" fmla="*/ 8 h 228"/>
                  <a:gd name="T4" fmla="*/ 5 w 132"/>
                  <a:gd name="T5" fmla="*/ 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228">
                    <a:moveTo>
                      <a:pt x="0" y="0"/>
                    </a:moveTo>
                    <a:lnTo>
                      <a:pt x="131" y="228"/>
                    </a:lnTo>
                    <a:lnTo>
                      <a:pt x="132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4" name="Freeform 508"/>
              <p:cNvSpPr>
                <a:spLocks/>
              </p:cNvSpPr>
              <p:nvPr/>
            </p:nvSpPr>
            <p:spPr bwMode="auto">
              <a:xfrm>
                <a:off x="8202" y="3491"/>
                <a:ext cx="44" cy="76"/>
              </a:xfrm>
              <a:custGeom>
                <a:avLst/>
                <a:gdLst>
                  <a:gd name="T0" fmla="*/ 5 w 133"/>
                  <a:gd name="T1" fmla="*/ 0 h 228"/>
                  <a:gd name="T2" fmla="*/ 0 w 133"/>
                  <a:gd name="T3" fmla="*/ 8 h 228"/>
                  <a:gd name="T4" fmla="*/ 0 w 133"/>
                  <a:gd name="T5" fmla="*/ 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8">
                    <a:moveTo>
                      <a:pt x="133" y="0"/>
                    </a:moveTo>
                    <a:lnTo>
                      <a:pt x="0" y="228"/>
                    </a:lnTo>
                    <a:lnTo>
                      <a:pt x="1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5" name="Freeform 509"/>
              <p:cNvSpPr>
                <a:spLocks/>
              </p:cNvSpPr>
              <p:nvPr/>
            </p:nvSpPr>
            <p:spPr bwMode="auto">
              <a:xfrm>
                <a:off x="8114" y="3491"/>
                <a:ext cx="44" cy="76"/>
              </a:xfrm>
              <a:custGeom>
                <a:avLst/>
                <a:gdLst>
                  <a:gd name="T0" fmla="*/ 5 w 132"/>
                  <a:gd name="T1" fmla="*/ 0 h 228"/>
                  <a:gd name="T2" fmla="*/ 0 w 132"/>
                  <a:gd name="T3" fmla="*/ 8 h 228"/>
                  <a:gd name="T4" fmla="*/ 0 w 132"/>
                  <a:gd name="T5" fmla="*/ 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228">
                    <a:moveTo>
                      <a:pt x="132" y="0"/>
                    </a:moveTo>
                    <a:lnTo>
                      <a:pt x="0" y="228"/>
                    </a:lnTo>
                    <a:lnTo>
                      <a:pt x="2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6" name="Freeform 510"/>
              <p:cNvSpPr>
                <a:spLocks/>
              </p:cNvSpPr>
              <p:nvPr/>
            </p:nvSpPr>
            <p:spPr bwMode="auto">
              <a:xfrm>
                <a:off x="8070" y="3491"/>
                <a:ext cx="45" cy="76"/>
              </a:xfrm>
              <a:custGeom>
                <a:avLst/>
                <a:gdLst>
                  <a:gd name="T0" fmla="*/ 0 w 134"/>
                  <a:gd name="T1" fmla="*/ 0 h 228"/>
                  <a:gd name="T2" fmla="*/ 5 w 134"/>
                  <a:gd name="T3" fmla="*/ 8 h 228"/>
                  <a:gd name="T4" fmla="*/ 5 w 134"/>
                  <a:gd name="T5" fmla="*/ 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4" h="228">
                    <a:moveTo>
                      <a:pt x="0" y="0"/>
                    </a:moveTo>
                    <a:lnTo>
                      <a:pt x="132" y="228"/>
                    </a:lnTo>
                    <a:lnTo>
                      <a:pt x="134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7" name="Freeform 511"/>
              <p:cNvSpPr>
                <a:spLocks/>
              </p:cNvSpPr>
              <p:nvPr/>
            </p:nvSpPr>
            <p:spPr bwMode="auto">
              <a:xfrm>
                <a:off x="7829" y="3390"/>
                <a:ext cx="1" cy="293"/>
              </a:xfrm>
              <a:custGeom>
                <a:avLst/>
                <a:gdLst>
                  <a:gd name="T0" fmla="*/ 0 w 2"/>
                  <a:gd name="T1" fmla="*/ 0 h 879"/>
                  <a:gd name="T2" fmla="*/ 0 w 2"/>
                  <a:gd name="T3" fmla="*/ 33 h 879"/>
                  <a:gd name="T4" fmla="*/ 1 w 2"/>
                  <a:gd name="T5" fmla="*/ 33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879">
                    <a:moveTo>
                      <a:pt x="0" y="0"/>
                    </a:moveTo>
                    <a:lnTo>
                      <a:pt x="0" y="879"/>
                    </a:lnTo>
                    <a:lnTo>
                      <a:pt x="2" y="87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8" name="Freeform 512"/>
              <p:cNvSpPr>
                <a:spLocks/>
              </p:cNvSpPr>
              <p:nvPr/>
            </p:nvSpPr>
            <p:spPr bwMode="auto">
              <a:xfrm>
                <a:off x="7527" y="3390"/>
                <a:ext cx="7" cy="73"/>
              </a:xfrm>
              <a:custGeom>
                <a:avLst/>
                <a:gdLst>
                  <a:gd name="T0" fmla="*/ 1 w 23"/>
                  <a:gd name="T1" fmla="*/ 0 h 217"/>
                  <a:gd name="T2" fmla="*/ 0 w 23"/>
                  <a:gd name="T3" fmla="*/ 8 h 217"/>
                  <a:gd name="T4" fmla="*/ 0 w 23"/>
                  <a:gd name="T5" fmla="*/ 8 h 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17">
                    <a:moveTo>
                      <a:pt x="23" y="0"/>
                    </a:moveTo>
                    <a:lnTo>
                      <a:pt x="0" y="217"/>
                    </a:lnTo>
                    <a:lnTo>
                      <a:pt x="1" y="21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9" name="Freeform 513"/>
              <p:cNvSpPr>
                <a:spLocks/>
              </p:cNvSpPr>
              <p:nvPr/>
            </p:nvSpPr>
            <p:spPr bwMode="auto">
              <a:xfrm>
                <a:off x="7534" y="3390"/>
                <a:ext cx="51" cy="53"/>
              </a:xfrm>
              <a:custGeom>
                <a:avLst/>
                <a:gdLst>
                  <a:gd name="T0" fmla="*/ 0 w 151"/>
                  <a:gd name="T1" fmla="*/ 0 h 159"/>
                  <a:gd name="T2" fmla="*/ 6 w 151"/>
                  <a:gd name="T3" fmla="*/ 6 h 159"/>
                  <a:gd name="T4" fmla="*/ 6 w 151"/>
                  <a:gd name="T5" fmla="*/ 6 h 1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" h="159">
                    <a:moveTo>
                      <a:pt x="0" y="0"/>
                    </a:moveTo>
                    <a:lnTo>
                      <a:pt x="150" y="159"/>
                    </a:lnTo>
                    <a:lnTo>
                      <a:pt x="151" y="15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" name="Freeform 514"/>
              <p:cNvSpPr>
                <a:spLocks/>
              </p:cNvSpPr>
              <p:nvPr/>
            </p:nvSpPr>
            <p:spPr bwMode="auto">
              <a:xfrm>
                <a:off x="7527" y="3390"/>
                <a:ext cx="57" cy="73"/>
              </a:xfrm>
              <a:custGeom>
                <a:avLst/>
                <a:gdLst>
                  <a:gd name="T0" fmla="*/ 1 w 173"/>
                  <a:gd name="T1" fmla="*/ 0 h 217"/>
                  <a:gd name="T2" fmla="*/ 6 w 173"/>
                  <a:gd name="T3" fmla="*/ 6 h 217"/>
                  <a:gd name="T4" fmla="*/ 0 w 173"/>
                  <a:gd name="T5" fmla="*/ 8 h 217"/>
                  <a:gd name="T6" fmla="*/ 1 w 173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217">
                    <a:moveTo>
                      <a:pt x="23" y="0"/>
                    </a:moveTo>
                    <a:lnTo>
                      <a:pt x="173" y="159"/>
                    </a:lnTo>
                    <a:lnTo>
                      <a:pt x="0" y="2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" name="Freeform 515"/>
              <p:cNvSpPr>
                <a:spLocks/>
              </p:cNvSpPr>
              <p:nvPr/>
            </p:nvSpPr>
            <p:spPr bwMode="auto">
              <a:xfrm>
                <a:off x="7527" y="3390"/>
                <a:ext cx="57" cy="73"/>
              </a:xfrm>
              <a:custGeom>
                <a:avLst/>
                <a:gdLst>
                  <a:gd name="T0" fmla="*/ 1 w 173"/>
                  <a:gd name="T1" fmla="*/ 0 h 217"/>
                  <a:gd name="T2" fmla="*/ 6 w 173"/>
                  <a:gd name="T3" fmla="*/ 6 h 217"/>
                  <a:gd name="T4" fmla="*/ 0 w 173"/>
                  <a:gd name="T5" fmla="*/ 8 h 217"/>
                  <a:gd name="T6" fmla="*/ 1 w 173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217">
                    <a:moveTo>
                      <a:pt x="23" y="0"/>
                    </a:moveTo>
                    <a:lnTo>
                      <a:pt x="173" y="159"/>
                    </a:lnTo>
                    <a:lnTo>
                      <a:pt x="0" y="217"/>
                    </a:lnTo>
                    <a:lnTo>
                      <a:pt x="23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" name="Freeform 516"/>
              <p:cNvSpPr>
                <a:spLocks/>
              </p:cNvSpPr>
              <p:nvPr/>
            </p:nvSpPr>
            <p:spPr bwMode="auto">
              <a:xfrm>
                <a:off x="7534" y="3390"/>
                <a:ext cx="100" cy="293"/>
              </a:xfrm>
              <a:custGeom>
                <a:avLst/>
                <a:gdLst>
                  <a:gd name="T0" fmla="*/ 11 w 298"/>
                  <a:gd name="T1" fmla="*/ 33 h 879"/>
                  <a:gd name="T2" fmla="*/ 0 w 298"/>
                  <a:gd name="T3" fmla="*/ 0 h 879"/>
                  <a:gd name="T4" fmla="*/ 0 w 298"/>
                  <a:gd name="T5" fmla="*/ 0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8" h="879">
                    <a:moveTo>
                      <a:pt x="298" y="8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3" name="Freeform 517"/>
              <p:cNvSpPr>
                <a:spLocks/>
              </p:cNvSpPr>
              <p:nvPr/>
            </p:nvSpPr>
            <p:spPr bwMode="auto">
              <a:xfrm>
                <a:off x="8024" y="3390"/>
                <a:ext cx="1" cy="147"/>
              </a:xfrm>
              <a:custGeom>
                <a:avLst/>
                <a:gdLst>
                  <a:gd name="T0" fmla="*/ 0 w 1"/>
                  <a:gd name="T1" fmla="*/ 0 h 439"/>
                  <a:gd name="T2" fmla="*/ 0 w 1"/>
                  <a:gd name="T3" fmla="*/ 16 h 439"/>
                  <a:gd name="T4" fmla="*/ 1 w 1"/>
                  <a:gd name="T5" fmla="*/ 16 h 4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9">
                    <a:moveTo>
                      <a:pt x="0" y="0"/>
                    </a:moveTo>
                    <a:lnTo>
                      <a:pt x="0" y="439"/>
                    </a:lnTo>
                    <a:lnTo>
                      <a:pt x="1" y="43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4" name="Freeform 518"/>
              <p:cNvSpPr>
                <a:spLocks/>
              </p:cNvSpPr>
              <p:nvPr/>
            </p:nvSpPr>
            <p:spPr bwMode="auto">
              <a:xfrm>
                <a:off x="7438" y="3390"/>
                <a:ext cx="1" cy="293"/>
              </a:xfrm>
              <a:custGeom>
                <a:avLst/>
                <a:gdLst>
                  <a:gd name="T0" fmla="*/ 0 w 1"/>
                  <a:gd name="T1" fmla="*/ 0 h 879"/>
                  <a:gd name="T2" fmla="*/ 0 w 1"/>
                  <a:gd name="T3" fmla="*/ 33 h 879"/>
                  <a:gd name="T4" fmla="*/ 1 w 1"/>
                  <a:gd name="T5" fmla="*/ 33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9">
                    <a:moveTo>
                      <a:pt x="0" y="0"/>
                    </a:moveTo>
                    <a:lnTo>
                      <a:pt x="0" y="879"/>
                    </a:lnTo>
                    <a:lnTo>
                      <a:pt x="1" y="87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5" name="Freeform 519"/>
              <p:cNvSpPr>
                <a:spLocks/>
              </p:cNvSpPr>
              <p:nvPr/>
            </p:nvSpPr>
            <p:spPr bwMode="auto">
              <a:xfrm>
                <a:off x="7731" y="3390"/>
                <a:ext cx="1" cy="147"/>
              </a:xfrm>
              <a:custGeom>
                <a:avLst/>
                <a:gdLst>
                  <a:gd name="T0" fmla="*/ 0 w 1"/>
                  <a:gd name="T1" fmla="*/ 16 h 439"/>
                  <a:gd name="T2" fmla="*/ 0 w 1"/>
                  <a:gd name="T3" fmla="*/ 0 h 439"/>
                  <a:gd name="T4" fmla="*/ 1 w 1"/>
                  <a:gd name="T5" fmla="*/ 0 h 4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6" name="Freeform 520"/>
              <p:cNvSpPr>
                <a:spLocks/>
              </p:cNvSpPr>
              <p:nvPr/>
            </p:nvSpPr>
            <p:spPr bwMode="auto">
              <a:xfrm>
                <a:off x="7527" y="3443"/>
                <a:ext cx="58" cy="20"/>
              </a:xfrm>
              <a:custGeom>
                <a:avLst/>
                <a:gdLst>
                  <a:gd name="T0" fmla="*/ 0 w 174"/>
                  <a:gd name="T1" fmla="*/ 2 h 58"/>
                  <a:gd name="T2" fmla="*/ 6 w 174"/>
                  <a:gd name="T3" fmla="*/ 0 h 58"/>
                  <a:gd name="T4" fmla="*/ 6 w 174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" h="58">
                    <a:moveTo>
                      <a:pt x="0" y="58"/>
                    </a:moveTo>
                    <a:lnTo>
                      <a:pt x="173" y="0"/>
                    </a:lnTo>
                    <a:lnTo>
                      <a:pt x="174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7" name="Freeform 521"/>
              <p:cNvSpPr>
                <a:spLocks/>
              </p:cNvSpPr>
              <p:nvPr/>
            </p:nvSpPr>
            <p:spPr bwMode="auto">
              <a:xfrm>
                <a:off x="7536" y="3611"/>
                <a:ext cx="29" cy="1"/>
              </a:xfrm>
              <a:custGeom>
                <a:avLst/>
                <a:gdLst>
                  <a:gd name="T0" fmla="*/ 0 w 88"/>
                  <a:gd name="T1" fmla="*/ 0 h 1"/>
                  <a:gd name="T2" fmla="*/ 3 w 88"/>
                  <a:gd name="T3" fmla="*/ 0 h 1"/>
                  <a:gd name="T4" fmla="*/ 3 w 8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">
                    <a:moveTo>
                      <a:pt x="0" y="0"/>
                    </a:moveTo>
                    <a:lnTo>
                      <a:pt x="87" y="0"/>
                    </a:lnTo>
                    <a:lnTo>
                      <a:pt x="88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8" name="Freeform 522"/>
              <p:cNvSpPr>
                <a:spLocks/>
              </p:cNvSpPr>
              <p:nvPr/>
            </p:nvSpPr>
            <p:spPr bwMode="auto">
              <a:xfrm>
                <a:off x="7438" y="3683"/>
                <a:ext cx="294" cy="1"/>
              </a:xfrm>
              <a:custGeom>
                <a:avLst/>
                <a:gdLst>
                  <a:gd name="T0" fmla="*/ 0 w 880"/>
                  <a:gd name="T1" fmla="*/ 0 h 1"/>
                  <a:gd name="T2" fmla="*/ 33 w 880"/>
                  <a:gd name="T3" fmla="*/ 0 h 1"/>
                  <a:gd name="T4" fmla="*/ 33 w 88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0" h="1">
                    <a:moveTo>
                      <a:pt x="0" y="0"/>
                    </a:moveTo>
                    <a:lnTo>
                      <a:pt x="879" y="0"/>
                    </a:lnTo>
                    <a:lnTo>
                      <a:pt x="88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9" name="Freeform 523"/>
              <p:cNvSpPr>
                <a:spLocks/>
              </p:cNvSpPr>
              <p:nvPr/>
            </p:nvSpPr>
            <p:spPr bwMode="auto">
              <a:xfrm>
                <a:off x="7798" y="3617"/>
                <a:ext cx="61" cy="1"/>
              </a:xfrm>
              <a:custGeom>
                <a:avLst/>
                <a:gdLst>
                  <a:gd name="T0" fmla="*/ 7 w 183"/>
                  <a:gd name="T1" fmla="*/ 0 h 1"/>
                  <a:gd name="T2" fmla="*/ 0 w 183"/>
                  <a:gd name="T3" fmla="*/ 0 h 1"/>
                  <a:gd name="T4" fmla="*/ 0 w 18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">
                    <a:moveTo>
                      <a:pt x="183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0" name="Freeform 524"/>
              <p:cNvSpPr>
                <a:spLocks/>
              </p:cNvSpPr>
              <p:nvPr/>
            </p:nvSpPr>
            <p:spPr bwMode="auto">
              <a:xfrm>
                <a:off x="7798" y="3617"/>
                <a:ext cx="31" cy="66"/>
              </a:xfrm>
              <a:custGeom>
                <a:avLst/>
                <a:gdLst>
                  <a:gd name="T0" fmla="*/ 4 w 91"/>
                  <a:gd name="T1" fmla="*/ 7 h 199"/>
                  <a:gd name="T2" fmla="*/ 0 w 91"/>
                  <a:gd name="T3" fmla="*/ 0 h 199"/>
                  <a:gd name="T4" fmla="*/ 0 w 91"/>
                  <a:gd name="T5" fmla="*/ 0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" name="Freeform 525"/>
              <p:cNvSpPr>
                <a:spLocks/>
              </p:cNvSpPr>
              <p:nvPr/>
            </p:nvSpPr>
            <p:spPr bwMode="auto">
              <a:xfrm>
                <a:off x="7798" y="3617"/>
                <a:ext cx="61" cy="66"/>
              </a:xfrm>
              <a:custGeom>
                <a:avLst/>
                <a:gdLst>
                  <a:gd name="T0" fmla="*/ 3 w 183"/>
                  <a:gd name="T1" fmla="*/ 7 h 199"/>
                  <a:gd name="T2" fmla="*/ 0 w 183"/>
                  <a:gd name="T3" fmla="*/ 0 h 199"/>
                  <a:gd name="T4" fmla="*/ 7 w 183"/>
                  <a:gd name="T5" fmla="*/ 0 h 199"/>
                  <a:gd name="T6" fmla="*/ 3 w 183"/>
                  <a:gd name="T7" fmla="*/ 7 h 1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83" y="0"/>
                    </a:lnTo>
                    <a:lnTo>
                      <a:pt x="91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2" name="Freeform 526"/>
              <p:cNvSpPr>
                <a:spLocks/>
              </p:cNvSpPr>
              <p:nvPr/>
            </p:nvSpPr>
            <p:spPr bwMode="auto">
              <a:xfrm>
                <a:off x="7798" y="3617"/>
                <a:ext cx="61" cy="66"/>
              </a:xfrm>
              <a:custGeom>
                <a:avLst/>
                <a:gdLst>
                  <a:gd name="T0" fmla="*/ 3 w 183"/>
                  <a:gd name="T1" fmla="*/ 7 h 199"/>
                  <a:gd name="T2" fmla="*/ 0 w 183"/>
                  <a:gd name="T3" fmla="*/ 0 h 199"/>
                  <a:gd name="T4" fmla="*/ 7 w 183"/>
                  <a:gd name="T5" fmla="*/ 0 h 199"/>
                  <a:gd name="T6" fmla="*/ 3 w 183"/>
                  <a:gd name="T7" fmla="*/ 7 h 1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83" y="0"/>
                    </a:lnTo>
                    <a:lnTo>
                      <a:pt x="91" y="19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3" name="Freeform 527"/>
              <p:cNvSpPr>
                <a:spLocks/>
              </p:cNvSpPr>
              <p:nvPr/>
            </p:nvSpPr>
            <p:spPr bwMode="auto">
              <a:xfrm>
                <a:off x="7731" y="3683"/>
                <a:ext cx="293" cy="1"/>
              </a:xfrm>
              <a:custGeom>
                <a:avLst/>
                <a:gdLst>
                  <a:gd name="T0" fmla="*/ 33 w 879"/>
                  <a:gd name="T1" fmla="*/ 0 h 1"/>
                  <a:gd name="T2" fmla="*/ 0 w 879"/>
                  <a:gd name="T3" fmla="*/ 0 h 1"/>
                  <a:gd name="T4" fmla="*/ 0 w 87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9" h="1">
                    <a:moveTo>
                      <a:pt x="87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4" name="Freeform 528"/>
              <p:cNvSpPr>
                <a:spLocks/>
              </p:cNvSpPr>
              <p:nvPr/>
            </p:nvSpPr>
            <p:spPr bwMode="auto">
              <a:xfrm>
                <a:off x="8024" y="3537"/>
                <a:ext cx="1" cy="146"/>
              </a:xfrm>
              <a:custGeom>
                <a:avLst/>
                <a:gdLst>
                  <a:gd name="T0" fmla="*/ 0 w 1"/>
                  <a:gd name="T1" fmla="*/ 0 h 440"/>
                  <a:gd name="T2" fmla="*/ 0 w 1"/>
                  <a:gd name="T3" fmla="*/ 16 h 440"/>
                  <a:gd name="T4" fmla="*/ 1 w 1"/>
                  <a:gd name="T5" fmla="*/ 16 h 4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0">
                    <a:moveTo>
                      <a:pt x="0" y="0"/>
                    </a:moveTo>
                    <a:lnTo>
                      <a:pt x="0" y="440"/>
                    </a:lnTo>
                    <a:lnTo>
                      <a:pt x="1" y="44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5" name="Freeform 529"/>
              <p:cNvSpPr>
                <a:spLocks/>
              </p:cNvSpPr>
              <p:nvPr/>
            </p:nvSpPr>
            <p:spPr bwMode="auto">
              <a:xfrm>
                <a:off x="7897" y="3611"/>
                <a:ext cx="29" cy="1"/>
              </a:xfrm>
              <a:custGeom>
                <a:avLst/>
                <a:gdLst>
                  <a:gd name="T0" fmla="*/ 3 w 87"/>
                  <a:gd name="T1" fmla="*/ 0 h 1"/>
                  <a:gd name="T2" fmla="*/ 0 w 87"/>
                  <a:gd name="T3" fmla="*/ 0 h 1"/>
                  <a:gd name="T4" fmla="*/ 0 w 8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">
                    <a:moveTo>
                      <a:pt x="87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6" name="Freeform 530"/>
              <p:cNvSpPr>
                <a:spLocks/>
              </p:cNvSpPr>
              <p:nvPr/>
            </p:nvSpPr>
            <p:spPr bwMode="auto">
              <a:xfrm>
                <a:off x="7926" y="3611"/>
                <a:ext cx="1" cy="72"/>
              </a:xfrm>
              <a:custGeom>
                <a:avLst/>
                <a:gdLst>
                  <a:gd name="T0" fmla="*/ 0 w 1"/>
                  <a:gd name="T1" fmla="*/ 0 h 218"/>
                  <a:gd name="T2" fmla="*/ 0 w 1"/>
                  <a:gd name="T3" fmla="*/ 8 h 218"/>
                  <a:gd name="T4" fmla="*/ 1 w 1"/>
                  <a:gd name="T5" fmla="*/ 8 h 2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8">
                    <a:moveTo>
                      <a:pt x="0" y="0"/>
                    </a:moveTo>
                    <a:lnTo>
                      <a:pt x="0" y="218"/>
                    </a:lnTo>
                    <a:lnTo>
                      <a:pt x="1" y="21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7" name="Freeform 531"/>
              <p:cNvSpPr>
                <a:spLocks/>
              </p:cNvSpPr>
              <p:nvPr/>
            </p:nvSpPr>
            <p:spPr bwMode="auto">
              <a:xfrm>
                <a:off x="7926" y="3611"/>
                <a:ext cx="30" cy="1"/>
              </a:xfrm>
              <a:custGeom>
                <a:avLst/>
                <a:gdLst>
                  <a:gd name="T0" fmla="*/ 0 w 90"/>
                  <a:gd name="T1" fmla="*/ 0 h 1"/>
                  <a:gd name="T2" fmla="*/ 3 w 90"/>
                  <a:gd name="T3" fmla="*/ 0 h 1"/>
                  <a:gd name="T4" fmla="*/ 3 w 9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1">
                    <a:moveTo>
                      <a:pt x="0" y="0"/>
                    </a:moveTo>
                    <a:lnTo>
                      <a:pt x="89" y="0"/>
                    </a:lnTo>
                    <a:lnTo>
                      <a:pt x="9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8" name="Freeform 532"/>
              <p:cNvSpPr>
                <a:spLocks/>
              </p:cNvSpPr>
              <p:nvPr/>
            </p:nvSpPr>
            <p:spPr bwMode="auto">
              <a:xfrm>
                <a:off x="7829" y="3617"/>
                <a:ext cx="31" cy="66"/>
              </a:xfrm>
              <a:custGeom>
                <a:avLst/>
                <a:gdLst>
                  <a:gd name="T0" fmla="*/ 0 w 93"/>
                  <a:gd name="T1" fmla="*/ 7 h 199"/>
                  <a:gd name="T2" fmla="*/ 3 w 93"/>
                  <a:gd name="T3" fmla="*/ 0 h 199"/>
                  <a:gd name="T4" fmla="*/ 3 w 93"/>
                  <a:gd name="T5" fmla="*/ 0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3" h="199">
                    <a:moveTo>
                      <a:pt x="0" y="199"/>
                    </a:moveTo>
                    <a:lnTo>
                      <a:pt x="92" y="0"/>
                    </a:lnTo>
                    <a:lnTo>
                      <a:pt x="93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9" name="Freeform 533"/>
              <p:cNvSpPr>
                <a:spLocks/>
              </p:cNvSpPr>
              <p:nvPr/>
            </p:nvSpPr>
            <p:spPr bwMode="auto">
              <a:xfrm>
                <a:off x="7731" y="3537"/>
                <a:ext cx="1" cy="146"/>
              </a:xfrm>
              <a:custGeom>
                <a:avLst/>
                <a:gdLst>
                  <a:gd name="T0" fmla="*/ 0 w 1"/>
                  <a:gd name="T1" fmla="*/ 16 h 440"/>
                  <a:gd name="T2" fmla="*/ 0 w 1"/>
                  <a:gd name="T3" fmla="*/ 0 h 440"/>
                  <a:gd name="T4" fmla="*/ 1 w 1"/>
                  <a:gd name="T5" fmla="*/ 0 h 4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0">
                    <a:moveTo>
                      <a:pt x="0" y="44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0" name="Line 534"/>
              <p:cNvSpPr>
                <a:spLocks noChangeShapeType="1"/>
              </p:cNvSpPr>
              <p:nvPr/>
            </p:nvSpPr>
            <p:spPr bwMode="auto">
              <a:xfrm>
                <a:off x="7731" y="36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1" name="Freeform 535"/>
              <p:cNvSpPr>
                <a:spLocks/>
              </p:cNvSpPr>
              <p:nvPr/>
            </p:nvSpPr>
            <p:spPr bwMode="auto">
              <a:xfrm>
                <a:off x="7507" y="3611"/>
                <a:ext cx="29" cy="1"/>
              </a:xfrm>
              <a:custGeom>
                <a:avLst/>
                <a:gdLst>
                  <a:gd name="T0" fmla="*/ 3 w 88"/>
                  <a:gd name="T1" fmla="*/ 0 h 1"/>
                  <a:gd name="T2" fmla="*/ 0 w 88"/>
                  <a:gd name="T3" fmla="*/ 0 h 1"/>
                  <a:gd name="T4" fmla="*/ 0 w 8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">
                    <a:moveTo>
                      <a:pt x="88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2" name="Freeform 536"/>
              <p:cNvSpPr>
                <a:spLocks/>
              </p:cNvSpPr>
              <p:nvPr/>
            </p:nvSpPr>
            <p:spPr bwMode="auto">
              <a:xfrm>
                <a:off x="7536" y="3611"/>
                <a:ext cx="1" cy="72"/>
              </a:xfrm>
              <a:custGeom>
                <a:avLst/>
                <a:gdLst>
                  <a:gd name="T0" fmla="*/ 0 w 1"/>
                  <a:gd name="T1" fmla="*/ 0 h 218"/>
                  <a:gd name="T2" fmla="*/ 0 w 1"/>
                  <a:gd name="T3" fmla="*/ 8 h 218"/>
                  <a:gd name="T4" fmla="*/ 1 w 1"/>
                  <a:gd name="T5" fmla="*/ 8 h 2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8">
                    <a:moveTo>
                      <a:pt x="0" y="0"/>
                    </a:moveTo>
                    <a:lnTo>
                      <a:pt x="0" y="218"/>
                    </a:lnTo>
                    <a:lnTo>
                      <a:pt x="1" y="21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3" name="Freeform 537"/>
              <p:cNvSpPr>
                <a:spLocks/>
              </p:cNvSpPr>
              <p:nvPr/>
            </p:nvSpPr>
            <p:spPr bwMode="auto">
              <a:xfrm>
                <a:off x="7438" y="3390"/>
                <a:ext cx="293" cy="1"/>
              </a:xfrm>
              <a:custGeom>
                <a:avLst/>
                <a:gdLst>
                  <a:gd name="T0" fmla="*/ 33 w 879"/>
                  <a:gd name="T1" fmla="*/ 0 h 1"/>
                  <a:gd name="T2" fmla="*/ 0 w 879"/>
                  <a:gd name="T3" fmla="*/ 0 h 1"/>
                  <a:gd name="T4" fmla="*/ 0 w 87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9" h="1">
                    <a:moveTo>
                      <a:pt x="87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4" name="Freeform 538"/>
              <p:cNvSpPr>
                <a:spLocks/>
              </p:cNvSpPr>
              <p:nvPr/>
            </p:nvSpPr>
            <p:spPr bwMode="auto">
              <a:xfrm>
                <a:off x="7731" y="3390"/>
                <a:ext cx="294" cy="1"/>
              </a:xfrm>
              <a:custGeom>
                <a:avLst/>
                <a:gdLst>
                  <a:gd name="T0" fmla="*/ 0 w 880"/>
                  <a:gd name="T1" fmla="*/ 0 h 1"/>
                  <a:gd name="T2" fmla="*/ 33 w 880"/>
                  <a:gd name="T3" fmla="*/ 0 h 1"/>
                  <a:gd name="T4" fmla="*/ 33 w 88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0" h="1">
                    <a:moveTo>
                      <a:pt x="0" y="0"/>
                    </a:moveTo>
                    <a:lnTo>
                      <a:pt x="879" y="0"/>
                    </a:lnTo>
                    <a:lnTo>
                      <a:pt x="88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35" name="Group 539"/>
              <p:cNvGrpSpPr>
                <a:grpSpLocks/>
              </p:cNvGrpSpPr>
              <p:nvPr/>
            </p:nvGrpSpPr>
            <p:grpSpPr bwMode="auto">
              <a:xfrm>
                <a:off x="7781" y="3684"/>
                <a:ext cx="119" cy="52"/>
                <a:chOff x="4828" y="9701"/>
                <a:chExt cx="119" cy="52"/>
              </a:xfrm>
            </p:grpSpPr>
            <p:sp>
              <p:nvSpPr>
                <p:cNvPr id="437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4882" y="9701"/>
                  <a:ext cx="65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8" name="Line 541"/>
                <p:cNvSpPr>
                  <a:spLocks noChangeShapeType="1"/>
                </p:cNvSpPr>
                <p:nvPr/>
              </p:nvSpPr>
              <p:spPr bwMode="auto">
                <a:xfrm>
                  <a:off x="4828" y="9701"/>
                  <a:ext cx="65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36" name="AutoShape 542"/>
              <p:cNvSpPr>
                <a:spLocks noChangeArrowheads="1"/>
              </p:cNvSpPr>
              <p:nvPr/>
            </p:nvSpPr>
            <p:spPr bwMode="auto">
              <a:xfrm rot="5400000">
                <a:off x="7349" y="3494"/>
                <a:ext cx="99" cy="7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ES" altLang="es-ES" sz="2400"/>
              </a:p>
            </p:txBody>
          </p:sp>
        </p:grpSp>
        <p:sp>
          <p:nvSpPr>
            <p:cNvPr id="324" name="Line 543"/>
            <p:cNvSpPr>
              <a:spLocks noChangeShapeType="1"/>
            </p:cNvSpPr>
            <p:nvPr/>
          </p:nvSpPr>
          <p:spPr bwMode="auto">
            <a:xfrm flipH="1">
              <a:off x="2618" y="2728"/>
              <a:ext cx="2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25" name="Group 545"/>
            <p:cNvGrpSpPr>
              <a:grpSpLocks/>
            </p:cNvGrpSpPr>
            <p:nvPr/>
          </p:nvGrpSpPr>
          <p:grpSpPr bwMode="auto">
            <a:xfrm>
              <a:off x="3085" y="2905"/>
              <a:ext cx="64" cy="64"/>
              <a:chOff x="1797" y="13978"/>
              <a:chExt cx="147" cy="147"/>
            </a:xfrm>
          </p:grpSpPr>
          <p:sp>
            <p:nvSpPr>
              <p:cNvPr id="385" name="Freeform 546"/>
              <p:cNvSpPr>
                <a:spLocks/>
              </p:cNvSpPr>
              <p:nvPr/>
            </p:nvSpPr>
            <p:spPr bwMode="auto">
              <a:xfrm>
                <a:off x="1797" y="13978"/>
                <a:ext cx="147" cy="147"/>
              </a:xfrm>
              <a:custGeom>
                <a:avLst/>
                <a:gdLst>
                  <a:gd name="T0" fmla="*/ 0 w 441"/>
                  <a:gd name="T1" fmla="*/ 8 h 441"/>
                  <a:gd name="T2" fmla="*/ 2 w 441"/>
                  <a:gd name="T3" fmla="*/ 14 h 441"/>
                  <a:gd name="T4" fmla="*/ 8 w 441"/>
                  <a:gd name="T5" fmla="*/ 16 h 441"/>
                  <a:gd name="T6" fmla="*/ 14 w 441"/>
                  <a:gd name="T7" fmla="*/ 14 h 441"/>
                  <a:gd name="T8" fmla="*/ 16 w 441"/>
                  <a:gd name="T9" fmla="*/ 8 h 441"/>
                  <a:gd name="T10" fmla="*/ 14 w 441"/>
                  <a:gd name="T11" fmla="*/ 2 h 441"/>
                  <a:gd name="T12" fmla="*/ 8 w 441"/>
                  <a:gd name="T13" fmla="*/ 0 h 441"/>
                  <a:gd name="T14" fmla="*/ 2 w 441"/>
                  <a:gd name="T15" fmla="*/ 2 h 441"/>
                  <a:gd name="T16" fmla="*/ 0 w 441"/>
                  <a:gd name="T17" fmla="*/ 8 h 441"/>
                  <a:gd name="T18" fmla="*/ 0 w 441"/>
                  <a:gd name="T19" fmla="*/ 8 h 4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1" h="441">
                    <a:moveTo>
                      <a:pt x="0" y="220"/>
                    </a:moveTo>
                    <a:lnTo>
                      <a:pt x="65" y="376"/>
                    </a:lnTo>
                    <a:lnTo>
                      <a:pt x="221" y="441"/>
                    </a:lnTo>
                    <a:lnTo>
                      <a:pt x="376" y="376"/>
                    </a:lnTo>
                    <a:lnTo>
                      <a:pt x="441" y="220"/>
                    </a:lnTo>
                    <a:lnTo>
                      <a:pt x="376" y="65"/>
                    </a:lnTo>
                    <a:lnTo>
                      <a:pt x="221" y="0"/>
                    </a:lnTo>
                    <a:lnTo>
                      <a:pt x="65" y="65"/>
                    </a:lnTo>
                    <a:lnTo>
                      <a:pt x="0" y="220"/>
                    </a:lnTo>
                    <a:lnTo>
                      <a:pt x="1" y="22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6" name="Freeform 547"/>
              <p:cNvSpPr>
                <a:spLocks/>
              </p:cNvSpPr>
              <p:nvPr/>
            </p:nvSpPr>
            <p:spPr bwMode="auto">
              <a:xfrm>
                <a:off x="1849" y="14051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2 h 47"/>
                  <a:gd name="T4" fmla="*/ 2 w 67"/>
                  <a:gd name="T5" fmla="*/ 0 h 47"/>
                  <a:gd name="T6" fmla="*/ 0 w 6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20" y="4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7" name="Freeform 548"/>
              <p:cNvSpPr>
                <a:spLocks/>
              </p:cNvSpPr>
              <p:nvPr/>
            </p:nvSpPr>
            <p:spPr bwMode="auto">
              <a:xfrm>
                <a:off x="1849" y="14051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2 h 47"/>
                  <a:gd name="T4" fmla="*/ 2 w 67"/>
                  <a:gd name="T5" fmla="*/ 0 h 47"/>
                  <a:gd name="T6" fmla="*/ 0 w 6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20" y="47"/>
                    </a:lnTo>
                    <a:lnTo>
                      <a:pt x="6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8" name="Freeform 549"/>
              <p:cNvSpPr>
                <a:spLocks/>
              </p:cNvSpPr>
              <p:nvPr/>
            </p:nvSpPr>
            <p:spPr bwMode="auto">
              <a:xfrm>
                <a:off x="1855" y="14051"/>
                <a:ext cx="16" cy="22"/>
              </a:xfrm>
              <a:custGeom>
                <a:avLst/>
                <a:gdLst>
                  <a:gd name="T0" fmla="*/ 0 w 47"/>
                  <a:gd name="T1" fmla="*/ 2 h 67"/>
                  <a:gd name="T2" fmla="*/ 2 w 47"/>
                  <a:gd name="T3" fmla="*/ 2 h 67"/>
                  <a:gd name="T4" fmla="*/ 2 w 47"/>
                  <a:gd name="T5" fmla="*/ 0 h 67"/>
                  <a:gd name="T6" fmla="*/ 0 w 47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7">
                    <a:moveTo>
                      <a:pt x="0" y="47"/>
                    </a:moveTo>
                    <a:lnTo>
                      <a:pt x="47" y="67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9" name="Freeform 550"/>
              <p:cNvSpPr>
                <a:spLocks/>
              </p:cNvSpPr>
              <p:nvPr/>
            </p:nvSpPr>
            <p:spPr bwMode="auto">
              <a:xfrm>
                <a:off x="1855" y="14051"/>
                <a:ext cx="16" cy="22"/>
              </a:xfrm>
              <a:custGeom>
                <a:avLst/>
                <a:gdLst>
                  <a:gd name="T0" fmla="*/ 0 w 47"/>
                  <a:gd name="T1" fmla="*/ 2 h 67"/>
                  <a:gd name="T2" fmla="*/ 2 w 47"/>
                  <a:gd name="T3" fmla="*/ 2 h 67"/>
                  <a:gd name="T4" fmla="*/ 2 w 47"/>
                  <a:gd name="T5" fmla="*/ 0 h 67"/>
                  <a:gd name="T6" fmla="*/ 0 w 47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7">
                    <a:moveTo>
                      <a:pt x="0" y="47"/>
                    </a:moveTo>
                    <a:lnTo>
                      <a:pt x="47" y="67"/>
                    </a:lnTo>
                    <a:lnTo>
                      <a:pt x="47" y="0"/>
                    </a:lnTo>
                    <a:lnTo>
                      <a:pt x="0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0" name="Freeform 551"/>
              <p:cNvSpPr>
                <a:spLocks/>
              </p:cNvSpPr>
              <p:nvPr/>
            </p:nvSpPr>
            <p:spPr bwMode="auto">
              <a:xfrm>
                <a:off x="1871" y="14051"/>
                <a:ext cx="15" cy="22"/>
              </a:xfrm>
              <a:custGeom>
                <a:avLst/>
                <a:gdLst>
                  <a:gd name="T0" fmla="*/ 0 w 46"/>
                  <a:gd name="T1" fmla="*/ 2 h 67"/>
                  <a:gd name="T2" fmla="*/ 2 w 46"/>
                  <a:gd name="T3" fmla="*/ 2 h 67"/>
                  <a:gd name="T4" fmla="*/ 0 w 46"/>
                  <a:gd name="T5" fmla="*/ 0 h 67"/>
                  <a:gd name="T6" fmla="*/ 0 w 46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0" y="67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1" name="Freeform 552"/>
              <p:cNvSpPr>
                <a:spLocks/>
              </p:cNvSpPr>
              <p:nvPr/>
            </p:nvSpPr>
            <p:spPr bwMode="auto">
              <a:xfrm>
                <a:off x="1871" y="14051"/>
                <a:ext cx="15" cy="22"/>
              </a:xfrm>
              <a:custGeom>
                <a:avLst/>
                <a:gdLst>
                  <a:gd name="T0" fmla="*/ 0 w 46"/>
                  <a:gd name="T1" fmla="*/ 2 h 67"/>
                  <a:gd name="T2" fmla="*/ 2 w 46"/>
                  <a:gd name="T3" fmla="*/ 2 h 67"/>
                  <a:gd name="T4" fmla="*/ 0 w 46"/>
                  <a:gd name="T5" fmla="*/ 0 h 67"/>
                  <a:gd name="T6" fmla="*/ 0 w 46"/>
                  <a:gd name="T7" fmla="*/ 2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0" y="67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0" y="6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2" name="Freeform 553"/>
              <p:cNvSpPr>
                <a:spLocks/>
              </p:cNvSpPr>
              <p:nvPr/>
            </p:nvSpPr>
            <p:spPr bwMode="auto">
              <a:xfrm>
                <a:off x="1871" y="14051"/>
                <a:ext cx="22" cy="16"/>
              </a:xfrm>
              <a:custGeom>
                <a:avLst/>
                <a:gdLst>
                  <a:gd name="T0" fmla="*/ 2 w 66"/>
                  <a:gd name="T1" fmla="*/ 2 h 47"/>
                  <a:gd name="T2" fmla="*/ 2 w 66"/>
                  <a:gd name="T3" fmla="*/ 0 h 47"/>
                  <a:gd name="T4" fmla="*/ 0 w 66"/>
                  <a:gd name="T5" fmla="*/ 0 h 47"/>
                  <a:gd name="T6" fmla="*/ 2 w 66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3" name="Freeform 554"/>
              <p:cNvSpPr>
                <a:spLocks/>
              </p:cNvSpPr>
              <p:nvPr/>
            </p:nvSpPr>
            <p:spPr bwMode="auto">
              <a:xfrm>
                <a:off x="1871" y="14051"/>
                <a:ext cx="22" cy="16"/>
              </a:xfrm>
              <a:custGeom>
                <a:avLst/>
                <a:gdLst>
                  <a:gd name="T0" fmla="*/ 2 w 66"/>
                  <a:gd name="T1" fmla="*/ 2 h 47"/>
                  <a:gd name="T2" fmla="*/ 2 w 66"/>
                  <a:gd name="T3" fmla="*/ 0 h 47"/>
                  <a:gd name="T4" fmla="*/ 0 w 66"/>
                  <a:gd name="T5" fmla="*/ 0 h 47"/>
                  <a:gd name="T6" fmla="*/ 2 w 66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46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4" name="Freeform 555"/>
              <p:cNvSpPr>
                <a:spLocks/>
              </p:cNvSpPr>
              <p:nvPr/>
            </p:nvSpPr>
            <p:spPr bwMode="auto">
              <a:xfrm>
                <a:off x="1871" y="14036"/>
                <a:ext cx="22" cy="15"/>
              </a:xfrm>
              <a:custGeom>
                <a:avLst/>
                <a:gdLst>
                  <a:gd name="T0" fmla="*/ 2 w 66"/>
                  <a:gd name="T1" fmla="*/ 2 h 46"/>
                  <a:gd name="T2" fmla="*/ 2 w 66"/>
                  <a:gd name="T3" fmla="*/ 0 h 46"/>
                  <a:gd name="T4" fmla="*/ 0 w 66"/>
                  <a:gd name="T5" fmla="*/ 2 h 46"/>
                  <a:gd name="T6" fmla="*/ 2 w 66"/>
                  <a:gd name="T7" fmla="*/ 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5" name="Freeform 556"/>
              <p:cNvSpPr>
                <a:spLocks/>
              </p:cNvSpPr>
              <p:nvPr/>
            </p:nvSpPr>
            <p:spPr bwMode="auto">
              <a:xfrm>
                <a:off x="1871" y="14036"/>
                <a:ext cx="22" cy="15"/>
              </a:xfrm>
              <a:custGeom>
                <a:avLst/>
                <a:gdLst>
                  <a:gd name="T0" fmla="*/ 2 w 66"/>
                  <a:gd name="T1" fmla="*/ 2 h 46"/>
                  <a:gd name="T2" fmla="*/ 2 w 66"/>
                  <a:gd name="T3" fmla="*/ 0 h 46"/>
                  <a:gd name="T4" fmla="*/ 0 w 66"/>
                  <a:gd name="T5" fmla="*/ 2 h 46"/>
                  <a:gd name="T6" fmla="*/ 2 w 66"/>
                  <a:gd name="T7" fmla="*/ 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66" y="46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6" name="Freeform 557"/>
              <p:cNvSpPr>
                <a:spLocks/>
              </p:cNvSpPr>
              <p:nvPr/>
            </p:nvSpPr>
            <p:spPr bwMode="auto">
              <a:xfrm>
                <a:off x="1871" y="14029"/>
                <a:ext cx="15" cy="22"/>
              </a:xfrm>
              <a:custGeom>
                <a:avLst/>
                <a:gdLst>
                  <a:gd name="T0" fmla="*/ 2 w 46"/>
                  <a:gd name="T1" fmla="*/ 1 h 66"/>
                  <a:gd name="T2" fmla="*/ 0 w 46"/>
                  <a:gd name="T3" fmla="*/ 0 h 66"/>
                  <a:gd name="T4" fmla="*/ 0 w 46"/>
                  <a:gd name="T5" fmla="*/ 2 h 66"/>
                  <a:gd name="T6" fmla="*/ 2 w 46"/>
                  <a:gd name="T7" fmla="*/ 1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46" y="2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7" name="Freeform 558"/>
              <p:cNvSpPr>
                <a:spLocks/>
              </p:cNvSpPr>
              <p:nvPr/>
            </p:nvSpPr>
            <p:spPr bwMode="auto">
              <a:xfrm>
                <a:off x="1871" y="14029"/>
                <a:ext cx="15" cy="22"/>
              </a:xfrm>
              <a:custGeom>
                <a:avLst/>
                <a:gdLst>
                  <a:gd name="T0" fmla="*/ 2 w 46"/>
                  <a:gd name="T1" fmla="*/ 1 h 66"/>
                  <a:gd name="T2" fmla="*/ 0 w 46"/>
                  <a:gd name="T3" fmla="*/ 0 h 66"/>
                  <a:gd name="T4" fmla="*/ 0 w 46"/>
                  <a:gd name="T5" fmla="*/ 2 h 66"/>
                  <a:gd name="T6" fmla="*/ 2 w 46"/>
                  <a:gd name="T7" fmla="*/ 1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46" y="2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46" y="2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8" name="Freeform 559"/>
              <p:cNvSpPr>
                <a:spLocks/>
              </p:cNvSpPr>
              <p:nvPr/>
            </p:nvSpPr>
            <p:spPr bwMode="auto">
              <a:xfrm>
                <a:off x="1855" y="14029"/>
                <a:ext cx="16" cy="22"/>
              </a:xfrm>
              <a:custGeom>
                <a:avLst/>
                <a:gdLst>
                  <a:gd name="T0" fmla="*/ 2 w 47"/>
                  <a:gd name="T1" fmla="*/ 0 h 66"/>
                  <a:gd name="T2" fmla="*/ 0 w 47"/>
                  <a:gd name="T3" fmla="*/ 1 h 66"/>
                  <a:gd name="T4" fmla="*/ 2 w 47"/>
                  <a:gd name="T5" fmla="*/ 2 h 66"/>
                  <a:gd name="T6" fmla="*/ 2 w 4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6">
                    <a:moveTo>
                      <a:pt x="47" y="0"/>
                    </a:moveTo>
                    <a:lnTo>
                      <a:pt x="0" y="20"/>
                    </a:lnTo>
                    <a:lnTo>
                      <a:pt x="47" y="6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9" name="Freeform 560"/>
              <p:cNvSpPr>
                <a:spLocks/>
              </p:cNvSpPr>
              <p:nvPr/>
            </p:nvSpPr>
            <p:spPr bwMode="auto">
              <a:xfrm>
                <a:off x="1855" y="14029"/>
                <a:ext cx="16" cy="22"/>
              </a:xfrm>
              <a:custGeom>
                <a:avLst/>
                <a:gdLst>
                  <a:gd name="T0" fmla="*/ 2 w 47"/>
                  <a:gd name="T1" fmla="*/ 0 h 66"/>
                  <a:gd name="T2" fmla="*/ 0 w 47"/>
                  <a:gd name="T3" fmla="*/ 1 h 66"/>
                  <a:gd name="T4" fmla="*/ 2 w 47"/>
                  <a:gd name="T5" fmla="*/ 2 h 66"/>
                  <a:gd name="T6" fmla="*/ 2 w 4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6">
                    <a:moveTo>
                      <a:pt x="47" y="0"/>
                    </a:moveTo>
                    <a:lnTo>
                      <a:pt x="0" y="20"/>
                    </a:lnTo>
                    <a:lnTo>
                      <a:pt x="47" y="66"/>
                    </a:lnTo>
                    <a:lnTo>
                      <a:pt x="47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" name="Freeform 561"/>
              <p:cNvSpPr>
                <a:spLocks/>
              </p:cNvSpPr>
              <p:nvPr/>
            </p:nvSpPr>
            <p:spPr bwMode="auto">
              <a:xfrm>
                <a:off x="1849" y="14036"/>
                <a:ext cx="22" cy="15"/>
              </a:xfrm>
              <a:custGeom>
                <a:avLst/>
                <a:gdLst>
                  <a:gd name="T0" fmla="*/ 1 w 67"/>
                  <a:gd name="T1" fmla="*/ 0 h 46"/>
                  <a:gd name="T2" fmla="*/ 0 w 67"/>
                  <a:gd name="T3" fmla="*/ 2 h 46"/>
                  <a:gd name="T4" fmla="*/ 2 w 67"/>
                  <a:gd name="T5" fmla="*/ 2 h 46"/>
                  <a:gd name="T6" fmla="*/ 1 w 6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6">
                    <a:moveTo>
                      <a:pt x="20" y="0"/>
                    </a:moveTo>
                    <a:lnTo>
                      <a:pt x="0" y="46"/>
                    </a:lnTo>
                    <a:lnTo>
                      <a:pt x="67" y="4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1" name="Freeform 562"/>
              <p:cNvSpPr>
                <a:spLocks/>
              </p:cNvSpPr>
              <p:nvPr/>
            </p:nvSpPr>
            <p:spPr bwMode="auto">
              <a:xfrm>
                <a:off x="1849" y="14036"/>
                <a:ext cx="22" cy="15"/>
              </a:xfrm>
              <a:custGeom>
                <a:avLst/>
                <a:gdLst>
                  <a:gd name="T0" fmla="*/ 1 w 67"/>
                  <a:gd name="T1" fmla="*/ 0 h 46"/>
                  <a:gd name="T2" fmla="*/ 0 w 67"/>
                  <a:gd name="T3" fmla="*/ 2 h 46"/>
                  <a:gd name="T4" fmla="*/ 2 w 67"/>
                  <a:gd name="T5" fmla="*/ 2 h 46"/>
                  <a:gd name="T6" fmla="*/ 1 w 6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46">
                    <a:moveTo>
                      <a:pt x="20" y="0"/>
                    </a:moveTo>
                    <a:lnTo>
                      <a:pt x="0" y="46"/>
                    </a:lnTo>
                    <a:lnTo>
                      <a:pt x="67" y="46"/>
                    </a:lnTo>
                    <a:lnTo>
                      <a:pt x="2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26" name="Line 563"/>
            <p:cNvSpPr>
              <a:spLocks noChangeShapeType="1"/>
            </p:cNvSpPr>
            <p:nvPr/>
          </p:nvSpPr>
          <p:spPr bwMode="auto">
            <a:xfrm flipV="1">
              <a:off x="3116" y="2778"/>
              <a:ext cx="0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" name="Line 564"/>
            <p:cNvSpPr>
              <a:spLocks noChangeShapeType="1"/>
            </p:cNvSpPr>
            <p:nvPr/>
          </p:nvSpPr>
          <p:spPr bwMode="auto">
            <a:xfrm>
              <a:off x="1004" y="3246"/>
              <a:ext cx="0" cy="7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" name="Freeform 565"/>
            <p:cNvSpPr>
              <a:spLocks/>
            </p:cNvSpPr>
            <p:nvPr/>
          </p:nvSpPr>
          <p:spPr bwMode="auto">
            <a:xfrm>
              <a:off x="3059" y="2428"/>
              <a:ext cx="44" cy="65"/>
            </a:xfrm>
            <a:custGeom>
              <a:avLst/>
              <a:gdLst>
                <a:gd name="T0" fmla="*/ 0 w 475"/>
                <a:gd name="T1" fmla="*/ 0 h 255"/>
                <a:gd name="T2" fmla="*/ 0 w 475"/>
                <a:gd name="T3" fmla="*/ 4 h 255"/>
                <a:gd name="T4" fmla="*/ 0 w 475"/>
                <a:gd name="T5" fmla="*/ 1 h 255"/>
                <a:gd name="T6" fmla="*/ 0 w 475"/>
                <a:gd name="T7" fmla="*/ 4 h 255"/>
                <a:gd name="T8" fmla="*/ 0 w 475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55">
                  <a:moveTo>
                    <a:pt x="0" y="15"/>
                  </a:moveTo>
                  <a:lnTo>
                    <a:pt x="144" y="255"/>
                  </a:lnTo>
                  <a:lnTo>
                    <a:pt x="253" y="30"/>
                  </a:lnTo>
                  <a:lnTo>
                    <a:pt x="349" y="255"/>
                  </a:lnTo>
                  <a:lnTo>
                    <a:pt x="47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29" name="Group 626"/>
            <p:cNvGrpSpPr>
              <a:grpSpLocks/>
            </p:cNvGrpSpPr>
            <p:nvPr/>
          </p:nvGrpSpPr>
          <p:grpSpPr bwMode="auto">
            <a:xfrm>
              <a:off x="2835" y="3590"/>
              <a:ext cx="446" cy="149"/>
              <a:chOff x="2835" y="3590"/>
              <a:chExt cx="446" cy="149"/>
            </a:xfrm>
          </p:grpSpPr>
          <p:sp>
            <p:nvSpPr>
              <p:cNvPr id="330" name="Freeform 567"/>
              <p:cNvSpPr>
                <a:spLocks/>
              </p:cNvSpPr>
              <p:nvPr/>
            </p:nvSpPr>
            <p:spPr bwMode="auto">
              <a:xfrm>
                <a:off x="3186" y="3635"/>
                <a:ext cx="19" cy="32"/>
              </a:xfrm>
              <a:custGeom>
                <a:avLst/>
                <a:gdLst>
                  <a:gd name="T0" fmla="*/ 0 w 133"/>
                  <a:gd name="T1" fmla="*/ 0 h 228"/>
                  <a:gd name="T2" fmla="*/ 0 w 133"/>
                  <a:gd name="T3" fmla="*/ 1 h 228"/>
                  <a:gd name="T4" fmla="*/ 0 w 133"/>
                  <a:gd name="T5" fmla="*/ 1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8">
                    <a:moveTo>
                      <a:pt x="133" y="0"/>
                    </a:moveTo>
                    <a:lnTo>
                      <a:pt x="0" y="228"/>
                    </a:lnTo>
                    <a:lnTo>
                      <a:pt x="1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" name="Freeform 568"/>
              <p:cNvSpPr>
                <a:spLocks/>
              </p:cNvSpPr>
              <p:nvPr/>
            </p:nvSpPr>
            <p:spPr bwMode="auto">
              <a:xfrm>
                <a:off x="3243" y="3633"/>
                <a:ext cx="19" cy="33"/>
              </a:xfrm>
              <a:custGeom>
                <a:avLst/>
                <a:gdLst>
                  <a:gd name="T0" fmla="*/ 0 w 132"/>
                  <a:gd name="T1" fmla="*/ 0 h 228"/>
                  <a:gd name="T2" fmla="*/ 0 w 132"/>
                  <a:gd name="T3" fmla="*/ 1 h 228"/>
                  <a:gd name="T4" fmla="*/ 0 w 132"/>
                  <a:gd name="T5" fmla="*/ 1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228">
                    <a:moveTo>
                      <a:pt x="0" y="0"/>
                    </a:moveTo>
                    <a:lnTo>
                      <a:pt x="131" y="228"/>
                    </a:lnTo>
                    <a:lnTo>
                      <a:pt x="132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" name="Freeform 569"/>
              <p:cNvSpPr>
                <a:spLocks/>
              </p:cNvSpPr>
              <p:nvPr/>
            </p:nvSpPr>
            <p:spPr bwMode="auto">
              <a:xfrm>
                <a:off x="3262" y="3633"/>
                <a:ext cx="19" cy="33"/>
              </a:xfrm>
              <a:custGeom>
                <a:avLst/>
                <a:gdLst>
                  <a:gd name="T0" fmla="*/ 0 w 133"/>
                  <a:gd name="T1" fmla="*/ 0 h 228"/>
                  <a:gd name="T2" fmla="*/ 0 w 133"/>
                  <a:gd name="T3" fmla="*/ 1 h 228"/>
                  <a:gd name="T4" fmla="*/ 0 w 133"/>
                  <a:gd name="T5" fmla="*/ 1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8">
                    <a:moveTo>
                      <a:pt x="133" y="0"/>
                    </a:moveTo>
                    <a:lnTo>
                      <a:pt x="0" y="228"/>
                    </a:lnTo>
                    <a:lnTo>
                      <a:pt x="1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" name="Freeform 570"/>
              <p:cNvSpPr>
                <a:spLocks/>
              </p:cNvSpPr>
              <p:nvPr/>
            </p:nvSpPr>
            <p:spPr bwMode="auto">
              <a:xfrm>
                <a:off x="3224" y="3633"/>
                <a:ext cx="19" cy="33"/>
              </a:xfrm>
              <a:custGeom>
                <a:avLst/>
                <a:gdLst>
                  <a:gd name="T0" fmla="*/ 0 w 132"/>
                  <a:gd name="T1" fmla="*/ 0 h 228"/>
                  <a:gd name="T2" fmla="*/ 0 w 132"/>
                  <a:gd name="T3" fmla="*/ 1 h 228"/>
                  <a:gd name="T4" fmla="*/ 0 w 132"/>
                  <a:gd name="T5" fmla="*/ 1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228">
                    <a:moveTo>
                      <a:pt x="132" y="0"/>
                    </a:moveTo>
                    <a:lnTo>
                      <a:pt x="0" y="228"/>
                    </a:lnTo>
                    <a:lnTo>
                      <a:pt x="2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" name="Freeform 571"/>
              <p:cNvSpPr>
                <a:spLocks/>
              </p:cNvSpPr>
              <p:nvPr/>
            </p:nvSpPr>
            <p:spPr bwMode="auto">
              <a:xfrm>
                <a:off x="3205" y="3633"/>
                <a:ext cx="20" cy="33"/>
              </a:xfrm>
              <a:custGeom>
                <a:avLst/>
                <a:gdLst>
                  <a:gd name="T0" fmla="*/ 0 w 134"/>
                  <a:gd name="T1" fmla="*/ 0 h 228"/>
                  <a:gd name="T2" fmla="*/ 0 w 134"/>
                  <a:gd name="T3" fmla="*/ 1 h 228"/>
                  <a:gd name="T4" fmla="*/ 0 w 134"/>
                  <a:gd name="T5" fmla="*/ 1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4" h="228">
                    <a:moveTo>
                      <a:pt x="0" y="0"/>
                    </a:moveTo>
                    <a:lnTo>
                      <a:pt x="132" y="228"/>
                    </a:lnTo>
                    <a:lnTo>
                      <a:pt x="134" y="22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" name="Freeform 572"/>
              <p:cNvSpPr>
                <a:spLocks/>
              </p:cNvSpPr>
              <p:nvPr/>
            </p:nvSpPr>
            <p:spPr bwMode="auto">
              <a:xfrm>
                <a:off x="3101" y="3590"/>
                <a:ext cx="1" cy="126"/>
              </a:xfrm>
              <a:custGeom>
                <a:avLst/>
                <a:gdLst>
                  <a:gd name="T0" fmla="*/ 0 w 2"/>
                  <a:gd name="T1" fmla="*/ 0 h 879"/>
                  <a:gd name="T2" fmla="*/ 0 w 2"/>
                  <a:gd name="T3" fmla="*/ 3 h 879"/>
                  <a:gd name="T4" fmla="*/ 1 w 2"/>
                  <a:gd name="T5" fmla="*/ 3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879">
                    <a:moveTo>
                      <a:pt x="0" y="0"/>
                    </a:moveTo>
                    <a:lnTo>
                      <a:pt x="0" y="879"/>
                    </a:lnTo>
                    <a:lnTo>
                      <a:pt x="2" y="87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" name="Freeform 573"/>
              <p:cNvSpPr>
                <a:spLocks/>
              </p:cNvSpPr>
              <p:nvPr/>
            </p:nvSpPr>
            <p:spPr bwMode="auto">
              <a:xfrm>
                <a:off x="2971" y="3590"/>
                <a:ext cx="3" cy="31"/>
              </a:xfrm>
              <a:custGeom>
                <a:avLst/>
                <a:gdLst>
                  <a:gd name="T0" fmla="*/ 0 w 23"/>
                  <a:gd name="T1" fmla="*/ 0 h 217"/>
                  <a:gd name="T2" fmla="*/ 0 w 23"/>
                  <a:gd name="T3" fmla="*/ 1 h 217"/>
                  <a:gd name="T4" fmla="*/ 0 w 23"/>
                  <a:gd name="T5" fmla="*/ 1 h 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17">
                    <a:moveTo>
                      <a:pt x="23" y="0"/>
                    </a:moveTo>
                    <a:lnTo>
                      <a:pt x="0" y="217"/>
                    </a:lnTo>
                    <a:lnTo>
                      <a:pt x="1" y="21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" name="Freeform 574"/>
              <p:cNvSpPr>
                <a:spLocks/>
              </p:cNvSpPr>
              <p:nvPr/>
            </p:nvSpPr>
            <p:spPr bwMode="auto">
              <a:xfrm>
                <a:off x="2974" y="3590"/>
                <a:ext cx="22" cy="23"/>
              </a:xfrm>
              <a:custGeom>
                <a:avLst/>
                <a:gdLst>
                  <a:gd name="T0" fmla="*/ 0 w 151"/>
                  <a:gd name="T1" fmla="*/ 0 h 159"/>
                  <a:gd name="T2" fmla="*/ 0 w 151"/>
                  <a:gd name="T3" fmla="*/ 0 h 159"/>
                  <a:gd name="T4" fmla="*/ 0 w 151"/>
                  <a:gd name="T5" fmla="*/ 0 h 1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" h="159">
                    <a:moveTo>
                      <a:pt x="0" y="0"/>
                    </a:moveTo>
                    <a:lnTo>
                      <a:pt x="150" y="159"/>
                    </a:lnTo>
                    <a:lnTo>
                      <a:pt x="151" y="15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" name="Freeform 575"/>
              <p:cNvSpPr>
                <a:spLocks/>
              </p:cNvSpPr>
              <p:nvPr/>
            </p:nvSpPr>
            <p:spPr bwMode="auto">
              <a:xfrm>
                <a:off x="2971" y="3590"/>
                <a:ext cx="25" cy="31"/>
              </a:xfrm>
              <a:custGeom>
                <a:avLst/>
                <a:gdLst>
                  <a:gd name="T0" fmla="*/ 0 w 173"/>
                  <a:gd name="T1" fmla="*/ 0 h 217"/>
                  <a:gd name="T2" fmla="*/ 1 w 173"/>
                  <a:gd name="T3" fmla="*/ 0 h 217"/>
                  <a:gd name="T4" fmla="*/ 0 w 173"/>
                  <a:gd name="T5" fmla="*/ 1 h 217"/>
                  <a:gd name="T6" fmla="*/ 0 w 173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217">
                    <a:moveTo>
                      <a:pt x="23" y="0"/>
                    </a:moveTo>
                    <a:lnTo>
                      <a:pt x="173" y="159"/>
                    </a:lnTo>
                    <a:lnTo>
                      <a:pt x="0" y="2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" name="Freeform 576"/>
              <p:cNvSpPr>
                <a:spLocks/>
              </p:cNvSpPr>
              <p:nvPr/>
            </p:nvSpPr>
            <p:spPr bwMode="auto">
              <a:xfrm>
                <a:off x="2971" y="3590"/>
                <a:ext cx="25" cy="31"/>
              </a:xfrm>
              <a:custGeom>
                <a:avLst/>
                <a:gdLst>
                  <a:gd name="T0" fmla="*/ 0 w 173"/>
                  <a:gd name="T1" fmla="*/ 0 h 217"/>
                  <a:gd name="T2" fmla="*/ 1 w 173"/>
                  <a:gd name="T3" fmla="*/ 0 h 217"/>
                  <a:gd name="T4" fmla="*/ 0 w 173"/>
                  <a:gd name="T5" fmla="*/ 1 h 217"/>
                  <a:gd name="T6" fmla="*/ 0 w 173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217">
                    <a:moveTo>
                      <a:pt x="23" y="0"/>
                    </a:moveTo>
                    <a:lnTo>
                      <a:pt x="173" y="159"/>
                    </a:lnTo>
                    <a:lnTo>
                      <a:pt x="0" y="217"/>
                    </a:lnTo>
                    <a:lnTo>
                      <a:pt x="23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" name="Freeform 577"/>
              <p:cNvSpPr>
                <a:spLocks/>
              </p:cNvSpPr>
              <p:nvPr/>
            </p:nvSpPr>
            <p:spPr bwMode="auto">
              <a:xfrm>
                <a:off x="2974" y="3590"/>
                <a:ext cx="43" cy="126"/>
              </a:xfrm>
              <a:custGeom>
                <a:avLst/>
                <a:gdLst>
                  <a:gd name="T0" fmla="*/ 1 w 298"/>
                  <a:gd name="T1" fmla="*/ 3 h 879"/>
                  <a:gd name="T2" fmla="*/ 0 w 298"/>
                  <a:gd name="T3" fmla="*/ 0 h 879"/>
                  <a:gd name="T4" fmla="*/ 0 w 298"/>
                  <a:gd name="T5" fmla="*/ 0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8" h="879">
                    <a:moveTo>
                      <a:pt x="298" y="8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" name="Freeform 578"/>
              <p:cNvSpPr>
                <a:spLocks/>
              </p:cNvSpPr>
              <p:nvPr/>
            </p:nvSpPr>
            <p:spPr bwMode="auto">
              <a:xfrm>
                <a:off x="3185" y="3590"/>
                <a:ext cx="1" cy="63"/>
              </a:xfrm>
              <a:custGeom>
                <a:avLst/>
                <a:gdLst>
                  <a:gd name="T0" fmla="*/ 0 w 1"/>
                  <a:gd name="T1" fmla="*/ 0 h 439"/>
                  <a:gd name="T2" fmla="*/ 0 w 1"/>
                  <a:gd name="T3" fmla="*/ 1 h 439"/>
                  <a:gd name="T4" fmla="*/ 1 w 1"/>
                  <a:gd name="T5" fmla="*/ 1 h 4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9">
                    <a:moveTo>
                      <a:pt x="0" y="0"/>
                    </a:moveTo>
                    <a:lnTo>
                      <a:pt x="0" y="439"/>
                    </a:lnTo>
                    <a:lnTo>
                      <a:pt x="1" y="43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" name="Freeform 579"/>
              <p:cNvSpPr>
                <a:spLocks/>
              </p:cNvSpPr>
              <p:nvPr/>
            </p:nvSpPr>
            <p:spPr bwMode="auto">
              <a:xfrm>
                <a:off x="2933" y="3590"/>
                <a:ext cx="1" cy="126"/>
              </a:xfrm>
              <a:custGeom>
                <a:avLst/>
                <a:gdLst>
                  <a:gd name="T0" fmla="*/ 0 w 1"/>
                  <a:gd name="T1" fmla="*/ 0 h 879"/>
                  <a:gd name="T2" fmla="*/ 0 w 1"/>
                  <a:gd name="T3" fmla="*/ 3 h 879"/>
                  <a:gd name="T4" fmla="*/ 1 w 1"/>
                  <a:gd name="T5" fmla="*/ 3 h 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9">
                    <a:moveTo>
                      <a:pt x="0" y="0"/>
                    </a:moveTo>
                    <a:lnTo>
                      <a:pt x="0" y="879"/>
                    </a:lnTo>
                    <a:lnTo>
                      <a:pt x="1" y="87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" name="Freeform 580"/>
              <p:cNvSpPr>
                <a:spLocks/>
              </p:cNvSpPr>
              <p:nvPr/>
            </p:nvSpPr>
            <p:spPr bwMode="auto">
              <a:xfrm>
                <a:off x="3059" y="3590"/>
                <a:ext cx="1" cy="63"/>
              </a:xfrm>
              <a:custGeom>
                <a:avLst/>
                <a:gdLst>
                  <a:gd name="T0" fmla="*/ 0 w 1"/>
                  <a:gd name="T1" fmla="*/ 1 h 439"/>
                  <a:gd name="T2" fmla="*/ 0 w 1"/>
                  <a:gd name="T3" fmla="*/ 0 h 439"/>
                  <a:gd name="T4" fmla="*/ 1 w 1"/>
                  <a:gd name="T5" fmla="*/ 0 h 4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" name="Freeform 581"/>
              <p:cNvSpPr>
                <a:spLocks/>
              </p:cNvSpPr>
              <p:nvPr/>
            </p:nvSpPr>
            <p:spPr bwMode="auto">
              <a:xfrm>
                <a:off x="2971" y="3613"/>
                <a:ext cx="25" cy="8"/>
              </a:xfrm>
              <a:custGeom>
                <a:avLst/>
                <a:gdLst>
                  <a:gd name="T0" fmla="*/ 0 w 174"/>
                  <a:gd name="T1" fmla="*/ 0 h 58"/>
                  <a:gd name="T2" fmla="*/ 1 w 174"/>
                  <a:gd name="T3" fmla="*/ 0 h 58"/>
                  <a:gd name="T4" fmla="*/ 1 w 174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" h="58">
                    <a:moveTo>
                      <a:pt x="0" y="58"/>
                    </a:moveTo>
                    <a:lnTo>
                      <a:pt x="173" y="0"/>
                    </a:lnTo>
                    <a:lnTo>
                      <a:pt x="174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" name="Freeform 582"/>
              <p:cNvSpPr>
                <a:spLocks/>
              </p:cNvSpPr>
              <p:nvPr/>
            </p:nvSpPr>
            <p:spPr bwMode="auto">
              <a:xfrm>
                <a:off x="2975" y="3685"/>
                <a:ext cx="13" cy="1"/>
              </a:xfrm>
              <a:custGeom>
                <a:avLst/>
                <a:gdLst>
                  <a:gd name="T0" fmla="*/ 0 w 88"/>
                  <a:gd name="T1" fmla="*/ 0 h 1"/>
                  <a:gd name="T2" fmla="*/ 0 w 88"/>
                  <a:gd name="T3" fmla="*/ 0 h 1"/>
                  <a:gd name="T4" fmla="*/ 0 w 8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">
                    <a:moveTo>
                      <a:pt x="0" y="0"/>
                    </a:moveTo>
                    <a:lnTo>
                      <a:pt x="87" y="0"/>
                    </a:lnTo>
                    <a:lnTo>
                      <a:pt x="88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" name="Freeform 583"/>
              <p:cNvSpPr>
                <a:spLocks/>
              </p:cNvSpPr>
              <p:nvPr/>
            </p:nvSpPr>
            <p:spPr bwMode="auto">
              <a:xfrm>
                <a:off x="2933" y="3716"/>
                <a:ext cx="127" cy="1"/>
              </a:xfrm>
              <a:custGeom>
                <a:avLst/>
                <a:gdLst>
                  <a:gd name="T0" fmla="*/ 0 w 880"/>
                  <a:gd name="T1" fmla="*/ 0 h 1"/>
                  <a:gd name="T2" fmla="*/ 3 w 880"/>
                  <a:gd name="T3" fmla="*/ 0 h 1"/>
                  <a:gd name="T4" fmla="*/ 3 w 88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0" h="1">
                    <a:moveTo>
                      <a:pt x="0" y="0"/>
                    </a:moveTo>
                    <a:lnTo>
                      <a:pt x="879" y="0"/>
                    </a:lnTo>
                    <a:lnTo>
                      <a:pt x="88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" name="Freeform 584"/>
              <p:cNvSpPr>
                <a:spLocks/>
              </p:cNvSpPr>
              <p:nvPr/>
            </p:nvSpPr>
            <p:spPr bwMode="auto">
              <a:xfrm>
                <a:off x="3088" y="3688"/>
                <a:ext cx="26" cy="0"/>
              </a:xfrm>
              <a:custGeom>
                <a:avLst/>
                <a:gdLst>
                  <a:gd name="T0" fmla="*/ 1 w 183"/>
                  <a:gd name="T1" fmla="*/ 0 w 183"/>
                  <a:gd name="T2" fmla="*/ 0 w 18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3">
                    <a:moveTo>
                      <a:pt x="183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" name="Freeform 585"/>
              <p:cNvSpPr>
                <a:spLocks/>
              </p:cNvSpPr>
              <p:nvPr/>
            </p:nvSpPr>
            <p:spPr bwMode="auto">
              <a:xfrm>
                <a:off x="3088" y="3688"/>
                <a:ext cx="13" cy="28"/>
              </a:xfrm>
              <a:custGeom>
                <a:avLst/>
                <a:gdLst>
                  <a:gd name="T0" fmla="*/ 0 w 91"/>
                  <a:gd name="T1" fmla="*/ 1 h 199"/>
                  <a:gd name="T2" fmla="*/ 0 w 91"/>
                  <a:gd name="T3" fmla="*/ 0 h 199"/>
                  <a:gd name="T4" fmla="*/ 0 w 91"/>
                  <a:gd name="T5" fmla="*/ 0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" name="Freeform 586"/>
              <p:cNvSpPr>
                <a:spLocks/>
              </p:cNvSpPr>
              <p:nvPr/>
            </p:nvSpPr>
            <p:spPr bwMode="auto">
              <a:xfrm>
                <a:off x="3088" y="3688"/>
                <a:ext cx="26" cy="28"/>
              </a:xfrm>
              <a:custGeom>
                <a:avLst/>
                <a:gdLst>
                  <a:gd name="T0" fmla="*/ 0 w 183"/>
                  <a:gd name="T1" fmla="*/ 1 h 199"/>
                  <a:gd name="T2" fmla="*/ 0 w 183"/>
                  <a:gd name="T3" fmla="*/ 0 h 199"/>
                  <a:gd name="T4" fmla="*/ 1 w 183"/>
                  <a:gd name="T5" fmla="*/ 0 h 199"/>
                  <a:gd name="T6" fmla="*/ 0 w 183"/>
                  <a:gd name="T7" fmla="*/ 1 h 1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83" y="0"/>
                    </a:lnTo>
                    <a:lnTo>
                      <a:pt x="91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" name="Freeform 587"/>
              <p:cNvSpPr>
                <a:spLocks/>
              </p:cNvSpPr>
              <p:nvPr/>
            </p:nvSpPr>
            <p:spPr bwMode="auto">
              <a:xfrm>
                <a:off x="3088" y="3688"/>
                <a:ext cx="26" cy="28"/>
              </a:xfrm>
              <a:custGeom>
                <a:avLst/>
                <a:gdLst>
                  <a:gd name="T0" fmla="*/ 0 w 183"/>
                  <a:gd name="T1" fmla="*/ 1 h 199"/>
                  <a:gd name="T2" fmla="*/ 0 w 183"/>
                  <a:gd name="T3" fmla="*/ 0 h 199"/>
                  <a:gd name="T4" fmla="*/ 1 w 183"/>
                  <a:gd name="T5" fmla="*/ 0 h 199"/>
                  <a:gd name="T6" fmla="*/ 0 w 183"/>
                  <a:gd name="T7" fmla="*/ 1 h 1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99">
                    <a:moveTo>
                      <a:pt x="91" y="199"/>
                    </a:moveTo>
                    <a:lnTo>
                      <a:pt x="0" y="0"/>
                    </a:lnTo>
                    <a:lnTo>
                      <a:pt x="183" y="0"/>
                    </a:lnTo>
                    <a:lnTo>
                      <a:pt x="91" y="19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" name="Freeform 588"/>
              <p:cNvSpPr>
                <a:spLocks/>
              </p:cNvSpPr>
              <p:nvPr/>
            </p:nvSpPr>
            <p:spPr bwMode="auto">
              <a:xfrm>
                <a:off x="3059" y="3716"/>
                <a:ext cx="126" cy="1"/>
              </a:xfrm>
              <a:custGeom>
                <a:avLst/>
                <a:gdLst>
                  <a:gd name="T0" fmla="*/ 3 w 879"/>
                  <a:gd name="T1" fmla="*/ 0 h 1"/>
                  <a:gd name="T2" fmla="*/ 0 w 879"/>
                  <a:gd name="T3" fmla="*/ 0 h 1"/>
                  <a:gd name="T4" fmla="*/ 0 w 87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9" h="1">
                    <a:moveTo>
                      <a:pt x="87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" name="Freeform 589"/>
              <p:cNvSpPr>
                <a:spLocks/>
              </p:cNvSpPr>
              <p:nvPr/>
            </p:nvSpPr>
            <p:spPr bwMode="auto">
              <a:xfrm>
                <a:off x="3185" y="3653"/>
                <a:ext cx="1" cy="63"/>
              </a:xfrm>
              <a:custGeom>
                <a:avLst/>
                <a:gdLst>
                  <a:gd name="T0" fmla="*/ 0 w 1"/>
                  <a:gd name="T1" fmla="*/ 0 h 440"/>
                  <a:gd name="T2" fmla="*/ 0 w 1"/>
                  <a:gd name="T3" fmla="*/ 1 h 440"/>
                  <a:gd name="T4" fmla="*/ 1 w 1"/>
                  <a:gd name="T5" fmla="*/ 1 h 4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0">
                    <a:moveTo>
                      <a:pt x="0" y="0"/>
                    </a:moveTo>
                    <a:lnTo>
                      <a:pt x="0" y="440"/>
                    </a:lnTo>
                    <a:lnTo>
                      <a:pt x="1" y="44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" name="Freeform 590"/>
              <p:cNvSpPr>
                <a:spLocks/>
              </p:cNvSpPr>
              <p:nvPr/>
            </p:nvSpPr>
            <p:spPr bwMode="auto">
              <a:xfrm>
                <a:off x="3131" y="3685"/>
                <a:ext cx="12" cy="1"/>
              </a:xfrm>
              <a:custGeom>
                <a:avLst/>
                <a:gdLst>
                  <a:gd name="T0" fmla="*/ 0 w 87"/>
                  <a:gd name="T1" fmla="*/ 0 h 1"/>
                  <a:gd name="T2" fmla="*/ 0 w 87"/>
                  <a:gd name="T3" fmla="*/ 0 h 1"/>
                  <a:gd name="T4" fmla="*/ 0 w 8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">
                    <a:moveTo>
                      <a:pt x="87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" name="Freeform 591"/>
              <p:cNvSpPr>
                <a:spLocks/>
              </p:cNvSpPr>
              <p:nvPr/>
            </p:nvSpPr>
            <p:spPr bwMode="auto">
              <a:xfrm>
                <a:off x="3143" y="3685"/>
                <a:ext cx="1" cy="31"/>
              </a:xfrm>
              <a:custGeom>
                <a:avLst/>
                <a:gdLst>
                  <a:gd name="T0" fmla="*/ 0 w 1"/>
                  <a:gd name="T1" fmla="*/ 0 h 218"/>
                  <a:gd name="T2" fmla="*/ 0 w 1"/>
                  <a:gd name="T3" fmla="*/ 1 h 218"/>
                  <a:gd name="T4" fmla="*/ 1 w 1"/>
                  <a:gd name="T5" fmla="*/ 1 h 2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8">
                    <a:moveTo>
                      <a:pt x="0" y="0"/>
                    </a:moveTo>
                    <a:lnTo>
                      <a:pt x="0" y="218"/>
                    </a:lnTo>
                    <a:lnTo>
                      <a:pt x="1" y="21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" name="Freeform 592"/>
              <p:cNvSpPr>
                <a:spLocks/>
              </p:cNvSpPr>
              <p:nvPr/>
            </p:nvSpPr>
            <p:spPr bwMode="auto">
              <a:xfrm>
                <a:off x="3143" y="3685"/>
                <a:ext cx="13" cy="1"/>
              </a:xfrm>
              <a:custGeom>
                <a:avLst/>
                <a:gdLst>
                  <a:gd name="T0" fmla="*/ 0 w 90"/>
                  <a:gd name="T1" fmla="*/ 0 h 1"/>
                  <a:gd name="T2" fmla="*/ 0 w 90"/>
                  <a:gd name="T3" fmla="*/ 0 h 1"/>
                  <a:gd name="T4" fmla="*/ 0 w 9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1">
                    <a:moveTo>
                      <a:pt x="0" y="0"/>
                    </a:moveTo>
                    <a:lnTo>
                      <a:pt x="89" y="0"/>
                    </a:lnTo>
                    <a:lnTo>
                      <a:pt x="9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" name="Freeform 593"/>
              <p:cNvSpPr>
                <a:spLocks/>
              </p:cNvSpPr>
              <p:nvPr/>
            </p:nvSpPr>
            <p:spPr bwMode="auto">
              <a:xfrm>
                <a:off x="3101" y="3688"/>
                <a:ext cx="14" cy="28"/>
              </a:xfrm>
              <a:custGeom>
                <a:avLst/>
                <a:gdLst>
                  <a:gd name="T0" fmla="*/ 0 w 93"/>
                  <a:gd name="T1" fmla="*/ 1 h 199"/>
                  <a:gd name="T2" fmla="*/ 0 w 93"/>
                  <a:gd name="T3" fmla="*/ 0 h 199"/>
                  <a:gd name="T4" fmla="*/ 0 w 93"/>
                  <a:gd name="T5" fmla="*/ 0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3" h="199">
                    <a:moveTo>
                      <a:pt x="0" y="199"/>
                    </a:moveTo>
                    <a:lnTo>
                      <a:pt x="92" y="0"/>
                    </a:lnTo>
                    <a:lnTo>
                      <a:pt x="93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" name="Freeform 594"/>
              <p:cNvSpPr>
                <a:spLocks/>
              </p:cNvSpPr>
              <p:nvPr/>
            </p:nvSpPr>
            <p:spPr bwMode="auto">
              <a:xfrm>
                <a:off x="3059" y="3653"/>
                <a:ext cx="1" cy="63"/>
              </a:xfrm>
              <a:custGeom>
                <a:avLst/>
                <a:gdLst>
                  <a:gd name="T0" fmla="*/ 0 w 1"/>
                  <a:gd name="T1" fmla="*/ 1 h 440"/>
                  <a:gd name="T2" fmla="*/ 0 w 1"/>
                  <a:gd name="T3" fmla="*/ 0 h 440"/>
                  <a:gd name="T4" fmla="*/ 1 w 1"/>
                  <a:gd name="T5" fmla="*/ 0 h 4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0">
                    <a:moveTo>
                      <a:pt x="0" y="44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" name="Line 595"/>
              <p:cNvSpPr>
                <a:spLocks noChangeShapeType="1"/>
              </p:cNvSpPr>
              <p:nvPr/>
            </p:nvSpPr>
            <p:spPr bwMode="auto">
              <a:xfrm>
                <a:off x="3059" y="371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9" name="Freeform 596"/>
              <p:cNvSpPr>
                <a:spLocks/>
              </p:cNvSpPr>
              <p:nvPr/>
            </p:nvSpPr>
            <p:spPr bwMode="auto">
              <a:xfrm>
                <a:off x="2857" y="3646"/>
                <a:ext cx="9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0" y="47"/>
                    </a:moveTo>
                    <a:lnTo>
                      <a:pt x="20" y="0"/>
                    </a:lnTo>
                    <a:lnTo>
                      <a:pt x="66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0" name="Freeform 597"/>
              <p:cNvSpPr>
                <a:spLocks/>
              </p:cNvSpPr>
              <p:nvPr/>
            </p:nvSpPr>
            <p:spPr bwMode="auto">
              <a:xfrm>
                <a:off x="2857" y="3646"/>
                <a:ext cx="9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0" y="47"/>
                    </a:moveTo>
                    <a:lnTo>
                      <a:pt x="20" y="0"/>
                    </a:lnTo>
                    <a:lnTo>
                      <a:pt x="66" y="47"/>
                    </a:lnTo>
                    <a:lnTo>
                      <a:pt x="0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1" name="Freeform 598"/>
              <p:cNvSpPr>
                <a:spLocks/>
              </p:cNvSpPr>
              <p:nvPr/>
            </p:nvSpPr>
            <p:spPr bwMode="auto">
              <a:xfrm>
                <a:off x="2860" y="3644"/>
                <a:ext cx="6" cy="9"/>
              </a:xfrm>
              <a:custGeom>
                <a:avLst/>
                <a:gdLst>
                  <a:gd name="T0" fmla="*/ 0 w 46"/>
                  <a:gd name="T1" fmla="*/ 0 h 66"/>
                  <a:gd name="T2" fmla="*/ 0 w 46"/>
                  <a:gd name="T3" fmla="*/ 0 h 66"/>
                  <a:gd name="T4" fmla="*/ 0 w 46"/>
                  <a:gd name="T5" fmla="*/ 0 h 66"/>
                  <a:gd name="T6" fmla="*/ 0 w 46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0" y="19"/>
                    </a:moveTo>
                    <a:lnTo>
                      <a:pt x="46" y="0"/>
                    </a:lnTo>
                    <a:lnTo>
                      <a:pt x="46" y="6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2" name="Freeform 599"/>
              <p:cNvSpPr>
                <a:spLocks/>
              </p:cNvSpPr>
              <p:nvPr/>
            </p:nvSpPr>
            <p:spPr bwMode="auto">
              <a:xfrm>
                <a:off x="2860" y="3644"/>
                <a:ext cx="6" cy="9"/>
              </a:xfrm>
              <a:custGeom>
                <a:avLst/>
                <a:gdLst>
                  <a:gd name="T0" fmla="*/ 0 w 46"/>
                  <a:gd name="T1" fmla="*/ 0 h 66"/>
                  <a:gd name="T2" fmla="*/ 0 w 46"/>
                  <a:gd name="T3" fmla="*/ 0 h 66"/>
                  <a:gd name="T4" fmla="*/ 0 w 46"/>
                  <a:gd name="T5" fmla="*/ 0 h 66"/>
                  <a:gd name="T6" fmla="*/ 0 w 46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0" y="19"/>
                    </a:moveTo>
                    <a:lnTo>
                      <a:pt x="46" y="0"/>
                    </a:lnTo>
                    <a:lnTo>
                      <a:pt x="46" y="66"/>
                    </a:lnTo>
                    <a:lnTo>
                      <a:pt x="0" y="19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" name="Freeform 600"/>
              <p:cNvSpPr>
                <a:spLocks/>
              </p:cNvSpPr>
              <p:nvPr/>
            </p:nvSpPr>
            <p:spPr bwMode="auto">
              <a:xfrm>
                <a:off x="2866" y="3644"/>
                <a:ext cx="7" cy="9"/>
              </a:xfrm>
              <a:custGeom>
                <a:avLst/>
                <a:gdLst>
                  <a:gd name="T0" fmla="*/ 0 w 46"/>
                  <a:gd name="T1" fmla="*/ 0 h 66"/>
                  <a:gd name="T2" fmla="*/ 0 w 46"/>
                  <a:gd name="T3" fmla="*/ 0 h 66"/>
                  <a:gd name="T4" fmla="*/ 0 w 46"/>
                  <a:gd name="T5" fmla="*/ 0 h 66"/>
                  <a:gd name="T6" fmla="*/ 0 w 46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0" y="0"/>
                    </a:moveTo>
                    <a:lnTo>
                      <a:pt x="46" y="19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4" name="Freeform 601"/>
              <p:cNvSpPr>
                <a:spLocks/>
              </p:cNvSpPr>
              <p:nvPr/>
            </p:nvSpPr>
            <p:spPr bwMode="auto">
              <a:xfrm>
                <a:off x="2866" y="3644"/>
                <a:ext cx="7" cy="9"/>
              </a:xfrm>
              <a:custGeom>
                <a:avLst/>
                <a:gdLst>
                  <a:gd name="T0" fmla="*/ 0 w 46"/>
                  <a:gd name="T1" fmla="*/ 0 h 66"/>
                  <a:gd name="T2" fmla="*/ 0 w 46"/>
                  <a:gd name="T3" fmla="*/ 0 h 66"/>
                  <a:gd name="T4" fmla="*/ 0 w 46"/>
                  <a:gd name="T5" fmla="*/ 0 h 66"/>
                  <a:gd name="T6" fmla="*/ 0 w 46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6">
                    <a:moveTo>
                      <a:pt x="0" y="0"/>
                    </a:moveTo>
                    <a:lnTo>
                      <a:pt x="46" y="19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5" name="Freeform 602"/>
              <p:cNvSpPr>
                <a:spLocks/>
              </p:cNvSpPr>
              <p:nvPr/>
            </p:nvSpPr>
            <p:spPr bwMode="auto">
              <a:xfrm>
                <a:off x="2866" y="3646"/>
                <a:ext cx="10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0"/>
                    </a:moveTo>
                    <a:lnTo>
                      <a:pt x="66" y="47"/>
                    </a:lnTo>
                    <a:lnTo>
                      <a:pt x="0" y="4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6" name="Freeform 603"/>
              <p:cNvSpPr>
                <a:spLocks/>
              </p:cNvSpPr>
              <p:nvPr/>
            </p:nvSpPr>
            <p:spPr bwMode="auto">
              <a:xfrm>
                <a:off x="2866" y="3646"/>
                <a:ext cx="10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46" y="0"/>
                    </a:moveTo>
                    <a:lnTo>
                      <a:pt x="66" y="47"/>
                    </a:lnTo>
                    <a:lnTo>
                      <a:pt x="0" y="47"/>
                    </a:lnTo>
                    <a:lnTo>
                      <a:pt x="46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7" name="Freeform 604"/>
              <p:cNvSpPr>
                <a:spLocks/>
              </p:cNvSpPr>
              <p:nvPr/>
            </p:nvSpPr>
            <p:spPr bwMode="auto">
              <a:xfrm>
                <a:off x="2866" y="3653"/>
                <a:ext cx="10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66" y="0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8" name="Freeform 605"/>
              <p:cNvSpPr>
                <a:spLocks/>
              </p:cNvSpPr>
              <p:nvPr/>
            </p:nvSpPr>
            <p:spPr bwMode="auto">
              <a:xfrm>
                <a:off x="2866" y="3653"/>
                <a:ext cx="10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66" y="0"/>
                    </a:moveTo>
                    <a:lnTo>
                      <a:pt x="46" y="47"/>
                    </a:ln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9" name="Freeform 606"/>
              <p:cNvSpPr>
                <a:spLocks/>
              </p:cNvSpPr>
              <p:nvPr/>
            </p:nvSpPr>
            <p:spPr bwMode="auto">
              <a:xfrm>
                <a:off x="2866" y="3653"/>
                <a:ext cx="7" cy="10"/>
              </a:xfrm>
              <a:custGeom>
                <a:avLst/>
                <a:gdLst>
                  <a:gd name="T0" fmla="*/ 0 w 46"/>
                  <a:gd name="T1" fmla="*/ 0 h 67"/>
                  <a:gd name="T2" fmla="*/ 0 w 46"/>
                  <a:gd name="T3" fmla="*/ 0 h 67"/>
                  <a:gd name="T4" fmla="*/ 0 w 46"/>
                  <a:gd name="T5" fmla="*/ 0 h 67"/>
                  <a:gd name="T6" fmla="*/ 0 w 4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46" y="4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0" name="Freeform 607"/>
              <p:cNvSpPr>
                <a:spLocks/>
              </p:cNvSpPr>
              <p:nvPr/>
            </p:nvSpPr>
            <p:spPr bwMode="auto">
              <a:xfrm>
                <a:off x="2866" y="3653"/>
                <a:ext cx="7" cy="10"/>
              </a:xfrm>
              <a:custGeom>
                <a:avLst/>
                <a:gdLst>
                  <a:gd name="T0" fmla="*/ 0 w 46"/>
                  <a:gd name="T1" fmla="*/ 0 h 67"/>
                  <a:gd name="T2" fmla="*/ 0 w 46"/>
                  <a:gd name="T3" fmla="*/ 0 h 67"/>
                  <a:gd name="T4" fmla="*/ 0 w 46"/>
                  <a:gd name="T5" fmla="*/ 0 h 67"/>
                  <a:gd name="T6" fmla="*/ 0 w 4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46" y="4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6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1" name="Freeform 608"/>
              <p:cNvSpPr>
                <a:spLocks/>
              </p:cNvSpPr>
              <p:nvPr/>
            </p:nvSpPr>
            <p:spPr bwMode="auto">
              <a:xfrm>
                <a:off x="2860" y="3653"/>
                <a:ext cx="6" cy="10"/>
              </a:xfrm>
              <a:custGeom>
                <a:avLst/>
                <a:gdLst>
                  <a:gd name="T0" fmla="*/ 0 w 46"/>
                  <a:gd name="T1" fmla="*/ 0 h 67"/>
                  <a:gd name="T2" fmla="*/ 0 w 46"/>
                  <a:gd name="T3" fmla="*/ 0 h 67"/>
                  <a:gd name="T4" fmla="*/ 0 w 46"/>
                  <a:gd name="T5" fmla="*/ 0 h 67"/>
                  <a:gd name="T6" fmla="*/ 0 w 4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46" y="67"/>
                    </a:moveTo>
                    <a:lnTo>
                      <a:pt x="0" y="47"/>
                    </a:lnTo>
                    <a:lnTo>
                      <a:pt x="46" y="0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2" name="Freeform 609"/>
              <p:cNvSpPr>
                <a:spLocks/>
              </p:cNvSpPr>
              <p:nvPr/>
            </p:nvSpPr>
            <p:spPr bwMode="auto">
              <a:xfrm>
                <a:off x="2860" y="3653"/>
                <a:ext cx="6" cy="10"/>
              </a:xfrm>
              <a:custGeom>
                <a:avLst/>
                <a:gdLst>
                  <a:gd name="T0" fmla="*/ 0 w 46"/>
                  <a:gd name="T1" fmla="*/ 0 h 67"/>
                  <a:gd name="T2" fmla="*/ 0 w 46"/>
                  <a:gd name="T3" fmla="*/ 0 h 67"/>
                  <a:gd name="T4" fmla="*/ 0 w 46"/>
                  <a:gd name="T5" fmla="*/ 0 h 67"/>
                  <a:gd name="T6" fmla="*/ 0 w 4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67">
                    <a:moveTo>
                      <a:pt x="46" y="67"/>
                    </a:moveTo>
                    <a:lnTo>
                      <a:pt x="0" y="47"/>
                    </a:lnTo>
                    <a:lnTo>
                      <a:pt x="46" y="0"/>
                    </a:lnTo>
                    <a:lnTo>
                      <a:pt x="46" y="6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3" name="Freeform 610"/>
              <p:cNvSpPr>
                <a:spLocks/>
              </p:cNvSpPr>
              <p:nvPr/>
            </p:nvSpPr>
            <p:spPr bwMode="auto">
              <a:xfrm>
                <a:off x="2857" y="3653"/>
                <a:ext cx="9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47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2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4" name="Freeform 611"/>
              <p:cNvSpPr>
                <a:spLocks/>
              </p:cNvSpPr>
              <p:nvPr/>
            </p:nvSpPr>
            <p:spPr bwMode="auto">
              <a:xfrm>
                <a:off x="2857" y="3653"/>
                <a:ext cx="9" cy="7"/>
              </a:xfrm>
              <a:custGeom>
                <a:avLst/>
                <a:gdLst>
                  <a:gd name="T0" fmla="*/ 0 w 66"/>
                  <a:gd name="T1" fmla="*/ 0 h 47"/>
                  <a:gd name="T2" fmla="*/ 0 w 66"/>
                  <a:gd name="T3" fmla="*/ 0 h 47"/>
                  <a:gd name="T4" fmla="*/ 0 w 66"/>
                  <a:gd name="T5" fmla="*/ 0 h 47"/>
                  <a:gd name="T6" fmla="*/ 0 w 66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47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20" y="47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5" name="Freeform 612"/>
              <p:cNvSpPr>
                <a:spLocks/>
              </p:cNvSpPr>
              <p:nvPr/>
            </p:nvSpPr>
            <p:spPr bwMode="auto">
              <a:xfrm>
                <a:off x="2835" y="3621"/>
                <a:ext cx="63" cy="64"/>
              </a:xfrm>
              <a:custGeom>
                <a:avLst/>
                <a:gdLst>
                  <a:gd name="T0" fmla="*/ 0 w 440"/>
                  <a:gd name="T1" fmla="*/ 1 h 440"/>
                  <a:gd name="T2" fmla="*/ 0 w 440"/>
                  <a:gd name="T3" fmla="*/ 0 h 440"/>
                  <a:gd name="T4" fmla="*/ 1 w 440"/>
                  <a:gd name="T5" fmla="*/ 0 h 440"/>
                  <a:gd name="T6" fmla="*/ 1 w 440"/>
                  <a:gd name="T7" fmla="*/ 0 h 440"/>
                  <a:gd name="T8" fmla="*/ 1 w 440"/>
                  <a:gd name="T9" fmla="*/ 1 h 440"/>
                  <a:gd name="T10" fmla="*/ 1 w 440"/>
                  <a:gd name="T11" fmla="*/ 1 h 440"/>
                  <a:gd name="T12" fmla="*/ 1 w 440"/>
                  <a:gd name="T13" fmla="*/ 1 h 440"/>
                  <a:gd name="T14" fmla="*/ 0 w 440"/>
                  <a:gd name="T15" fmla="*/ 1 h 440"/>
                  <a:gd name="T16" fmla="*/ 0 w 440"/>
                  <a:gd name="T17" fmla="*/ 1 h 440"/>
                  <a:gd name="T18" fmla="*/ 0 w 440"/>
                  <a:gd name="T19" fmla="*/ 1 h 4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0" h="440">
                    <a:moveTo>
                      <a:pt x="0" y="220"/>
                    </a:moveTo>
                    <a:lnTo>
                      <a:pt x="65" y="65"/>
                    </a:lnTo>
                    <a:lnTo>
                      <a:pt x="220" y="0"/>
                    </a:lnTo>
                    <a:lnTo>
                      <a:pt x="375" y="65"/>
                    </a:lnTo>
                    <a:lnTo>
                      <a:pt x="440" y="220"/>
                    </a:lnTo>
                    <a:lnTo>
                      <a:pt x="375" y="376"/>
                    </a:lnTo>
                    <a:lnTo>
                      <a:pt x="220" y="440"/>
                    </a:lnTo>
                    <a:lnTo>
                      <a:pt x="65" y="376"/>
                    </a:lnTo>
                    <a:lnTo>
                      <a:pt x="0" y="220"/>
                    </a:lnTo>
                    <a:lnTo>
                      <a:pt x="1" y="22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6" name="Freeform 613"/>
              <p:cNvSpPr>
                <a:spLocks/>
              </p:cNvSpPr>
              <p:nvPr/>
            </p:nvSpPr>
            <p:spPr bwMode="auto">
              <a:xfrm>
                <a:off x="2963" y="3685"/>
                <a:ext cx="12" cy="1"/>
              </a:xfrm>
              <a:custGeom>
                <a:avLst/>
                <a:gdLst>
                  <a:gd name="T0" fmla="*/ 0 w 88"/>
                  <a:gd name="T1" fmla="*/ 0 h 1"/>
                  <a:gd name="T2" fmla="*/ 0 w 88"/>
                  <a:gd name="T3" fmla="*/ 0 h 1"/>
                  <a:gd name="T4" fmla="*/ 0 w 8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">
                    <a:moveTo>
                      <a:pt x="88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7" name="Freeform 614"/>
              <p:cNvSpPr>
                <a:spLocks/>
              </p:cNvSpPr>
              <p:nvPr/>
            </p:nvSpPr>
            <p:spPr bwMode="auto">
              <a:xfrm>
                <a:off x="2975" y="3685"/>
                <a:ext cx="1" cy="31"/>
              </a:xfrm>
              <a:custGeom>
                <a:avLst/>
                <a:gdLst>
                  <a:gd name="T0" fmla="*/ 0 w 1"/>
                  <a:gd name="T1" fmla="*/ 0 h 218"/>
                  <a:gd name="T2" fmla="*/ 0 w 1"/>
                  <a:gd name="T3" fmla="*/ 1 h 218"/>
                  <a:gd name="T4" fmla="*/ 1 w 1"/>
                  <a:gd name="T5" fmla="*/ 1 h 2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8">
                    <a:moveTo>
                      <a:pt x="0" y="0"/>
                    </a:moveTo>
                    <a:lnTo>
                      <a:pt x="0" y="218"/>
                    </a:lnTo>
                    <a:lnTo>
                      <a:pt x="1" y="218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8" name="Freeform 615"/>
              <p:cNvSpPr>
                <a:spLocks/>
              </p:cNvSpPr>
              <p:nvPr/>
            </p:nvSpPr>
            <p:spPr bwMode="auto">
              <a:xfrm>
                <a:off x="2891" y="3672"/>
                <a:ext cx="42" cy="1"/>
              </a:xfrm>
              <a:custGeom>
                <a:avLst/>
                <a:gdLst>
                  <a:gd name="T0" fmla="*/ 1 w 291"/>
                  <a:gd name="T1" fmla="*/ 0 h 1"/>
                  <a:gd name="T2" fmla="*/ 0 w 291"/>
                  <a:gd name="T3" fmla="*/ 0 h 1"/>
                  <a:gd name="T4" fmla="*/ 0 w 29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1" h="1">
                    <a:moveTo>
                      <a:pt x="29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" name="Freeform 616"/>
              <p:cNvSpPr>
                <a:spLocks/>
              </p:cNvSpPr>
              <p:nvPr/>
            </p:nvSpPr>
            <p:spPr bwMode="auto">
              <a:xfrm>
                <a:off x="2891" y="3634"/>
                <a:ext cx="42" cy="1"/>
              </a:xfrm>
              <a:custGeom>
                <a:avLst/>
                <a:gdLst>
                  <a:gd name="T0" fmla="*/ 1 w 291"/>
                  <a:gd name="T1" fmla="*/ 0 h 1"/>
                  <a:gd name="T2" fmla="*/ 0 w 291"/>
                  <a:gd name="T3" fmla="*/ 0 h 1"/>
                  <a:gd name="T4" fmla="*/ 0 w 29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1" h="1">
                    <a:moveTo>
                      <a:pt x="29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" name="Freeform 617"/>
              <p:cNvSpPr>
                <a:spLocks/>
              </p:cNvSpPr>
              <p:nvPr/>
            </p:nvSpPr>
            <p:spPr bwMode="auto">
              <a:xfrm>
                <a:off x="2933" y="3590"/>
                <a:ext cx="126" cy="0"/>
              </a:xfrm>
              <a:custGeom>
                <a:avLst/>
                <a:gdLst>
                  <a:gd name="T0" fmla="*/ 3 w 879"/>
                  <a:gd name="T1" fmla="*/ 0 w 879"/>
                  <a:gd name="T2" fmla="*/ 0 w 87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879">
                    <a:moveTo>
                      <a:pt x="87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1" name="Freeform 618"/>
              <p:cNvSpPr>
                <a:spLocks/>
              </p:cNvSpPr>
              <p:nvPr/>
            </p:nvSpPr>
            <p:spPr bwMode="auto">
              <a:xfrm>
                <a:off x="3059" y="3590"/>
                <a:ext cx="127" cy="0"/>
              </a:xfrm>
              <a:custGeom>
                <a:avLst/>
                <a:gdLst>
                  <a:gd name="T0" fmla="*/ 0 w 880"/>
                  <a:gd name="T1" fmla="*/ 3 w 880"/>
                  <a:gd name="T2" fmla="*/ 3 w 88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880">
                    <a:moveTo>
                      <a:pt x="0" y="0"/>
                    </a:moveTo>
                    <a:lnTo>
                      <a:pt x="879" y="0"/>
                    </a:lnTo>
                    <a:lnTo>
                      <a:pt x="88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382" name="Group 620"/>
              <p:cNvGrpSpPr>
                <a:grpSpLocks/>
              </p:cNvGrpSpPr>
              <p:nvPr/>
            </p:nvGrpSpPr>
            <p:grpSpPr bwMode="auto">
              <a:xfrm>
                <a:off x="3081" y="3717"/>
                <a:ext cx="51" cy="22"/>
                <a:chOff x="4828" y="9701"/>
                <a:chExt cx="119" cy="52"/>
              </a:xfrm>
            </p:grpSpPr>
            <p:sp>
              <p:nvSpPr>
                <p:cNvPr id="383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4882" y="9701"/>
                  <a:ext cx="65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84" name="Line 622"/>
                <p:cNvSpPr>
                  <a:spLocks noChangeShapeType="1"/>
                </p:cNvSpPr>
                <p:nvPr/>
              </p:nvSpPr>
              <p:spPr bwMode="auto">
                <a:xfrm>
                  <a:off x="4828" y="9701"/>
                  <a:ext cx="65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620" name="CuadroTexto 619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5175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necesidad de automatizar los procesos industriales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099353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Lógica cableada vs programada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56350" y="1196754"/>
            <a:ext cx="5782849" cy="51595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2" indent="0">
              <a:buNone/>
            </a:pPr>
            <a:r>
              <a:rPr lang="es-ES_tradnl" sz="1700" dirty="0"/>
              <a:t>Versatilidad: empleo en tareas y tecnologías muy diversas </a:t>
            </a:r>
          </a:p>
          <a:p>
            <a:pPr marL="0" lvl="2" indent="0">
              <a:buNone/>
            </a:pPr>
            <a:r>
              <a:rPr lang="es-ES_tradnl" sz="1700" dirty="0"/>
              <a:t>Flexibilidad para acometer modificaciones o ampliaciones</a:t>
            </a:r>
          </a:p>
          <a:p>
            <a:pPr marL="0" lvl="2" indent="0">
              <a:buNone/>
            </a:pPr>
            <a:r>
              <a:rPr lang="es-ES_tradnl" sz="1700" dirty="0"/>
              <a:t>Fiabilidad al reducir el número de conexiones y componentes</a:t>
            </a:r>
          </a:p>
          <a:p>
            <a:pPr marL="0" indent="0">
              <a:buNone/>
            </a:pPr>
            <a:r>
              <a:rPr lang="es-ES" sz="1700" dirty="0"/>
              <a:t>Menor tiempo de puesta en funcionamiento y de detección de errores y fallos</a:t>
            </a:r>
          </a:p>
          <a:p>
            <a:pPr marL="0" indent="0">
              <a:buNone/>
            </a:pPr>
            <a:r>
              <a:rPr lang="es-ES" sz="1700" dirty="0"/>
              <a:t>Menor tiempo de elaboración de proyectos.</a:t>
            </a:r>
          </a:p>
          <a:p>
            <a:pPr marL="0" indent="0">
              <a:buNone/>
            </a:pPr>
            <a:r>
              <a:rPr lang="es-ES" sz="1700" dirty="0"/>
              <a:t>Facilidad de aproximaciones progresivas a la solución del problema</a:t>
            </a:r>
          </a:p>
          <a:p>
            <a:pPr marL="0" indent="0">
              <a:buNone/>
            </a:pPr>
            <a:r>
              <a:rPr lang="es-ES" sz="1700" dirty="0"/>
              <a:t>Mínimo espacio de ocupación</a:t>
            </a:r>
          </a:p>
          <a:p>
            <a:pPr marL="0" indent="0">
              <a:buNone/>
            </a:pPr>
            <a:r>
              <a:rPr lang="es-ES" sz="1700" dirty="0"/>
              <a:t>Menor costo de mano de obra</a:t>
            </a:r>
          </a:p>
          <a:p>
            <a:pPr marL="0" indent="0">
              <a:buNone/>
            </a:pPr>
            <a:r>
              <a:rPr lang="es-ES" sz="1700" dirty="0"/>
              <a:t>Mantenimiento económico</a:t>
            </a:r>
          </a:p>
          <a:p>
            <a:pPr marL="0" indent="0">
              <a:buNone/>
            </a:pPr>
            <a:r>
              <a:rPr lang="es-ES" sz="1700" dirty="0"/>
              <a:t>Menor costo de energía</a:t>
            </a:r>
          </a:p>
          <a:p>
            <a:pPr marL="0" indent="0">
              <a:buNone/>
            </a:pPr>
            <a:r>
              <a:rPr lang="es-ES" sz="1700" dirty="0"/>
              <a:t>Posibilidad de gobernar varias máquinas con el mismo autómata </a:t>
            </a:r>
          </a:p>
          <a:p>
            <a:pPr marL="0" indent="0">
              <a:buNone/>
            </a:pPr>
            <a:r>
              <a:rPr lang="es-ES" sz="1700" dirty="0"/>
              <a:t>Facilidad de Comunicación (trazabilidad)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30</a:t>
            </a:fld>
            <a:endParaRPr kumimoji="0" lang="es-ES"/>
          </a:p>
        </p:txBody>
      </p:sp>
      <p:sp>
        <p:nvSpPr>
          <p:cNvPr id="9" name="CuadroTexto 8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748FEC2-9D75-4152-8D1C-9E8718E644A7}"/>
              </a:ext>
            </a:extLst>
          </p:cNvPr>
          <p:cNvSpPr txBox="1">
            <a:spLocks/>
          </p:cNvSpPr>
          <p:nvPr/>
        </p:nvSpPr>
        <p:spPr>
          <a:xfrm>
            <a:off x="556591" y="1196754"/>
            <a:ext cx="2311870" cy="51595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/>
              <a:t>Es fácil encontrar personas para su instalación, mantenimiento y reparación.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r>
              <a:rPr lang="es-ES" sz="1800"/>
              <a:t>Aprender su lógica resulta sencilla.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r>
              <a:rPr lang="es-ES" sz="1800"/>
              <a:t>Componentes fáciles de adquirir.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r>
              <a:rPr lang="es-ES" sz="1800"/>
              <a:t>Para aplicaciones pequeñas es menos  costoso</a:t>
            </a:r>
          </a:p>
        </p:txBody>
      </p:sp>
    </p:spTree>
    <p:extLst>
      <p:ext uri="{BB962C8B-B14F-4D97-AF65-F5344CB8AC3E}">
        <p14:creationId xmlns:p14="http://schemas.microsoft.com/office/powerpoint/2010/main" val="428579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Ejemplos de control discreto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ES" altLang="es-ES"/>
              <a:t>Automatismos neumáticos</a:t>
            </a:r>
          </a:p>
          <a:p>
            <a:r>
              <a:rPr lang="es-ES" altLang="es-ES"/>
              <a:t>Autómatas programables</a:t>
            </a:r>
          </a:p>
          <a:p>
            <a:r>
              <a:rPr lang="es-ES" altLang="es-ES"/>
              <a:t>Máquinas de control numérico</a:t>
            </a:r>
          </a:p>
          <a:p>
            <a:r>
              <a:rPr lang="es-ES" altLang="es-ES"/>
              <a:t>Robótica</a:t>
            </a:r>
          </a:p>
          <a:p>
            <a:r>
              <a:rPr lang="es-ES" altLang="es-ES"/>
              <a:t>Visión por computador</a:t>
            </a:r>
          </a:p>
          <a:p>
            <a:r>
              <a:rPr lang="es-ES" altLang="es-ES"/>
              <a:t>Almacenamiento automatizado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31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0641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Tecnologías Empleadas</a:t>
            </a:r>
          </a:p>
        </p:txBody>
      </p:sp>
      <p:graphicFrame>
        <p:nvGraphicFramePr>
          <p:cNvPr id="4" name="2 Objeto"/>
          <p:cNvGraphicFramePr>
            <a:graphicFrameLocks noChangeAspect="1"/>
          </p:cNvGraphicFramePr>
          <p:nvPr/>
        </p:nvGraphicFramePr>
        <p:xfrm>
          <a:off x="457200" y="1721180"/>
          <a:ext cx="7611952" cy="447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Visio" r:id="rId3" imgW="5985792" imgH="3707329" progId="Visio.Drawing.11">
                  <p:embed/>
                </p:oleObj>
              </mc:Choice>
              <mc:Fallback>
                <p:oleObj name="Visio" r:id="rId3" imgW="5985792" imgH="37073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21180"/>
                        <a:ext cx="7611952" cy="447647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32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7650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m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35" y="3922811"/>
            <a:ext cx="3113088" cy="23939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DSC004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08" y="1168400"/>
            <a:ext cx="2959591" cy="221969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6180" y="76200"/>
            <a:ext cx="7013774" cy="685800"/>
          </a:xfrm>
        </p:spPr>
        <p:txBody>
          <a:bodyPr>
            <a:normAutofit fontScale="90000"/>
          </a:bodyPr>
          <a:lstStyle/>
          <a:p>
            <a:r>
              <a:rPr lang="es-ES"/>
              <a:t>Máquinas herramientas de control numérico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33</a:t>
            </a:fld>
            <a:endParaRPr lang="es-ES" alt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14" y="4634561"/>
            <a:ext cx="2609850" cy="1819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20" y="2178611"/>
            <a:ext cx="3542097" cy="2857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82" y="1106705"/>
            <a:ext cx="2353514" cy="18367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AEA5E48-947C-47D2-B582-86F4966BACD8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88764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yl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81238"/>
            <a:ext cx="14351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281238"/>
            <a:ext cx="14192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1238"/>
            <a:ext cx="1419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sph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281238"/>
            <a:ext cx="1371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par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308225"/>
            <a:ext cx="1365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scar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298700"/>
            <a:ext cx="1371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articulate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295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cart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cylindrica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spherica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311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scar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1371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paralle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343400"/>
            <a:ext cx="12763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16200000">
            <a:off x="-598487" y="2960688"/>
            <a:ext cx="174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CONFIGURACIÓN</a:t>
            </a:r>
            <a:endParaRPr lang="es-ES_tradnl" sz="2000" b="1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 rot="16200000">
            <a:off x="-212725" y="4964113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EJEMPLO</a:t>
            </a:r>
            <a:endParaRPr lang="es-ES_tradnl" sz="2000" b="1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34</a:t>
            </a:fld>
            <a:endParaRPr lang="es-ES" altLang="es-E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22238" y="490086"/>
            <a:ext cx="5954713" cy="685800"/>
          </a:xfrm>
        </p:spPr>
        <p:txBody>
          <a:bodyPr>
            <a:normAutofit fontScale="90000"/>
          </a:bodyPr>
          <a:lstStyle/>
          <a:p>
            <a:r>
              <a:rPr lang="es-ES"/>
              <a:t>Robots industriales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F4F5084-5E47-446A-B5F5-C6196AED4E8D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913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dimec M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2659063" cy="3429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visual_420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1100"/>
            <a:ext cx="3390900" cy="22479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2875" y="238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95288" y="115888"/>
            <a:ext cx="42416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Visión por computador</a:t>
            </a:r>
            <a:endParaRPr lang="en-GB" altLang="es-E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35</a:t>
            </a:fld>
            <a:endParaRPr lang="es-ES" altLang="es-ES"/>
          </a:p>
        </p:txBody>
      </p:sp>
      <p:pic>
        <p:nvPicPr>
          <p:cNvPr id="24578" name="Picture 2" descr="Resultado de imagen de frame grab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13" y="367823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3" y="4419210"/>
            <a:ext cx="4175317" cy="11088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B4EB67-DD60-4279-9415-6893B4DFFDE6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7980086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SC004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600200"/>
            <a:ext cx="3295650" cy="43942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ant4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886200"/>
            <a:ext cx="2039938" cy="22098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ant2_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422400"/>
            <a:ext cx="2362200" cy="20066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agt_las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657600"/>
            <a:ext cx="1766888" cy="24384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agp_trail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95400"/>
            <a:ext cx="2286000" cy="189706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36</a:t>
            </a:fld>
            <a:endParaRPr lang="es-ES" altLang="es-E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"/>
              <a:t>Almacenamiento automatizado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B8283F-2998-4DE9-BEE7-51A9CAF6B96C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549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/>
              <a:t>Automática. Definición y motivación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" altLang="es-ES"/>
              <a:t>Tecnología que trata de la aplicación de sistemas mecánicos, eléctricos, electrónicos y basados en computador …</a:t>
            </a:r>
          </a:p>
          <a:p>
            <a:r>
              <a:rPr lang="es-ES" altLang="es-ES"/>
              <a:t>para operar y controlar un determinado proceso de producción DE FORMA  AUTÓNOMA.</a:t>
            </a:r>
          </a:p>
          <a:p>
            <a:r>
              <a:rPr lang="es-ES" altLang="es-ES"/>
              <a:t>El objetivo es reemplazar la mano de obra humana. Eliminan parcial o totalmente la intervención del operador.</a:t>
            </a:r>
          </a:p>
          <a:p>
            <a:endParaRPr lang="es-ES" alt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4267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/>
              <a:t>Motivos de la automatización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8987" y="1340768"/>
            <a:ext cx="8050213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dirty="0"/>
              <a:t>Aumento de la productividad, en relación al tiempo empleado y a las materias primas</a:t>
            </a:r>
          </a:p>
          <a:p>
            <a:pPr>
              <a:lnSpc>
                <a:spcPct val="90000"/>
              </a:lnSpc>
            </a:pPr>
            <a:r>
              <a:rPr lang="es-ES" altLang="es-ES" dirty="0"/>
              <a:t>Aumento de la seguridad laboral: permite operar en ambientes peligrosos o tediosos</a:t>
            </a:r>
          </a:p>
          <a:p>
            <a:pPr>
              <a:lnSpc>
                <a:spcPct val="90000"/>
              </a:lnSpc>
            </a:pPr>
            <a:r>
              <a:rPr lang="es-ES" altLang="es-ES" dirty="0"/>
              <a:t>Mayor calidad y más homogénea</a:t>
            </a:r>
          </a:p>
          <a:p>
            <a:pPr lvl="1">
              <a:lnSpc>
                <a:spcPct val="90000"/>
              </a:lnSpc>
            </a:pPr>
            <a:r>
              <a:rPr lang="es-ES" altLang="es-ES" sz="2200" dirty="0"/>
              <a:t>permite mayores niveles de estandarización</a:t>
            </a:r>
          </a:p>
          <a:p>
            <a:pPr>
              <a:lnSpc>
                <a:spcPct val="90000"/>
              </a:lnSpc>
            </a:pPr>
            <a:r>
              <a:rPr lang="es-ES" altLang="es-ES" dirty="0"/>
              <a:t>Acceso a los datos del proceso </a:t>
            </a:r>
            <a:r>
              <a:rPr lang="es-ES" altLang="es-ES" dirty="0">
                <a:sym typeface="Wingdings" panose="05000000000000000000" pitchFamily="2" charset="2"/>
              </a:rPr>
              <a:t> planificación</a:t>
            </a:r>
          </a:p>
          <a:p>
            <a:pPr>
              <a:lnSpc>
                <a:spcPct val="90000"/>
              </a:lnSpc>
            </a:pPr>
            <a:r>
              <a:rPr lang="es-ES" altLang="es-ES" dirty="0">
                <a:sym typeface="Wingdings" panose="05000000000000000000" pitchFamily="2" charset="2"/>
              </a:rPr>
              <a:t>Más robusto y mantenimiento más sencillo</a:t>
            </a:r>
          </a:p>
          <a:p>
            <a:pPr>
              <a:lnSpc>
                <a:spcPct val="90000"/>
              </a:lnSpc>
            </a:pPr>
            <a:r>
              <a:rPr lang="es-ES" altLang="es-ES" dirty="0"/>
              <a:t>Permite incluir funcionalidades de seguridad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65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15" y="2482107"/>
            <a:ext cx="4607948" cy="3255861"/>
          </a:xfrm>
          <a:prstGeom prst="rect">
            <a:avLst/>
          </a:prstGeom>
        </p:spPr>
      </p:pic>
      <p:sp>
        <p:nvSpPr>
          <p:cNvPr id="6163" name="Rectangle 19"/>
          <p:cNvSpPr>
            <a:spLocks noGrp="1" noChangeArrowheads="1"/>
          </p:cNvSpPr>
          <p:nvPr>
            <p:ph type="title"/>
          </p:nvPr>
        </p:nvSpPr>
        <p:spPr>
          <a:xfrm>
            <a:off x="179512" y="242188"/>
            <a:ext cx="7010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/>
              <a:t>Control no automático </a:t>
            </a:r>
          </a:p>
        </p:txBody>
      </p:sp>
      <p:pic>
        <p:nvPicPr>
          <p:cNvPr id="11268" name="Picture 25" descr="MC90024069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1" y="477890"/>
            <a:ext cx="1655762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30"/>
          <p:cNvSpPr>
            <a:spLocks noChangeArrowheads="1"/>
          </p:cNvSpPr>
          <p:nvPr/>
        </p:nvSpPr>
        <p:spPr bwMode="auto">
          <a:xfrm rot="16200000" flipV="1">
            <a:off x="2150268" y="3444080"/>
            <a:ext cx="2880871" cy="1081088"/>
          </a:xfrm>
          <a:custGeom>
            <a:avLst/>
            <a:gdLst>
              <a:gd name="T0" fmla="*/ 812627 w 21600"/>
              <a:gd name="T1" fmla="*/ 50 h 21600"/>
              <a:gd name="T2" fmla="*/ 74356 w 21600"/>
              <a:gd name="T3" fmla="*/ 534688 h 21600"/>
              <a:gd name="T4" fmla="*/ 815387 w 21600"/>
              <a:gd name="T5" fmla="*/ 97198 h 21600"/>
              <a:gd name="T6" fmla="*/ 1861507 w 21600"/>
              <a:gd name="T7" fmla="*/ 507661 h 21600"/>
              <a:gd name="T8" fmla="*/ 1594208 w 21600"/>
              <a:gd name="T9" fmla="*/ 700105 h 21600"/>
              <a:gd name="T10" fmla="*/ 1299391 w 21600"/>
              <a:gd name="T11" fmla="*/ 5255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48" y="10369"/>
                </a:moveTo>
                <a:cubicBezTo>
                  <a:pt x="19418" y="5649"/>
                  <a:pt x="15525" y="1941"/>
                  <a:pt x="10800" y="1941"/>
                </a:cubicBezTo>
                <a:cubicBezTo>
                  <a:pt x="5948" y="1940"/>
                  <a:pt x="1999" y="5843"/>
                  <a:pt x="1941" y="10694"/>
                </a:cubicBezTo>
                <a:lnTo>
                  <a:pt x="0" y="10671"/>
                </a:lnTo>
                <a:cubicBezTo>
                  <a:pt x="70" y="4757"/>
                  <a:pt x="4885" y="-1"/>
                  <a:pt x="10800" y="0"/>
                </a:cubicBezTo>
                <a:cubicBezTo>
                  <a:pt x="16560" y="0"/>
                  <a:pt x="21306" y="4520"/>
                  <a:pt x="21587" y="10274"/>
                </a:cubicBezTo>
                <a:lnTo>
                  <a:pt x="24284" y="10143"/>
                </a:lnTo>
                <a:lnTo>
                  <a:pt x="20797" y="13988"/>
                </a:lnTo>
                <a:lnTo>
                  <a:pt x="16951" y="10500"/>
                </a:lnTo>
                <a:lnTo>
                  <a:pt x="19648" y="1036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0" name="AutoShape 31"/>
          <p:cNvSpPr>
            <a:spLocks noChangeArrowheads="1"/>
          </p:cNvSpPr>
          <p:nvPr/>
        </p:nvSpPr>
        <p:spPr bwMode="auto">
          <a:xfrm rot="5300863" flipV="1">
            <a:off x="-249198" y="3096236"/>
            <a:ext cx="2946541" cy="1449388"/>
          </a:xfrm>
          <a:custGeom>
            <a:avLst/>
            <a:gdLst>
              <a:gd name="T0" fmla="*/ 848467 w 21600"/>
              <a:gd name="T1" fmla="*/ 67 h 21600"/>
              <a:gd name="T2" fmla="*/ 77635 w 21600"/>
              <a:gd name="T3" fmla="*/ 716843 h 21600"/>
              <a:gd name="T4" fmla="*/ 851348 w 21600"/>
              <a:gd name="T5" fmla="*/ 130311 h 21600"/>
              <a:gd name="T6" fmla="*/ 1943606 w 21600"/>
              <a:gd name="T7" fmla="*/ 680608 h 21600"/>
              <a:gd name="T8" fmla="*/ 1664519 w 21600"/>
              <a:gd name="T9" fmla="*/ 938613 h 21600"/>
              <a:gd name="T10" fmla="*/ 1356698 w 21600"/>
              <a:gd name="T11" fmla="*/ 7045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48" y="10369"/>
                </a:moveTo>
                <a:cubicBezTo>
                  <a:pt x="19418" y="5649"/>
                  <a:pt x="15525" y="1941"/>
                  <a:pt x="10800" y="1941"/>
                </a:cubicBezTo>
                <a:cubicBezTo>
                  <a:pt x="5948" y="1940"/>
                  <a:pt x="1999" y="5843"/>
                  <a:pt x="1941" y="10694"/>
                </a:cubicBezTo>
                <a:lnTo>
                  <a:pt x="0" y="10671"/>
                </a:lnTo>
                <a:cubicBezTo>
                  <a:pt x="70" y="4757"/>
                  <a:pt x="4885" y="-1"/>
                  <a:pt x="10800" y="0"/>
                </a:cubicBezTo>
                <a:cubicBezTo>
                  <a:pt x="16560" y="0"/>
                  <a:pt x="21306" y="4520"/>
                  <a:pt x="21587" y="10274"/>
                </a:cubicBezTo>
                <a:lnTo>
                  <a:pt x="24284" y="10143"/>
                </a:lnTo>
                <a:lnTo>
                  <a:pt x="20797" y="13988"/>
                </a:lnTo>
                <a:lnTo>
                  <a:pt x="16951" y="10500"/>
                </a:lnTo>
                <a:lnTo>
                  <a:pt x="19648" y="1036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WordArt 32"/>
          <p:cNvSpPr>
            <a:spLocks noChangeArrowheads="1" noChangeShapeType="1" noTextEdit="1"/>
          </p:cNvSpPr>
          <p:nvPr/>
        </p:nvSpPr>
        <p:spPr bwMode="auto">
          <a:xfrm>
            <a:off x="4013441" y="2671813"/>
            <a:ext cx="1871663" cy="70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Observación</a:t>
            </a:r>
          </a:p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(sentidos)</a:t>
            </a:r>
          </a:p>
        </p:txBody>
      </p:sp>
      <p:sp>
        <p:nvSpPr>
          <p:cNvPr id="11272" name="WordArt 33"/>
          <p:cNvSpPr>
            <a:spLocks noChangeArrowheads="1" noChangeShapeType="1" noTextEdit="1"/>
          </p:cNvSpPr>
          <p:nvPr/>
        </p:nvSpPr>
        <p:spPr bwMode="auto">
          <a:xfrm>
            <a:off x="360471" y="3962614"/>
            <a:ext cx="1871663" cy="70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Actuación</a:t>
            </a:r>
          </a:p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(manual)</a:t>
            </a:r>
          </a:p>
        </p:txBody>
      </p:sp>
      <p:sp>
        <p:nvSpPr>
          <p:cNvPr id="11273" name="WordArt 34"/>
          <p:cNvSpPr>
            <a:spLocks noChangeArrowheads="1" noChangeShapeType="1" noTextEdit="1"/>
          </p:cNvSpPr>
          <p:nvPr/>
        </p:nvSpPr>
        <p:spPr bwMode="auto">
          <a:xfrm>
            <a:off x="1331912" y="1942357"/>
            <a:ext cx="22320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Decisión del </a:t>
            </a:r>
          </a:p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operario</a:t>
            </a:r>
          </a:p>
        </p:txBody>
      </p:sp>
      <p:sp>
        <p:nvSpPr>
          <p:cNvPr id="11274" name="WordArt 35"/>
          <p:cNvSpPr>
            <a:spLocks noChangeArrowheads="1" noChangeShapeType="1" noTextEdit="1"/>
          </p:cNvSpPr>
          <p:nvPr/>
        </p:nvSpPr>
        <p:spPr bwMode="auto">
          <a:xfrm>
            <a:off x="1452054" y="4999610"/>
            <a:ext cx="2016125" cy="425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Sistema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6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551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34" y="83081"/>
            <a:ext cx="7010400" cy="1143000"/>
          </a:xfrm>
        </p:spPr>
        <p:txBody>
          <a:bodyPr/>
          <a:lstStyle/>
          <a:p>
            <a:r>
              <a:rPr lang="es-ES"/>
              <a:t>Control Automático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54732"/>
              </p:ext>
            </p:extLst>
          </p:nvPr>
        </p:nvGraphicFramePr>
        <p:xfrm>
          <a:off x="1368761" y="1605036"/>
          <a:ext cx="6113171" cy="470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Visio" r:id="rId3" imgW="7373549" imgH="6039792" progId="Visio.Drawing.11">
                  <p:embed/>
                </p:oleObj>
              </mc:Choice>
              <mc:Fallback>
                <p:oleObj name="Visio" r:id="rId3" imgW="7373549" imgH="60397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761" y="1605036"/>
                        <a:ext cx="6113171" cy="470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16312" y="4588734"/>
            <a:ext cx="2784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chemeClr val="accent1"/>
                </a:solidFill>
              </a:rPr>
              <a:t>Ac</a:t>
            </a:r>
            <a:r>
              <a:rPr lang="es-ES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</a:t>
            </a:r>
            <a:r>
              <a:rPr lang="es-ES" sz="1600" i="1" dirty="0">
                <a:solidFill>
                  <a:schemeClr val="accent1"/>
                </a:solidFill>
              </a:rPr>
              <a:t>dicionamiento  de  señales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387" y="4175584"/>
            <a:ext cx="1090197" cy="7763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96862" y="4951967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Órgano </a:t>
            </a:r>
          </a:p>
          <a:p>
            <a:r>
              <a:rPr lang="es-ES" sz="1400"/>
              <a:t>de control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7</a:t>
            </a:fld>
            <a:endParaRPr kumimoji="0"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67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jerarquización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  <a:endParaRPr lang="es-ES" sz="17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8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07974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8"/>
          <p:cNvSpPr txBox="1">
            <a:spLocks noChangeArrowheads="1"/>
          </p:cNvSpPr>
          <p:nvPr/>
        </p:nvSpPr>
        <p:spPr bwMode="auto">
          <a:xfrm>
            <a:off x="247650" y="79375"/>
            <a:ext cx="863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ESTRUCTURA DE UN SISTEMA DE PRODUCCIÓN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A3FB-5102-4529-8418-0C2DB92D9D8F}" type="slidenum">
              <a:rPr lang="es-ES" altLang="es-ES" smtClean="0"/>
              <a:pPr/>
              <a:t>9</a:t>
            </a:fld>
            <a:endParaRPr lang="es-ES" alt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400" y="156705"/>
            <a:ext cx="8287072" cy="746583"/>
          </a:xfrm>
        </p:spPr>
        <p:txBody>
          <a:bodyPr>
            <a:normAutofit/>
          </a:bodyPr>
          <a:lstStyle/>
          <a:p>
            <a:pPr algn="r"/>
            <a:r>
              <a:rPr lang="es-ES" sz="3200" dirty="0"/>
              <a:t>Jerarquización de los niveles</a:t>
            </a:r>
          </a:p>
        </p:txBody>
      </p:sp>
      <p:pic>
        <p:nvPicPr>
          <p:cNvPr id="22530" name="Picture 2" descr="Automatización industrial">
            <a:extLst>
              <a:ext uri="{FF2B5EF4-FFF2-40B4-BE49-F238E27FC236}">
                <a16:creationId xmlns:a16="http://schemas.microsoft.com/office/drawing/2014/main" id="{DA91E142-B7B4-4BDB-AAB5-21947746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55088"/>
            <a:ext cx="8569174" cy="45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405895-0E0B-4C94-99E6-6946D7D7FDB4}"/>
              </a:ext>
            </a:extLst>
          </p:cNvPr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9E2BE-FD78-4609-80A1-5EACAED45695}"/>
              </a:ext>
            </a:extLst>
          </p:cNvPr>
          <p:cNvSpPr txBox="1"/>
          <p:nvPr/>
        </p:nvSpPr>
        <p:spPr>
          <a:xfrm>
            <a:off x="673240" y="5024176"/>
            <a:ext cx="125220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/>
              <a:t>Detección </a:t>
            </a:r>
            <a:r>
              <a:rPr lang="es-ES" sz="1600" dirty="0" err="1"/>
              <a:t>us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A7F128-701E-410A-95A9-C53BD104243C}"/>
              </a:ext>
            </a:extLst>
          </p:cNvPr>
          <p:cNvSpPr txBox="1"/>
          <p:nvPr/>
        </p:nvSpPr>
        <p:spPr>
          <a:xfrm>
            <a:off x="1266093" y="4282910"/>
            <a:ext cx="172675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/>
              <a:t>Ciclo </a:t>
            </a:r>
            <a:r>
              <a:rPr lang="es-ES" sz="1600"/>
              <a:t>actuación ms</a:t>
            </a:r>
            <a:endParaRPr lang="es-ES" sz="1600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D5F6617A-E039-4961-8173-F8236DD7E73C}"/>
              </a:ext>
            </a:extLst>
          </p:cNvPr>
          <p:cNvSpPr/>
          <p:nvPr/>
        </p:nvSpPr>
        <p:spPr>
          <a:xfrm>
            <a:off x="472273" y="3165231"/>
            <a:ext cx="1477107" cy="1557494"/>
          </a:xfrm>
          <a:custGeom>
            <a:avLst/>
            <a:gdLst>
              <a:gd name="connsiteX0" fmla="*/ 0 w 1477107"/>
              <a:gd name="connsiteY0" fmla="*/ 1376624 h 1557494"/>
              <a:gd name="connsiteX1" fmla="*/ 341643 w 1477107"/>
              <a:gd name="connsiteY1" fmla="*/ 1557494 h 1557494"/>
              <a:gd name="connsiteX2" fmla="*/ 1477107 w 1477107"/>
              <a:gd name="connsiteY2" fmla="*/ 150725 h 1557494"/>
              <a:gd name="connsiteX3" fmla="*/ 1135463 w 1477107"/>
              <a:gd name="connsiteY3" fmla="*/ 0 h 1557494"/>
              <a:gd name="connsiteX4" fmla="*/ 1055076 w 1477107"/>
              <a:gd name="connsiteY4" fmla="*/ 40193 h 1557494"/>
              <a:gd name="connsiteX5" fmla="*/ 0 w 1477107"/>
              <a:gd name="connsiteY5" fmla="*/ 1376624 h 155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107" h="1557494">
                <a:moveTo>
                  <a:pt x="0" y="1376624"/>
                </a:moveTo>
                <a:lnTo>
                  <a:pt x="341643" y="1557494"/>
                </a:lnTo>
                <a:lnTo>
                  <a:pt x="1477107" y="150725"/>
                </a:lnTo>
                <a:lnTo>
                  <a:pt x="1135463" y="0"/>
                </a:lnTo>
                <a:lnTo>
                  <a:pt x="1055076" y="40193"/>
                </a:lnTo>
                <a:lnTo>
                  <a:pt x="0" y="1376624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9801FE-A0E4-4AED-89CA-05ACDD7078D0}"/>
              </a:ext>
            </a:extLst>
          </p:cNvPr>
          <p:cNvSpPr txBox="1"/>
          <p:nvPr/>
        </p:nvSpPr>
        <p:spPr>
          <a:xfrm>
            <a:off x="1244099" y="3578347"/>
            <a:ext cx="20115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Ciclo </a:t>
            </a:r>
            <a:r>
              <a:rPr lang="es-ES" sz="1600"/>
              <a:t>actuación s/min</a:t>
            </a:r>
            <a:endParaRPr lang="es-ES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0F98DA-744C-4EDD-BF43-E0F70F9E614E}"/>
              </a:ext>
            </a:extLst>
          </p:cNvPr>
          <p:cNvSpPr txBox="1"/>
          <p:nvPr/>
        </p:nvSpPr>
        <p:spPr>
          <a:xfrm>
            <a:off x="1404873" y="2852861"/>
            <a:ext cx="20115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Ciclo actuación d/</a:t>
            </a:r>
            <a:r>
              <a:rPr lang="es-ES" sz="1600" dirty="0" err="1"/>
              <a:t>sem</a:t>
            </a:r>
            <a:endParaRPr lang="es-ES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E1EFD8-CF50-42E5-A46D-497F743115A9}"/>
              </a:ext>
            </a:extLst>
          </p:cNvPr>
          <p:cNvSpPr txBox="1"/>
          <p:nvPr/>
        </p:nvSpPr>
        <p:spPr>
          <a:xfrm>
            <a:off x="1093373" y="2140112"/>
            <a:ext cx="247379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Ciclo actuación </a:t>
            </a:r>
            <a:r>
              <a:rPr lang="es-ES" sz="1600" dirty="0" err="1"/>
              <a:t>sem</a:t>
            </a:r>
            <a:r>
              <a:rPr lang="es-ES" sz="1600" dirty="0"/>
              <a:t>/meses</a:t>
            </a:r>
          </a:p>
        </p:txBody>
      </p:sp>
    </p:spTree>
    <p:extLst>
      <p:ext uri="{BB962C8B-B14F-4D97-AF65-F5344CB8AC3E}">
        <p14:creationId xmlns:p14="http://schemas.microsoft.com/office/powerpoint/2010/main" val="115187009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1179</Words>
  <Application>Microsoft Office PowerPoint</Application>
  <PresentationFormat>Presentación en pantalla (4:3)</PresentationFormat>
  <Paragraphs>386</Paragraphs>
  <Slides>36</Slides>
  <Notes>2</Notes>
  <HiddenSlides>0</HiddenSlides>
  <MMClips>1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Georgia</vt:lpstr>
      <vt:lpstr>Tahoma</vt:lpstr>
      <vt:lpstr>Times New Roman</vt:lpstr>
      <vt:lpstr>Presentación de PowerPoint 2010</vt:lpstr>
      <vt:lpstr>Visio</vt:lpstr>
      <vt:lpstr>Automatización y Control</vt:lpstr>
      <vt:lpstr>Necesidad de la automatización Procesos continuos y discretos Procesos Discretos     Automatismos Cableados      Automatismos Programados</vt:lpstr>
      <vt:lpstr>necesidad de automatizar los procesos industriales</vt:lpstr>
      <vt:lpstr>Automática. Definición y motivación</vt:lpstr>
      <vt:lpstr>Motivos de la automatización</vt:lpstr>
      <vt:lpstr>Control no automático </vt:lpstr>
      <vt:lpstr>Control Automático</vt:lpstr>
      <vt:lpstr>jerarquización</vt:lpstr>
      <vt:lpstr>Jerarquización de los niveles</vt:lpstr>
      <vt:lpstr>Procesos continuos y discretos</vt:lpstr>
      <vt:lpstr>Procesos Continuos y Procesos Discretos</vt:lpstr>
      <vt:lpstr>Procesos Continuos y Procesos Discretos </vt:lpstr>
      <vt:lpstr>Tipos de procesos industriales</vt:lpstr>
      <vt:lpstr>Tipos de procesos industriales</vt:lpstr>
      <vt:lpstr>Procesos discretos</vt:lpstr>
      <vt:lpstr>Lo usual: combinar acciones procesos continuos y discretos</vt:lpstr>
      <vt:lpstr>Procesos discretos. Automatismos</vt:lpstr>
      <vt:lpstr>Automatismos. Fundamentos</vt:lpstr>
      <vt:lpstr>Entradas y Salidas</vt:lpstr>
      <vt:lpstr>Sensores</vt:lpstr>
      <vt:lpstr>Sensores</vt:lpstr>
      <vt:lpstr>Sensores</vt:lpstr>
      <vt:lpstr>Actuadores</vt:lpstr>
      <vt:lpstr>Avisadores  y Dispositivos de mando</vt:lpstr>
      <vt:lpstr>Lógica cableada y programada</vt:lpstr>
      <vt:lpstr>Arranque estrella-triángulo con lógica cableada</vt:lpstr>
      <vt:lpstr>Lógica cableada y programada</vt:lpstr>
      <vt:lpstr>Lógica cableada </vt:lpstr>
      <vt:lpstr>Presentación de PowerPoint</vt:lpstr>
      <vt:lpstr>Lógica cableada vs programada</vt:lpstr>
      <vt:lpstr>Ejemplos de control discreto</vt:lpstr>
      <vt:lpstr>Tecnologías Empleadas</vt:lpstr>
      <vt:lpstr>Máquinas herramientas de control numérico</vt:lpstr>
      <vt:lpstr>Robots industriales</vt:lpstr>
      <vt:lpstr>Presentación de PowerPoint</vt:lpstr>
      <vt:lpstr>Almacenamiento automatizado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Automatización y Control</dc:title>
  <dc:creator>UJA</dc:creator>
  <cp:lastModifiedBy>Angel Gonzalez</cp:lastModifiedBy>
  <cp:revision>30</cp:revision>
  <dcterms:created xsi:type="dcterms:W3CDTF">2015-05-04T11:24:18Z</dcterms:created>
  <dcterms:modified xsi:type="dcterms:W3CDTF">2026-02-24T11:49:50Z</dcterms:modified>
</cp:coreProperties>
</file>