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93" r:id="rId3"/>
    <p:sldId id="280" r:id="rId4"/>
    <p:sldId id="264" r:id="rId5"/>
    <p:sldId id="260" r:id="rId6"/>
    <p:sldId id="266" r:id="rId7"/>
    <p:sldId id="294" r:id="rId8"/>
    <p:sldId id="262" r:id="rId9"/>
    <p:sldId id="263" r:id="rId10"/>
    <p:sldId id="286" r:id="rId11"/>
    <p:sldId id="288" r:id="rId12"/>
    <p:sldId id="290" r:id="rId13"/>
    <p:sldId id="287" r:id="rId14"/>
    <p:sldId id="281" r:id="rId15"/>
    <p:sldId id="289" r:id="rId16"/>
    <p:sldId id="291" r:id="rId17"/>
    <p:sldId id="292" r:id="rId18"/>
    <p:sldId id="295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2" autoAdjust="0"/>
    <p:restoredTop sz="93781" autoAdjust="0"/>
  </p:normalViewPr>
  <p:slideViewPr>
    <p:cSldViewPr snapToGrid="0">
      <p:cViewPr varScale="1">
        <p:scale>
          <a:sx n="97" d="100"/>
          <a:sy n="97" d="100"/>
        </p:scale>
        <p:origin x="3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03168-F677-4F3B-8871-DF9891E9FAE6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4890A-FE36-4FA4-A451-DBC2F922C4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49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890A-FE36-4FA4-A451-DBC2F922C48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75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890A-FE36-4FA4-A451-DBC2F922C487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9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890A-FE36-4FA4-A451-DBC2F922C487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53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890A-FE36-4FA4-A451-DBC2F922C487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43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566F4268-BD62-48A3-A388-F12077D36137}" type="datetime1">
              <a:rPr lang="es-ES" smtClean="0"/>
              <a:t>03/01/2022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DF7796C-C445-49DC-A535-865028E2EC5E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es-ES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es-E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357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ido multimedia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CD93E-A4DC-40F3-B3CB-BB6FFD6EC341}" type="datetime1">
              <a:rPr lang="es-ES" smtClean="0"/>
              <a:t>03/01/2022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DF7796C-C445-49DC-A535-865028E2EC5E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en el icono para agregar medios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827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6A49116-3BBF-42DD-B2B9-9EA7549DD306}" type="datetime1">
              <a:rPr lang="es-ES" smtClean="0"/>
              <a:t>03/01/2022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DF7796C-C445-49DC-A535-865028E2EC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9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C1DF-11F4-405D-BB08-DE26C5C3EC32}" type="datetime1">
              <a:rPr lang="es-ES" smtClean="0"/>
              <a:t>03/01/2022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es-ES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    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5277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y títul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FECD93E-A4DC-40F3-B3CB-BB6FFD6EC341}" type="datetime1">
              <a:rPr lang="es-ES" smtClean="0"/>
              <a:t>03/01/2022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DF7796C-C445-49DC-A535-865028E2EC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7807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es-ES" sz="3000" b="1" cap="all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es-E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DF7796C-C445-49DC-A535-865028E2EC5E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44369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conteni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68" y="0"/>
            <a:ext cx="9146867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es-ES" sz="30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82000" cy="4929411"/>
          </a:xfrm>
        </p:spPr>
        <p:txBody>
          <a:bodyPr>
            <a:normAutofit/>
          </a:bodyPr>
          <a:lstStyle>
            <a:lvl1pPr eaLnBrk="1" latinLnBrk="0" hangingPunct="1">
              <a:defRPr kumimoji="0" lang="es-ES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FECD93E-A4DC-40F3-B3CB-BB6FFD6EC341}" type="datetime1">
              <a:rPr lang="es-ES" smtClean="0"/>
              <a:t>03/01/2022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DF7796C-C445-49DC-A535-865028E2EC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45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FECD93E-A4DC-40F3-B3CB-BB6FFD6EC341}" type="datetime1">
              <a:rPr lang="es-ES" smtClean="0"/>
              <a:t>03/01/2022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DF7796C-C445-49DC-A535-865028E2EC5E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89365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s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es-ES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91264" cy="4379097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D93E-A4DC-40F3-B3CB-BB6FFD6EC341}" type="datetime1">
              <a:rPr lang="es-ES" smtClean="0"/>
              <a:t>03/01/2022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9744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9F8FD199-57DA-438F-879C-BDC1327FE14B}" type="datetime1">
              <a:rPr lang="es-ES" smtClean="0"/>
              <a:t>03/01/2022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DF7796C-C445-49DC-A535-865028E2EC5E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02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ólo el títul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D93E-A4DC-40F3-B3CB-BB6FFD6EC341}" type="datetime1">
              <a:rPr lang="es-ES" smtClean="0"/>
              <a:t>03/01/2022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es-ES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es-ES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641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con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CD93E-A4DC-40F3-B3CB-BB6FFD6EC341}" type="datetime1">
              <a:rPr lang="es-ES" smtClean="0"/>
              <a:t>03/01/2022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DF7796C-C445-49DC-A535-865028E2EC5E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es-ES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es-ES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5660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r="1984"/>
          <a:stretch/>
        </p:blipFill>
        <p:spPr>
          <a:xfrm flipH="1">
            <a:off x="3347861" y="5301208"/>
            <a:ext cx="3557017" cy="1556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617984"/>
            <a:ext cx="5111750" cy="5334000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bg1"/>
                </a:solidFill>
              </a:defRPr>
            </a:lvl1pPr>
            <a:lvl2pPr eaLnBrk="1" latinLnBrk="0" hangingPunct="1">
              <a:defRPr kumimoji="0" lang="es-ES" sz="2800">
                <a:solidFill>
                  <a:schemeClr val="bg1"/>
                </a:solidFill>
              </a:defRPr>
            </a:lvl2pPr>
            <a:lvl3pPr eaLnBrk="1" latinLnBrk="0" hangingPunct="1">
              <a:defRPr kumimoji="0" lang="es-ES" sz="2400">
                <a:solidFill>
                  <a:schemeClr val="bg1"/>
                </a:solidFill>
              </a:defRPr>
            </a:lvl3pPr>
            <a:lvl4pPr eaLnBrk="1" latinLnBrk="0" hangingPunct="1">
              <a:defRPr kumimoji="0" lang="es-ES" sz="2000">
                <a:solidFill>
                  <a:schemeClr val="bg1"/>
                </a:solidFill>
              </a:defRPr>
            </a:lvl4pPr>
            <a:lvl5pPr eaLnBrk="1" latinLnBrk="0" hangingPunct="1">
              <a:defRPr kumimoji="0" lang="es-ES" sz="2000">
                <a:solidFill>
                  <a:schemeClr val="bg1"/>
                </a:solidFill>
              </a:defRPr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670" y="6312892"/>
            <a:ext cx="2133600" cy="365125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CD93E-A4DC-40F3-B3CB-BB6FFD6EC341}" type="datetime1">
              <a:rPr lang="es-ES" smtClean="0"/>
              <a:t>03/01/2022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896" y="6356350"/>
            <a:ext cx="2383904" cy="365125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DF7796C-C445-49DC-A535-865028E2EC5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Oval 6"/>
          <p:cNvSpPr/>
          <p:nvPr/>
        </p:nvSpPr>
        <p:spPr>
          <a:xfrm>
            <a:off x="611560" y="2247900"/>
            <a:ext cx="1368152" cy="1397124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1259632" y="2455149"/>
            <a:ext cx="654173" cy="82983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r="1984"/>
          <a:stretch/>
        </p:blipFill>
        <p:spPr>
          <a:xfrm flipH="1">
            <a:off x="5598427" y="5301208"/>
            <a:ext cx="3557017" cy="155679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619872" y="617984"/>
            <a:ext cx="5271789" cy="46832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37000"/>
                </a:schemeClr>
              </a:gs>
              <a:gs pos="74000">
                <a:schemeClr val="bg1">
                  <a:lumMod val="85000"/>
                  <a:alpha val="42000"/>
                </a:schemeClr>
              </a:gs>
              <a:gs pos="83000">
                <a:schemeClr val="bg1">
                  <a:lumMod val="95000"/>
                  <a:alpha val="60000"/>
                </a:schemeClr>
              </a:gs>
              <a:gs pos="100000">
                <a:schemeClr val="bg1"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5919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D93E-A4DC-40F3-B3CB-BB6FFD6EC341}" type="datetime1">
              <a:rPr lang="es-ES" smtClean="0"/>
              <a:t>03/01/2022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7796C-C445-49DC-A535-865028E2EC5E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003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1</a:t>
            </a:fld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Ángel Gaspar González Rodríguez</a:t>
            </a:r>
          </a:p>
          <a:p>
            <a:r>
              <a:rPr lang="es-ES" dirty="0" smtClean="0"/>
              <a:t>Robótica Industrial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Arquitectura </a:t>
            </a:r>
            <a:r>
              <a:rPr lang="es-ES" dirty="0" err="1" smtClean="0"/>
              <a:t>Fanuc</a:t>
            </a:r>
            <a:r>
              <a:rPr lang="es-ES" dirty="0" smtClean="0"/>
              <a:t> </a:t>
            </a:r>
            <a:r>
              <a:rPr lang="es-ES" smtClean="0"/>
              <a:t>e </a:t>
            </a:r>
            <a:br>
              <a:rPr lang="es-ES" smtClean="0"/>
            </a:br>
            <a:r>
              <a:rPr lang="es-ES" smtClean="0"/>
              <a:t>Instrucciones </a:t>
            </a:r>
            <a:r>
              <a:rPr lang="es-ES" dirty="0" smtClean="0"/>
              <a:t>TPE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25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Instrucciones de movimiento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36180" y="1080389"/>
            <a:ext cx="8318500" cy="4957572"/>
          </a:xfrm>
        </p:spPr>
        <p:txBody>
          <a:bodyPr>
            <a:noAutofit/>
          </a:bodyPr>
          <a:lstStyle/>
          <a:p>
            <a:r>
              <a:rPr lang="es-ES" sz="2000">
                <a:solidFill>
                  <a:srgbClr val="00B0F0"/>
                </a:solidFill>
              </a:rPr>
              <a:t>TM     TP    [n: Nemon]   vel   TT    Opc</a:t>
            </a:r>
          </a:p>
          <a:p>
            <a:r>
              <a:rPr lang="es-ES" sz="2000" smtClean="0"/>
              <a:t>TM  tipo de movimiento</a:t>
            </a:r>
          </a:p>
          <a:p>
            <a:pPr lvl="1"/>
            <a:r>
              <a:rPr lang="es-ES" sz="1800" smtClean="0"/>
              <a:t>J: joint</a:t>
            </a:r>
          </a:p>
          <a:p>
            <a:pPr lvl="1"/>
            <a:r>
              <a:rPr lang="es-ES" sz="1800" smtClean="0"/>
              <a:t>L: lineal</a:t>
            </a:r>
          </a:p>
          <a:p>
            <a:pPr lvl="1"/>
            <a:r>
              <a:rPr lang="es-ES" sz="1800" smtClean="0"/>
              <a:t>C: circular pasando por punto intermedio</a:t>
            </a:r>
          </a:p>
          <a:p>
            <a:r>
              <a:rPr lang="es-ES" sz="2000" smtClean="0"/>
              <a:t>TP tipo de posición</a:t>
            </a:r>
          </a:p>
          <a:p>
            <a:pPr lvl="1"/>
            <a:r>
              <a:rPr lang="es-ES" sz="1800" smtClean="0"/>
              <a:t>P: posición (incluyendo orientaciones)</a:t>
            </a:r>
          </a:p>
          <a:p>
            <a:pPr lvl="1"/>
            <a:r>
              <a:rPr lang="es-ES" sz="1800" smtClean="0"/>
              <a:t>PR: registro de posición, puede ser posición u offset</a:t>
            </a:r>
          </a:p>
          <a:p>
            <a:r>
              <a:rPr lang="es-ES" sz="2000" smtClean="0"/>
              <a:t>n número de la posición 1-32767</a:t>
            </a:r>
          </a:p>
          <a:p>
            <a:r>
              <a:rPr lang="es-ES" sz="2000" smtClean="0"/>
              <a:t>vel:  %,  inch/min, deg/sec, mm/sec, cm/min, sec</a:t>
            </a:r>
          </a:p>
          <a:p>
            <a:r>
              <a:rPr lang="es-ES" sz="2000" smtClean="0"/>
              <a:t>TT tipo de terminación</a:t>
            </a:r>
          </a:p>
          <a:p>
            <a:pPr lvl="1"/>
            <a:r>
              <a:rPr lang="es-ES" sz="1800" smtClean="0"/>
              <a:t>FINE: se detiene al finalizar el movimiento</a:t>
            </a:r>
          </a:p>
          <a:p>
            <a:pPr lvl="1"/>
            <a:r>
              <a:rPr lang="es-ES" sz="1800" smtClean="0"/>
              <a:t>CNT: pasa a cierta distancia de un punto intermedio</a:t>
            </a:r>
          </a:p>
          <a:p>
            <a:r>
              <a:rPr lang="es-ES" sz="2000" smtClean="0"/>
              <a:t>Opc  opción adicional</a:t>
            </a:r>
          </a:p>
          <a:p>
            <a:pPr lvl="1"/>
            <a:r>
              <a:rPr lang="es-ES" sz="1800" smtClean="0"/>
              <a:t>Offset PR[m]</a:t>
            </a:r>
            <a:endParaRPr lang="es-ES" sz="180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6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mtClean="0"/>
              <a:t>Instrucciones de movimiento J L C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11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6050"/>
            <a:ext cx="40005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470025"/>
            <a:ext cx="41624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3751263"/>
            <a:ext cx="41624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2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Ejemplos de movimientos</a:t>
            </a:r>
            <a:endParaRPr lang="es-ES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J PR[1:Reposo</a:t>
            </a:r>
            <a:r>
              <a:rPr lang="es-ES" dirty="0" smtClean="0"/>
              <a:t>] 50% CNT20</a:t>
            </a:r>
          </a:p>
          <a:p>
            <a:r>
              <a:rPr lang="es-ES" dirty="0" smtClean="0"/>
              <a:t>C P[2:PosSeg] P[3:Espera] 500mm/</a:t>
            </a:r>
            <a:r>
              <a:rPr lang="es-ES" dirty="0" err="1" smtClean="0"/>
              <a:t>sec</a:t>
            </a:r>
            <a:r>
              <a:rPr lang="es-ES" dirty="0" smtClean="0"/>
              <a:t> FINE</a:t>
            </a:r>
          </a:p>
          <a:p>
            <a:r>
              <a:rPr lang="es-ES" dirty="0" smtClean="0"/>
              <a:t>J P[4:Almacen] 30 % FINE Offset PR[1]</a:t>
            </a:r>
          </a:p>
          <a:p>
            <a:r>
              <a:rPr lang="es-ES" dirty="0" smtClean="0"/>
              <a:t>L PR[4:Almacen] 10 mm/</a:t>
            </a:r>
            <a:r>
              <a:rPr lang="es-ES" dirty="0" err="1" smtClean="0"/>
              <a:t>sec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smtClean="0"/>
              <a:t>Opciones de movimiento</a:t>
            </a:r>
            <a:endParaRPr lang="es-ES" sz="3600"/>
          </a:p>
        </p:txBody>
      </p:sp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340509" y="1307786"/>
            <a:ext cx="5437991" cy="5048564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FINE: </a:t>
            </a:r>
          </a:p>
          <a:p>
            <a:pPr lvl="1"/>
            <a:r>
              <a:rPr lang="es-ES" dirty="0" smtClean="0"/>
              <a:t>se detiene al finalizar el movimiento</a:t>
            </a:r>
          </a:p>
          <a:p>
            <a:r>
              <a:rPr lang="es-ES" dirty="0" smtClean="0"/>
              <a:t>CNT:</a:t>
            </a:r>
          </a:p>
          <a:p>
            <a:pPr lvl="1"/>
            <a:r>
              <a:rPr lang="es-ES" smtClean="0"/>
              <a:t>pasa cerca del </a:t>
            </a:r>
            <a:r>
              <a:rPr lang="es-ES" dirty="0" smtClean="0"/>
              <a:t>punto sin detenerse</a:t>
            </a:r>
          </a:p>
          <a:p>
            <a:pPr lvl="1"/>
            <a:r>
              <a:rPr lang="es-ES" dirty="0" err="1" smtClean="0"/>
              <a:t>Ej</a:t>
            </a:r>
            <a:r>
              <a:rPr lang="es-ES" dirty="0" smtClean="0"/>
              <a:t>: J P[2] 50% CNT </a:t>
            </a:r>
            <a:r>
              <a:rPr lang="es-ES" smtClean="0"/>
              <a:t>50             </a:t>
            </a:r>
          </a:p>
          <a:p>
            <a:r>
              <a:rPr lang="es-ES" smtClean="0"/>
              <a:t>OFFSET </a:t>
            </a:r>
            <a:r>
              <a:rPr lang="es-ES" dirty="0" smtClean="0"/>
              <a:t>PR[n]</a:t>
            </a:r>
          </a:p>
          <a:p>
            <a:pPr lvl="1"/>
            <a:r>
              <a:rPr lang="es-ES" dirty="0" smtClean="0"/>
              <a:t>añade un offset </a:t>
            </a:r>
            <a:r>
              <a:rPr lang="es-ES" smtClean="0"/>
              <a:t>al destino</a:t>
            </a:r>
          </a:p>
          <a:p>
            <a:r>
              <a:rPr lang="es-ES" smtClean="0"/>
              <a:t>OFFSET</a:t>
            </a:r>
          </a:p>
          <a:p>
            <a:pPr lvl="1"/>
            <a:r>
              <a:rPr lang="es-ES" smtClean="0"/>
              <a:t>añade el offset prefijado (con Offset Condition) al destino</a:t>
            </a:r>
          </a:p>
          <a:p>
            <a:r>
              <a:rPr lang="es-ES" smtClean="0"/>
              <a:t>TOOL_OFFSET PR[n]</a:t>
            </a:r>
          </a:p>
          <a:p>
            <a:pPr lvl="1"/>
            <a:r>
              <a:rPr lang="es-ES" smtClean="0"/>
              <a:t>añade un offset al destino según el TCS</a:t>
            </a:r>
          </a:p>
          <a:p>
            <a:r>
              <a:rPr lang="es-ES" smtClean="0"/>
              <a:t>OFFSET</a:t>
            </a:r>
          </a:p>
          <a:p>
            <a:pPr lvl="1"/>
            <a:r>
              <a:rPr lang="es-ES"/>
              <a:t>añade el offset prefijado (con </a:t>
            </a:r>
            <a:r>
              <a:rPr lang="es-ES" smtClean="0"/>
              <a:t>Tool_Offset </a:t>
            </a:r>
            <a:r>
              <a:rPr lang="es-ES"/>
              <a:t>Condition) al destino</a:t>
            </a:r>
          </a:p>
          <a:p>
            <a:pPr lvl="1"/>
            <a:endParaRPr lang="es-ES" smtClean="0"/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13</a:t>
            </a:fld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r="9524"/>
          <a:stretch/>
        </p:blipFill>
        <p:spPr bwMode="auto">
          <a:xfrm>
            <a:off x="5778500" y="2586038"/>
            <a:ext cx="3365500" cy="2752725"/>
          </a:xfrm>
          <a:prstGeom prst="snip2SameRect">
            <a:avLst>
              <a:gd name="adj1" fmla="val 12053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8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Movimiento con Offset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44900" y="5397500"/>
            <a:ext cx="5003800" cy="1231900"/>
          </a:xfrm>
        </p:spPr>
        <p:txBody>
          <a:bodyPr>
            <a:normAutofit fontScale="92500" lnSpcReduction="20000"/>
          </a:bodyPr>
          <a:lstStyle/>
          <a:p>
            <a:r>
              <a:rPr lang="es-ES" smtClean="0"/>
              <a:t>El destino es P[2]+PR[1]</a:t>
            </a:r>
          </a:p>
          <a:p>
            <a:r>
              <a:rPr lang="es-ES" smtClean="0"/>
              <a:t>Las posiciones P[n] no pueden utilizarse como offset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14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7150"/>
            <a:ext cx="19304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55 Grupo"/>
          <p:cNvGrpSpPr/>
          <p:nvPr/>
        </p:nvGrpSpPr>
        <p:grpSpPr>
          <a:xfrm>
            <a:off x="4737100" y="1778000"/>
            <a:ext cx="1917792" cy="1842532"/>
            <a:chOff x="4737100" y="1778000"/>
            <a:chExt cx="1917792" cy="1842532"/>
          </a:xfrm>
        </p:grpSpPr>
        <p:cxnSp>
          <p:nvCxnSpPr>
            <p:cNvPr id="6" name="5 Conector recto de flecha"/>
            <p:cNvCxnSpPr/>
            <p:nvPr/>
          </p:nvCxnSpPr>
          <p:spPr>
            <a:xfrm flipV="1">
              <a:off x="5549900" y="1968500"/>
              <a:ext cx="0" cy="1079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/>
            <p:nvPr/>
          </p:nvCxnSpPr>
          <p:spPr>
            <a:xfrm>
              <a:off x="5562600" y="3048000"/>
              <a:ext cx="850900" cy="203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 flipH="1">
              <a:off x="4864100" y="3035300"/>
              <a:ext cx="6858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CuadroTexto"/>
            <p:cNvSpPr txBox="1"/>
            <p:nvPr/>
          </p:nvSpPr>
          <p:spPr>
            <a:xfrm>
              <a:off x="5600700" y="17780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z</a:t>
              </a:r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6350000" y="32512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y</a:t>
              </a:r>
              <a:endParaRPr lang="es-ES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737100" y="31369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x</a:t>
              </a:r>
              <a:endParaRPr lang="es-ES"/>
            </a:p>
          </p:txBody>
        </p:sp>
        <p:cxnSp>
          <p:nvCxnSpPr>
            <p:cNvPr id="15" name="14 Conector recto"/>
            <p:cNvCxnSpPr/>
            <p:nvPr/>
          </p:nvCxnSpPr>
          <p:spPr>
            <a:xfrm>
              <a:off x="5562600" y="3035300"/>
              <a:ext cx="558800" cy="138198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6134100" y="2946400"/>
              <a:ext cx="0" cy="24130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/>
            <p:nvPr/>
          </p:nvCxnSpPr>
          <p:spPr>
            <a:xfrm flipV="1">
              <a:off x="5562600" y="2959100"/>
              <a:ext cx="571500" cy="76200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41 Rectángulo"/>
          <p:cNvSpPr/>
          <p:nvPr/>
        </p:nvSpPr>
        <p:spPr>
          <a:xfrm>
            <a:off x="6172200" y="1217136"/>
            <a:ext cx="259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/>
              <a:t>Offset data</a:t>
            </a:r>
          </a:p>
          <a:p>
            <a:r>
              <a:rPr lang="es-ES"/>
              <a:t>PR[1] </a:t>
            </a:r>
            <a:endParaRPr lang="es-ES" smtClean="0"/>
          </a:p>
          <a:p>
            <a:r>
              <a:rPr lang="es-ES" smtClean="0"/>
              <a:t>X</a:t>
            </a:r>
            <a:r>
              <a:rPr lang="es-ES"/>
              <a:t>: 0.000  </a:t>
            </a:r>
            <a:r>
              <a:rPr lang="es-ES" smtClean="0"/>
              <a:t>    W</a:t>
            </a:r>
            <a:r>
              <a:rPr lang="es-ES"/>
              <a:t>: 0.000</a:t>
            </a:r>
          </a:p>
          <a:p>
            <a:r>
              <a:rPr lang="es-ES"/>
              <a:t>Y: </a:t>
            </a:r>
            <a:r>
              <a:rPr lang="es-ES" smtClean="0"/>
              <a:t>000.000   P </a:t>
            </a:r>
            <a:r>
              <a:rPr lang="es-ES"/>
              <a:t>0.000</a:t>
            </a:r>
          </a:p>
          <a:p>
            <a:r>
              <a:rPr lang="es-ES"/>
              <a:t>Z: 100.000 </a:t>
            </a:r>
            <a:r>
              <a:rPr lang="es-ES" smtClean="0"/>
              <a:t>  R</a:t>
            </a:r>
            <a:r>
              <a:rPr lang="es-ES"/>
              <a:t>: 0.000</a:t>
            </a:r>
          </a:p>
        </p:txBody>
      </p:sp>
      <p:grpSp>
        <p:nvGrpSpPr>
          <p:cNvPr id="55" name="54 Grupo"/>
          <p:cNvGrpSpPr/>
          <p:nvPr/>
        </p:nvGrpSpPr>
        <p:grpSpPr>
          <a:xfrm>
            <a:off x="2175008" y="3251200"/>
            <a:ext cx="6321292" cy="2098765"/>
            <a:chOff x="2200408" y="3873500"/>
            <a:chExt cx="6321292" cy="2098765"/>
          </a:xfrm>
        </p:grpSpPr>
        <p:sp>
          <p:nvSpPr>
            <p:cNvPr id="33" name="32 Cruz"/>
            <p:cNvSpPr/>
            <p:nvPr/>
          </p:nvSpPr>
          <p:spPr>
            <a:xfrm rot="2700000">
              <a:off x="4143509" y="4507391"/>
              <a:ext cx="209287" cy="209287"/>
            </a:xfrm>
            <a:prstGeom prst="plus">
              <a:avLst>
                <a:gd name="adj" fmla="val 461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4" name="33 Conector recto de flecha"/>
            <p:cNvCxnSpPr/>
            <p:nvPr/>
          </p:nvCxnSpPr>
          <p:spPr>
            <a:xfrm flipH="1" flipV="1">
              <a:off x="4282440" y="4146545"/>
              <a:ext cx="10160" cy="463555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34 CuadroTexto"/>
            <p:cNvSpPr txBox="1"/>
            <p:nvPr/>
          </p:nvSpPr>
          <p:spPr>
            <a:xfrm>
              <a:off x="2933700" y="3873500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P[1]</a:t>
              </a:r>
              <a:endParaRPr lang="es-ES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3987800" y="4711700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/>
                <a:t>P[2]</a:t>
              </a:r>
              <a:endParaRPr lang="es-ES"/>
            </a:p>
          </p:txBody>
        </p:sp>
        <p:cxnSp>
          <p:nvCxnSpPr>
            <p:cNvPr id="44" name="43 Conector recto de flecha"/>
            <p:cNvCxnSpPr/>
            <p:nvPr/>
          </p:nvCxnSpPr>
          <p:spPr>
            <a:xfrm flipV="1">
              <a:off x="3141047" y="4146545"/>
              <a:ext cx="1151553" cy="1501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47 Cruz"/>
            <p:cNvSpPr/>
            <p:nvPr/>
          </p:nvSpPr>
          <p:spPr>
            <a:xfrm rot="2700000">
              <a:off x="2987809" y="4189890"/>
              <a:ext cx="209287" cy="209287"/>
            </a:xfrm>
            <a:prstGeom prst="plus">
              <a:avLst>
                <a:gd name="adj" fmla="val 461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3949700" y="5048935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b="1"/>
                <a:t>J P[1] 100% </a:t>
              </a:r>
              <a:r>
                <a:rPr lang="es-ES" b="1" smtClean="0"/>
                <a:t>FINE</a:t>
              </a:r>
            </a:p>
            <a:p>
              <a:r>
                <a:rPr lang="es-ES" b="1" smtClean="0">
                  <a:solidFill>
                    <a:schemeClr val="bg1">
                      <a:lumMod val="65000"/>
                    </a:schemeClr>
                  </a:solidFill>
                </a:rPr>
                <a:t>L P[2]+PR[1] 500mm/sec FINE</a:t>
              </a:r>
              <a:endParaRPr lang="es-ES" b="1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es-ES" b="1" smtClean="0"/>
                <a:t>L </a:t>
              </a:r>
              <a:r>
                <a:rPr lang="es-ES" b="1"/>
                <a:t>P[2] 500mm/sec FINE Offset, PR[1]</a:t>
              </a:r>
              <a:endParaRPr lang="es-ES"/>
            </a:p>
          </p:txBody>
        </p:sp>
        <p:sp>
          <p:nvSpPr>
            <p:cNvPr id="50" name="49 Cruz"/>
            <p:cNvSpPr/>
            <p:nvPr/>
          </p:nvSpPr>
          <p:spPr>
            <a:xfrm rot="2700000">
              <a:off x="2200408" y="5193191"/>
              <a:ext cx="209287" cy="209287"/>
            </a:xfrm>
            <a:prstGeom prst="plus">
              <a:avLst>
                <a:gd name="adj" fmla="val 461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2298700" y="4305300"/>
              <a:ext cx="711200" cy="914400"/>
            </a:xfrm>
            <a:custGeom>
              <a:avLst/>
              <a:gdLst>
                <a:gd name="connsiteX0" fmla="*/ 0 w 711200"/>
                <a:gd name="connsiteY0" fmla="*/ 914400 h 914400"/>
                <a:gd name="connsiteX1" fmla="*/ 139700 w 711200"/>
                <a:gd name="connsiteY1" fmla="*/ 584200 h 914400"/>
                <a:gd name="connsiteX2" fmla="*/ 431800 w 711200"/>
                <a:gd name="connsiteY2" fmla="*/ 177800 h 914400"/>
                <a:gd name="connsiteX3" fmla="*/ 711200 w 711200"/>
                <a:gd name="connsiteY3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200" h="914400">
                  <a:moveTo>
                    <a:pt x="0" y="914400"/>
                  </a:moveTo>
                  <a:cubicBezTo>
                    <a:pt x="33866" y="810683"/>
                    <a:pt x="67733" y="706967"/>
                    <a:pt x="139700" y="584200"/>
                  </a:cubicBezTo>
                  <a:cubicBezTo>
                    <a:pt x="211667" y="461433"/>
                    <a:pt x="336550" y="275167"/>
                    <a:pt x="431800" y="177800"/>
                  </a:cubicBezTo>
                  <a:cubicBezTo>
                    <a:pt x="527050" y="80433"/>
                    <a:pt x="619125" y="40216"/>
                    <a:pt x="711200" y="0"/>
                  </a:cubicBezTo>
                </a:path>
              </a:pathLst>
            </a:cu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8" name="57 CuadroTexto"/>
          <p:cNvSpPr txBox="1"/>
          <p:nvPr/>
        </p:nvSpPr>
        <p:spPr>
          <a:xfrm>
            <a:off x="6159500" y="27559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PR[1]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1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Instrucciones de salto</a:t>
            </a:r>
            <a:endParaRPr lang="es-ES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70164" y="1481328"/>
            <a:ext cx="8416636" cy="4525963"/>
          </a:xfrm>
        </p:spPr>
        <p:txBody>
          <a:bodyPr>
            <a:normAutofit fontScale="92500" lnSpcReduction="10000"/>
          </a:bodyPr>
          <a:lstStyle/>
          <a:p>
            <a:r>
              <a:rPr lang="es-ES" smtClean="0"/>
              <a:t>Salto incondicional</a:t>
            </a:r>
          </a:p>
          <a:p>
            <a:pPr lvl="1"/>
            <a:r>
              <a:rPr lang="es-ES" sz="2400" smtClean="0"/>
              <a:t>Definición de dirección de salto: </a:t>
            </a:r>
            <a:r>
              <a:rPr lang="es-ES" sz="2400" b="1">
                <a:solidFill>
                  <a:srgbClr val="00B0F0"/>
                </a:solidFill>
              </a:rPr>
              <a:t>LBL[ n: </a:t>
            </a:r>
            <a:r>
              <a:rPr lang="es-ES" sz="2400" b="1" smtClean="0">
                <a:solidFill>
                  <a:srgbClr val="00B0F0"/>
                </a:solidFill>
              </a:rPr>
              <a:t>coment]</a:t>
            </a:r>
            <a:endParaRPr lang="es-ES" sz="2400">
              <a:solidFill>
                <a:srgbClr val="00B0F0"/>
              </a:solidFill>
            </a:endParaRPr>
          </a:p>
          <a:p>
            <a:pPr lvl="1"/>
            <a:r>
              <a:rPr lang="es-ES" sz="2400"/>
              <a:t>Salto incondicional: </a:t>
            </a:r>
            <a:r>
              <a:rPr lang="es-ES" sz="2400" b="1">
                <a:solidFill>
                  <a:srgbClr val="00B0F0"/>
                </a:solidFill>
              </a:rPr>
              <a:t>JMP LBL[ n ]</a:t>
            </a:r>
            <a:r>
              <a:rPr lang="es-ES" sz="2400" b="1" i="1"/>
              <a:t>.</a:t>
            </a:r>
            <a:endParaRPr lang="es-ES" sz="2400"/>
          </a:p>
          <a:p>
            <a:pPr lvl="1"/>
            <a:r>
              <a:rPr lang="es-ES" sz="2400"/>
              <a:t>Llamada a programa: </a:t>
            </a:r>
            <a:r>
              <a:rPr lang="es-ES" sz="2400" b="1">
                <a:solidFill>
                  <a:srgbClr val="00B0F0"/>
                </a:solidFill>
              </a:rPr>
              <a:t>CALL </a:t>
            </a:r>
            <a:r>
              <a:rPr lang="es-ES" sz="2400" b="1" smtClean="0">
                <a:solidFill>
                  <a:srgbClr val="00B0F0"/>
                </a:solidFill>
              </a:rPr>
              <a:t>NOMBRE_PROGRAMA</a:t>
            </a:r>
            <a:endParaRPr lang="es-ES" sz="2400">
              <a:solidFill>
                <a:srgbClr val="00B0F0"/>
              </a:solidFill>
            </a:endParaRPr>
          </a:p>
          <a:p>
            <a:r>
              <a:rPr lang="es-ES" smtClean="0"/>
              <a:t>Salto condicional</a:t>
            </a:r>
          </a:p>
          <a:p>
            <a:pPr lvl="1"/>
            <a:r>
              <a:rPr lang="es-ES" sz="2400" smtClean="0"/>
              <a:t>Instrucción </a:t>
            </a:r>
            <a:r>
              <a:rPr lang="es-ES" sz="2400"/>
              <a:t>IF</a:t>
            </a:r>
            <a:r>
              <a:rPr lang="es-ES" sz="2400" b="1" i="1"/>
              <a:t>: </a:t>
            </a:r>
            <a:r>
              <a:rPr lang="es-ES" b="1">
                <a:solidFill>
                  <a:srgbClr val="00B0F0"/>
                </a:solidFill>
              </a:rPr>
              <a:t>IF [valor1] [</a:t>
            </a:r>
            <a:r>
              <a:rPr lang="es-ES" b="1" smtClean="0">
                <a:solidFill>
                  <a:srgbClr val="00B0F0"/>
                </a:solidFill>
              </a:rPr>
              <a:t>operador] </a:t>
            </a:r>
            <a:r>
              <a:rPr lang="es-ES" b="1">
                <a:solidFill>
                  <a:srgbClr val="00B0F0"/>
                </a:solidFill>
              </a:rPr>
              <a:t>[valor2] [salto]</a:t>
            </a:r>
            <a:endParaRPr lang="es-ES">
              <a:solidFill>
                <a:srgbClr val="00B0F0"/>
              </a:solidFill>
            </a:endParaRPr>
          </a:p>
          <a:p>
            <a:pPr lvl="2"/>
            <a:r>
              <a:rPr lang="es-ES" smtClean="0"/>
              <a:t>El salto puede ser Call o Jmp</a:t>
            </a:r>
          </a:p>
          <a:p>
            <a:pPr lvl="1"/>
            <a:r>
              <a:rPr lang="es-ES" smtClean="0"/>
              <a:t>Instrucción SELECT: </a:t>
            </a:r>
          </a:p>
          <a:p>
            <a:pPr lvl="2"/>
            <a:r>
              <a:rPr lang="es-ES" b="1" smtClean="0">
                <a:solidFill>
                  <a:srgbClr val="00B0F0"/>
                </a:solidFill>
              </a:rPr>
              <a:t>SELECT  R</a:t>
            </a:r>
            <a:r>
              <a:rPr lang="es-ES" b="1">
                <a:solidFill>
                  <a:srgbClr val="00B0F0"/>
                </a:solidFill>
              </a:rPr>
              <a:t>[ n ] = [valor 1], [</a:t>
            </a:r>
            <a:r>
              <a:rPr lang="es-ES" b="1" smtClean="0">
                <a:solidFill>
                  <a:srgbClr val="00B0F0"/>
                </a:solidFill>
              </a:rPr>
              <a:t>saltoA]</a:t>
            </a:r>
          </a:p>
          <a:p>
            <a:pPr marL="630936" lvl="2" indent="0">
              <a:buNone/>
            </a:pPr>
            <a:r>
              <a:rPr lang="es-ES" b="1" smtClean="0">
                <a:solidFill>
                  <a:srgbClr val="00B0F0"/>
                </a:solidFill>
              </a:rPr>
              <a:t>	[</a:t>
            </a:r>
            <a:r>
              <a:rPr lang="es-ES" b="1">
                <a:solidFill>
                  <a:srgbClr val="00B0F0"/>
                </a:solidFill>
              </a:rPr>
              <a:t>valor </a:t>
            </a:r>
            <a:r>
              <a:rPr lang="es-ES" b="1" smtClean="0">
                <a:solidFill>
                  <a:srgbClr val="00B0F0"/>
                </a:solidFill>
              </a:rPr>
              <a:t>2], </a:t>
            </a:r>
            <a:r>
              <a:rPr lang="es-ES" b="1">
                <a:solidFill>
                  <a:srgbClr val="00B0F0"/>
                </a:solidFill>
              </a:rPr>
              <a:t>[</a:t>
            </a:r>
            <a:r>
              <a:rPr lang="es-ES" b="1" smtClean="0">
                <a:solidFill>
                  <a:srgbClr val="00B0F0"/>
                </a:solidFill>
              </a:rPr>
              <a:t>saltoB]</a:t>
            </a:r>
            <a:endParaRPr lang="es-ES" b="1">
              <a:solidFill>
                <a:srgbClr val="00B0F0"/>
              </a:solidFill>
            </a:endParaRPr>
          </a:p>
          <a:p>
            <a:pPr marL="630936" lvl="2" indent="0">
              <a:buNone/>
            </a:pPr>
            <a:r>
              <a:rPr lang="es-ES" b="1" smtClean="0">
                <a:solidFill>
                  <a:srgbClr val="00B0F0"/>
                </a:solidFill>
              </a:rPr>
              <a:t>	[</a:t>
            </a:r>
            <a:r>
              <a:rPr lang="es-ES" b="1">
                <a:solidFill>
                  <a:srgbClr val="00B0F0"/>
                </a:solidFill>
              </a:rPr>
              <a:t>valor </a:t>
            </a:r>
            <a:r>
              <a:rPr lang="es-ES" b="1" smtClean="0">
                <a:solidFill>
                  <a:srgbClr val="00B0F0"/>
                </a:solidFill>
              </a:rPr>
              <a:t>m], </a:t>
            </a:r>
            <a:r>
              <a:rPr lang="es-ES" b="1">
                <a:solidFill>
                  <a:srgbClr val="00B0F0"/>
                </a:solidFill>
              </a:rPr>
              <a:t>[</a:t>
            </a:r>
            <a:r>
              <a:rPr lang="es-ES" b="1" smtClean="0">
                <a:solidFill>
                  <a:srgbClr val="00B0F0"/>
                </a:solidFill>
              </a:rPr>
              <a:t>saltoC]</a:t>
            </a:r>
          </a:p>
          <a:p>
            <a:pPr marL="630936" lvl="2" indent="0">
              <a:buNone/>
            </a:pPr>
            <a:r>
              <a:rPr lang="es-ES" b="1" smtClean="0">
                <a:solidFill>
                  <a:srgbClr val="00B0F0"/>
                </a:solidFill>
              </a:rPr>
              <a:t>	ELSE [saltoD]</a:t>
            </a:r>
            <a:endParaRPr lang="es-ES" b="1">
              <a:solidFill>
                <a:srgbClr val="00B0F0"/>
              </a:solidFill>
            </a:endParaRPr>
          </a:p>
          <a:p>
            <a:pPr lvl="2"/>
            <a:endParaRPr lang="es-ES">
              <a:solidFill>
                <a:srgbClr val="00B0F0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4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Instrucciones</a:t>
            </a:r>
            <a:endParaRPr lang="es-ES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mtClean="0"/>
              <a:t>Instrucciones de espera</a:t>
            </a:r>
          </a:p>
          <a:p>
            <a:pPr lvl="1"/>
            <a:r>
              <a:rPr lang="es-ES"/>
              <a:t>Temporización</a:t>
            </a:r>
            <a:r>
              <a:rPr lang="es-ES" b="1" i="1"/>
              <a:t>: </a:t>
            </a:r>
            <a:r>
              <a:rPr lang="es-ES" b="1">
                <a:solidFill>
                  <a:srgbClr val="00B0F0"/>
                </a:solidFill>
              </a:rPr>
              <a:t>WAIT [tiempo</a:t>
            </a:r>
            <a:r>
              <a:rPr lang="es-ES" b="1" smtClean="0">
                <a:solidFill>
                  <a:srgbClr val="00B0F0"/>
                </a:solidFill>
              </a:rPr>
              <a:t>]</a:t>
            </a:r>
          </a:p>
          <a:p>
            <a:pPr lvl="1"/>
            <a:r>
              <a:rPr lang="es-ES"/>
              <a:t>Condición</a:t>
            </a:r>
            <a:r>
              <a:rPr lang="es-ES" b="1" smtClean="0">
                <a:solidFill>
                  <a:srgbClr val="00B0F0"/>
                </a:solidFill>
              </a:rPr>
              <a:t>: </a:t>
            </a:r>
          </a:p>
          <a:p>
            <a:pPr marL="393192" lvl="1" indent="0">
              <a:buNone/>
            </a:pPr>
            <a:r>
              <a:rPr lang="es-ES" b="1">
                <a:solidFill>
                  <a:srgbClr val="00B0F0"/>
                </a:solidFill>
              </a:rPr>
              <a:t>	</a:t>
            </a:r>
            <a:r>
              <a:rPr lang="es-ES" b="1" smtClean="0">
                <a:solidFill>
                  <a:srgbClr val="00B0F0"/>
                </a:solidFill>
              </a:rPr>
              <a:t>WAIT </a:t>
            </a:r>
            <a:r>
              <a:rPr lang="es-ES" b="1">
                <a:solidFill>
                  <a:srgbClr val="00B0F0"/>
                </a:solidFill>
              </a:rPr>
              <a:t>[valor 1] [operador] [valor 2] [tiempo</a:t>
            </a:r>
            <a:r>
              <a:rPr lang="es-ES" b="1" smtClean="0">
                <a:solidFill>
                  <a:srgbClr val="00B0F0"/>
                </a:solidFill>
              </a:rPr>
              <a:t>]</a:t>
            </a:r>
          </a:p>
          <a:p>
            <a:r>
              <a:rPr lang="es-ES" smtClean="0"/>
              <a:t>Asignación, </a:t>
            </a:r>
            <a:r>
              <a:rPr lang="es-ES"/>
              <a:t>sumas, restas</a:t>
            </a:r>
          </a:p>
          <a:p>
            <a:r>
              <a:rPr lang="es-ES"/>
              <a:t>Ejecución de programa: </a:t>
            </a:r>
            <a:endParaRPr lang="es-ES" smtClean="0"/>
          </a:p>
          <a:p>
            <a:pPr lvl="1"/>
            <a:r>
              <a:rPr lang="es-ES" b="1" smtClean="0">
                <a:solidFill>
                  <a:srgbClr val="00B0F0"/>
                </a:solidFill>
              </a:rPr>
              <a:t>RUN programa</a:t>
            </a:r>
            <a:endParaRPr lang="es-ES">
              <a:solidFill>
                <a:srgbClr val="00B0F0"/>
              </a:solidFill>
            </a:endParaRPr>
          </a:p>
          <a:p>
            <a:r>
              <a:rPr lang="es-ES" smtClean="0"/>
              <a:t>Comentarios: </a:t>
            </a:r>
            <a:endParaRPr lang="es-ES"/>
          </a:p>
          <a:p>
            <a:pPr lvl="1"/>
            <a:r>
              <a:rPr lang="es-ES" b="1" smtClean="0">
                <a:solidFill>
                  <a:srgbClr val="00B0F0"/>
                </a:solidFill>
              </a:rPr>
              <a:t>! texto del comentario</a:t>
            </a:r>
            <a:endParaRPr lang="es-ES">
              <a:solidFill>
                <a:srgbClr val="00B0F0"/>
              </a:solidFill>
            </a:endParaRPr>
          </a:p>
          <a:p>
            <a:r>
              <a:rPr lang="es-ES" smtClean="0"/>
              <a:t>Mensaje por pantalla: </a:t>
            </a:r>
            <a:endParaRPr lang="es-ES"/>
          </a:p>
          <a:p>
            <a:pPr lvl="1"/>
            <a:r>
              <a:rPr lang="es-ES" b="1" smtClean="0">
                <a:solidFill>
                  <a:srgbClr val="00B0F0"/>
                </a:solidFill>
              </a:rPr>
              <a:t>Message[texto del mensaje]</a:t>
            </a:r>
            <a:endParaRPr lang="es-ES">
              <a:solidFill>
                <a:srgbClr val="00B0F0"/>
              </a:solidFill>
            </a:endParaRPr>
          </a:p>
          <a:p>
            <a:endParaRPr lang="es-ES" smtClean="0">
              <a:solidFill>
                <a:srgbClr val="00B0F0"/>
              </a:solidFill>
            </a:endParaRPr>
          </a:p>
          <a:p>
            <a:pPr lvl="1"/>
            <a:endParaRPr lang="es-ES">
              <a:solidFill>
                <a:srgbClr val="00B0F0"/>
              </a:solidFill>
            </a:endParaRPr>
          </a:p>
          <a:p>
            <a:pPr lvl="1"/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2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Tipos de variables</a:t>
            </a:r>
            <a:endParaRPr lang="es-ES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P[n]: posición</a:t>
            </a:r>
          </a:p>
          <a:p>
            <a:r>
              <a:rPr lang="es-ES" smtClean="0"/>
              <a:t>PR[n]: registros de posición (posiciones u offset)</a:t>
            </a:r>
          </a:p>
          <a:p>
            <a:r>
              <a:rPr lang="es-ES" smtClean="0"/>
              <a:t>R[n]: registros escalares</a:t>
            </a:r>
          </a:p>
          <a:p>
            <a:r>
              <a:rPr lang="es-ES" smtClean="0"/>
              <a:t>Semaphore[n]: variables booleanas de sincronización</a:t>
            </a:r>
          </a:p>
          <a:p>
            <a:r>
              <a:rPr lang="es-ES" smtClean="0"/>
              <a:t>RI/RO: señales digitales de entrada/salida propias del robot</a:t>
            </a:r>
          </a:p>
          <a:p>
            <a:r>
              <a:rPr lang="es-ES" smtClean="0"/>
              <a:t>DI/DO: señales digitales de entrada/salida externas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4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smtClean="0"/>
              <a:t>Señales digitales, semáforos y comunicación entre programas</a:t>
            </a:r>
            <a:endParaRPr lang="es-ES" sz="2800"/>
          </a:p>
        </p:txBody>
      </p:sp>
      <p:sp>
        <p:nvSpPr>
          <p:cNvPr id="6" name="Marcador de contenid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Sistemas de Referencia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18</a:t>
            </a:fld>
            <a:endParaRPr kumimoji="0"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505795" y="231565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s-ES" sz="8000" b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19</a:t>
            </a:fld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3352800" y="433136"/>
            <a:ext cx="5422231" cy="6272463"/>
          </a:xfrm>
          <a:prstGeom prst="roundRect">
            <a:avLst>
              <a:gd name="adj" fmla="val 791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4636169" y="786063"/>
            <a:ext cx="1828799" cy="2245894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smtClean="0">
                <a:solidFill>
                  <a:schemeClr val="tx1"/>
                </a:solidFill>
              </a:rPr>
              <a:t>Programa </a:t>
            </a:r>
          </a:p>
          <a:p>
            <a:pPr algn="ctr"/>
            <a:r>
              <a:rPr lang="es-ES" sz="2800" smtClean="0">
                <a:solidFill>
                  <a:schemeClr val="tx1"/>
                </a:solidFill>
              </a:rPr>
              <a:t>principal</a:t>
            </a:r>
            <a:endParaRPr lang="es-ES" sz="2800">
              <a:solidFill>
                <a:schemeClr val="tx1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807312" y="1466704"/>
            <a:ext cx="584775" cy="2037347"/>
            <a:chOff x="2630849" y="1010653"/>
            <a:chExt cx="584775" cy="2037347"/>
          </a:xfrm>
        </p:grpSpPr>
        <p:sp>
          <p:nvSpPr>
            <p:cNvPr id="8" name="Rectángulo redondeado 7"/>
            <p:cNvSpPr/>
            <p:nvPr/>
          </p:nvSpPr>
          <p:spPr>
            <a:xfrm>
              <a:off x="2695074" y="1010653"/>
              <a:ext cx="481264" cy="20373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9"/>
            <p:cNvSpPr txBox="1"/>
            <p:nvPr/>
          </p:nvSpPr>
          <p:spPr>
            <a:xfrm rot="16200000">
              <a:off x="2239396" y="1753164"/>
              <a:ext cx="13676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smtClean="0">
                  <a:solidFill>
                    <a:schemeClr val="bg1"/>
                  </a:solidFill>
                </a:rPr>
                <a:t>Salidas</a:t>
              </a:r>
              <a:endParaRPr lang="es-ES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823354" y="3856978"/>
            <a:ext cx="584775" cy="2037347"/>
            <a:chOff x="2630849" y="3176337"/>
            <a:chExt cx="584775" cy="2037347"/>
          </a:xfrm>
        </p:grpSpPr>
        <p:sp>
          <p:nvSpPr>
            <p:cNvPr id="9" name="Rectángulo redondeado 8"/>
            <p:cNvSpPr/>
            <p:nvPr/>
          </p:nvSpPr>
          <p:spPr>
            <a:xfrm>
              <a:off x="2662989" y="3176337"/>
              <a:ext cx="481264" cy="20373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CuadroTexto 10"/>
            <p:cNvSpPr txBox="1"/>
            <p:nvPr/>
          </p:nvSpPr>
          <p:spPr>
            <a:xfrm rot="16200000">
              <a:off x="2089515" y="3902807"/>
              <a:ext cx="1667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smtClean="0">
                  <a:solidFill>
                    <a:schemeClr val="bg1"/>
                  </a:solidFill>
                </a:rPr>
                <a:t>Entradas</a:t>
              </a:r>
              <a:endParaRPr lang="es-ES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ángulo redondeado 11"/>
          <p:cNvSpPr/>
          <p:nvPr/>
        </p:nvSpPr>
        <p:spPr>
          <a:xfrm>
            <a:off x="192505" y="4899716"/>
            <a:ext cx="1732547" cy="657726"/>
          </a:xfrm>
          <a:prstGeom prst="roundRect">
            <a:avLst>
              <a:gd name="adj" fmla="val 95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smtClean="0">
                <a:solidFill>
                  <a:schemeClr val="tx1"/>
                </a:solidFill>
              </a:rPr>
              <a:t>Sensores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224590" y="1739420"/>
            <a:ext cx="2101516" cy="657726"/>
          </a:xfrm>
          <a:prstGeom prst="roundRect">
            <a:avLst>
              <a:gd name="adj" fmla="val 95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smtClean="0">
                <a:solidFill>
                  <a:schemeClr val="tx1"/>
                </a:solidFill>
              </a:rPr>
              <a:t>Actuadores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92506" y="2894452"/>
            <a:ext cx="2101516" cy="1395663"/>
          </a:xfrm>
          <a:prstGeom prst="roundRect">
            <a:avLst>
              <a:gd name="adj" fmla="val 95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smtClean="0">
                <a:solidFill>
                  <a:schemeClr val="tx1"/>
                </a:solidFill>
              </a:rPr>
              <a:t>Otros dispositivos (robots)</a:t>
            </a:r>
            <a:endParaRPr lang="es-ES" sz="1600">
              <a:solidFill>
                <a:schemeClr val="tx1"/>
              </a:solidFill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1941096" y="5188473"/>
            <a:ext cx="9144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2310064" y="2068283"/>
            <a:ext cx="577516" cy="802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/>
          <p:nvPr/>
        </p:nvCxnSpPr>
        <p:spPr>
          <a:xfrm rot="10800000" flipV="1">
            <a:off x="2326105" y="2974661"/>
            <a:ext cx="497306" cy="256673"/>
          </a:xfrm>
          <a:prstGeom prst="bentConnector3">
            <a:avLst>
              <a:gd name="adj1" fmla="val 33871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r 24"/>
          <p:cNvCxnSpPr/>
          <p:nvPr/>
        </p:nvCxnSpPr>
        <p:spPr>
          <a:xfrm rot="10800000" flipH="1" flipV="1">
            <a:off x="2326105" y="3776766"/>
            <a:ext cx="497306" cy="256673"/>
          </a:xfrm>
          <a:prstGeom prst="bentConnector3">
            <a:avLst>
              <a:gd name="adj1" fmla="val 33871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redondeado 25"/>
          <p:cNvSpPr/>
          <p:nvPr/>
        </p:nvSpPr>
        <p:spPr>
          <a:xfrm>
            <a:off x="4947845" y="5193823"/>
            <a:ext cx="1723887" cy="962526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smtClean="0">
                <a:solidFill>
                  <a:schemeClr val="tx1"/>
                </a:solidFill>
              </a:rPr>
              <a:t>Control periféricos</a:t>
            </a:r>
          </a:p>
          <a:p>
            <a:pPr algn="ctr"/>
            <a:r>
              <a:rPr lang="es-ES" sz="2000" smtClean="0">
                <a:solidFill>
                  <a:schemeClr val="tx1"/>
                </a:solidFill>
              </a:rPr>
              <a:t>(p.ej. cinta)</a:t>
            </a:r>
            <a:endParaRPr lang="es-ES" sz="1600">
              <a:solidFill>
                <a:schemeClr val="tx1"/>
              </a:solidFill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4557487" y="3976914"/>
            <a:ext cx="1637492" cy="693430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2000" smtClean="0">
                <a:solidFill>
                  <a:schemeClr val="tx1"/>
                </a:solidFill>
              </a:rPr>
              <a:t>Supervision de otros robots</a:t>
            </a:r>
            <a:endParaRPr lang="es-ES" sz="1600">
              <a:solidFill>
                <a:schemeClr val="tx1"/>
              </a:solidFill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6882061" y="1106904"/>
            <a:ext cx="1812759" cy="513350"/>
          </a:xfrm>
          <a:prstGeom prst="roundRect">
            <a:avLst>
              <a:gd name="adj" fmla="val 95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smtClean="0">
                <a:solidFill>
                  <a:schemeClr val="tx1"/>
                </a:solidFill>
              </a:rPr>
              <a:t>Inicializac.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6882061" y="2005262"/>
            <a:ext cx="1812759" cy="513350"/>
          </a:xfrm>
          <a:prstGeom prst="roundRect">
            <a:avLst>
              <a:gd name="adj" fmla="val 95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smtClean="0">
                <a:solidFill>
                  <a:schemeClr val="tx1"/>
                </a:solidFill>
              </a:rPr>
              <a:t>Actualizac.</a:t>
            </a:r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31" name="Conector angular 30"/>
          <p:cNvCxnSpPr/>
          <p:nvPr/>
        </p:nvCxnSpPr>
        <p:spPr>
          <a:xfrm flipV="1">
            <a:off x="6481011" y="1187116"/>
            <a:ext cx="368968" cy="1604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32"/>
          <p:cNvCxnSpPr/>
          <p:nvPr/>
        </p:nvCxnSpPr>
        <p:spPr>
          <a:xfrm rot="10800000">
            <a:off x="6477001" y="1438276"/>
            <a:ext cx="389021" cy="1178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/>
          <p:cNvCxnSpPr/>
          <p:nvPr/>
        </p:nvCxnSpPr>
        <p:spPr>
          <a:xfrm flipV="1">
            <a:off x="6481011" y="2111041"/>
            <a:ext cx="368968" cy="1604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r 35"/>
          <p:cNvCxnSpPr/>
          <p:nvPr/>
        </p:nvCxnSpPr>
        <p:spPr>
          <a:xfrm rot="10800000">
            <a:off x="6477001" y="2362201"/>
            <a:ext cx="389021" cy="1178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r 47"/>
          <p:cNvCxnSpPr>
            <a:stCxn id="27" idx="2"/>
            <a:endCxn id="27" idx="0"/>
          </p:cNvCxnSpPr>
          <p:nvPr/>
        </p:nvCxnSpPr>
        <p:spPr>
          <a:xfrm rot="5400000" flipH="1">
            <a:off x="5029518" y="4323629"/>
            <a:ext cx="693430" cy="12700"/>
          </a:xfrm>
          <a:prstGeom prst="bentConnector5">
            <a:avLst>
              <a:gd name="adj1" fmla="val -32967"/>
              <a:gd name="adj2" fmla="val 7678402"/>
              <a:gd name="adj3" fmla="val 132967"/>
            </a:avLst>
          </a:prstGeom>
          <a:ln w="28575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r 49"/>
          <p:cNvCxnSpPr>
            <a:stCxn id="26" idx="2"/>
            <a:endCxn id="26" idx="0"/>
          </p:cNvCxnSpPr>
          <p:nvPr/>
        </p:nvCxnSpPr>
        <p:spPr>
          <a:xfrm rot="5400000" flipH="1">
            <a:off x="5328526" y="5675086"/>
            <a:ext cx="962526" cy="12700"/>
          </a:xfrm>
          <a:prstGeom prst="bentConnector5">
            <a:avLst>
              <a:gd name="adj1" fmla="val -23750"/>
              <a:gd name="adj2" fmla="val 9475835"/>
              <a:gd name="adj3" fmla="val 123750"/>
            </a:avLst>
          </a:prstGeom>
          <a:ln w="28575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51"/>
          <p:cNvCxnSpPr>
            <a:stCxn id="7" idx="2"/>
            <a:endCxn id="7" idx="0"/>
          </p:cNvCxnSpPr>
          <p:nvPr/>
        </p:nvCxnSpPr>
        <p:spPr>
          <a:xfrm rot="5400000" flipH="1">
            <a:off x="4427622" y="1909010"/>
            <a:ext cx="2245894" cy="12700"/>
          </a:xfrm>
          <a:prstGeom prst="bentConnector5">
            <a:avLst>
              <a:gd name="adj1" fmla="val -10179"/>
              <a:gd name="adj2" fmla="val 9342850"/>
              <a:gd name="adj3" fmla="val 110179"/>
            </a:avLst>
          </a:prstGeom>
          <a:ln w="28575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de flecha 113"/>
          <p:cNvCxnSpPr/>
          <p:nvPr/>
        </p:nvCxnSpPr>
        <p:spPr>
          <a:xfrm flipV="1">
            <a:off x="5791200" y="3033486"/>
            <a:ext cx="0" cy="943428"/>
          </a:xfrm>
          <a:prstGeom prst="straightConnector1">
            <a:avLst/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cto de flecha 114"/>
          <p:cNvCxnSpPr/>
          <p:nvPr/>
        </p:nvCxnSpPr>
        <p:spPr>
          <a:xfrm flipV="1">
            <a:off x="6339358" y="3002178"/>
            <a:ext cx="0" cy="2148114"/>
          </a:xfrm>
          <a:prstGeom prst="straightConnector1">
            <a:avLst/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/>
          <p:cNvSpPr txBox="1"/>
          <p:nvPr/>
        </p:nvSpPr>
        <p:spPr>
          <a:xfrm>
            <a:off x="4620986" y="3299278"/>
            <a:ext cx="125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Semaphore</a:t>
            </a:r>
            <a:endParaRPr lang="es-ES"/>
          </a:p>
        </p:txBody>
      </p:sp>
      <p:sp>
        <p:nvSpPr>
          <p:cNvPr id="117" name="CuadroTexto 116"/>
          <p:cNvSpPr txBox="1"/>
          <p:nvPr/>
        </p:nvSpPr>
        <p:spPr>
          <a:xfrm>
            <a:off x="6309199" y="3130526"/>
            <a:ext cx="125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Semaphore</a:t>
            </a:r>
            <a:endParaRPr lang="es-ES"/>
          </a:p>
        </p:txBody>
      </p:sp>
      <p:cxnSp>
        <p:nvCxnSpPr>
          <p:cNvPr id="125" name="Conector angular 124"/>
          <p:cNvCxnSpPr>
            <a:stCxn id="26" idx="1"/>
            <a:endCxn id="10" idx="2"/>
          </p:cNvCxnSpPr>
          <p:nvPr/>
        </p:nvCxnSpPr>
        <p:spPr>
          <a:xfrm rot="10800000">
            <a:off x="3392089" y="2501604"/>
            <a:ext cx="1555757" cy="317348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angular 127"/>
          <p:cNvCxnSpPr>
            <a:stCxn id="11" idx="2"/>
            <a:endCxn id="7" idx="1"/>
          </p:cNvCxnSpPr>
          <p:nvPr/>
        </p:nvCxnSpPr>
        <p:spPr>
          <a:xfrm flipV="1">
            <a:off x="3408130" y="1909010"/>
            <a:ext cx="1228039" cy="2966826"/>
          </a:xfrm>
          <a:prstGeom prst="bentConnector3">
            <a:avLst>
              <a:gd name="adj1" fmla="val 41727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angular 129"/>
          <p:cNvCxnSpPr>
            <a:stCxn id="11" idx="2"/>
          </p:cNvCxnSpPr>
          <p:nvPr/>
        </p:nvCxnSpPr>
        <p:spPr>
          <a:xfrm>
            <a:off x="3408130" y="4875836"/>
            <a:ext cx="1541241" cy="1075021"/>
          </a:xfrm>
          <a:prstGeom prst="bentConnector3">
            <a:avLst>
              <a:gd name="adj1" fmla="val 33049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cto de flecha 138"/>
          <p:cNvCxnSpPr/>
          <p:nvPr/>
        </p:nvCxnSpPr>
        <p:spPr>
          <a:xfrm flipH="1" flipV="1">
            <a:off x="3392088" y="2481943"/>
            <a:ext cx="1223455" cy="1966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de flecha 146"/>
          <p:cNvCxnSpPr/>
          <p:nvPr/>
        </p:nvCxnSpPr>
        <p:spPr>
          <a:xfrm>
            <a:off x="3962400" y="4093029"/>
            <a:ext cx="5950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cto de flecha 148"/>
          <p:cNvCxnSpPr/>
          <p:nvPr/>
        </p:nvCxnSpPr>
        <p:spPr>
          <a:xfrm flipH="1">
            <a:off x="4209143" y="4339771"/>
            <a:ext cx="304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uadroTexto 149"/>
          <p:cNvSpPr txBox="1"/>
          <p:nvPr/>
        </p:nvSpPr>
        <p:spPr>
          <a:xfrm>
            <a:off x="3338285" y="2017485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DO</a:t>
            </a:r>
            <a:endParaRPr lang="es-ES" sz="2000" b="1"/>
          </a:p>
        </p:txBody>
      </p:sp>
      <p:sp>
        <p:nvSpPr>
          <p:cNvPr id="151" name="CuadroTexto 150"/>
          <p:cNvSpPr txBox="1"/>
          <p:nvPr/>
        </p:nvSpPr>
        <p:spPr>
          <a:xfrm>
            <a:off x="3338285" y="4455885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DI</a:t>
            </a:r>
            <a:endParaRPr lang="es-ES" b="1"/>
          </a:p>
        </p:txBody>
      </p:sp>
      <p:sp>
        <p:nvSpPr>
          <p:cNvPr id="41" name="CuadroTexto 40"/>
          <p:cNvSpPr txBox="1"/>
          <p:nvPr/>
        </p:nvSpPr>
        <p:spPr>
          <a:xfrm>
            <a:off x="2332655" y="1642572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DO</a:t>
            </a:r>
            <a:endParaRPr lang="es-ES" sz="2000" b="1"/>
          </a:p>
        </p:txBody>
      </p:sp>
      <p:sp>
        <p:nvSpPr>
          <p:cNvPr id="42" name="CuadroTexto 41"/>
          <p:cNvSpPr txBox="1"/>
          <p:nvPr/>
        </p:nvSpPr>
        <p:spPr>
          <a:xfrm>
            <a:off x="2253898" y="2551606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DO</a:t>
            </a:r>
            <a:endParaRPr lang="es-ES" sz="2000" b="1"/>
          </a:p>
        </p:txBody>
      </p:sp>
      <p:sp>
        <p:nvSpPr>
          <p:cNvPr id="43" name="CuadroTexto 42"/>
          <p:cNvSpPr txBox="1"/>
          <p:nvPr/>
        </p:nvSpPr>
        <p:spPr>
          <a:xfrm>
            <a:off x="2300201" y="4113005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DI</a:t>
            </a:r>
            <a:endParaRPr lang="es-ES" b="1"/>
          </a:p>
        </p:txBody>
      </p:sp>
      <p:sp>
        <p:nvSpPr>
          <p:cNvPr id="44" name="CuadroTexto 43"/>
          <p:cNvSpPr txBox="1"/>
          <p:nvPr/>
        </p:nvSpPr>
        <p:spPr>
          <a:xfrm>
            <a:off x="2150643" y="5265597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DI</a:t>
            </a:r>
            <a:endParaRPr lang="es-ES" b="1"/>
          </a:p>
        </p:txBody>
      </p:sp>
      <p:sp>
        <p:nvSpPr>
          <p:cNvPr id="2" name="CuadroTexto 1"/>
          <p:cNvSpPr txBox="1"/>
          <p:nvPr/>
        </p:nvSpPr>
        <p:spPr>
          <a:xfrm rot="5400000">
            <a:off x="6589753" y="4457793"/>
            <a:ext cx="2540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smtClean="0">
                <a:solidFill>
                  <a:schemeClr val="accent5"/>
                </a:solidFill>
              </a:rPr>
              <a:t>Controlador </a:t>
            </a:r>
          </a:p>
          <a:p>
            <a:r>
              <a:rPr lang="es-ES" sz="3600" smtClean="0">
                <a:solidFill>
                  <a:schemeClr val="accent5"/>
                </a:solidFill>
              </a:rPr>
              <a:t>del Robot</a:t>
            </a:r>
            <a:endParaRPr lang="es-ES" sz="3600">
              <a:solidFill>
                <a:schemeClr val="accent5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72979" y="324853"/>
            <a:ext cx="2506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rgbClr val="FF0000"/>
                </a:solidFill>
              </a:rPr>
              <a:t>NUNCA</a:t>
            </a:r>
            <a:r>
              <a:rPr lang="es-ES" smtClean="0">
                <a:solidFill>
                  <a:srgbClr val="FF0000"/>
                </a:solidFill>
              </a:rPr>
              <a:t> </a:t>
            </a:r>
            <a:r>
              <a:rPr lang="es-ES" smtClean="0"/>
              <a:t>se debe activar </a:t>
            </a:r>
          </a:p>
          <a:p>
            <a:r>
              <a:rPr lang="es-ES" smtClean="0"/>
              <a:t>o desactivar una entrada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8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smtClean="0"/>
              <a:t>Características del robot fanuc del laboratorio</a:t>
            </a:r>
            <a:endParaRPr lang="es-ES" sz="2800"/>
          </a:p>
        </p:txBody>
      </p:sp>
      <p:sp>
        <p:nvSpPr>
          <p:cNvPr id="6" name="Marcador de contenid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Sistemas de Referencia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</a:t>
            </a:fld>
            <a:endParaRPr kumimoji="0"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505795" y="231565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s-ES" sz="8000" b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20</a:t>
            </a:fld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5610577" y="26736"/>
            <a:ext cx="3356709" cy="6272463"/>
          </a:xfrm>
          <a:prstGeom prst="roundRect">
            <a:avLst>
              <a:gd name="adj" fmla="val 791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6820990" y="298990"/>
            <a:ext cx="1828799" cy="4580063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smtClean="0">
                <a:solidFill>
                  <a:schemeClr val="tx1"/>
                </a:solidFill>
              </a:rPr>
              <a:t>Programa </a:t>
            </a:r>
          </a:p>
          <a:p>
            <a:pPr algn="ctr"/>
            <a:r>
              <a:rPr lang="es-ES" sz="2800" smtClean="0">
                <a:solidFill>
                  <a:schemeClr val="tx1"/>
                </a:solidFill>
              </a:rPr>
              <a:t>principal</a:t>
            </a:r>
            <a:endParaRPr lang="es-ES" sz="2800">
              <a:solidFill>
                <a:schemeClr val="tx1"/>
              </a:solidFill>
            </a:endParaRPr>
          </a:p>
        </p:txBody>
      </p:sp>
      <p:cxnSp>
        <p:nvCxnSpPr>
          <p:cNvPr id="52" name="Conector angular 51"/>
          <p:cNvCxnSpPr>
            <a:stCxn id="7" idx="2"/>
            <a:endCxn id="7" idx="0"/>
          </p:cNvCxnSpPr>
          <p:nvPr/>
        </p:nvCxnSpPr>
        <p:spPr>
          <a:xfrm rot="5400000" flipH="1">
            <a:off x="5445358" y="2589022"/>
            <a:ext cx="4580063" cy="12700"/>
          </a:xfrm>
          <a:prstGeom prst="bentConnector5">
            <a:avLst>
              <a:gd name="adj1" fmla="val -4991"/>
              <a:gd name="adj2" fmla="val 8999992"/>
              <a:gd name="adj3" fmla="val 104991"/>
            </a:avLst>
          </a:prstGeom>
          <a:ln w="28575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angular 127"/>
          <p:cNvCxnSpPr/>
          <p:nvPr/>
        </p:nvCxnSpPr>
        <p:spPr>
          <a:xfrm flipV="1">
            <a:off x="5648322" y="1502610"/>
            <a:ext cx="1228039" cy="2966826"/>
          </a:xfrm>
          <a:prstGeom prst="bentConnector3">
            <a:avLst>
              <a:gd name="adj1" fmla="val 41727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cto de flecha 138"/>
          <p:cNvCxnSpPr/>
          <p:nvPr/>
        </p:nvCxnSpPr>
        <p:spPr>
          <a:xfrm flipH="1" flipV="1">
            <a:off x="5649865" y="2075543"/>
            <a:ext cx="1223455" cy="1966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uadroTexto 149"/>
          <p:cNvSpPr txBox="1"/>
          <p:nvPr/>
        </p:nvSpPr>
        <p:spPr>
          <a:xfrm>
            <a:off x="5596062" y="1611085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DO</a:t>
            </a:r>
            <a:endParaRPr lang="es-ES" sz="2000" b="1"/>
          </a:p>
        </p:txBody>
      </p:sp>
      <p:sp>
        <p:nvSpPr>
          <p:cNvPr id="151" name="CuadroTexto 150"/>
          <p:cNvSpPr txBox="1"/>
          <p:nvPr/>
        </p:nvSpPr>
        <p:spPr>
          <a:xfrm>
            <a:off x="5596062" y="4049485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DI</a:t>
            </a:r>
            <a:endParaRPr lang="es-ES" b="1"/>
          </a:p>
        </p:txBody>
      </p:sp>
      <p:sp>
        <p:nvSpPr>
          <p:cNvPr id="43" name="CuadroTexto 42"/>
          <p:cNvSpPr txBox="1"/>
          <p:nvPr/>
        </p:nvSpPr>
        <p:spPr>
          <a:xfrm>
            <a:off x="4757857" y="4269381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DI</a:t>
            </a:r>
            <a:endParaRPr lang="es-ES" b="1"/>
          </a:p>
        </p:txBody>
      </p:sp>
      <p:sp>
        <p:nvSpPr>
          <p:cNvPr id="53" name="CuadroTexto 52"/>
          <p:cNvSpPr txBox="1"/>
          <p:nvPr/>
        </p:nvSpPr>
        <p:spPr>
          <a:xfrm>
            <a:off x="5798872" y="106733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smtClean="0">
                <a:solidFill>
                  <a:srgbClr val="FF0000"/>
                </a:solidFill>
              </a:rPr>
              <a:t>R1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 flipH="1">
            <a:off x="1739561" y="313078"/>
            <a:ext cx="397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DO</a:t>
            </a:r>
            <a:endParaRPr lang="es-ES" sz="2000" b="1"/>
          </a:p>
        </p:txBody>
      </p:sp>
      <p:sp>
        <p:nvSpPr>
          <p:cNvPr id="92" name="Rectángulo redondeado 91"/>
          <p:cNvSpPr/>
          <p:nvPr/>
        </p:nvSpPr>
        <p:spPr>
          <a:xfrm flipH="1">
            <a:off x="189344" y="194510"/>
            <a:ext cx="2566719" cy="6272463"/>
          </a:xfrm>
          <a:prstGeom prst="roundRect">
            <a:avLst>
              <a:gd name="adj" fmla="val 791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Rectángulo redondeado 92"/>
          <p:cNvSpPr/>
          <p:nvPr/>
        </p:nvSpPr>
        <p:spPr>
          <a:xfrm flipH="1">
            <a:off x="418301" y="666005"/>
            <a:ext cx="1323500" cy="3803431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smtClean="0">
                <a:solidFill>
                  <a:schemeClr val="tx1"/>
                </a:solidFill>
              </a:rPr>
              <a:t>Progr. </a:t>
            </a:r>
          </a:p>
          <a:p>
            <a:pPr algn="ctr"/>
            <a:r>
              <a:rPr lang="es-ES" sz="2800" smtClean="0">
                <a:solidFill>
                  <a:schemeClr val="tx1"/>
                </a:solidFill>
              </a:rPr>
              <a:t>ppal.</a:t>
            </a:r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96" name="CuadroTexto 95"/>
          <p:cNvSpPr txBox="1"/>
          <p:nvPr/>
        </p:nvSpPr>
        <p:spPr>
          <a:xfrm rot="5400000" flipH="1">
            <a:off x="2305243" y="5377716"/>
            <a:ext cx="1328422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>
            <a:spAutoFit/>
          </a:bodyPr>
          <a:lstStyle/>
          <a:p>
            <a:r>
              <a:rPr lang="es-ES" sz="3200" b="1" smtClean="0">
                <a:solidFill>
                  <a:schemeClr val="bg1"/>
                </a:solidFill>
              </a:rPr>
              <a:t>Salidas</a:t>
            </a:r>
            <a:endParaRPr lang="es-ES" sz="3200" b="1">
              <a:solidFill>
                <a:schemeClr val="bg1"/>
              </a:solidFill>
            </a:endParaRPr>
          </a:p>
        </p:txBody>
      </p:sp>
      <p:sp>
        <p:nvSpPr>
          <p:cNvPr id="99" name="CuadroTexto 98"/>
          <p:cNvSpPr txBox="1"/>
          <p:nvPr/>
        </p:nvSpPr>
        <p:spPr>
          <a:xfrm rot="5400000" flipH="1">
            <a:off x="2152978" y="3309745"/>
            <a:ext cx="1628184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>
            <a:spAutoFit/>
          </a:bodyPr>
          <a:lstStyle/>
          <a:p>
            <a:r>
              <a:rPr lang="es-ES" sz="3200" b="1" smtClean="0">
                <a:solidFill>
                  <a:schemeClr val="bg1"/>
                </a:solidFill>
              </a:rPr>
              <a:t>Entradas</a:t>
            </a:r>
            <a:endParaRPr lang="es-ES" sz="3200" b="1">
              <a:solidFill>
                <a:schemeClr val="bg1"/>
              </a:solidFill>
            </a:endParaRPr>
          </a:p>
        </p:txBody>
      </p:sp>
      <p:cxnSp>
        <p:nvCxnSpPr>
          <p:cNvPr id="104" name="Conector angular 103"/>
          <p:cNvCxnSpPr>
            <a:stCxn id="93" idx="2"/>
            <a:endCxn id="93" idx="0"/>
          </p:cNvCxnSpPr>
          <p:nvPr/>
        </p:nvCxnSpPr>
        <p:spPr>
          <a:xfrm rot="5400000" flipH="1">
            <a:off x="-821665" y="2567721"/>
            <a:ext cx="3803431" cy="12700"/>
          </a:xfrm>
          <a:prstGeom prst="bentConnector5">
            <a:avLst>
              <a:gd name="adj1" fmla="val -6010"/>
              <a:gd name="adj2" fmla="val 6041378"/>
              <a:gd name="adj3" fmla="val 106010"/>
            </a:avLst>
          </a:prstGeom>
          <a:ln w="28575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angular 109"/>
          <p:cNvCxnSpPr>
            <a:stCxn id="99" idx="2"/>
            <a:endCxn id="93" idx="1"/>
          </p:cNvCxnSpPr>
          <p:nvPr/>
        </p:nvCxnSpPr>
        <p:spPr>
          <a:xfrm rot="10800000">
            <a:off x="1675697" y="1788953"/>
            <a:ext cx="1045153" cy="1767015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uadroTexto 117"/>
          <p:cNvSpPr txBox="1"/>
          <p:nvPr/>
        </p:nvSpPr>
        <p:spPr>
          <a:xfrm flipH="1">
            <a:off x="1999580" y="4763575"/>
            <a:ext cx="397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DO</a:t>
            </a:r>
            <a:endParaRPr lang="es-ES" sz="2000" b="1"/>
          </a:p>
        </p:txBody>
      </p:sp>
      <p:sp>
        <p:nvSpPr>
          <p:cNvPr id="120" name="CuadroTexto 119"/>
          <p:cNvSpPr txBox="1"/>
          <p:nvPr/>
        </p:nvSpPr>
        <p:spPr>
          <a:xfrm flipH="1">
            <a:off x="1952639" y="393075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smtClean="0">
                <a:solidFill>
                  <a:srgbClr val="FF0000"/>
                </a:solidFill>
              </a:rPr>
              <a:t>R2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62" name="CuadroTexto 161"/>
          <p:cNvSpPr txBox="1"/>
          <p:nvPr/>
        </p:nvSpPr>
        <p:spPr>
          <a:xfrm rot="16200000" flipH="1">
            <a:off x="4684512" y="1829322"/>
            <a:ext cx="1328422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>
            <a:spAutoFit/>
          </a:bodyPr>
          <a:lstStyle/>
          <a:p>
            <a:r>
              <a:rPr lang="es-ES" sz="3200" b="1" smtClean="0">
                <a:solidFill>
                  <a:schemeClr val="bg1"/>
                </a:solidFill>
              </a:rPr>
              <a:t>Salidas</a:t>
            </a:r>
            <a:endParaRPr lang="es-ES" sz="3200" b="1">
              <a:solidFill>
                <a:schemeClr val="bg1"/>
              </a:solidFill>
            </a:endParaRPr>
          </a:p>
        </p:txBody>
      </p:sp>
      <p:sp>
        <p:nvSpPr>
          <p:cNvPr id="163" name="CuadroTexto 162"/>
          <p:cNvSpPr txBox="1"/>
          <p:nvPr/>
        </p:nvSpPr>
        <p:spPr>
          <a:xfrm rot="16200000" flipH="1">
            <a:off x="4538041" y="4398393"/>
            <a:ext cx="1628184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>
            <a:spAutoFit/>
          </a:bodyPr>
          <a:lstStyle/>
          <a:p>
            <a:r>
              <a:rPr lang="es-ES" sz="3200" b="1" smtClean="0">
                <a:solidFill>
                  <a:schemeClr val="bg1"/>
                </a:solidFill>
              </a:rPr>
              <a:t>Entradas</a:t>
            </a:r>
            <a:endParaRPr lang="es-ES" sz="3200" b="1">
              <a:solidFill>
                <a:schemeClr val="bg1"/>
              </a:solidFill>
            </a:endParaRPr>
          </a:p>
        </p:txBody>
      </p:sp>
      <p:sp>
        <p:nvSpPr>
          <p:cNvPr id="168" name="CuadroTexto 167"/>
          <p:cNvSpPr txBox="1"/>
          <p:nvPr/>
        </p:nvSpPr>
        <p:spPr>
          <a:xfrm>
            <a:off x="2964051" y="2930632"/>
            <a:ext cx="1418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smtClean="0"/>
              <a:t>DI </a:t>
            </a:r>
            <a:r>
              <a:rPr lang="es-ES" sz="1600" b="1" smtClean="0"/>
              <a:t>(para R2)</a:t>
            </a:r>
            <a:endParaRPr lang="es-ES" sz="1600" b="1"/>
          </a:p>
        </p:txBody>
      </p:sp>
      <p:cxnSp>
        <p:nvCxnSpPr>
          <p:cNvPr id="170" name="Conector recto de flecha 169"/>
          <p:cNvCxnSpPr/>
          <p:nvPr/>
        </p:nvCxnSpPr>
        <p:spPr>
          <a:xfrm flipH="1">
            <a:off x="3210088" y="2739755"/>
            <a:ext cx="1845900" cy="201949"/>
          </a:xfrm>
          <a:prstGeom prst="straightConnector1">
            <a:avLst/>
          </a:prstGeom>
          <a:ln w="57150"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rgbClr val="00B05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CuadroTexto 166"/>
          <p:cNvSpPr txBox="1"/>
          <p:nvPr/>
        </p:nvSpPr>
        <p:spPr>
          <a:xfrm>
            <a:off x="4624244" y="2735575"/>
            <a:ext cx="1706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mtClean="0"/>
              <a:t>DO </a:t>
            </a:r>
            <a:r>
              <a:rPr lang="es-ES" sz="1600" b="1" smtClean="0"/>
              <a:t>(para R1)</a:t>
            </a:r>
            <a:endParaRPr lang="es-ES" sz="1600" b="1"/>
          </a:p>
        </p:txBody>
      </p:sp>
      <p:cxnSp>
        <p:nvCxnSpPr>
          <p:cNvPr id="177" name="Conector recto de flecha 176"/>
          <p:cNvCxnSpPr/>
          <p:nvPr/>
        </p:nvCxnSpPr>
        <p:spPr>
          <a:xfrm flipV="1">
            <a:off x="3210088" y="5073765"/>
            <a:ext cx="1878524" cy="847472"/>
          </a:xfrm>
          <a:prstGeom prst="straightConnector1">
            <a:avLst/>
          </a:prstGeom>
          <a:ln w="57150"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rgbClr val="00B05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CuadroTexto 177"/>
          <p:cNvSpPr txBox="1"/>
          <p:nvPr/>
        </p:nvSpPr>
        <p:spPr>
          <a:xfrm>
            <a:off x="3156659" y="5555028"/>
            <a:ext cx="117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smtClean="0"/>
              <a:t>DO    (para R2)</a:t>
            </a:r>
            <a:endParaRPr lang="es-ES" sz="2000" b="1"/>
          </a:p>
        </p:txBody>
      </p:sp>
      <p:sp>
        <p:nvSpPr>
          <p:cNvPr id="179" name="CuadroTexto 178"/>
          <p:cNvSpPr txBox="1"/>
          <p:nvPr/>
        </p:nvSpPr>
        <p:spPr>
          <a:xfrm>
            <a:off x="3818460" y="4744699"/>
            <a:ext cx="1030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DI (para</a:t>
            </a:r>
          </a:p>
          <a:p>
            <a:r>
              <a:rPr lang="es-ES" sz="2000" b="1" smtClean="0"/>
              <a:t> R1)</a:t>
            </a:r>
            <a:endParaRPr lang="es-ES" sz="2000" b="1"/>
          </a:p>
        </p:txBody>
      </p:sp>
      <p:sp>
        <p:nvSpPr>
          <p:cNvPr id="17" name="Forma libre 16"/>
          <p:cNvSpPr/>
          <p:nvPr/>
        </p:nvSpPr>
        <p:spPr>
          <a:xfrm>
            <a:off x="1722973" y="2478505"/>
            <a:ext cx="984131" cy="2815390"/>
          </a:xfrm>
          <a:custGeom>
            <a:avLst/>
            <a:gdLst>
              <a:gd name="connsiteX0" fmla="*/ 0 w 1022684"/>
              <a:gd name="connsiteY0" fmla="*/ 0 h 2815390"/>
              <a:gd name="connsiteX1" fmla="*/ 348916 w 1022684"/>
              <a:gd name="connsiteY1" fmla="*/ 0 h 2815390"/>
              <a:gd name="connsiteX2" fmla="*/ 348916 w 1022684"/>
              <a:gd name="connsiteY2" fmla="*/ 2815390 h 2815390"/>
              <a:gd name="connsiteX3" fmla="*/ 1022684 w 1022684"/>
              <a:gd name="connsiteY3" fmla="*/ 2815390 h 281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684" h="2815390">
                <a:moveTo>
                  <a:pt x="0" y="0"/>
                </a:moveTo>
                <a:lnTo>
                  <a:pt x="348916" y="0"/>
                </a:lnTo>
                <a:lnTo>
                  <a:pt x="348916" y="2815390"/>
                </a:lnTo>
                <a:lnTo>
                  <a:pt x="1022684" y="2815390"/>
                </a:ln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CuadroTexto 77"/>
          <p:cNvSpPr txBox="1"/>
          <p:nvPr/>
        </p:nvSpPr>
        <p:spPr>
          <a:xfrm flipH="1">
            <a:off x="1675695" y="1285920"/>
            <a:ext cx="31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DI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21792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21</a:t>
            </a:fld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5610577" y="26736"/>
            <a:ext cx="3356709" cy="6272463"/>
          </a:xfrm>
          <a:prstGeom prst="roundRect">
            <a:avLst>
              <a:gd name="adj" fmla="val 791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6893946" y="379663"/>
            <a:ext cx="1828799" cy="2245894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smtClean="0">
                <a:solidFill>
                  <a:schemeClr val="tx1"/>
                </a:solidFill>
              </a:rPr>
              <a:t>Programa </a:t>
            </a:r>
          </a:p>
          <a:p>
            <a:pPr algn="ctr"/>
            <a:r>
              <a:rPr lang="es-ES" sz="2800" smtClean="0">
                <a:solidFill>
                  <a:schemeClr val="tx1"/>
                </a:solidFill>
              </a:rPr>
              <a:t>principal</a:t>
            </a:r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3259247" y="1333020"/>
            <a:ext cx="1324635" cy="657726"/>
          </a:xfrm>
          <a:prstGeom prst="roundRect">
            <a:avLst>
              <a:gd name="adj" fmla="val 95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smtClean="0">
                <a:solidFill>
                  <a:schemeClr val="tx1"/>
                </a:solidFill>
              </a:rPr>
              <a:t>Cinta Real</a:t>
            </a:r>
            <a:endParaRPr lang="es-ES" sz="1400">
              <a:solidFill>
                <a:schemeClr val="tx1"/>
              </a:solidFill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H="1">
            <a:off x="4567841" y="1661883"/>
            <a:ext cx="577516" cy="802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r 24"/>
          <p:cNvCxnSpPr>
            <a:stCxn id="51" idx="3"/>
            <a:endCxn id="163" idx="0"/>
          </p:cNvCxnSpPr>
          <p:nvPr/>
        </p:nvCxnSpPr>
        <p:spPr>
          <a:xfrm>
            <a:off x="4583880" y="2319609"/>
            <a:ext cx="522032" cy="2325006"/>
          </a:xfrm>
          <a:prstGeom prst="bentConnector5">
            <a:avLst>
              <a:gd name="adj1" fmla="val 13828"/>
              <a:gd name="adj2" fmla="val 99903"/>
              <a:gd name="adj3" fmla="val 5621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redondeado 25"/>
          <p:cNvSpPr/>
          <p:nvPr/>
        </p:nvSpPr>
        <p:spPr>
          <a:xfrm>
            <a:off x="7439377" y="4787423"/>
            <a:ext cx="1045029" cy="962526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smtClean="0">
                <a:solidFill>
                  <a:schemeClr val="tx1"/>
                </a:solidFill>
              </a:rPr>
              <a:t>Superv.</a:t>
            </a:r>
          </a:p>
          <a:p>
            <a:pPr algn="ctr"/>
            <a:r>
              <a:rPr lang="es-ES" sz="2000" smtClean="0">
                <a:solidFill>
                  <a:schemeClr val="tx1"/>
                </a:solidFill>
              </a:rPr>
              <a:t>Robot</a:t>
            </a:r>
            <a:endParaRPr lang="es-ES" sz="1600">
              <a:solidFill>
                <a:schemeClr val="tx1"/>
              </a:solidFill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6815264" y="3570514"/>
            <a:ext cx="1553028" cy="449943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smtClean="0">
                <a:solidFill>
                  <a:schemeClr val="tx1"/>
                </a:solidFill>
              </a:rPr>
              <a:t>Prog. cinta</a:t>
            </a:r>
            <a:endParaRPr lang="es-ES" sz="1600">
              <a:solidFill>
                <a:schemeClr val="tx1"/>
              </a:solidFill>
            </a:endParaRPr>
          </a:p>
        </p:txBody>
      </p:sp>
      <p:cxnSp>
        <p:nvCxnSpPr>
          <p:cNvPr id="48" name="Conector angular 47"/>
          <p:cNvCxnSpPr>
            <a:stCxn id="27" idx="2"/>
            <a:endCxn id="27" idx="0"/>
          </p:cNvCxnSpPr>
          <p:nvPr/>
        </p:nvCxnSpPr>
        <p:spPr>
          <a:xfrm rot="5400000" flipH="1">
            <a:off x="7366806" y="3795486"/>
            <a:ext cx="449943" cy="12700"/>
          </a:xfrm>
          <a:prstGeom prst="bentConnector5">
            <a:avLst>
              <a:gd name="adj1" fmla="val -50806"/>
              <a:gd name="adj2" fmla="val -8771465"/>
              <a:gd name="adj3" fmla="val 150806"/>
            </a:avLst>
          </a:prstGeom>
          <a:ln w="28575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r 49"/>
          <p:cNvCxnSpPr>
            <a:stCxn id="26" idx="2"/>
            <a:endCxn id="26" idx="0"/>
          </p:cNvCxnSpPr>
          <p:nvPr/>
        </p:nvCxnSpPr>
        <p:spPr>
          <a:xfrm rot="5400000" flipH="1">
            <a:off x="7480629" y="5268686"/>
            <a:ext cx="962526" cy="12700"/>
          </a:xfrm>
          <a:prstGeom prst="bentConnector5">
            <a:avLst>
              <a:gd name="adj1" fmla="val -23750"/>
              <a:gd name="adj2" fmla="val 7336504"/>
              <a:gd name="adj3" fmla="val 123750"/>
            </a:avLst>
          </a:prstGeom>
          <a:ln w="28575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51"/>
          <p:cNvCxnSpPr>
            <a:stCxn id="7" idx="2"/>
            <a:endCxn id="7" idx="0"/>
          </p:cNvCxnSpPr>
          <p:nvPr/>
        </p:nvCxnSpPr>
        <p:spPr>
          <a:xfrm rot="5400000" flipH="1">
            <a:off x="6685399" y="1502610"/>
            <a:ext cx="2245894" cy="12700"/>
          </a:xfrm>
          <a:prstGeom prst="bentConnector5">
            <a:avLst>
              <a:gd name="adj1" fmla="val -10179"/>
              <a:gd name="adj2" fmla="val 9342850"/>
              <a:gd name="adj3" fmla="val 110179"/>
            </a:avLst>
          </a:prstGeom>
          <a:ln w="28575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de flecha 113"/>
          <p:cNvCxnSpPr/>
          <p:nvPr/>
        </p:nvCxnSpPr>
        <p:spPr>
          <a:xfrm flipV="1">
            <a:off x="8048977" y="2627086"/>
            <a:ext cx="0" cy="943428"/>
          </a:xfrm>
          <a:prstGeom prst="straightConnector1">
            <a:avLst/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cto de flecha 114"/>
          <p:cNvCxnSpPr/>
          <p:nvPr/>
        </p:nvCxnSpPr>
        <p:spPr>
          <a:xfrm flipV="1">
            <a:off x="8484406" y="2627086"/>
            <a:ext cx="0" cy="2148114"/>
          </a:xfrm>
          <a:prstGeom prst="straightConnector1">
            <a:avLst/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/>
          <p:cNvSpPr txBox="1"/>
          <p:nvPr/>
        </p:nvSpPr>
        <p:spPr>
          <a:xfrm>
            <a:off x="6878763" y="2892878"/>
            <a:ext cx="125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Semaphore</a:t>
            </a:r>
            <a:endParaRPr lang="es-ES"/>
          </a:p>
        </p:txBody>
      </p:sp>
      <p:sp>
        <p:nvSpPr>
          <p:cNvPr id="117" name="CuadroTexto 116"/>
          <p:cNvSpPr txBox="1"/>
          <p:nvPr/>
        </p:nvSpPr>
        <p:spPr>
          <a:xfrm>
            <a:off x="8022797" y="30168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Semaph</a:t>
            </a:r>
            <a:endParaRPr lang="es-ES"/>
          </a:p>
        </p:txBody>
      </p:sp>
      <p:cxnSp>
        <p:nvCxnSpPr>
          <p:cNvPr id="125" name="Conector angular 124"/>
          <p:cNvCxnSpPr>
            <a:stCxn id="26" idx="1"/>
            <a:endCxn id="10" idx="2"/>
          </p:cNvCxnSpPr>
          <p:nvPr/>
        </p:nvCxnSpPr>
        <p:spPr>
          <a:xfrm rot="10800000">
            <a:off x="5649865" y="2095204"/>
            <a:ext cx="1789512" cy="3173483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angular 127"/>
          <p:cNvCxnSpPr>
            <a:stCxn id="11" idx="2"/>
            <a:endCxn id="7" idx="1"/>
          </p:cNvCxnSpPr>
          <p:nvPr/>
        </p:nvCxnSpPr>
        <p:spPr>
          <a:xfrm flipV="1">
            <a:off x="5665907" y="1502610"/>
            <a:ext cx="1228039" cy="2966826"/>
          </a:xfrm>
          <a:prstGeom prst="bentConnector3">
            <a:avLst>
              <a:gd name="adj1" fmla="val 41727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angular 129"/>
          <p:cNvCxnSpPr>
            <a:stCxn id="11" idx="2"/>
          </p:cNvCxnSpPr>
          <p:nvPr/>
        </p:nvCxnSpPr>
        <p:spPr>
          <a:xfrm>
            <a:off x="5665907" y="4469436"/>
            <a:ext cx="1773469" cy="1107275"/>
          </a:xfrm>
          <a:prstGeom prst="bentConnector3">
            <a:avLst>
              <a:gd name="adj1" fmla="val 28994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cto de flecha 138"/>
          <p:cNvCxnSpPr/>
          <p:nvPr/>
        </p:nvCxnSpPr>
        <p:spPr>
          <a:xfrm flipH="1" flipV="1">
            <a:off x="5649865" y="2075543"/>
            <a:ext cx="1223455" cy="1966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de flecha 146"/>
          <p:cNvCxnSpPr/>
          <p:nvPr/>
        </p:nvCxnSpPr>
        <p:spPr>
          <a:xfrm>
            <a:off x="6220177" y="3686629"/>
            <a:ext cx="5950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cto de flecha 148"/>
          <p:cNvCxnSpPr/>
          <p:nvPr/>
        </p:nvCxnSpPr>
        <p:spPr>
          <a:xfrm flipH="1" flipV="1">
            <a:off x="6531765" y="3922055"/>
            <a:ext cx="239955" cy="1131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uadroTexto 149"/>
          <p:cNvSpPr txBox="1"/>
          <p:nvPr/>
        </p:nvSpPr>
        <p:spPr>
          <a:xfrm>
            <a:off x="5596062" y="1611085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DO</a:t>
            </a:r>
            <a:endParaRPr lang="es-ES" sz="2000" b="1"/>
          </a:p>
        </p:txBody>
      </p:sp>
      <p:sp>
        <p:nvSpPr>
          <p:cNvPr id="151" name="CuadroTexto 150"/>
          <p:cNvSpPr txBox="1"/>
          <p:nvPr/>
        </p:nvSpPr>
        <p:spPr>
          <a:xfrm>
            <a:off x="5596062" y="4049485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DI</a:t>
            </a:r>
            <a:endParaRPr lang="es-ES" b="1"/>
          </a:p>
        </p:txBody>
      </p:sp>
      <p:sp>
        <p:nvSpPr>
          <p:cNvPr id="41" name="CuadroTexto 40"/>
          <p:cNvSpPr txBox="1"/>
          <p:nvPr/>
        </p:nvSpPr>
        <p:spPr>
          <a:xfrm>
            <a:off x="4590432" y="1236172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DO</a:t>
            </a:r>
            <a:endParaRPr lang="es-ES" sz="2000" b="1"/>
          </a:p>
        </p:txBody>
      </p:sp>
      <p:sp>
        <p:nvSpPr>
          <p:cNvPr id="43" name="CuadroTexto 42"/>
          <p:cNvSpPr txBox="1"/>
          <p:nvPr/>
        </p:nvSpPr>
        <p:spPr>
          <a:xfrm>
            <a:off x="4757857" y="4269381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DI</a:t>
            </a:r>
            <a:endParaRPr lang="es-ES" b="1"/>
          </a:p>
        </p:txBody>
      </p:sp>
      <p:sp>
        <p:nvSpPr>
          <p:cNvPr id="51" name="Rectángulo redondeado 50"/>
          <p:cNvSpPr/>
          <p:nvPr/>
        </p:nvSpPr>
        <p:spPr>
          <a:xfrm>
            <a:off x="3259246" y="1990746"/>
            <a:ext cx="1324634" cy="657726"/>
          </a:xfrm>
          <a:prstGeom prst="roundRect">
            <a:avLst>
              <a:gd name="adj" fmla="val 95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smtClean="0">
                <a:solidFill>
                  <a:schemeClr val="tx1"/>
                </a:solidFill>
              </a:rPr>
              <a:t>Sensor Pieza</a:t>
            </a:r>
            <a:endParaRPr lang="es-ES" sz="1400">
              <a:solidFill>
                <a:schemeClr val="tx1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798872" y="106733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smtClean="0">
                <a:solidFill>
                  <a:srgbClr val="FF0000"/>
                </a:solidFill>
              </a:rPr>
              <a:t>R1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 flipH="1">
            <a:off x="1739561" y="313078"/>
            <a:ext cx="397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DO</a:t>
            </a:r>
            <a:endParaRPr lang="es-ES" sz="2000" b="1"/>
          </a:p>
        </p:txBody>
      </p:sp>
      <p:sp>
        <p:nvSpPr>
          <p:cNvPr id="92" name="Rectángulo redondeado 91"/>
          <p:cNvSpPr/>
          <p:nvPr/>
        </p:nvSpPr>
        <p:spPr>
          <a:xfrm flipH="1">
            <a:off x="136413" y="303895"/>
            <a:ext cx="2566719" cy="6272463"/>
          </a:xfrm>
          <a:prstGeom prst="roundRect">
            <a:avLst>
              <a:gd name="adj" fmla="val 791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Rectángulo redondeado 92"/>
          <p:cNvSpPr/>
          <p:nvPr/>
        </p:nvSpPr>
        <p:spPr>
          <a:xfrm flipH="1">
            <a:off x="277299" y="666005"/>
            <a:ext cx="1398397" cy="2245894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smtClean="0">
                <a:solidFill>
                  <a:schemeClr val="tx1"/>
                </a:solidFill>
              </a:rPr>
              <a:t>Progr. </a:t>
            </a:r>
          </a:p>
          <a:p>
            <a:pPr algn="ctr"/>
            <a:r>
              <a:rPr lang="es-ES" sz="2800" smtClean="0">
                <a:solidFill>
                  <a:schemeClr val="tx1"/>
                </a:solidFill>
              </a:rPr>
              <a:t>ppal.</a:t>
            </a:r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96" name="CuadroTexto 95"/>
          <p:cNvSpPr txBox="1"/>
          <p:nvPr/>
        </p:nvSpPr>
        <p:spPr>
          <a:xfrm rot="5400000" flipH="1">
            <a:off x="2305243" y="5377716"/>
            <a:ext cx="1328422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>
            <a:spAutoFit/>
          </a:bodyPr>
          <a:lstStyle/>
          <a:p>
            <a:r>
              <a:rPr lang="es-ES" sz="3200" b="1" smtClean="0">
                <a:solidFill>
                  <a:schemeClr val="bg1"/>
                </a:solidFill>
              </a:rPr>
              <a:t>Salidas</a:t>
            </a:r>
            <a:endParaRPr lang="es-ES" sz="3200" b="1">
              <a:solidFill>
                <a:schemeClr val="bg1"/>
              </a:solidFill>
            </a:endParaRPr>
          </a:p>
        </p:txBody>
      </p:sp>
      <p:sp>
        <p:nvSpPr>
          <p:cNvPr id="99" name="CuadroTexto 98"/>
          <p:cNvSpPr txBox="1"/>
          <p:nvPr/>
        </p:nvSpPr>
        <p:spPr>
          <a:xfrm rot="5400000" flipH="1">
            <a:off x="2152978" y="3309745"/>
            <a:ext cx="1628184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>
            <a:spAutoFit/>
          </a:bodyPr>
          <a:lstStyle/>
          <a:p>
            <a:r>
              <a:rPr lang="es-ES" sz="3200" b="1" smtClean="0">
                <a:solidFill>
                  <a:schemeClr val="bg1"/>
                </a:solidFill>
              </a:rPr>
              <a:t>Entradas</a:t>
            </a:r>
            <a:endParaRPr lang="es-ES" sz="3200" b="1">
              <a:solidFill>
                <a:schemeClr val="bg1"/>
              </a:solidFill>
            </a:endParaRPr>
          </a:p>
        </p:txBody>
      </p:sp>
      <p:sp>
        <p:nvSpPr>
          <p:cNvPr id="100" name="Rectángulo redondeado 99"/>
          <p:cNvSpPr/>
          <p:nvPr/>
        </p:nvSpPr>
        <p:spPr>
          <a:xfrm flipH="1">
            <a:off x="459545" y="5073765"/>
            <a:ext cx="1017450" cy="962526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smtClean="0">
                <a:solidFill>
                  <a:schemeClr val="tx1"/>
                </a:solidFill>
              </a:rPr>
              <a:t>Superv.</a:t>
            </a:r>
          </a:p>
          <a:p>
            <a:pPr algn="ctr"/>
            <a:r>
              <a:rPr lang="es-ES" sz="2000" smtClean="0">
                <a:solidFill>
                  <a:schemeClr val="tx1"/>
                </a:solidFill>
              </a:rPr>
              <a:t>Robot</a:t>
            </a:r>
            <a:endParaRPr lang="es-ES" sz="1600">
              <a:solidFill>
                <a:schemeClr val="tx1"/>
              </a:solidFill>
            </a:endParaRPr>
          </a:p>
        </p:txBody>
      </p:sp>
      <p:cxnSp>
        <p:nvCxnSpPr>
          <p:cNvPr id="103" name="Conector angular 102"/>
          <p:cNvCxnSpPr>
            <a:stCxn id="100" idx="2"/>
            <a:endCxn id="100" idx="0"/>
          </p:cNvCxnSpPr>
          <p:nvPr/>
        </p:nvCxnSpPr>
        <p:spPr>
          <a:xfrm rot="5400000" flipH="1">
            <a:off x="487007" y="5555028"/>
            <a:ext cx="962526" cy="12700"/>
          </a:xfrm>
          <a:prstGeom prst="bentConnector5">
            <a:avLst>
              <a:gd name="adj1" fmla="val -23750"/>
              <a:gd name="adj2" fmla="val 5805709"/>
              <a:gd name="adj3" fmla="val 123750"/>
            </a:avLst>
          </a:prstGeom>
          <a:ln w="28575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angular 103"/>
          <p:cNvCxnSpPr>
            <a:stCxn id="93" idx="2"/>
            <a:endCxn id="93" idx="0"/>
          </p:cNvCxnSpPr>
          <p:nvPr/>
        </p:nvCxnSpPr>
        <p:spPr>
          <a:xfrm rot="16200000">
            <a:off x="-146450" y="1790446"/>
            <a:ext cx="2245894" cy="9711"/>
          </a:xfrm>
          <a:prstGeom prst="bentConnector5">
            <a:avLst>
              <a:gd name="adj1" fmla="val -10179"/>
              <a:gd name="adj2" fmla="val -7878766"/>
              <a:gd name="adj3" fmla="val 110179"/>
            </a:avLst>
          </a:prstGeom>
          <a:ln w="28575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de flecha 105"/>
          <p:cNvCxnSpPr/>
          <p:nvPr/>
        </p:nvCxnSpPr>
        <p:spPr>
          <a:xfrm flipH="1" flipV="1">
            <a:off x="726503" y="2925651"/>
            <a:ext cx="0" cy="2148114"/>
          </a:xfrm>
          <a:prstGeom prst="straightConnector1">
            <a:avLst/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uadroTexto 106"/>
          <p:cNvSpPr txBox="1"/>
          <p:nvPr/>
        </p:nvSpPr>
        <p:spPr>
          <a:xfrm flipH="1">
            <a:off x="248500" y="3516477"/>
            <a:ext cx="9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Semaphore</a:t>
            </a:r>
            <a:endParaRPr lang="es-ES"/>
          </a:p>
        </p:txBody>
      </p:sp>
      <p:cxnSp>
        <p:nvCxnSpPr>
          <p:cNvPr id="109" name="Conector angular 108"/>
          <p:cNvCxnSpPr>
            <a:stCxn id="100" idx="1"/>
          </p:cNvCxnSpPr>
          <p:nvPr/>
        </p:nvCxnSpPr>
        <p:spPr>
          <a:xfrm>
            <a:off x="1476995" y="5555028"/>
            <a:ext cx="1226137" cy="37666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angular 109"/>
          <p:cNvCxnSpPr>
            <a:stCxn id="99" idx="2"/>
            <a:endCxn id="93" idx="1"/>
          </p:cNvCxnSpPr>
          <p:nvPr/>
        </p:nvCxnSpPr>
        <p:spPr>
          <a:xfrm rot="10800000">
            <a:off x="1675697" y="1788953"/>
            <a:ext cx="1045153" cy="1767015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uadroTexto 117"/>
          <p:cNvSpPr txBox="1"/>
          <p:nvPr/>
        </p:nvSpPr>
        <p:spPr>
          <a:xfrm flipH="1">
            <a:off x="1577470" y="3245739"/>
            <a:ext cx="397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DO</a:t>
            </a:r>
            <a:endParaRPr lang="es-ES" sz="2000" b="1"/>
          </a:p>
        </p:txBody>
      </p:sp>
      <p:sp>
        <p:nvSpPr>
          <p:cNvPr id="119" name="CuadroTexto 118"/>
          <p:cNvSpPr txBox="1"/>
          <p:nvPr/>
        </p:nvSpPr>
        <p:spPr>
          <a:xfrm flipH="1">
            <a:off x="1419772" y="4896960"/>
            <a:ext cx="31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DI</a:t>
            </a:r>
            <a:endParaRPr lang="es-ES" b="1"/>
          </a:p>
        </p:txBody>
      </p:sp>
      <p:sp>
        <p:nvSpPr>
          <p:cNvPr id="120" name="CuadroTexto 119"/>
          <p:cNvSpPr txBox="1"/>
          <p:nvPr/>
        </p:nvSpPr>
        <p:spPr>
          <a:xfrm flipH="1">
            <a:off x="1952639" y="393075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smtClean="0">
                <a:solidFill>
                  <a:srgbClr val="FF0000"/>
                </a:solidFill>
              </a:rPr>
              <a:t>R2</a:t>
            </a:r>
            <a:endParaRPr lang="es-ES" sz="2000" b="1">
              <a:solidFill>
                <a:srgbClr val="FF0000"/>
              </a:solidFill>
            </a:endParaRPr>
          </a:p>
        </p:txBody>
      </p:sp>
      <p:sp>
        <p:nvSpPr>
          <p:cNvPr id="162" name="CuadroTexto 161"/>
          <p:cNvSpPr txBox="1"/>
          <p:nvPr/>
        </p:nvSpPr>
        <p:spPr>
          <a:xfrm rot="16200000" flipH="1">
            <a:off x="4684512" y="1829322"/>
            <a:ext cx="1328422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>
            <a:spAutoFit/>
          </a:bodyPr>
          <a:lstStyle/>
          <a:p>
            <a:r>
              <a:rPr lang="es-ES" sz="3200" b="1" smtClean="0">
                <a:solidFill>
                  <a:schemeClr val="bg1"/>
                </a:solidFill>
              </a:rPr>
              <a:t>Salidas</a:t>
            </a:r>
            <a:endParaRPr lang="es-ES" sz="3200" b="1">
              <a:solidFill>
                <a:schemeClr val="bg1"/>
              </a:solidFill>
            </a:endParaRPr>
          </a:p>
        </p:txBody>
      </p:sp>
      <p:sp>
        <p:nvSpPr>
          <p:cNvPr id="163" name="CuadroTexto 162"/>
          <p:cNvSpPr txBox="1"/>
          <p:nvPr/>
        </p:nvSpPr>
        <p:spPr>
          <a:xfrm rot="16200000" flipH="1">
            <a:off x="4538041" y="4398393"/>
            <a:ext cx="1628184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>
            <a:spAutoFit/>
          </a:bodyPr>
          <a:lstStyle/>
          <a:p>
            <a:r>
              <a:rPr lang="es-ES" sz="3200" b="1" smtClean="0">
                <a:solidFill>
                  <a:schemeClr val="bg1"/>
                </a:solidFill>
              </a:rPr>
              <a:t>Entradas</a:t>
            </a:r>
            <a:endParaRPr lang="es-ES" sz="3200" b="1">
              <a:solidFill>
                <a:schemeClr val="bg1"/>
              </a:solidFill>
            </a:endParaRPr>
          </a:p>
        </p:txBody>
      </p:sp>
      <p:sp>
        <p:nvSpPr>
          <p:cNvPr id="168" name="CuadroTexto 167"/>
          <p:cNvSpPr txBox="1"/>
          <p:nvPr/>
        </p:nvSpPr>
        <p:spPr>
          <a:xfrm>
            <a:off x="2964051" y="2930632"/>
            <a:ext cx="1418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smtClean="0"/>
              <a:t>DI </a:t>
            </a:r>
            <a:r>
              <a:rPr lang="es-ES" sz="1600" b="1" smtClean="0"/>
              <a:t>(para R2)</a:t>
            </a:r>
            <a:endParaRPr lang="es-ES" sz="1600" b="1"/>
          </a:p>
        </p:txBody>
      </p:sp>
      <p:cxnSp>
        <p:nvCxnSpPr>
          <p:cNvPr id="170" name="Conector recto de flecha 169"/>
          <p:cNvCxnSpPr/>
          <p:nvPr/>
        </p:nvCxnSpPr>
        <p:spPr>
          <a:xfrm flipH="1">
            <a:off x="3210088" y="2739755"/>
            <a:ext cx="1845900" cy="201949"/>
          </a:xfrm>
          <a:prstGeom prst="straightConnector1">
            <a:avLst/>
          </a:prstGeom>
          <a:ln w="57150"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rgbClr val="00B05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CuadroTexto 166"/>
          <p:cNvSpPr txBox="1"/>
          <p:nvPr/>
        </p:nvSpPr>
        <p:spPr>
          <a:xfrm>
            <a:off x="4624244" y="2735575"/>
            <a:ext cx="1706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mtClean="0"/>
              <a:t>DO </a:t>
            </a:r>
            <a:r>
              <a:rPr lang="es-ES" sz="1600" b="1" smtClean="0"/>
              <a:t>(para R1)</a:t>
            </a:r>
            <a:endParaRPr lang="es-ES" sz="1600" b="1"/>
          </a:p>
        </p:txBody>
      </p:sp>
      <p:cxnSp>
        <p:nvCxnSpPr>
          <p:cNvPr id="177" name="Conector recto de flecha 176"/>
          <p:cNvCxnSpPr/>
          <p:nvPr/>
        </p:nvCxnSpPr>
        <p:spPr>
          <a:xfrm flipV="1">
            <a:off x="3210088" y="5073765"/>
            <a:ext cx="1878524" cy="847472"/>
          </a:xfrm>
          <a:prstGeom prst="straightConnector1">
            <a:avLst/>
          </a:prstGeom>
          <a:ln w="57150"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rgbClr val="00B05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CuadroTexto 177"/>
          <p:cNvSpPr txBox="1"/>
          <p:nvPr/>
        </p:nvSpPr>
        <p:spPr>
          <a:xfrm>
            <a:off x="3156659" y="5555028"/>
            <a:ext cx="117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smtClean="0"/>
              <a:t>DO    (para R2)</a:t>
            </a:r>
            <a:endParaRPr lang="es-ES" sz="2000" b="1"/>
          </a:p>
        </p:txBody>
      </p:sp>
      <p:sp>
        <p:nvSpPr>
          <p:cNvPr id="179" name="CuadroTexto 178"/>
          <p:cNvSpPr txBox="1"/>
          <p:nvPr/>
        </p:nvSpPr>
        <p:spPr>
          <a:xfrm>
            <a:off x="3818460" y="4744699"/>
            <a:ext cx="1030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DI (para</a:t>
            </a:r>
          </a:p>
          <a:p>
            <a:r>
              <a:rPr lang="es-ES" sz="2000" b="1" smtClean="0"/>
              <a:t> R1)</a:t>
            </a:r>
            <a:endParaRPr lang="es-ES" sz="2000" b="1"/>
          </a:p>
        </p:txBody>
      </p:sp>
      <p:sp>
        <p:nvSpPr>
          <p:cNvPr id="17" name="Forma libre 16"/>
          <p:cNvSpPr/>
          <p:nvPr/>
        </p:nvSpPr>
        <p:spPr>
          <a:xfrm>
            <a:off x="1684421" y="2478505"/>
            <a:ext cx="1022684" cy="2815390"/>
          </a:xfrm>
          <a:custGeom>
            <a:avLst/>
            <a:gdLst>
              <a:gd name="connsiteX0" fmla="*/ 0 w 1022684"/>
              <a:gd name="connsiteY0" fmla="*/ 0 h 2815390"/>
              <a:gd name="connsiteX1" fmla="*/ 348916 w 1022684"/>
              <a:gd name="connsiteY1" fmla="*/ 0 h 2815390"/>
              <a:gd name="connsiteX2" fmla="*/ 348916 w 1022684"/>
              <a:gd name="connsiteY2" fmla="*/ 2815390 h 2815390"/>
              <a:gd name="connsiteX3" fmla="*/ 1022684 w 1022684"/>
              <a:gd name="connsiteY3" fmla="*/ 2815390 h 281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684" h="2815390">
                <a:moveTo>
                  <a:pt x="0" y="0"/>
                </a:moveTo>
                <a:lnTo>
                  <a:pt x="348916" y="0"/>
                </a:lnTo>
                <a:lnTo>
                  <a:pt x="348916" y="2815390"/>
                </a:lnTo>
                <a:lnTo>
                  <a:pt x="1022684" y="2815390"/>
                </a:ln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orma libre 19"/>
          <p:cNvSpPr/>
          <p:nvPr/>
        </p:nvSpPr>
        <p:spPr>
          <a:xfrm>
            <a:off x="1479884" y="3994484"/>
            <a:ext cx="1227221" cy="1347537"/>
          </a:xfrm>
          <a:custGeom>
            <a:avLst/>
            <a:gdLst>
              <a:gd name="connsiteX0" fmla="*/ 1227221 w 1227221"/>
              <a:gd name="connsiteY0" fmla="*/ 0 h 1347537"/>
              <a:gd name="connsiteX1" fmla="*/ 348916 w 1227221"/>
              <a:gd name="connsiteY1" fmla="*/ 0 h 1347537"/>
              <a:gd name="connsiteX2" fmla="*/ 348916 w 1227221"/>
              <a:gd name="connsiteY2" fmla="*/ 1347537 h 1347537"/>
              <a:gd name="connsiteX3" fmla="*/ 0 w 1227221"/>
              <a:gd name="connsiteY3" fmla="*/ 1347537 h 134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221" h="1347537">
                <a:moveTo>
                  <a:pt x="1227221" y="0"/>
                </a:moveTo>
                <a:lnTo>
                  <a:pt x="348916" y="0"/>
                </a:lnTo>
                <a:lnTo>
                  <a:pt x="348916" y="1347537"/>
                </a:lnTo>
                <a:lnTo>
                  <a:pt x="0" y="1347537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CuadroTexto 76"/>
          <p:cNvSpPr txBox="1"/>
          <p:nvPr/>
        </p:nvSpPr>
        <p:spPr>
          <a:xfrm flipH="1">
            <a:off x="1529489" y="5576711"/>
            <a:ext cx="397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DO</a:t>
            </a:r>
            <a:endParaRPr lang="es-ES" sz="2000" b="1"/>
          </a:p>
        </p:txBody>
      </p:sp>
      <p:sp>
        <p:nvSpPr>
          <p:cNvPr id="78" name="CuadroTexto 77"/>
          <p:cNvSpPr txBox="1"/>
          <p:nvPr/>
        </p:nvSpPr>
        <p:spPr>
          <a:xfrm flipH="1">
            <a:off x="1675695" y="1285920"/>
            <a:ext cx="31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smtClean="0"/>
              <a:t>DI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14494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 </a:t>
            </a:r>
            <a:r>
              <a:rPr lang="es-ES" dirty="0" err="1" smtClean="0"/>
              <a:t>Fanuc</a:t>
            </a:r>
            <a:r>
              <a:rPr lang="es-ES" dirty="0" smtClean="0"/>
              <a:t> LR Mate 100</a:t>
            </a:r>
            <a:r>
              <a:rPr lang="es-ES" dirty="0" smtClean="0">
                <a:latin typeface="Bookman Old Style" pitchFamily="18" charset="0"/>
              </a:rPr>
              <a:t>IB</a:t>
            </a:r>
            <a:endParaRPr lang="es-ES" dirty="0">
              <a:latin typeface="Bookman Old Styl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0999" y="1213413"/>
            <a:ext cx="4575314" cy="4379097"/>
          </a:xfrm>
        </p:spPr>
        <p:txBody>
          <a:bodyPr>
            <a:normAutofit lnSpcReduction="10000"/>
          </a:bodyPr>
          <a:lstStyle/>
          <a:p>
            <a:r>
              <a:rPr lang="es-ES" sz="2800" dirty="0"/>
              <a:t>Configuración </a:t>
            </a:r>
            <a:r>
              <a:rPr lang="es-ES" sz="2800" dirty="0" smtClean="0"/>
              <a:t>articular</a:t>
            </a:r>
            <a:endParaRPr lang="es-ES" sz="2800" dirty="0"/>
          </a:p>
          <a:p>
            <a:r>
              <a:rPr lang="es-ES" sz="2800" dirty="0" smtClean="0"/>
              <a:t>5 </a:t>
            </a:r>
            <a:r>
              <a:rPr lang="es-ES" sz="2800" dirty="0"/>
              <a:t>Grados de </a:t>
            </a:r>
            <a:r>
              <a:rPr lang="es-ES" sz="2800" dirty="0" smtClean="0"/>
              <a:t>libertad</a:t>
            </a:r>
            <a:endParaRPr lang="es-ES" sz="2800" dirty="0"/>
          </a:p>
          <a:p>
            <a:r>
              <a:rPr lang="es-ES" sz="2800" dirty="0" smtClean="0"/>
              <a:t>Carga </a:t>
            </a:r>
            <a:r>
              <a:rPr lang="es-ES" sz="2800" dirty="0"/>
              <a:t>útil: 5 </a:t>
            </a:r>
            <a:r>
              <a:rPr lang="es-ES" sz="2800" dirty="0" err="1"/>
              <a:t>Kgs</a:t>
            </a:r>
            <a:r>
              <a:rPr lang="es-ES" sz="2800" dirty="0"/>
              <a:t>.</a:t>
            </a:r>
          </a:p>
          <a:p>
            <a:r>
              <a:rPr lang="es-ES" sz="2800" dirty="0" smtClean="0"/>
              <a:t>Espacio </a:t>
            </a:r>
            <a:r>
              <a:rPr lang="es-ES" sz="2800" dirty="0"/>
              <a:t>de trabajo: </a:t>
            </a:r>
            <a:r>
              <a:rPr lang="es-ES" sz="2800" dirty="0" smtClean="0"/>
              <a:t>620mm</a:t>
            </a:r>
            <a:endParaRPr lang="es-ES" sz="2800" dirty="0"/>
          </a:p>
          <a:p>
            <a:r>
              <a:rPr lang="es-ES" sz="2800" dirty="0" smtClean="0"/>
              <a:t>Motores </a:t>
            </a:r>
            <a:r>
              <a:rPr lang="es-ES" sz="2800" dirty="0"/>
              <a:t>eléctricos </a:t>
            </a:r>
            <a:r>
              <a:rPr lang="es-ES" sz="2800" dirty="0" err="1" smtClean="0"/>
              <a:t>servocontrolados</a:t>
            </a:r>
            <a:endParaRPr lang="es-ES" sz="2800" dirty="0"/>
          </a:p>
          <a:p>
            <a:r>
              <a:rPr lang="es-ES" sz="2800" dirty="0" err="1" smtClean="0"/>
              <a:t>Repetibilidad</a:t>
            </a:r>
            <a:r>
              <a:rPr lang="es-ES" sz="2800" dirty="0" smtClean="0"/>
              <a:t> </a:t>
            </a:r>
            <a:r>
              <a:rPr lang="es-ES" sz="2800" dirty="0"/>
              <a:t>±</a:t>
            </a:r>
            <a:r>
              <a:rPr lang="es-ES" sz="2800" dirty="0" smtClean="0"/>
              <a:t>0.04mm</a:t>
            </a:r>
            <a:endParaRPr lang="es-ES" sz="2800" dirty="0"/>
          </a:p>
          <a:p>
            <a:r>
              <a:rPr lang="es-ES" sz="2800" dirty="0" smtClean="0"/>
              <a:t>Posicionamiento </a:t>
            </a:r>
            <a:r>
              <a:rPr lang="es-ES" sz="2800" dirty="0"/>
              <a:t>mediante </a:t>
            </a:r>
            <a:r>
              <a:rPr lang="es-ES" sz="2800" dirty="0" err="1"/>
              <a:t>encoders</a:t>
            </a:r>
            <a:r>
              <a:rPr lang="es-ES" sz="2800" dirty="0"/>
              <a:t> absolutos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3</a:t>
            </a:fld>
            <a:endParaRPr lang="es-ES"/>
          </a:p>
        </p:txBody>
      </p:sp>
      <p:pic>
        <p:nvPicPr>
          <p:cNvPr id="3074" name="Picture 2" descr="https://encrypted-tbn2.gstatic.com/images?q=tbn:ANd9GcRrGWujzXhOD3d3aEfuHKr5H116VN9_5XIkq_njaXGF2dEa4544L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/>
          <a:stretch/>
        </p:blipFill>
        <p:spPr bwMode="auto">
          <a:xfrm>
            <a:off x="4956313" y="3449385"/>
            <a:ext cx="185119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robots.com/images/robots/original/lrmate100ib-top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95" l="8702" r="94890">
                        <a14:foregroundMark x1="24448" y1="69064" x2="24448" y2="69064"/>
                        <a14:foregroundMark x1="36050" y1="80769" x2="36050" y2="80769"/>
                        <a14:foregroundMark x1="26381" y1="87291" x2="8702" y2="53344"/>
                        <a14:foregroundMark x1="9945" y1="54682" x2="20580" y2="669"/>
                        <a14:foregroundMark x1="41022" y1="2508" x2="94890" y2="167"/>
                        <a14:foregroundMark x1="90608" y1="3512" x2="91713" y2="83612"/>
                        <a14:foregroundMark x1="91713" y1="83946" x2="62155" y2="98495"/>
                        <a14:foregroundMark x1="64088" y1="96990" x2="33702" y2="96990"/>
                        <a14:foregroundMark x1="42127" y1="86288" x2="20304" y2="53679"/>
                        <a14:foregroundMark x1="61740" y1="63545" x2="61740" y2="63545"/>
                        <a14:foregroundMark x1="62155" y1="39799" x2="62155" y2="39799"/>
                        <a14:foregroundMark x1="45304" y1="52843" x2="45304" y2="52843"/>
                        <a14:foregroundMark x1="39917" y1="54181" x2="39917" y2="54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08" y="1556792"/>
            <a:ext cx="3010881" cy="248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welding-robots.com/images/robots/original/lr100ib-si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05064"/>
            <a:ext cx="2305950" cy="23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9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 de 5 grados de libertad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4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" y="1340768"/>
            <a:ext cx="6660792" cy="391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4"/>
            <a:ext cx="42767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1"/>
          <a:stretch/>
        </p:blipFill>
        <p:spPr bwMode="auto">
          <a:xfrm>
            <a:off x="6516216" y="2060848"/>
            <a:ext cx="2494244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92080" y="4149080"/>
            <a:ext cx="307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Herramientas de manipulación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69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Controlador R-J3iB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4" y="1185593"/>
            <a:ext cx="3383280" cy="2963487"/>
          </a:xfr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5</a:t>
            </a:fld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2331426" cy="295232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96" y="4049266"/>
            <a:ext cx="4536504" cy="280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6</a:t>
            </a:fld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2169916" cy="4525963"/>
          </a:xfrm>
        </p:spPr>
        <p:txBody>
          <a:bodyPr/>
          <a:lstStyle/>
          <a:p>
            <a:pPr marL="0" indent="0">
              <a:buNone/>
            </a:pPr>
            <a:r>
              <a:rPr lang="es-ES" smtClean="0"/>
              <a:t>Teach Pendant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359" y="344327"/>
            <a:ext cx="4937525" cy="57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0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smtClean="0"/>
              <a:t>Programación en TPE</a:t>
            </a:r>
            <a:endParaRPr lang="es-ES" sz="2800"/>
          </a:p>
        </p:txBody>
      </p:sp>
      <p:sp>
        <p:nvSpPr>
          <p:cNvPr id="6" name="Marcador de contenid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Sistemas de Referencia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7</a:t>
            </a:fld>
            <a:endParaRPr kumimoji="0"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505795" y="231565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17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instrucciones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2564" y="1136772"/>
            <a:ext cx="8416636" cy="4525963"/>
          </a:xfrm>
        </p:spPr>
        <p:txBody>
          <a:bodyPr>
            <a:noAutofit/>
          </a:bodyPr>
          <a:lstStyle/>
          <a:p>
            <a:r>
              <a:rPr lang="es-ES" sz="1900" dirty="0"/>
              <a:t>Instrucciones de </a:t>
            </a:r>
            <a:r>
              <a:rPr lang="es-ES" sz="1900" dirty="0">
                <a:solidFill>
                  <a:srgbClr val="0070C0"/>
                </a:solidFill>
              </a:rPr>
              <a:t>movimiento</a:t>
            </a:r>
            <a:r>
              <a:rPr lang="es-ES" sz="1900" dirty="0"/>
              <a:t>: Desplaza la herramienta a la posición de </a:t>
            </a:r>
            <a:r>
              <a:rPr lang="es-ES" sz="1900" dirty="0" smtClean="0"/>
              <a:t>destino.</a:t>
            </a:r>
          </a:p>
          <a:p>
            <a:pPr lvl="1"/>
            <a:r>
              <a:rPr lang="es-ES" sz="1900" smtClean="0"/>
              <a:t>Opciones adicionales </a:t>
            </a:r>
            <a:r>
              <a:rPr lang="es-ES" sz="1900" dirty="0"/>
              <a:t>de movimiento: Realiza una operación adicional (especial) durante un movimiento</a:t>
            </a:r>
            <a:r>
              <a:rPr lang="es-ES" sz="1900" dirty="0" smtClean="0"/>
              <a:t>.</a:t>
            </a:r>
          </a:p>
          <a:p>
            <a:r>
              <a:rPr lang="es-ES" sz="1900" dirty="0" smtClean="0"/>
              <a:t>Instrucciones </a:t>
            </a:r>
            <a:r>
              <a:rPr lang="es-ES" sz="1900" smtClean="0"/>
              <a:t>sobre </a:t>
            </a:r>
            <a:r>
              <a:rPr lang="es-ES" sz="1900" smtClean="0">
                <a:solidFill>
                  <a:srgbClr val="0070C0"/>
                </a:solidFill>
              </a:rPr>
              <a:t>registros escalares y de posición</a:t>
            </a:r>
            <a:r>
              <a:rPr lang="es-ES" sz="1900" smtClean="0"/>
              <a:t>: </a:t>
            </a:r>
            <a:r>
              <a:rPr lang="es-ES" sz="1900" dirty="0" smtClean="0"/>
              <a:t>Asigna o lee datos numéricos.</a:t>
            </a:r>
          </a:p>
          <a:p>
            <a:r>
              <a:rPr lang="es-ES" sz="1900" smtClean="0"/>
              <a:t>Instrucciones de </a:t>
            </a:r>
            <a:r>
              <a:rPr lang="es-ES" sz="1900" smtClean="0">
                <a:solidFill>
                  <a:srgbClr val="0070C0"/>
                </a:solidFill>
              </a:rPr>
              <a:t>entrada/salida</a:t>
            </a:r>
            <a:r>
              <a:rPr lang="es-ES" sz="1900" dirty="0" smtClean="0"/>
              <a:t>:  </a:t>
            </a:r>
            <a:r>
              <a:rPr lang="es-ES" sz="1900" dirty="0"/>
              <a:t>envía o recibe una señal hacia o desde una unidad periférica</a:t>
            </a:r>
            <a:r>
              <a:rPr lang="es-ES" sz="1900" dirty="0" smtClean="0"/>
              <a:t>.</a:t>
            </a:r>
          </a:p>
          <a:p>
            <a:r>
              <a:rPr lang="es-ES" sz="1900" dirty="0" smtClean="0"/>
              <a:t>Instrucción de </a:t>
            </a:r>
            <a:r>
              <a:rPr lang="es-ES" sz="1900" dirty="0" smtClean="0">
                <a:solidFill>
                  <a:srgbClr val="0070C0"/>
                </a:solidFill>
              </a:rPr>
              <a:t>salto</a:t>
            </a:r>
            <a:r>
              <a:rPr lang="es-ES" sz="1900" dirty="0" smtClean="0"/>
              <a:t>: </a:t>
            </a:r>
            <a:r>
              <a:rPr lang="es-ES" sz="1900" dirty="0"/>
              <a:t>Cambia el flujo de un </a:t>
            </a:r>
            <a:r>
              <a:rPr lang="es-ES" sz="1900"/>
              <a:t>programa. </a:t>
            </a:r>
            <a:endParaRPr lang="es-ES" sz="1900" smtClean="0"/>
          </a:p>
          <a:p>
            <a:r>
              <a:rPr lang="es-ES" sz="1900" smtClean="0"/>
              <a:t>Instrucciones </a:t>
            </a:r>
            <a:r>
              <a:rPr lang="es-ES" sz="1900"/>
              <a:t>de </a:t>
            </a:r>
            <a:r>
              <a:rPr lang="es-ES" sz="1900">
                <a:solidFill>
                  <a:srgbClr val="0070C0"/>
                </a:solidFill>
              </a:rPr>
              <a:t>llamada de </a:t>
            </a:r>
            <a:r>
              <a:rPr lang="es-ES" sz="1900" smtClean="0">
                <a:solidFill>
                  <a:srgbClr val="0070C0"/>
                </a:solidFill>
              </a:rPr>
              <a:t>subrutina y macro</a:t>
            </a:r>
            <a:r>
              <a:rPr lang="es-ES" sz="1900" smtClean="0"/>
              <a:t>: </a:t>
            </a:r>
            <a:r>
              <a:rPr lang="es-ES" sz="1900"/>
              <a:t>Llama y ejecuta un </a:t>
            </a:r>
            <a:r>
              <a:rPr lang="es-ES" sz="1900" smtClean="0"/>
              <a:t>subprograma o macro.</a:t>
            </a:r>
            <a:endParaRPr lang="es-ES" sz="1900"/>
          </a:p>
          <a:p>
            <a:r>
              <a:rPr lang="es-ES" sz="1900" smtClean="0"/>
              <a:t>Instrucciones </a:t>
            </a:r>
            <a:r>
              <a:rPr lang="es-ES" sz="1900" dirty="0" smtClean="0"/>
              <a:t>de </a:t>
            </a:r>
            <a:r>
              <a:rPr lang="es-ES" sz="1900" dirty="0" smtClean="0">
                <a:solidFill>
                  <a:srgbClr val="0070C0"/>
                </a:solidFill>
              </a:rPr>
              <a:t>espera</a:t>
            </a:r>
            <a:r>
              <a:rPr lang="es-ES" sz="1900" dirty="0" smtClean="0"/>
              <a:t>: </a:t>
            </a:r>
            <a:r>
              <a:rPr lang="es-ES" sz="1900" dirty="0"/>
              <a:t>Mantiene la ejecución del programa hasta que se cumplan las condiciones especificadas</a:t>
            </a:r>
            <a:r>
              <a:rPr lang="es-ES" sz="1900" dirty="0" smtClean="0"/>
              <a:t>.</a:t>
            </a:r>
          </a:p>
          <a:p>
            <a:r>
              <a:rPr lang="es-ES" sz="1900" smtClean="0"/>
              <a:t>Instrucciones </a:t>
            </a:r>
            <a:r>
              <a:rPr lang="es-ES" sz="1900" dirty="0" smtClean="0"/>
              <a:t>de </a:t>
            </a:r>
            <a:r>
              <a:rPr lang="es-ES" sz="1900" dirty="0" err="1" smtClean="0">
                <a:solidFill>
                  <a:srgbClr val="0070C0"/>
                </a:solidFill>
              </a:rPr>
              <a:t>paletizado</a:t>
            </a:r>
            <a:r>
              <a:rPr lang="es-ES" sz="1900" dirty="0" smtClean="0"/>
              <a:t>: para el </a:t>
            </a:r>
            <a:r>
              <a:rPr lang="es-ES" sz="1900" dirty="0" err="1" smtClean="0"/>
              <a:t>paletizado</a:t>
            </a:r>
            <a:r>
              <a:rPr lang="es-ES" sz="1900" dirty="0" smtClean="0"/>
              <a:t> de piezas.</a:t>
            </a:r>
          </a:p>
          <a:p>
            <a:r>
              <a:rPr lang="es-ES" sz="1900" dirty="0" smtClean="0"/>
              <a:t>Instrucciones de </a:t>
            </a:r>
            <a:r>
              <a:rPr lang="es-ES" sz="1900" dirty="0">
                <a:solidFill>
                  <a:srgbClr val="0070C0"/>
                </a:solidFill>
              </a:rPr>
              <a:t>fin de programa</a:t>
            </a:r>
            <a:r>
              <a:rPr lang="es-ES" sz="1900" dirty="0"/>
              <a:t>: </a:t>
            </a:r>
            <a:r>
              <a:rPr lang="es-ES" sz="1900"/>
              <a:t>Finaliza </a:t>
            </a:r>
            <a:r>
              <a:rPr lang="es-ES" sz="1900" smtClean="0"/>
              <a:t>o suspende la </a:t>
            </a:r>
            <a:r>
              <a:rPr lang="es-ES" sz="1900" dirty="0"/>
              <a:t>ejecución de un programa</a:t>
            </a:r>
            <a:r>
              <a:rPr lang="es-ES" sz="1900" dirty="0" smtClean="0"/>
              <a:t>.</a:t>
            </a:r>
          </a:p>
          <a:p>
            <a:r>
              <a:rPr lang="es-ES" sz="1900" dirty="0" smtClean="0"/>
              <a:t>Instrucciones de </a:t>
            </a:r>
            <a:r>
              <a:rPr lang="es-ES" sz="1900" dirty="0" smtClean="0">
                <a:solidFill>
                  <a:srgbClr val="0070C0"/>
                </a:solidFill>
              </a:rPr>
              <a:t>comentario</a:t>
            </a:r>
            <a:r>
              <a:rPr lang="es-ES" sz="1900" dirty="0" smtClean="0"/>
              <a:t>: </a:t>
            </a:r>
            <a:r>
              <a:rPr lang="es-ES" sz="1900" dirty="0"/>
              <a:t>Añade un comentario a un </a:t>
            </a:r>
            <a:r>
              <a:rPr lang="es-ES" sz="1900" dirty="0" smtClean="0"/>
              <a:t>programa</a:t>
            </a:r>
            <a:r>
              <a:rPr lang="es-ES" sz="1900" dirty="0"/>
              <a:t>.</a:t>
            </a:r>
            <a:endParaRPr lang="es-ES" sz="1900" dirty="0" smtClean="0"/>
          </a:p>
          <a:p>
            <a:r>
              <a:rPr lang="es-ES" sz="1900" dirty="0" smtClean="0">
                <a:solidFill>
                  <a:srgbClr val="0070C0"/>
                </a:solidFill>
              </a:rPr>
              <a:t>Otras</a:t>
            </a:r>
            <a:r>
              <a:rPr lang="es-ES" sz="1900" dirty="0" smtClean="0"/>
              <a:t> </a:t>
            </a:r>
            <a:r>
              <a:rPr lang="es-ES" sz="1900" dirty="0"/>
              <a:t>instrucciones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6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programa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9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4031672" y="1901536"/>
            <a:ext cx="455445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   EJEMPLO1                          JOINT 10%</a:t>
            </a:r>
          </a:p>
          <a:p>
            <a:pPr>
              <a:lnSpc>
                <a:spcPct val="150000"/>
              </a:lnSpc>
            </a:pPr>
            <a:endParaRPr lang="es-ES" sz="12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1: 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J PR[1</a:t>
            </a: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] 100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% CNT 20</a:t>
            </a:r>
            <a:endParaRPr lang="es-E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: RO[1] = ON</a:t>
            </a:r>
            <a:endParaRPr lang="es-E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3: 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J PR[2</a:t>
            </a: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] 70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% CNT 10 OFFSET </a:t>
            </a: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PR[5]</a:t>
            </a:r>
          </a:p>
          <a:p>
            <a:pPr>
              <a:lnSpc>
                <a:spcPct val="150000"/>
              </a:lnSpc>
            </a:pP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4: 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L PR[2</a:t>
            </a: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] 100mm/</a:t>
            </a:r>
            <a:r>
              <a:rPr lang="es-ES" sz="1200" b="1" dirty="0" err="1" smtClean="0">
                <a:latin typeface="Courier New" pitchFamily="49" charset="0"/>
                <a:cs typeface="Courier New" pitchFamily="49" charset="0"/>
              </a:rPr>
              <a:t>sec</a:t>
            </a: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 FINE</a:t>
            </a:r>
          </a:p>
          <a:p>
            <a:pPr>
              <a:lnSpc>
                <a:spcPct val="150000"/>
              </a:lnSpc>
            </a:pP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5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: RO[1] = OFF</a:t>
            </a:r>
            <a:endParaRPr lang="es-E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6: 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L PR[2</a:t>
            </a: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] 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100mm/</a:t>
            </a:r>
            <a:r>
              <a:rPr lang="es-ES" sz="1200" b="1" err="1" smtClean="0">
                <a:latin typeface="Courier New" pitchFamily="49" charset="0"/>
                <a:cs typeface="Courier New" pitchFamily="49" charset="0"/>
              </a:rPr>
              <a:t>sec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 CNT 10 OFFSET </a:t>
            </a: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PR[5]</a:t>
            </a:r>
          </a:p>
          <a:p>
            <a:pPr>
              <a:lnSpc>
                <a:spcPct val="150000"/>
              </a:lnSpc>
            </a:pP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7: ABORT</a:t>
            </a:r>
          </a:p>
          <a:p>
            <a:pPr>
              <a:lnSpc>
                <a:spcPct val="150000"/>
              </a:lnSpc>
            </a:pP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s-ES" sz="1200" b="1" dirty="0" err="1" smtClean="0">
                <a:latin typeface="Courier New" pitchFamily="49" charset="0"/>
                <a:cs typeface="Courier New" pitchFamily="49" charset="0"/>
              </a:rPr>
              <a:t>End</a:t>
            </a: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lnSpc>
                <a:spcPct val="150000"/>
              </a:lnSpc>
            </a:pPr>
            <a:endParaRPr lang="es-ES" sz="12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s-ES" sz="1200" b="1" dirty="0" smtClean="0">
                <a:latin typeface="Courier New" pitchFamily="49" charset="0"/>
                <a:cs typeface="Courier New" pitchFamily="49" charset="0"/>
              </a:rPr>
              <a:t>POINT                              TOUCHUP &gt;</a:t>
            </a:r>
          </a:p>
          <a:p>
            <a:pPr>
              <a:lnSpc>
                <a:spcPct val="150000"/>
              </a:lnSpc>
            </a:pPr>
            <a:endParaRPr lang="es-E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0880" y="1984661"/>
            <a:ext cx="2106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Nombre del programa</a:t>
            </a:r>
            <a:endParaRPr lang="es-ES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10489" y="2524988"/>
            <a:ext cx="161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Número de línea</a:t>
            </a:r>
            <a:endParaRPr lang="es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810489" y="2982191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Instrucciones de programa</a:t>
            </a:r>
            <a:endParaRPr lang="es-E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028698" y="3325092"/>
            <a:ext cx="2505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Instrucción de movimiento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18307" y="3626430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Instrucción de macro</a:t>
            </a: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22216" y="4156364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Instrucción de fin</a:t>
            </a:r>
            <a:endParaRPr lang="es-E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93616" y="4436922"/>
            <a:ext cx="2611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Símbolo de fin de programa</a:t>
            </a:r>
            <a:endParaRPr lang="es-ES" sz="14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3813465" y="1901536"/>
            <a:ext cx="4862944" cy="34809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2930235" y="2036619"/>
            <a:ext cx="1309256" cy="124690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2545771" y="2566556"/>
            <a:ext cx="1496293" cy="124690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/>
          <p:cNvSpPr/>
          <p:nvPr/>
        </p:nvSpPr>
        <p:spPr>
          <a:xfrm>
            <a:off x="3470564" y="3397828"/>
            <a:ext cx="571500" cy="114299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>
            <a:off x="3023754" y="3709556"/>
            <a:ext cx="1018310" cy="114300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/>
          <p:cNvSpPr/>
          <p:nvPr/>
        </p:nvSpPr>
        <p:spPr>
          <a:xfrm>
            <a:off x="2867892" y="4239491"/>
            <a:ext cx="1174172" cy="103909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derecha"/>
          <p:cNvSpPr/>
          <p:nvPr/>
        </p:nvSpPr>
        <p:spPr>
          <a:xfrm>
            <a:off x="3480955" y="4509654"/>
            <a:ext cx="561109" cy="135081"/>
          </a:xfrm>
          <a:prstGeom prst="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0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de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</TotalTime>
  <Words>952</Words>
  <Application>Microsoft Office PowerPoint</Application>
  <PresentationFormat>Presentación en pantalla (4:3)</PresentationFormat>
  <Paragraphs>247</Paragraphs>
  <Slides>21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Courier New</vt:lpstr>
      <vt:lpstr>Georgia</vt:lpstr>
      <vt:lpstr>Presentación de PowerPoint 2010</vt:lpstr>
      <vt:lpstr>Arquitectura Fanuc e  Instrucciones TPE</vt:lpstr>
      <vt:lpstr>Características del robot fanuc del laboratorio</vt:lpstr>
      <vt:lpstr>Robot Fanuc LR Mate 100IB</vt:lpstr>
      <vt:lpstr>Robot de 5 grados de libertad</vt:lpstr>
      <vt:lpstr>Controlador R-J3iB</vt:lpstr>
      <vt:lpstr>Presentación de PowerPoint</vt:lpstr>
      <vt:lpstr>Programación en TPE</vt:lpstr>
      <vt:lpstr>Tipos de instrucciones</vt:lpstr>
      <vt:lpstr>Ejemplo de programa</vt:lpstr>
      <vt:lpstr>Instrucciones de movimiento</vt:lpstr>
      <vt:lpstr>Instrucciones de movimiento J L C</vt:lpstr>
      <vt:lpstr>Ejemplos de movimientos</vt:lpstr>
      <vt:lpstr>Opciones de movimiento</vt:lpstr>
      <vt:lpstr>Movimiento con Offset</vt:lpstr>
      <vt:lpstr>Instrucciones de salto</vt:lpstr>
      <vt:lpstr>Instrucciones</vt:lpstr>
      <vt:lpstr>Tipos de variables</vt:lpstr>
      <vt:lpstr>Señales digitales, semáforos y comunicación entre programas</vt:lpstr>
      <vt:lpstr>Presentación de PowerPoint</vt:lpstr>
      <vt:lpstr>Presentación de PowerPoint</vt:lpstr>
      <vt:lpstr>Presentación de PowerPoint</vt:lpstr>
    </vt:vector>
  </TitlesOfParts>
  <Company>Universidad de Jaén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Ángel Gaspar González Rodríguez</dc:creator>
  <cp:lastModifiedBy>UJA</cp:lastModifiedBy>
  <cp:revision>90</cp:revision>
  <dcterms:created xsi:type="dcterms:W3CDTF">2013-09-18T15:19:07Z</dcterms:created>
  <dcterms:modified xsi:type="dcterms:W3CDTF">2022-01-03T11:56:00Z</dcterms:modified>
</cp:coreProperties>
</file>