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17" r:id="rId3"/>
    <p:sldId id="318" r:id="rId4"/>
    <p:sldId id="319" r:id="rId5"/>
    <p:sldId id="320" r:id="rId6"/>
    <p:sldId id="323" r:id="rId7"/>
    <p:sldId id="321" r:id="rId8"/>
    <p:sldId id="32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CB6BBEF7-9717-4733-A929-535518E6EBF6}">
          <p14:sldIdLst>
            <p14:sldId id="314"/>
            <p14:sldId id="317"/>
            <p14:sldId id="318"/>
            <p14:sldId id="319"/>
            <p14:sldId id="320"/>
            <p14:sldId id="323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C0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0545" autoAdjust="0"/>
  </p:normalViewPr>
  <p:slideViewPr>
    <p:cSldViewPr snapToGrid="0">
      <p:cViewPr varScale="1">
        <p:scale>
          <a:sx n="102" d="100"/>
          <a:sy n="102" d="100"/>
        </p:scale>
        <p:origin x="20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notesViewPr>
    <p:cSldViewPr snapToGrid="0">
      <p:cViewPr varScale="1">
        <p:scale>
          <a:sx n="84" d="100"/>
          <a:sy n="84" d="100"/>
        </p:scale>
        <p:origin x="190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10F9-ADDC-4DF7-B8BC-45FBB2299AFE}" type="datetimeFigureOut">
              <a:rPr lang="es-ES" smtClean="0"/>
              <a:t>24/05/2024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100C-1621-43CA-A6B2-F462BCED9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00F830A1-3891-4B82-A120-081866556DA0}" type="datetimeFigureOut">
              <a:pPr/>
              <a:t>24/05/2024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58CC9574-A819-4FE4-99A7-1E27AD09ADC2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9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ABB usa</a:t>
            </a:r>
            <a:r>
              <a:rPr lang="es-ES" baseline="0" dirty="0"/>
              <a:t> </a:t>
            </a:r>
            <a:r>
              <a:rPr lang="es-ES" baseline="0" dirty="0" err="1"/>
              <a:t>wrist</a:t>
            </a:r>
            <a:r>
              <a:rPr lang="es-ES" baseline="0" dirty="0"/>
              <a:t>, y </a:t>
            </a:r>
            <a:r>
              <a:rPr lang="es-ES" baseline="0" dirty="0" err="1"/>
              <a:t>Fanuc</a:t>
            </a:r>
            <a:r>
              <a:rPr lang="es-ES" baseline="0" dirty="0"/>
              <a:t> </a:t>
            </a:r>
            <a:r>
              <a:rPr lang="es-ES" baseline="0" dirty="0" err="1"/>
              <a:t>mechanical</a:t>
            </a:r>
            <a:r>
              <a:rPr lang="es-ES" baseline="0" dirty="0"/>
              <a:t> interface </a:t>
            </a:r>
            <a:r>
              <a:rPr lang="es-ES" baseline="0" dirty="0" err="1"/>
              <a:t>coordinate</a:t>
            </a:r>
            <a:r>
              <a:rPr lang="es-ES" baseline="0" dirty="0"/>
              <a:t> </a:t>
            </a:r>
            <a:r>
              <a:rPr lang="es-ES" baseline="0" dirty="0" err="1"/>
              <a:t>system</a:t>
            </a:r>
            <a:endParaRPr lang="es-ES" baseline="0" dirty="0"/>
          </a:p>
          <a:p>
            <a:r>
              <a:rPr lang="es-ES" baseline="0" dirty="0"/>
              <a:t>Además, está el </a:t>
            </a:r>
            <a:r>
              <a:rPr lang="es-ES" baseline="0" dirty="0" err="1"/>
              <a:t>Jog</a:t>
            </a:r>
            <a:r>
              <a:rPr lang="es-ES" baseline="0" dirty="0"/>
              <a:t> </a:t>
            </a:r>
            <a:r>
              <a:rPr lang="es-ES" baseline="0" dirty="0" err="1"/>
              <a:t>Coordinate</a:t>
            </a:r>
            <a:r>
              <a:rPr lang="es-ES" baseline="0" dirty="0"/>
              <a:t> </a:t>
            </a:r>
            <a:r>
              <a:rPr lang="es-ES" baseline="0" dirty="0" err="1"/>
              <a:t>system</a:t>
            </a:r>
            <a:r>
              <a:rPr lang="es-ES" baseline="0" dirty="0"/>
              <a:t>, para movimientos con la consola de programación.</a:t>
            </a:r>
          </a:p>
          <a:p>
            <a:endParaRPr lang="es-ES" baseline="0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 interface coordinate system ( Coordinate system fixed to the tool 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standard Cartesian coordinate system defined for the mechanical interface of the robot (the surface of wrist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flange). The coordinate system is fixed at a position determined by the robot. On the basis of the coordinate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 tool coordinate system is specified.</a:t>
            </a:r>
          </a:p>
          <a:p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endParaRPr lang="es-E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coordinate system that defines the position of the tool center point (TCP) and the attitude of the tool. The tool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 must be specified. If the coordinate system is not defined, the mechanical interface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 substitutes for it.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coordinate system ( Coordinate system fixed in the work space 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standard Cartesian coordinate system fixed in a work space. The coordinate system is fixed at a position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determined by the robot. On the basis of the coordinate system, a user coordinate system and a jog coordinate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are specified. The world coordinate system is used for specifying position data and executing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 instruction. Refer to the Appendix B.6 “World Frame Origin” for the origin of the world frame.</a:t>
            </a:r>
          </a:p>
          <a:p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endParaRPr lang="es-E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Cartesian coordinate system defined by the user in each work space. It is used to specify a position register,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the corresponding position register instruction and position compensation instruction, etc. If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 is not defined, the world coordinate system substitutes for it.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Si se cambia el TCS o el UCS,</a:t>
            </a:r>
            <a:r>
              <a:rPr lang="es-ES" baseline="0"/>
              <a:t> hay que tener cuidado con las nuevas trayectorias, porque pueden dar lugar a colisión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tool coordinate system is a Cartesian coordinate system that defines the position of the tool center point (TCP)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attitude of the tool. On the tool coordinate system, the zero point usually represents the TCP and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Z–axis usually represents the tool axis. When the tool coordinate system is not defined, the mechanical interface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 substitutes for 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 coordinates include (x, y, z) indicating the position of the tool center point (TCP), and (w, p, r) indicating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 of the tool. Coordinates x, y, and z indicate the position of TCP on the mechanical interface coordinate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Coordinates w, p, and r indicate the attitude of the tool and the angular displacement around the X–, Y–,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Z–axes of the mechanical interface coordinate system.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tool center point is used to specify the position data. The attitude of the tool is required to perform tool attitude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control. 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tool is damaged or replaced, all you have to do is redefine the tool coordinate system. The program does not normally have to be changed. 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TCP (origin) is selected as the point on the tool that must be correctly positioned, e.g. the muzzle on a glue gun The tool coordinate axes are defined as those natural for the tool in question. 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2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tool coordinate system is a Cartesian coordinate system that defines the position of the tool center point (TCP)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attitude of the tool. On the tool coordinate system, the zero point usually represents the TCP and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Z–axis usually represents the tool axis. When the tool coordinate system is not defined, the mechanical interface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coordinate system substitutes for 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 coordinates include (x, y, z) indicating the position of the tool center point (TCP), and (w, p, r) indicating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 of the tool. Coordinates x, y, and z indicate the position of TCP on the mechanical interface coordinate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Coordinates w, p, and r indicate the attitude of the tool and the angular displacement around the X–, Y–,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Z–axes of the mechanical interface coordinate system.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tool center point is used to specify the position data. The attitude of the tool is required to perform tool attitude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control. </a:t>
            </a:r>
          </a:p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tool is damaged or replaced, all you have to do is redefine the tool coordinate system. The program does not normally have to be changed. 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TCP (origin) is selected as the point on the tool that must be correctly positioned, e.g. the muzzle on a glue gun The tool coordinate axes are defined as those natural for the tool in question. 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890A-FE36-4FA4-A451-DBC2F922C48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98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BA93B58-F4DE-42D0-AB74-6D8359851DF7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es-ES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es-E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multimedia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8AA3000-AF5F-4BF2-BE4B-B8F4B9159BBD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es-ES"/>
            </a:lvl1pPr>
          </a:lstStyle>
          <a:p>
            <a:pPr eaLnBrk="1" latinLnBrk="0" hangingPunct="1"/>
            <a:r>
              <a:rPr lang="es-ES"/>
              <a:t>Haga clic en el icono para agregar medios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es-ES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F7D116A-AB9F-42C2-83FB-50B9507B34DF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E91D-5894-4889-AF5E-EE5E64BE3E92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es-ES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    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y títul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9F6477E-AAF0-4B87-9514-A398B08910C5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es-ES" sz="3000" b="1" cap="all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es-E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conteni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68" y="0"/>
            <a:ext cx="9146867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es-ES" sz="3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4929411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DCA2F18-9EF4-401B-A258-A703A3B2A981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6E87B2A-40CD-4971-BE70-36E927BBCA0A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es-ES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379097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es-ES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es-ES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es-ES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888B-8DC5-4474-96D6-ECEFE9BE820B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AB3D72E5-D610-4B75-AE62-AF3F29C13A71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: Énf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AAE6-3557-433C-B813-423C7864A2BA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es-ES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es-ES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n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DF3D06B2-6A6C-41B7-AAC7-0024BFB94A48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es-ES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es-ES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es-ES"/>
              <a:t>Haga clic para modificar el estilo de subtítulo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3347861" y="5301208"/>
            <a:ext cx="3557017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617984"/>
            <a:ext cx="5111750" cy="5334000"/>
          </a:xfrm>
        </p:spPr>
        <p:txBody>
          <a:bodyPr/>
          <a:lstStyle>
            <a:lvl1pPr eaLnBrk="1" latinLnBrk="0" hangingPunct="1">
              <a:defRPr kumimoji="0" lang="es-ES" sz="2800">
                <a:solidFill>
                  <a:schemeClr val="bg1"/>
                </a:solidFill>
              </a:defRPr>
            </a:lvl1pPr>
            <a:lvl2pPr eaLnBrk="1" latinLnBrk="0" hangingPunct="1">
              <a:defRPr kumimoji="0" lang="es-ES" sz="2800">
                <a:solidFill>
                  <a:schemeClr val="bg1"/>
                </a:solidFill>
              </a:defRPr>
            </a:lvl2pPr>
            <a:lvl3pPr eaLnBrk="1" latinLnBrk="0" hangingPunct="1">
              <a:defRPr kumimoji="0" lang="es-ES" sz="2400">
                <a:solidFill>
                  <a:schemeClr val="bg1"/>
                </a:solidFill>
              </a:defRPr>
            </a:lvl3pPr>
            <a:lvl4pPr eaLnBrk="1" latinLnBrk="0" hangingPunct="1">
              <a:defRPr kumimoji="0" lang="es-ES" sz="2000">
                <a:solidFill>
                  <a:schemeClr val="bg1"/>
                </a:solidFill>
              </a:defRPr>
            </a:lvl4pPr>
            <a:lvl5pPr eaLnBrk="1" latinLnBrk="0" hangingPunct="1">
              <a:defRPr kumimoji="0" lang="es-ES" sz="2000">
                <a:solidFill>
                  <a:schemeClr val="bg1"/>
                </a:solidFill>
              </a:defRPr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670" y="6312892"/>
            <a:ext cx="2133600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9389322F-E512-42DD-95CF-AF5B316004BE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5896" y="6356350"/>
            <a:ext cx="2383904" cy="365125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8" name="Oval 6"/>
          <p:cNvSpPr/>
          <p:nvPr userDrawn="1"/>
        </p:nvSpPr>
        <p:spPr>
          <a:xfrm>
            <a:off x="611560" y="2247900"/>
            <a:ext cx="1368152" cy="1397124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259632" y="2455149"/>
            <a:ext cx="654173" cy="829835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ES"/>
              <a:t>       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/>
          <a:srcRect r="1984"/>
          <a:stretch/>
        </p:blipFill>
        <p:spPr>
          <a:xfrm flipH="1">
            <a:off x="5598427" y="5301208"/>
            <a:ext cx="3557017" cy="1556792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3619872" y="617984"/>
            <a:ext cx="5271789" cy="46832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37000"/>
                </a:schemeClr>
              </a:gs>
              <a:gs pos="74000">
                <a:schemeClr val="bg1">
                  <a:lumMod val="85000"/>
                  <a:alpha val="42000"/>
                </a:schemeClr>
              </a:gs>
              <a:gs pos="83000">
                <a:schemeClr val="bg1">
                  <a:lumMod val="95000"/>
                  <a:alpha val="60000"/>
                </a:schemeClr>
              </a:gs>
              <a:gs pos="100000">
                <a:schemeClr val="bg1"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8BDC-B6A5-4844-A1F9-4F7827B61D0B}" type="datetime1">
              <a:rPr lang="es-ES" smtClean="0"/>
              <a:t>24/05/2024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‹Nº›</a:t>
            </a:fld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/>
              <a:t>Sistemas de referencia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Sistemas de Referencia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s-ES" smtClean="0"/>
              <a:pPr/>
              <a:t>1</a:t>
            </a:fld>
            <a:endParaRPr kumimoji="0"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437791" y="221381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43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coordenados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Sistema de las articulaciones (</a:t>
            </a:r>
            <a:r>
              <a:rPr lang="es-ES" dirty="0" err="1"/>
              <a:t>joints</a:t>
            </a:r>
            <a:r>
              <a:rPr lang="es-ES" dirty="0"/>
              <a:t>). </a:t>
            </a:r>
          </a:p>
          <a:p>
            <a:pPr lvl="1"/>
            <a:r>
              <a:rPr lang="es-ES" dirty="0"/>
              <a:t>La posición se define con tres articulaciones </a:t>
            </a:r>
          </a:p>
          <a:p>
            <a:pPr lvl="1"/>
            <a:r>
              <a:rPr lang="es-ES"/>
              <a:t>La orientación se </a:t>
            </a:r>
            <a:r>
              <a:rPr lang="es-ES" dirty="0"/>
              <a:t>define con el número de </a:t>
            </a:r>
            <a:r>
              <a:rPr lang="es-ES" dirty="0" err="1"/>
              <a:t>dof</a:t>
            </a:r>
            <a:r>
              <a:rPr lang="es-ES" dirty="0"/>
              <a:t> -</a:t>
            </a:r>
            <a:r>
              <a:rPr lang="es-ES"/>
              <a:t>3.</a:t>
            </a:r>
          </a:p>
          <a:p>
            <a:pPr lvl="1"/>
            <a:r>
              <a:rPr lang="es-ES"/>
              <a:t>El conjunto de posición + orientación </a:t>
            </a:r>
            <a:r>
              <a:rPr lang="es-ES">
                <a:sym typeface="Wingdings" panose="05000000000000000000" pitchFamily="2" charset="2"/>
              </a:rPr>
              <a:t> Postura o pose</a:t>
            </a:r>
            <a:endParaRPr lang="es-ES" dirty="0"/>
          </a:p>
          <a:p>
            <a:r>
              <a:rPr lang="es-ES" dirty="0"/>
              <a:t>Sistema cartesiano</a:t>
            </a:r>
          </a:p>
          <a:p>
            <a:pPr lvl="1"/>
            <a:r>
              <a:rPr lang="es-ES" dirty="0"/>
              <a:t>La posición se define con las coordenadas  </a:t>
            </a:r>
            <a:r>
              <a:rPr lang="es-ES" dirty="0" err="1"/>
              <a:t>x,y,z</a:t>
            </a:r>
            <a:r>
              <a:rPr lang="es-ES" dirty="0"/>
              <a:t> desde el origen del sistema de referencia hasta el extremo de la herramienta. </a:t>
            </a:r>
          </a:p>
          <a:p>
            <a:pPr lvl="1"/>
            <a:r>
              <a:rPr lang="es-ES"/>
              <a:t>La orientación </a:t>
            </a:r>
            <a:r>
              <a:rPr lang="es-ES" dirty="0"/>
              <a:t>se define  con:</a:t>
            </a:r>
          </a:p>
          <a:p>
            <a:pPr lvl="2"/>
            <a:r>
              <a:rPr lang="es-ES" dirty="0" err="1"/>
              <a:t>yaw</a:t>
            </a:r>
            <a:r>
              <a:rPr lang="es-ES" dirty="0"/>
              <a:t> o guiñada (w), </a:t>
            </a:r>
          </a:p>
          <a:p>
            <a:pPr lvl="2"/>
            <a:r>
              <a:rPr lang="es-ES" dirty="0"/>
              <a:t>pitch o cabeceo (p), </a:t>
            </a:r>
          </a:p>
          <a:p>
            <a:pPr lvl="2"/>
            <a:r>
              <a:rPr lang="es-ES" dirty="0"/>
              <a:t>roll o alabeo/balanceo (r).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2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01" y="475850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64838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6605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Conociendo la configuración de los eslabones y de las articulaciones se puede pasar del sistema de las articulaciones al sistema cartesiano (</a:t>
            </a:r>
            <a:r>
              <a:rPr lang="es-ES" dirty="0" err="1"/>
              <a:t>Denavit-Hartenberg</a:t>
            </a:r>
            <a:r>
              <a:rPr lang="es-ES" dirty="0"/>
              <a:t>).</a:t>
            </a:r>
          </a:p>
          <a:p>
            <a:r>
              <a:rPr lang="es-ES" dirty="0"/>
              <a:t>¿Dónde está y cómo se orienta el sistema de coordenadas cartesiano?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3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Transformación entre sistemas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69" y="3529012"/>
            <a:ext cx="3848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64838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678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Principales sistemas de referencia para la posición</a:t>
            </a:r>
          </a:p>
          <a:p>
            <a:pPr lvl="1"/>
            <a:r>
              <a:rPr lang="es-ES"/>
              <a:t>World coordinate </a:t>
            </a:r>
            <a:r>
              <a:rPr lang="es-ES" err="1"/>
              <a:t>system</a:t>
            </a:r>
            <a:r>
              <a:rPr lang="es-ES"/>
              <a:t> WCS </a:t>
            </a:r>
            <a:endParaRPr lang="es-ES" dirty="0"/>
          </a:p>
          <a:p>
            <a:pPr lvl="2"/>
            <a:r>
              <a:rPr lang="es-ES"/>
              <a:t>Definido </a:t>
            </a:r>
            <a:r>
              <a:rPr lang="es-ES" dirty="0"/>
              <a:t>de fábrica</a:t>
            </a:r>
          </a:p>
          <a:p>
            <a:pPr lvl="2"/>
            <a:r>
              <a:rPr lang="es-ES" dirty="0"/>
              <a:t>O</a:t>
            </a:r>
            <a:r>
              <a:rPr lang="es-ES"/>
              <a:t>rigen </a:t>
            </a:r>
            <a:r>
              <a:rPr lang="es-ES" dirty="0"/>
              <a:t>en la base o cintura del robot. </a:t>
            </a:r>
            <a:r>
              <a:rPr lang="es-ES"/>
              <a:t>1 WCS </a:t>
            </a:r>
            <a:r>
              <a:rPr lang="es-ES" dirty="0"/>
              <a:t>por cada robot</a:t>
            </a:r>
          </a:p>
          <a:p>
            <a:pPr lvl="1"/>
            <a:r>
              <a:rPr lang="es-ES"/>
              <a:t>User coordinate </a:t>
            </a:r>
            <a:r>
              <a:rPr lang="es-ES" err="1"/>
              <a:t>system</a:t>
            </a:r>
            <a:r>
              <a:rPr lang="es-ES"/>
              <a:t> UCS</a:t>
            </a:r>
            <a:endParaRPr lang="es-ES" dirty="0"/>
          </a:p>
          <a:p>
            <a:pPr lvl="2"/>
            <a:r>
              <a:rPr lang="es-ES" dirty="0"/>
              <a:t>Ú</a:t>
            </a:r>
            <a:r>
              <a:rPr lang="es-ES"/>
              <a:t>til </a:t>
            </a:r>
            <a:r>
              <a:rPr lang="es-ES" dirty="0"/>
              <a:t>para varios robots trabajando en un mismo espacio de trabajo </a:t>
            </a:r>
            <a:r>
              <a:rPr lang="es-ES"/>
              <a:t>o suspendidos</a:t>
            </a:r>
          </a:p>
          <a:p>
            <a:pPr lvl="2"/>
            <a:r>
              <a:rPr lang="es-ES"/>
              <a:t>Pueden ser definidos por el usuario</a:t>
            </a:r>
            <a:endParaRPr lang="es-ES" dirty="0"/>
          </a:p>
          <a:p>
            <a:pPr lvl="1"/>
            <a:r>
              <a:rPr lang="es-ES" dirty="0" err="1"/>
              <a:t>Mechanical</a:t>
            </a:r>
            <a:r>
              <a:rPr lang="es-ES" dirty="0"/>
              <a:t> interface </a:t>
            </a:r>
            <a:r>
              <a:rPr lang="es-ES" dirty="0" err="1"/>
              <a:t>coordinate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(MICS) o </a:t>
            </a:r>
            <a:r>
              <a:rPr lang="es-ES" dirty="0" err="1"/>
              <a:t>wrist</a:t>
            </a:r>
            <a:r>
              <a:rPr lang="es-ES" dirty="0"/>
              <a:t> </a:t>
            </a:r>
            <a:r>
              <a:rPr lang="es-ES" dirty="0" err="1"/>
              <a:t>coordinate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</a:p>
          <a:p>
            <a:pPr lvl="2"/>
            <a:r>
              <a:rPr lang="es-ES" dirty="0"/>
              <a:t>En la muñeca. Eje Z hacia afuera</a:t>
            </a:r>
          </a:p>
          <a:p>
            <a:pPr lvl="1"/>
            <a:r>
              <a:rPr lang="es-ES" dirty="0" err="1"/>
              <a:t>Tool</a:t>
            </a:r>
            <a:r>
              <a:rPr lang="es-ES" dirty="0"/>
              <a:t> </a:t>
            </a:r>
            <a:r>
              <a:rPr lang="es-ES" dirty="0" err="1"/>
              <a:t>coordinate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TCS </a:t>
            </a:r>
          </a:p>
          <a:p>
            <a:pPr lvl="2"/>
            <a:r>
              <a:rPr lang="es-ES"/>
              <a:t>En general, no será paralelo a WCS o UCS. Su posición y orientación cambia a medida que movemos el robot.</a:t>
            </a:r>
            <a:endParaRPr lang="es-ES" dirty="0"/>
          </a:p>
          <a:p>
            <a:pPr lvl="2"/>
            <a:r>
              <a:rPr lang="es-ES" dirty="0"/>
              <a:t>Por defecto es igual que MICS</a:t>
            </a:r>
          </a:p>
          <a:p>
            <a:pPr lvl="2"/>
            <a:r>
              <a:rPr lang="es-ES" dirty="0"/>
              <a:t>Se pueden </a:t>
            </a:r>
            <a:r>
              <a:rPr lang="es-ES"/>
              <a:t>definir varios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4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de coordenadas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8231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62" y="3830320"/>
            <a:ext cx="2846070" cy="25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22177" y="63072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542C04"/>
                </a:solidFill>
              </a:rPr>
              <a:t>World coordinate </a:t>
            </a:r>
            <a:r>
              <a:rPr lang="es-ES" b="1" dirty="0" err="1">
                <a:solidFill>
                  <a:srgbClr val="542C04"/>
                </a:solidFill>
              </a:rPr>
              <a:t>system</a:t>
            </a:r>
            <a:endParaRPr lang="es-ES" b="1" dirty="0">
              <a:solidFill>
                <a:srgbClr val="542C04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User Coordinate System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06543" y="1022453"/>
            <a:ext cx="6881635" cy="3158680"/>
          </a:xfrm>
        </p:spPr>
        <p:txBody>
          <a:bodyPr/>
          <a:lstStyle/>
          <a:p>
            <a:r>
              <a:rPr lang="es-ES"/>
              <a:t>FANUC permite definir hasta 9 UCS</a:t>
            </a:r>
          </a:p>
          <a:p>
            <a:r>
              <a:rPr lang="es-ES"/>
              <a:t>Por defecto, el primero es copia del WCS</a:t>
            </a:r>
          </a:p>
          <a:p>
            <a:r>
              <a:rPr lang="es-ES"/>
              <a:t>ABB los denomina de otra forma:</a:t>
            </a:r>
          </a:p>
          <a:p>
            <a:pPr lvl="1"/>
            <a:r>
              <a:rPr lang="es-ES"/>
              <a:t>WCS </a:t>
            </a:r>
            <a:r>
              <a:rPr lang="es-ES">
                <a:sym typeface="Wingdings" panose="05000000000000000000" pitchFamily="2" charset="2"/>
              </a:rPr>
              <a:t>Base CS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UCS  World CS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MICS  Wrist CS</a:t>
            </a:r>
            <a:r>
              <a:rPr lang="es-ES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936746"/>
              </p:ext>
            </p:extLst>
          </p:nvPr>
        </p:nvGraphicFramePr>
        <p:xfrm>
          <a:off x="4499810" y="2601793"/>
          <a:ext cx="4522805" cy="425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4" imgW="6895080" imgH="6488640" progId="Photoshop.Image.7">
                  <p:embed/>
                </p:oleObj>
              </mc:Choice>
              <mc:Fallback>
                <p:oleObj name="Image" r:id="rId4" imgW="6895080" imgH="64886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810" y="2601793"/>
                        <a:ext cx="4522805" cy="425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812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6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Conveniencia de asignar un nuevo UCS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703808" y="468247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UCS1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29210" y="5105142"/>
            <a:ext cx="77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   WCS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57650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5724128" y="4149080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7380312" y="4293096"/>
            <a:ext cx="14401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385902" y="5906203"/>
            <a:ext cx="243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Pueden no ser paralelos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59758" y="1451958"/>
            <a:ext cx="776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Sistemas coordenados adicionales que pueden aplicarse a dos (o más) zonas de trabajo análogas o a dos (o más) objetos similares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046776" y="4291537"/>
            <a:ext cx="877232" cy="813605"/>
            <a:chOff x="951134" y="4293096"/>
            <a:chExt cx="1286739" cy="1193410"/>
          </a:xfrm>
        </p:grpSpPr>
        <p:cxnSp>
          <p:nvCxnSpPr>
            <p:cNvPr id="6" name="Conector recto de flecha 5"/>
            <p:cNvCxnSpPr/>
            <p:nvPr/>
          </p:nvCxnSpPr>
          <p:spPr>
            <a:xfrm flipH="1" flipV="1">
              <a:off x="1431758" y="4293096"/>
              <a:ext cx="20052" cy="7272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H="1">
              <a:off x="951134" y="4993850"/>
              <a:ext cx="492656" cy="4926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1451810" y="4993850"/>
              <a:ext cx="786063" cy="1435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CuadroTexto"/>
          <p:cNvSpPr txBox="1"/>
          <p:nvPr/>
        </p:nvSpPr>
        <p:spPr>
          <a:xfrm>
            <a:off x="7608544" y="486714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UCS2</a:t>
            </a:r>
          </a:p>
        </p:txBody>
      </p:sp>
      <p:sp>
        <p:nvSpPr>
          <p:cNvPr id="22" name="20 CuadroTexto"/>
          <p:cNvSpPr txBox="1"/>
          <p:nvPr/>
        </p:nvSpPr>
        <p:spPr>
          <a:xfrm>
            <a:off x="520323" y="2597571"/>
            <a:ext cx="3823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En UCS, tanto el origen como la orientación se establecen partiendo del WCS.</a:t>
            </a:r>
          </a:p>
          <a:p>
            <a:endParaRPr lang="es-ES"/>
          </a:p>
          <a:p>
            <a:r>
              <a:rPr lang="es-ES"/>
              <a:t>JOG C.S. es parecido al WCS y se utiliza para movimientos cortos en operación manual</a:t>
            </a:r>
          </a:p>
          <a:p>
            <a:endParaRPr lang="es-ES"/>
          </a:p>
          <a:p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581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/>
              <a:t>MICS y TCS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7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43382" y="3265714"/>
            <a:ext cx="5738104" cy="2844800"/>
          </a:xfrm>
        </p:spPr>
        <p:txBody>
          <a:bodyPr>
            <a:noAutofit/>
          </a:bodyPr>
          <a:lstStyle/>
          <a:p>
            <a:r>
              <a:rPr lang="es-ES" sz="2000" dirty="0"/>
              <a:t>MICS </a:t>
            </a:r>
          </a:p>
          <a:p>
            <a:pPr lvl="1"/>
            <a:r>
              <a:rPr lang="es-ES" sz="1800" dirty="0"/>
              <a:t>Origen en el extremo de la muñeca </a:t>
            </a:r>
            <a:r>
              <a:rPr lang="es-ES" sz="1800"/>
              <a:t>sin herramienta</a:t>
            </a:r>
          </a:p>
          <a:p>
            <a:pPr lvl="1"/>
            <a:r>
              <a:rPr lang="es-ES" sz="1800"/>
              <a:t>Fanuc lo llama “default TCS”</a:t>
            </a:r>
            <a:endParaRPr lang="es-ES" sz="1800" dirty="0"/>
          </a:p>
          <a:p>
            <a:pPr lvl="1"/>
            <a:r>
              <a:rPr lang="es-ES" sz="1800" dirty="0"/>
              <a:t>Eje z apuntando hacia afuera</a:t>
            </a:r>
          </a:p>
          <a:p>
            <a:pPr lvl="1"/>
            <a:r>
              <a:rPr lang="es-ES" sz="1800" dirty="0"/>
              <a:t>Eje x alejándose de un punto de referencia (orificio)</a:t>
            </a:r>
          </a:p>
          <a:p>
            <a:r>
              <a:rPr lang="en-US" sz="2000" dirty="0"/>
              <a:t>El TCS se </a:t>
            </a:r>
            <a:r>
              <a:rPr lang="en-US" sz="2000" dirty="0" err="1"/>
              <a:t>referencia</a:t>
            </a:r>
            <a:r>
              <a:rPr lang="en-US" sz="2000" dirty="0"/>
              <a:t> </a:t>
            </a:r>
            <a:r>
              <a:rPr lang="en-US" sz="2000" dirty="0" err="1"/>
              <a:t>respecto</a:t>
            </a:r>
            <a:r>
              <a:rPr lang="en-US" sz="2000" dirty="0"/>
              <a:t> al MICS</a:t>
            </a:r>
            <a:endParaRPr lang="es-ES" sz="20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1147169" y="1573500"/>
            <a:ext cx="2925404" cy="1773362"/>
            <a:chOff x="5960058" y="215134"/>
            <a:chExt cx="2925404" cy="177336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60058" y="215134"/>
              <a:ext cx="2836702" cy="17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8021366" y="519957"/>
              <a:ext cx="864096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0" bIns="36000" rtlCol="0">
              <a:spAutoFit/>
            </a:bodyPr>
            <a:lstStyle/>
            <a:p>
              <a:r>
                <a:rPr lang="es-ES" dirty="0"/>
                <a:t>MICS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7" y="1485677"/>
            <a:ext cx="2386284" cy="18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4 Marcador de contenido"/>
          <p:cNvSpPr txBox="1">
            <a:spLocks/>
          </p:cNvSpPr>
          <p:nvPr/>
        </p:nvSpPr>
        <p:spPr>
          <a:xfrm>
            <a:off x="343382" y="3728746"/>
            <a:ext cx="8490030" cy="2245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s-E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23" y="3755358"/>
            <a:ext cx="2174353" cy="16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3018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26152" y="907786"/>
            <a:ext cx="6247600" cy="2384616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/>
              <a:t>TCS</a:t>
            </a:r>
          </a:p>
          <a:p>
            <a:pPr lvl="1"/>
            <a:r>
              <a:rPr lang="en-US" sz="1800" dirty="0"/>
              <a:t>Origen en el TCP (tool center point)</a:t>
            </a:r>
          </a:p>
          <a:p>
            <a:pPr lvl="2"/>
            <a:r>
              <a:rPr lang="en-US" sz="1800" dirty="0" err="1"/>
              <a:t>Es</a:t>
            </a:r>
            <a:r>
              <a:rPr lang="en-US" sz="1800" dirty="0"/>
              <a:t> el </a:t>
            </a:r>
            <a:r>
              <a:rPr lang="en-US" sz="1800" dirty="0" err="1"/>
              <a:t>punto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debe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correctamente</a:t>
            </a:r>
            <a:r>
              <a:rPr lang="en-US" sz="1800" dirty="0"/>
              <a:t> </a:t>
            </a:r>
            <a:r>
              <a:rPr lang="en-US" sz="1800" dirty="0" err="1"/>
              <a:t>posicionado</a:t>
            </a:r>
            <a:endParaRPr lang="en-US" sz="1800" dirty="0"/>
          </a:p>
          <a:p>
            <a:pPr lvl="1"/>
            <a:r>
              <a:rPr lang="en-US" sz="1800" dirty="0" err="1"/>
              <a:t>Permite</a:t>
            </a:r>
            <a:r>
              <a:rPr lang="en-US" sz="1800" dirty="0"/>
              <a:t> la </a:t>
            </a:r>
            <a:r>
              <a:rPr lang="en-US" sz="1800" dirty="0" err="1"/>
              <a:t>sustitución</a:t>
            </a:r>
            <a:r>
              <a:rPr lang="en-US" sz="1800" dirty="0"/>
              <a:t> de </a:t>
            </a:r>
            <a:r>
              <a:rPr lang="en-US" sz="1800" dirty="0" err="1"/>
              <a:t>herramienta</a:t>
            </a:r>
            <a:r>
              <a:rPr lang="en-US" sz="1800" dirty="0"/>
              <a:t> sin </a:t>
            </a:r>
            <a:r>
              <a:rPr lang="en-US" sz="1800" dirty="0" err="1"/>
              <a:t>reprogramar</a:t>
            </a:r>
            <a:r>
              <a:rPr lang="en-US" sz="1800" dirty="0"/>
              <a:t> </a:t>
            </a:r>
            <a:r>
              <a:rPr lang="en-US" sz="1800" dirty="0" err="1"/>
              <a:t>posiciones</a:t>
            </a:r>
            <a:endParaRPr lang="en-US" sz="1800" dirty="0"/>
          </a:p>
          <a:p>
            <a:pPr lvl="1"/>
            <a:r>
              <a:rPr lang="en-US" sz="1800" dirty="0"/>
              <a:t>Los </a:t>
            </a:r>
            <a:r>
              <a:rPr lang="en-US" sz="1800" dirty="0" err="1"/>
              <a:t>ejes</a:t>
            </a:r>
            <a:r>
              <a:rPr lang="en-US" sz="1800" dirty="0"/>
              <a:t> son los </a:t>
            </a:r>
            <a:r>
              <a:rPr lang="en-US" sz="1800" dirty="0" err="1"/>
              <a:t>naturales</a:t>
            </a:r>
            <a:r>
              <a:rPr lang="en-US" sz="1800" dirty="0"/>
              <a:t> de la </a:t>
            </a:r>
            <a:r>
              <a:rPr lang="en-US" sz="1800" dirty="0" err="1"/>
              <a:t>herramienta</a:t>
            </a:r>
            <a:endParaRPr lang="en-US" sz="1800" dirty="0"/>
          </a:p>
          <a:p>
            <a:pPr lvl="1"/>
            <a:r>
              <a:rPr lang="es-ES" sz="1800" dirty="0"/>
              <a:t>Se utiliza para especificar condiciones de offset:</a:t>
            </a:r>
          </a:p>
          <a:p>
            <a:pPr lvl="2"/>
            <a:r>
              <a:rPr lang="es-ES" sz="1800" dirty="0"/>
              <a:t>J P[1] 50% FINE </a:t>
            </a:r>
            <a:r>
              <a:rPr lang="es-ES" sz="1800" dirty="0" err="1"/>
              <a:t>Tool_Offset</a:t>
            </a:r>
            <a:endParaRPr lang="en-US" sz="1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796C-C445-49DC-A535-865028E2EC5E}" type="slidenum">
              <a:rPr lang="es-ES" smtClean="0"/>
              <a:t>8</a:t>
            </a:fld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TCS y TCP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8" y="4747526"/>
            <a:ext cx="4667536" cy="20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6479" y="4092857"/>
            <a:ext cx="223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Calentamiento o radioterapia localizada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97648" y="4515926"/>
            <a:ext cx="14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Soldadura</a:t>
            </a:r>
          </a:p>
        </p:txBody>
      </p:sp>
      <p:pic>
        <p:nvPicPr>
          <p:cNvPr id="14" name="Speedeburr_Crankshaft6GD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2383" y="3873187"/>
            <a:ext cx="3048000" cy="2286000"/>
          </a:xfrm>
          <a:prstGeom prst="rect">
            <a:avLst/>
          </a:prstGeom>
        </p:spPr>
      </p:pic>
      <p:grpSp>
        <p:nvGrpSpPr>
          <p:cNvPr id="11" name="7 Grupo"/>
          <p:cNvGrpSpPr/>
          <p:nvPr/>
        </p:nvGrpSpPr>
        <p:grpSpPr>
          <a:xfrm>
            <a:off x="6013695" y="833120"/>
            <a:ext cx="3130305" cy="2523666"/>
            <a:chOff x="461090" y="3252486"/>
            <a:chExt cx="3451153" cy="276674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1090" y="3252486"/>
              <a:ext cx="3451153" cy="276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9 CuadroTexto"/>
            <p:cNvSpPr txBox="1"/>
            <p:nvPr/>
          </p:nvSpPr>
          <p:spPr>
            <a:xfrm>
              <a:off x="3298785" y="5081287"/>
              <a:ext cx="492938" cy="337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FF0000"/>
                  </a:solidFill>
                </a:rPr>
                <a:t>TCS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0" y="64838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182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resentación de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1308</Words>
  <Application>Microsoft Office PowerPoint</Application>
  <PresentationFormat>Presentación en pantalla (4:3)</PresentationFormat>
  <Paragraphs>134</Paragraphs>
  <Slides>8</Slides>
  <Notes>4</Notes>
  <HiddenSlides>0</HiddenSlides>
  <MMClips>1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Wingdings 3</vt:lpstr>
      <vt:lpstr>Presentación de PowerPoint 2010</vt:lpstr>
      <vt:lpstr>Image</vt:lpstr>
      <vt:lpstr>Sistemas de referencia</vt:lpstr>
      <vt:lpstr>Sistemas coordenados</vt:lpstr>
      <vt:lpstr>Transformación entre sistemas</vt:lpstr>
      <vt:lpstr>Sistemas de coordenadas</vt:lpstr>
      <vt:lpstr>User Coordinate System</vt:lpstr>
      <vt:lpstr>Conveniencia de asignar un nuevo UCS</vt:lpstr>
      <vt:lpstr>MICS y TCS</vt:lpstr>
      <vt:lpstr>TCS y TCP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2015-05-04T11:24:18Z</dcterms:created>
  <dcterms:modified xsi:type="dcterms:W3CDTF">2024-05-24T09:12:16Z</dcterms:modified>
</cp:coreProperties>
</file>