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7" r:id="rId2"/>
    <p:sldId id="279" r:id="rId3"/>
    <p:sldId id="280" r:id="rId4"/>
    <p:sldId id="328" r:id="rId5"/>
    <p:sldId id="312" r:id="rId6"/>
    <p:sldId id="310" r:id="rId7"/>
    <p:sldId id="281" r:id="rId8"/>
    <p:sldId id="282" r:id="rId9"/>
    <p:sldId id="286" r:id="rId10"/>
    <p:sldId id="287" r:id="rId11"/>
    <p:sldId id="283" r:id="rId12"/>
    <p:sldId id="284" r:id="rId13"/>
    <p:sldId id="285" r:id="rId14"/>
    <p:sldId id="288" r:id="rId15"/>
    <p:sldId id="311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CB6BBEF7-9717-4733-A929-535518E6EBF6}">
          <p14:sldIdLst>
            <p14:sldId id="277"/>
            <p14:sldId id="279"/>
            <p14:sldId id="280"/>
            <p14:sldId id="328"/>
            <p14:sldId id="312"/>
            <p14:sldId id="310"/>
            <p14:sldId id="281"/>
            <p14:sldId id="282"/>
            <p14:sldId id="286"/>
            <p14:sldId id="287"/>
            <p14:sldId id="283"/>
            <p14:sldId id="284"/>
            <p14:sldId id="285"/>
            <p14:sldId id="288"/>
            <p14:sldId id="311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2" autoAdjust="0"/>
    <p:restoredTop sz="89825" autoAdjust="0"/>
  </p:normalViewPr>
  <p:slideViewPr>
    <p:cSldViewPr snapToGrid="0">
      <p:cViewPr varScale="1">
        <p:scale>
          <a:sx n="101" d="100"/>
          <a:sy n="101" d="100"/>
        </p:scale>
        <p:origin x="14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 snapToGrid="0">
      <p:cViewPr varScale="1">
        <p:scale>
          <a:sx n="84" d="100"/>
          <a:sy n="84" d="100"/>
        </p:scale>
        <p:origin x="190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10F9-ADDC-4DF7-B8BC-45FBB2299AFE}" type="datetimeFigureOut">
              <a:rPr lang="es-ES" smtClean="0"/>
              <a:t>24/05/2024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100C-1621-43CA-A6B2-F462BCED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9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00F830A1-3891-4B82-A120-081866556DA0}" type="datetimeFigureOut">
              <a:pPr/>
              <a:t>24/05/2024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58CC9574-A819-4FE4-99A7-1E27AD09ADC2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1107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C36F0C-3A7B-4E1F-83D9-D6747B725E45}" type="slidenum">
              <a:rPr lang="es-ES" altLang="es-ES" sz="1300"/>
              <a:pPr>
                <a:spcBef>
                  <a:spcPct val="0"/>
                </a:spcBef>
              </a:pPr>
              <a:t>13</a:t>
            </a:fld>
            <a:endParaRPr lang="es-ES" altLang="es-ES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7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4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06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468054-C818-46EF-B5BA-159F1AD93E92}" type="slidenum">
              <a:rPr lang="es-ES" altLang="es-ES" sz="1300"/>
              <a:pPr>
                <a:spcBef>
                  <a:spcPct val="0"/>
                </a:spcBef>
              </a:pPr>
              <a:t>17</a:t>
            </a:fld>
            <a:endParaRPr lang="es-ES" altLang="es-ES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02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F457FB-4DA0-4BEA-82FF-82C304D60A42}" type="slidenum">
              <a:rPr lang="es-ES" altLang="es-ES" sz="1300"/>
              <a:pPr>
                <a:spcBef>
                  <a:spcPct val="0"/>
                </a:spcBef>
              </a:pPr>
              <a:t>18</a:t>
            </a:fld>
            <a:endParaRPr lang="es-ES" altLang="es-ES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4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CF3485-59B8-4A38-B586-2E15856F1B26}" type="slidenum">
              <a:rPr lang="es-ES" altLang="es-ES" sz="1300"/>
              <a:pPr>
                <a:spcBef>
                  <a:spcPct val="0"/>
                </a:spcBef>
              </a:pPr>
              <a:t>19</a:t>
            </a:fld>
            <a:endParaRPr lang="es-ES" altLang="es-ES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6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516D5D-A34A-4314-88C7-74098D728B79}" type="slidenum">
              <a:rPr lang="es-ES" altLang="es-ES" sz="1300"/>
              <a:pPr>
                <a:spcBef>
                  <a:spcPct val="0"/>
                </a:spcBef>
              </a:pPr>
              <a:t>20</a:t>
            </a:fld>
            <a:endParaRPr lang="es-ES" altLang="es-E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8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3F44B3-1295-4D2A-9E26-9E48C061498F}" type="slidenum">
              <a:rPr lang="es-ES" altLang="es-ES" sz="1300"/>
              <a:pPr>
                <a:spcBef>
                  <a:spcPct val="0"/>
                </a:spcBef>
              </a:pPr>
              <a:t>21</a:t>
            </a:fld>
            <a:endParaRPr lang="es-ES" altLang="es-E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1E12C3-910E-4402-9FBE-8C3081710EA7}" type="slidenum">
              <a:rPr lang="es-ES" altLang="es-ES" sz="1300"/>
              <a:pPr>
                <a:spcBef>
                  <a:spcPct val="0"/>
                </a:spcBef>
              </a:pPr>
              <a:t>22</a:t>
            </a:fld>
            <a:endParaRPr lang="es-ES" altLang="es-ES" sz="13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15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8EB144-60C4-416F-8850-B8C41C8BFA73}" type="slidenum">
              <a:rPr lang="es-ES" altLang="es-ES" sz="1300"/>
              <a:pPr>
                <a:spcBef>
                  <a:spcPct val="0"/>
                </a:spcBef>
              </a:pPr>
              <a:t>23</a:t>
            </a:fld>
            <a:endParaRPr lang="es-ES" altLang="es-ES" sz="13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0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F84417-D1D8-4FAD-BCDC-3BE68E6401F8}" type="slidenum">
              <a:rPr lang="es-ES" altLang="es-ES" sz="1300"/>
              <a:pPr>
                <a:spcBef>
                  <a:spcPct val="0"/>
                </a:spcBef>
              </a:pPr>
              <a:t>2</a:t>
            </a:fld>
            <a:endParaRPr lang="es-ES" altLang="es-ES" sz="13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82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22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227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C9574-A819-4FE4-99A7-1E27AD09ADC2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0313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828460-0816-4A85-A958-A760379D91CF}" type="slidenum">
              <a:rPr lang="es-ES" altLang="es-ES" sz="1300"/>
              <a:pPr>
                <a:spcBef>
                  <a:spcPct val="0"/>
                </a:spcBef>
              </a:pPr>
              <a:t>27</a:t>
            </a:fld>
            <a:endParaRPr lang="es-ES" altLang="es-E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17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62034D-7CF6-4C9C-8DE2-2C8AF88E244E}" type="slidenum">
              <a:rPr lang="es-ES" altLang="es-ES" sz="1300"/>
              <a:pPr>
                <a:spcBef>
                  <a:spcPct val="0"/>
                </a:spcBef>
              </a:pPr>
              <a:t>28</a:t>
            </a:fld>
            <a:endParaRPr lang="es-ES" altLang="es-E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9BE15D-6148-4854-9154-C1232C0510B8}" type="slidenum">
              <a:rPr lang="es-ES" altLang="es-ES" sz="1300"/>
              <a:pPr>
                <a:spcBef>
                  <a:spcPct val="0"/>
                </a:spcBef>
              </a:pPr>
              <a:t>29</a:t>
            </a:fld>
            <a:endParaRPr lang="es-ES" altLang="es-E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47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17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7A3263-EC67-413A-AADD-F245945733DF}" type="slidenum">
              <a:rPr lang="es-ES" altLang="es-ES" sz="1300"/>
              <a:pPr>
                <a:spcBef>
                  <a:spcPct val="0"/>
                </a:spcBef>
              </a:pPr>
              <a:t>31</a:t>
            </a:fld>
            <a:endParaRPr lang="es-ES" altLang="es-ES" sz="1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79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17F39E-F4A8-48E1-B2D9-B642D4CB95C4}" type="slidenum">
              <a:rPr lang="es-ES" altLang="es-ES" sz="1300"/>
              <a:pPr>
                <a:spcBef>
                  <a:spcPct val="0"/>
                </a:spcBef>
              </a:pPr>
              <a:t>32</a:t>
            </a:fld>
            <a:endParaRPr lang="es-ES" altLang="es-ES" sz="13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es-ES">
                <a:latin typeface="Arial" panose="020B0604020202020204" pitchFamily="34" charset="0"/>
              </a:rPr>
              <a:t>Un caril permite aumentar el espacio de trabajo. Supone otro grado de libertad más.</a:t>
            </a:r>
          </a:p>
        </p:txBody>
      </p:sp>
    </p:spTree>
    <p:extLst>
      <p:ext uri="{BB962C8B-B14F-4D97-AF65-F5344CB8AC3E}">
        <p14:creationId xmlns:p14="http://schemas.microsoft.com/office/powerpoint/2010/main" val="774407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0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57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81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99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30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s-ES">
                <a:latin typeface="Arial" panose="020B0604020202020204" pitchFamily="34" charset="0"/>
              </a:rPr>
              <a:t>Destreza: con un menor número de programación, es capaz de hacer la misma tarea</a:t>
            </a:r>
          </a:p>
        </p:txBody>
      </p:sp>
    </p:spTree>
    <p:extLst>
      <p:ext uri="{BB962C8B-B14F-4D97-AF65-F5344CB8AC3E}">
        <p14:creationId xmlns:p14="http://schemas.microsoft.com/office/powerpoint/2010/main" val="358500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51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774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4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0732C7-2DEA-49B8-B1D5-12D474F1BBC5}" type="slidenum">
              <a:rPr lang="es-ES" altLang="es-ES" sz="1300"/>
              <a:pPr>
                <a:spcBef>
                  <a:spcPct val="0"/>
                </a:spcBef>
              </a:pPr>
              <a:t>10</a:t>
            </a:fld>
            <a:endParaRPr lang="es-ES" altLang="es-ES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0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F46C55-C95C-43C1-836F-103FD16B9367}" type="slidenum">
              <a:rPr lang="es-ES" altLang="es-ES" sz="1300"/>
              <a:pPr>
                <a:spcBef>
                  <a:spcPct val="0"/>
                </a:spcBef>
              </a:pPr>
              <a:t>11</a:t>
            </a:fld>
            <a:endParaRPr lang="es-ES" altLang="es-ES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9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5973BA-4137-4873-B1F7-0C7AE0A71740}" type="slidenum">
              <a:rPr lang="es-ES" altLang="es-ES" sz="1300"/>
              <a:pPr>
                <a:spcBef>
                  <a:spcPct val="0"/>
                </a:spcBef>
              </a:pPr>
              <a:t>12</a:t>
            </a:fld>
            <a:endParaRPr lang="es-ES" altLang="es-ES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9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BA93B58-F4DE-42D0-AB74-6D8359851DF7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8AA3000-AF5F-4BF2-BE4B-B8F4B9159BBD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es-ES"/>
            </a:lvl1pPr>
          </a:lstStyle>
          <a:p>
            <a:pPr eaLnBrk="1" latinLnBrk="0" hangingPunct="1"/>
            <a:r>
              <a:rPr lang="es-ES"/>
              <a:t>Haga clic en el icono para agregar medios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F7D116A-AB9F-42C2-83FB-50B9507B34DF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E91D-5894-4889-AF5E-EE5E64BE3E92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    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9F6477E-AAF0-4B87-9514-A398B08910C5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D066-3311-4969-AF53-29D61ABCBD2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52102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0498E-5F1E-4CC5-B97B-50C2FC2B70D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42969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2127E-4206-4F75-8EFB-2C7ECC1992E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38270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0198-6F45-41A1-8C9E-177F00D48EA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7445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8" y="0"/>
            <a:ext cx="9146867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4929411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DCA2F18-9EF4-401B-A258-A703A3B2A981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E87B2A-40CD-4971-BE70-36E927BBCA0A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379097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888B-8DC5-4474-96D6-ECEFE9BE820B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B3D72E5-D610-4B75-AE62-AF3F29C13A71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AE6-3557-433C-B813-423C7864A2BA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DF3D06B2-6A6C-41B7-AAC7-0024BFB94A48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3347861" y="5301208"/>
            <a:ext cx="3557017" cy="155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0670" y="6312892"/>
            <a:ext cx="2133600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389322F-E512-42DD-95CF-AF5B316004BE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896" y="6356350"/>
            <a:ext cx="2383904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8" name="Oval 6"/>
          <p:cNvSpPr/>
          <p:nvPr userDrawn="1"/>
        </p:nvSpPr>
        <p:spPr>
          <a:xfrm>
            <a:off x="611560" y="2247900"/>
            <a:ext cx="1368152" cy="1397124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259632" y="2455149"/>
            <a:ext cx="654173" cy="829835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5598427" y="5301208"/>
            <a:ext cx="3557017" cy="1556792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3619872" y="617984"/>
            <a:ext cx="5271789" cy="46832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7000"/>
                </a:schemeClr>
              </a:gs>
              <a:gs pos="74000">
                <a:schemeClr val="bg1">
                  <a:lumMod val="85000"/>
                  <a:alpha val="42000"/>
                </a:schemeClr>
              </a:gs>
              <a:gs pos="83000">
                <a:schemeClr val="bg1">
                  <a:lumMod val="95000"/>
                  <a:alpha val="60000"/>
                </a:schemeClr>
              </a:gs>
              <a:gs pos="100000">
                <a:schemeClr val="bg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8BDC-B6A5-4844-A1F9-4F7827B61D0B}" type="datetime1">
              <a:rPr lang="es-ES" smtClean="0"/>
              <a:t>24/05/2024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  <p:sldLayoutId id="2147483677" r:id="rId14"/>
    <p:sldLayoutId id="2147483678" r:id="rId15"/>
    <p:sldLayoutId id="2147483679" r:id="rId16"/>
    <p:sldLayoutId id="2147483680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7" Type="http://schemas.openxmlformats.org/officeDocument/2006/relationships/hyperlink" Target="Cartesiano%20Portico.exe" TargetMode="Externa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5.wmv"/><Relationship Id="rId7" Type="http://schemas.openxmlformats.org/officeDocument/2006/relationships/image" Target="../media/image6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5.wm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8.mp4"/><Relationship Id="rId7" Type="http://schemas.openxmlformats.org/officeDocument/2006/relationships/image" Target="../media/image73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8.mp4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microsoft.com/office/2007/relationships/media" Target="../media/media10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video" Target="../media/media11.mp4"/><Relationship Id="rId11" Type="http://schemas.openxmlformats.org/officeDocument/2006/relationships/image" Target="../media/image80.png"/><Relationship Id="rId5" Type="http://schemas.microsoft.com/office/2007/relationships/media" Target="../media/media11.mp4"/><Relationship Id="rId10" Type="http://schemas.openxmlformats.org/officeDocument/2006/relationships/image" Target="../media/image79.png"/><Relationship Id="rId4" Type="http://schemas.openxmlformats.org/officeDocument/2006/relationships/video" Target="../media/media10.mp4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jvdpkX9fD8?feature=oembed" TargetMode="External"/><Relationship Id="rId6" Type="http://schemas.openxmlformats.org/officeDocument/2006/relationships/hyperlink" Target="https://9gag.com/gag/aL2e0EW/when-robot-programmers-get-bored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13" Type="http://schemas.openxmlformats.org/officeDocument/2006/relationships/image" Target="../media/image87.png"/><Relationship Id="rId3" Type="http://schemas.microsoft.com/office/2007/relationships/media" Target="../media/media13.mp4"/><Relationship Id="rId7" Type="http://schemas.microsoft.com/office/2007/relationships/media" Target="../media/media15.mp4"/><Relationship Id="rId12" Type="http://schemas.openxmlformats.org/officeDocument/2006/relationships/image" Target="../media/image8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openxmlformats.org/officeDocument/2006/relationships/image" Target="../media/image85.png"/><Relationship Id="rId5" Type="http://schemas.microsoft.com/office/2007/relationships/media" Target="../media/media14.mp4"/><Relationship Id="rId10" Type="http://schemas.openxmlformats.org/officeDocument/2006/relationships/notesSlide" Target="../notesSlides/notesSlide26.xml"/><Relationship Id="rId4" Type="http://schemas.openxmlformats.org/officeDocument/2006/relationships/video" Target="../media/media13.mp4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3.xml"/><Relationship Id="rId7" Type="http://schemas.openxmlformats.org/officeDocument/2006/relationships/image" Target="file:///Q:\GRP-0200\grafik\FCMT155_g_trim.tif" TargetMode="Externa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9oeOYMRvuQ?t=12" TargetMode="External"/><Relationship Id="rId13" Type="http://schemas.openxmlformats.org/officeDocument/2006/relationships/image" Target="../media/image100.jpeg"/><Relationship Id="rId3" Type="http://schemas.openxmlformats.org/officeDocument/2006/relationships/video" Target="https://www.youtube.com/embed/vtAEIKJLHGw?feature=oembed" TargetMode="External"/><Relationship Id="rId7" Type="http://schemas.openxmlformats.org/officeDocument/2006/relationships/notesSlide" Target="../notesSlides/notesSlide31.xml"/><Relationship Id="rId12" Type="http://schemas.openxmlformats.org/officeDocument/2006/relationships/image" Target="../media/image99.png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youtu.be/vtAEIKJLHGw?t=44" TargetMode="External"/><Relationship Id="rId5" Type="http://schemas.openxmlformats.org/officeDocument/2006/relationships/video" Target="https://www.youtube.com/embed/tywZsEGm1xc?feature=oembed" TargetMode="External"/><Relationship Id="rId15" Type="http://schemas.openxmlformats.org/officeDocument/2006/relationships/image" Target="../media/image102.jpeg"/><Relationship Id="rId10" Type="http://schemas.openxmlformats.org/officeDocument/2006/relationships/image" Target="../media/image98.png"/><Relationship Id="rId4" Type="http://schemas.openxmlformats.org/officeDocument/2006/relationships/video" Target="https://www.youtube.com/embed/v9oeOYMRvuQ?feature=oembed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nfidencial.com/multimedia/video/virales/2017-12-14/ali-khaseif-al-jazira-spider-cam-video-viral_1492691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youtu.be/sytyQvUXN8Q?t=33" TargetMode="External"/><Relationship Id="rId5" Type="http://schemas.openxmlformats.org/officeDocument/2006/relationships/hyperlink" Target="https://www.youtube.com/embed/cJCsomGwdk0?autoplay=1" TargetMode="External"/><Relationship Id="rId4" Type="http://schemas.openxmlformats.org/officeDocument/2006/relationships/hyperlink" Target="https://youtu.be/An_i8xoMXDc?t=36" TargetMode="Externa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8.bin"/><Relationship Id="rId18" Type="http://schemas.openxmlformats.org/officeDocument/2006/relationships/image" Target="../media/image112.jpeg"/><Relationship Id="rId26" Type="http://schemas.openxmlformats.org/officeDocument/2006/relationships/image" Target="../media/image120.jpeg"/><Relationship Id="rId3" Type="http://schemas.openxmlformats.org/officeDocument/2006/relationships/notesSlide" Target="../notesSlides/notesSlide32.xml"/><Relationship Id="rId21" Type="http://schemas.openxmlformats.org/officeDocument/2006/relationships/image" Target="../media/image115.jpeg"/><Relationship Id="rId7" Type="http://schemas.openxmlformats.org/officeDocument/2006/relationships/image" Target="../media/image105.png"/><Relationship Id="rId12" Type="http://schemas.openxmlformats.org/officeDocument/2006/relationships/image" Target="../media/image107.png"/><Relationship Id="rId17" Type="http://schemas.openxmlformats.org/officeDocument/2006/relationships/image" Target="../media/image111.jpeg"/><Relationship Id="rId25" Type="http://schemas.openxmlformats.org/officeDocument/2006/relationships/image" Target="../media/image119.jpeg"/><Relationship Id="rId33" Type="http://schemas.openxmlformats.org/officeDocument/2006/relationships/image" Target="../media/image127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9.png"/><Relationship Id="rId20" Type="http://schemas.openxmlformats.org/officeDocument/2006/relationships/image" Target="../media/image114.png"/><Relationship Id="rId29" Type="http://schemas.openxmlformats.org/officeDocument/2006/relationships/image" Target="../media/image123.jpe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24" Type="http://schemas.openxmlformats.org/officeDocument/2006/relationships/image" Target="../media/image118.jpeg"/><Relationship Id="rId32" Type="http://schemas.openxmlformats.org/officeDocument/2006/relationships/image" Target="../media/image126.jpeg"/><Relationship Id="rId5" Type="http://schemas.openxmlformats.org/officeDocument/2006/relationships/image" Target="../media/image104.png"/><Relationship Id="rId15" Type="http://schemas.openxmlformats.org/officeDocument/2006/relationships/oleObject" Target="../embeddings/oleObject9.bin"/><Relationship Id="rId23" Type="http://schemas.openxmlformats.org/officeDocument/2006/relationships/image" Target="../media/image117.jpeg"/><Relationship Id="rId28" Type="http://schemas.openxmlformats.org/officeDocument/2006/relationships/image" Target="../media/image122.jpeg"/><Relationship Id="rId10" Type="http://schemas.openxmlformats.org/officeDocument/2006/relationships/image" Target="../media/image110.jpeg"/><Relationship Id="rId19" Type="http://schemas.openxmlformats.org/officeDocument/2006/relationships/image" Target="../media/image113.jpeg"/><Relationship Id="rId31" Type="http://schemas.openxmlformats.org/officeDocument/2006/relationships/image" Target="../media/image125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6.png"/><Relationship Id="rId14" Type="http://schemas.openxmlformats.org/officeDocument/2006/relationships/image" Target="../media/image108.png"/><Relationship Id="rId22" Type="http://schemas.openxmlformats.org/officeDocument/2006/relationships/image" Target="../media/image116.jpeg"/><Relationship Id="rId27" Type="http://schemas.openxmlformats.org/officeDocument/2006/relationships/image" Target="../media/image121.jpeg"/><Relationship Id="rId30" Type="http://schemas.openxmlformats.org/officeDocument/2006/relationships/image" Target="../media/image124.jpeg"/><Relationship Id="rId8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video" Target="https://www.youtube.com/embed/m4oaCL7N8C8?feature=oembed" TargetMode="External"/><Relationship Id="rId7" Type="http://schemas.openxmlformats.org/officeDocument/2006/relationships/image" Target="../media/image29.jpeg"/><Relationship Id="rId2" Type="http://schemas.openxmlformats.org/officeDocument/2006/relationships/video" Target="https://www.youtube.com/embed/OtGtVfoncJc?feature=oembed" TargetMode="External"/><Relationship Id="rId1" Type="http://schemas.openxmlformats.org/officeDocument/2006/relationships/video" Target="https://www.youtube.com/embed/AYXI-a3T54U?feature=oembed" TargetMode="Externa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4.xml"/><Relationship Id="rId4" Type="http://schemas.openxmlformats.org/officeDocument/2006/relationships/video" Target="https://www.youtube.com/embed/XnP7QhMnWjk?feature=oembed" TargetMode="External"/><Relationship Id="rId9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33800" y="1316420"/>
            <a:ext cx="4953000" cy="1416269"/>
          </a:xfrm>
        </p:spPr>
        <p:txBody>
          <a:bodyPr>
            <a:normAutofit/>
          </a:bodyPr>
          <a:lstStyle/>
          <a:p>
            <a:r>
              <a:rPr lang="es-ES" dirty="0"/>
              <a:t>Ángel Gaspar González Rodríguez</a:t>
            </a:r>
          </a:p>
          <a:p>
            <a:r>
              <a:rPr lang="es-ES" dirty="0"/>
              <a:t>Universidad de Jaén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0"/>
            <a:ext cx="7239000" cy="1828800"/>
          </a:xfrm>
        </p:spPr>
        <p:txBody>
          <a:bodyPr>
            <a:normAutofit/>
          </a:bodyPr>
          <a:lstStyle/>
          <a:p>
            <a:pPr algn="l"/>
            <a:r>
              <a:rPr lang="es-ES" sz="5600" b="0"/>
              <a:t>Introducción a la Robótica Industrial</a:t>
            </a:r>
            <a:endParaRPr lang="es-ES" sz="5600" b="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</a:t>
            </a:fld>
            <a:endParaRPr kumimoji="0"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telescopic_j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4500563"/>
            <a:ext cx="230346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2214563"/>
            <a:ext cx="26384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286250"/>
            <a:ext cx="22145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11 Título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/>
              <a:t>Articulaciones prismáticas o telescópicas</a:t>
            </a:r>
          </a:p>
        </p:txBody>
      </p:sp>
      <p:sp>
        <p:nvSpPr>
          <p:cNvPr id="23558" name="7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EEB6E7-D9B8-49A5-9450-9ABE5E8E4F9C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23559" name="Text Box 15"/>
          <p:cNvSpPr txBox="1">
            <a:spLocks noChangeArrowheads="1"/>
          </p:cNvSpPr>
          <p:nvPr/>
        </p:nvSpPr>
        <p:spPr bwMode="auto">
          <a:xfrm>
            <a:off x="361950" y="3429000"/>
            <a:ext cx="2905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ARTICULACIÓN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 PRISMÁTICA (1 gdl)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pic>
        <p:nvPicPr>
          <p:cNvPr id="23560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1143000"/>
            <a:ext cx="298132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143000"/>
            <a:ext cx="30241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8"/>
          <p:cNvSpPr txBox="1">
            <a:spLocks noChangeArrowheads="1"/>
          </p:cNvSpPr>
          <p:nvPr/>
        </p:nvSpPr>
        <p:spPr bwMode="auto">
          <a:xfrm>
            <a:off x="3433763" y="3286125"/>
            <a:ext cx="2938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2 ART. PRISMÁTICAS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3433763" y="3786188"/>
            <a:ext cx="293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3 ART. PRISMÁTICAS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9CA17A6-301B-4EB2-B9BE-239113D7821A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25037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97490" y="3259096"/>
            <a:ext cx="8280400" cy="342900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E8D2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Verdana" panose="020B0604030504040204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dirty="0" err="1"/>
              <a:t>Encoder</a:t>
            </a:r>
            <a:r>
              <a:rPr lang="es-ES" altLang="es-ES" dirty="0"/>
              <a:t> incrementales</a:t>
            </a:r>
          </a:p>
        </p:txBody>
      </p:sp>
      <p:pic>
        <p:nvPicPr>
          <p:cNvPr id="15365" name="Picture 6" descr="Encoder inc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19" y="3259096"/>
            <a:ext cx="4029075" cy="2743200"/>
          </a:xfrm>
          <a:noFill/>
        </p:spPr>
      </p:pic>
      <p:sp>
        <p:nvSpPr>
          <p:cNvPr id="15366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70AF62-CFDA-4EA2-AB90-91137494E9C5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08025" y="1600200"/>
            <a:ext cx="8435975" cy="2116138"/>
          </a:xfrm>
        </p:spPr>
        <p:txBody>
          <a:bodyPr/>
          <a:lstStyle/>
          <a:p>
            <a:pPr eaLnBrk="1" hangingPunct="1"/>
            <a:r>
              <a:rPr lang="es-ES" altLang="es-ES" sz="2800"/>
              <a:t>Proporcionan el nº de muescas avanzadas</a:t>
            </a:r>
          </a:p>
          <a:p>
            <a:pPr eaLnBrk="1" hangingPunct="1"/>
            <a:r>
              <a:rPr lang="es-ES" altLang="es-ES" sz="2800"/>
              <a:t>Se calcula la posición actual a partir de una posición de referencia</a:t>
            </a:r>
          </a:p>
        </p:txBody>
      </p:sp>
      <p:pic>
        <p:nvPicPr>
          <p:cNvPr id="15367" name="Picture 5" descr="Encoder incr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4389437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FA06D1-A9F2-4B5F-9D4F-06CA72FE9837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085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857750" y="2781300"/>
            <a:ext cx="3962400" cy="367188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E8D2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ES" sz="1800">
              <a:latin typeface="Verdana" panose="020B0604030504040204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Encoder incremental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ES" sz="2800"/>
              <a:t>Dos muescas para detectar el sentido de giro</a:t>
            </a:r>
          </a:p>
        </p:txBody>
      </p:sp>
      <p:sp>
        <p:nvSpPr>
          <p:cNvPr id="17413" name="6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3C427A-A2CF-4703-94D3-388910B6277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grpSp>
        <p:nvGrpSpPr>
          <p:cNvPr id="17414" name="Group 5"/>
          <p:cNvGrpSpPr>
            <a:grpSpLocks/>
          </p:cNvGrpSpPr>
          <p:nvPr/>
        </p:nvGrpSpPr>
        <p:grpSpPr bwMode="auto">
          <a:xfrm>
            <a:off x="5724525" y="3933825"/>
            <a:ext cx="287338" cy="431800"/>
            <a:chOff x="3379" y="2478"/>
            <a:chExt cx="181" cy="272"/>
          </a:xfrm>
        </p:grpSpPr>
        <p:sp>
          <p:nvSpPr>
            <p:cNvPr id="17474" name="Rectangle 6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75" name="Rectangle 7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6156325" y="3933825"/>
            <a:ext cx="287338" cy="431800"/>
            <a:chOff x="3379" y="2478"/>
            <a:chExt cx="181" cy="272"/>
          </a:xfrm>
        </p:grpSpPr>
        <p:sp>
          <p:nvSpPr>
            <p:cNvPr id="17472" name="Rectangle 9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73" name="Rectangle 10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16" name="Group 11"/>
          <p:cNvGrpSpPr>
            <a:grpSpLocks/>
          </p:cNvGrpSpPr>
          <p:nvPr/>
        </p:nvGrpSpPr>
        <p:grpSpPr bwMode="auto">
          <a:xfrm>
            <a:off x="6588125" y="3933825"/>
            <a:ext cx="287338" cy="431800"/>
            <a:chOff x="3379" y="2478"/>
            <a:chExt cx="181" cy="272"/>
          </a:xfrm>
        </p:grpSpPr>
        <p:sp>
          <p:nvSpPr>
            <p:cNvPr id="17470" name="Rectangle 12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71" name="Rectangle 13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17" name="Group 14"/>
          <p:cNvGrpSpPr>
            <a:grpSpLocks/>
          </p:cNvGrpSpPr>
          <p:nvPr/>
        </p:nvGrpSpPr>
        <p:grpSpPr bwMode="auto">
          <a:xfrm>
            <a:off x="7019925" y="3933825"/>
            <a:ext cx="287338" cy="431800"/>
            <a:chOff x="3379" y="2478"/>
            <a:chExt cx="181" cy="272"/>
          </a:xfrm>
        </p:grpSpPr>
        <p:sp>
          <p:nvSpPr>
            <p:cNvPr id="17468" name="Rectangle 15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69" name="Rectangle 16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18" name="Group 17"/>
          <p:cNvGrpSpPr>
            <a:grpSpLocks/>
          </p:cNvGrpSpPr>
          <p:nvPr/>
        </p:nvGrpSpPr>
        <p:grpSpPr bwMode="auto">
          <a:xfrm>
            <a:off x="7453313" y="3933825"/>
            <a:ext cx="287337" cy="431800"/>
            <a:chOff x="3379" y="2478"/>
            <a:chExt cx="181" cy="272"/>
          </a:xfrm>
        </p:grpSpPr>
        <p:sp>
          <p:nvSpPr>
            <p:cNvPr id="17466" name="Rectangle 18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67" name="Rectangle 19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19" name="Group 20"/>
          <p:cNvGrpSpPr>
            <a:grpSpLocks/>
          </p:cNvGrpSpPr>
          <p:nvPr/>
        </p:nvGrpSpPr>
        <p:grpSpPr bwMode="auto">
          <a:xfrm>
            <a:off x="7885113" y="3933825"/>
            <a:ext cx="287337" cy="431800"/>
            <a:chOff x="3379" y="2478"/>
            <a:chExt cx="181" cy="272"/>
          </a:xfrm>
        </p:grpSpPr>
        <p:sp>
          <p:nvSpPr>
            <p:cNvPr id="17464" name="Rectangle 21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65" name="Rectangle 22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grpSp>
        <p:nvGrpSpPr>
          <p:cNvPr id="17420" name="Group 23"/>
          <p:cNvGrpSpPr>
            <a:grpSpLocks/>
          </p:cNvGrpSpPr>
          <p:nvPr/>
        </p:nvGrpSpPr>
        <p:grpSpPr bwMode="auto">
          <a:xfrm>
            <a:off x="8245475" y="3933825"/>
            <a:ext cx="287338" cy="431800"/>
            <a:chOff x="3379" y="2478"/>
            <a:chExt cx="181" cy="272"/>
          </a:xfrm>
        </p:grpSpPr>
        <p:sp>
          <p:nvSpPr>
            <p:cNvPr id="17462" name="Rectangle 24"/>
            <p:cNvSpPr>
              <a:spLocks noChangeArrowheads="1"/>
            </p:cNvSpPr>
            <p:nvPr/>
          </p:nvSpPr>
          <p:spPr bwMode="auto">
            <a:xfrm>
              <a:off x="3379" y="2478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17463" name="Rectangle 25"/>
            <p:cNvSpPr>
              <a:spLocks noChangeArrowheads="1"/>
            </p:cNvSpPr>
            <p:nvPr/>
          </p:nvSpPr>
          <p:spPr bwMode="auto">
            <a:xfrm>
              <a:off x="3424" y="2614"/>
              <a:ext cx="136" cy="136"/>
            </a:xfrm>
            <a:prstGeom prst="rect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" altLang="es-ES" sz="1800">
                <a:latin typeface="Verdana" panose="020B0604030504040204" pitchFamily="34" charset="0"/>
              </a:endParaRPr>
            </a:p>
          </p:txBody>
        </p:sp>
      </p:grpSp>
      <p:sp>
        <p:nvSpPr>
          <p:cNvPr id="17421" name="Rectangle 26"/>
          <p:cNvSpPr>
            <a:spLocks noChangeArrowheads="1"/>
          </p:cNvSpPr>
          <p:nvPr/>
        </p:nvSpPr>
        <p:spPr bwMode="auto">
          <a:xfrm>
            <a:off x="7135813" y="4365625"/>
            <a:ext cx="215900" cy="2159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Verdana" panose="020B0604030504040204" pitchFamily="34" charset="0"/>
            </a:endParaRPr>
          </a:p>
        </p:txBody>
      </p:sp>
      <p:sp>
        <p:nvSpPr>
          <p:cNvPr id="17422" name="Line 44"/>
          <p:cNvSpPr>
            <a:spLocks noChangeShapeType="1"/>
          </p:cNvSpPr>
          <p:nvPr/>
        </p:nvSpPr>
        <p:spPr bwMode="auto">
          <a:xfrm>
            <a:off x="5580063" y="4581525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23" name="Line 45"/>
          <p:cNvSpPr>
            <a:spLocks noChangeShapeType="1"/>
          </p:cNvSpPr>
          <p:nvPr/>
        </p:nvSpPr>
        <p:spPr bwMode="auto">
          <a:xfrm>
            <a:off x="5580063" y="4365625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24" name="Line 46"/>
          <p:cNvSpPr>
            <a:spLocks noChangeShapeType="1"/>
          </p:cNvSpPr>
          <p:nvPr/>
        </p:nvSpPr>
        <p:spPr bwMode="auto">
          <a:xfrm>
            <a:off x="5580063" y="4149725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25" name="Text Box 47"/>
          <p:cNvSpPr txBox="1">
            <a:spLocks noChangeArrowheads="1"/>
          </p:cNvSpPr>
          <p:nvPr/>
        </p:nvSpPr>
        <p:spPr bwMode="auto">
          <a:xfrm>
            <a:off x="4860925" y="3860800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1</a:t>
            </a:r>
          </a:p>
        </p:txBody>
      </p:sp>
      <p:sp>
        <p:nvSpPr>
          <p:cNvPr id="17426" name="Text Box 48"/>
          <p:cNvSpPr txBox="1">
            <a:spLocks noChangeArrowheads="1"/>
          </p:cNvSpPr>
          <p:nvPr/>
        </p:nvSpPr>
        <p:spPr bwMode="auto">
          <a:xfrm>
            <a:off x="4860925" y="4076700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2</a:t>
            </a:r>
          </a:p>
        </p:txBody>
      </p:sp>
      <p:sp>
        <p:nvSpPr>
          <p:cNvPr id="17427" name="Text Box 49"/>
          <p:cNvSpPr txBox="1">
            <a:spLocks noChangeArrowheads="1"/>
          </p:cNvSpPr>
          <p:nvPr/>
        </p:nvSpPr>
        <p:spPr bwMode="auto">
          <a:xfrm>
            <a:off x="4860925" y="4286250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3</a:t>
            </a:r>
          </a:p>
        </p:txBody>
      </p:sp>
      <p:sp>
        <p:nvSpPr>
          <p:cNvPr id="17428" name="AutoShape 51"/>
          <p:cNvSpPr>
            <a:spLocks noChangeArrowheads="1"/>
          </p:cNvSpPr>
          <p:nvPr/>
        </p:nvSpPr>
        <p:spPr bwMode="auto">
          <a:xfrm flipH="1">
            <a:off x="6084888" y="3213100"/>
            <a:ext cx="504825" cy="504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46" y="10189"/>
                </a:moveTo>
                <a:cubicBezTo>
                  <a:pt x="18427" y="6036"/>
                  <a:pt x="14964" y="2830"/>
                  <a:pt x="10800" y="2830"/>
                </a:cubicBezTo>
                <a:cubicBezTo>
                  <a:pt x="6398" y="2830"/>
                  <a:pt x="2830" y="6398"/>
                  <a:pt x="283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443" y="0"/>
                  <a:pt x="21135" y="4345"/>
                  <a:pt x="21568" y="9972"/>
                </a:cubicBezTo>
                <a:lnTo>
                  <a:pt x="24260" y="9765"/>
                </a:lnTo>
                <a:lnTo>
                  <a:pt x="20473" y="14183"/>
                </a:lnTo>
                <a:lnTo>
                  <a:pt x="16054" y="10396"/>
                </a:lnTo>
                <a:lnTo>
                  <a:pt x="18746" y="1018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9" name="Text Box 52"/>
          <p:cNvSpPr txBox="1">
            <a:spLocks noChangeArrowheads="1"/>
          </p:cNvSpPr>
          <p:nvPr/>
        </p:nvSpPr>
        <p:spPr bwMode="auto">
          <a:xfrm>
            <a:off x="6588125" y="3141663"/>
            <a:ext cx="2124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Gira a izquierdas</a:t>
            </a:r>
          </a:p>
        </p:txBody>
      </p:sp>
      <p:grpSp>
        <p:nvGrpSpPr>
          <p:cNvPr id="17430" name="Group 81"/>
          <p:cNvGrpSpPr>
            <a:grpSpLocks/>
          </p:cNvGrpSpPr>
          <p:nvPr/>
        </p:nvGrpSpPr>
        <p:grpSpPr bwMode="auto">
          <a:xfrm flipH="1">
            <a:off x="5892800" y="5334000"/>
            <a:ext cx="2808288" cy="431800"/>
            <a:chOff x="3712" y="3360"/>
            <a:chExt cx="1769" cy="272"/>
          </a:xfrm>
        </p:grpSpPr>
        <p:grpSp>
          <p:nvGrpSpPr>
            <p:cNvPr id="17441" name="Group 53"/>
            <p:cNvGrpSpPr>
              <a:grpSpLocks/>
            </p:cNvGrpSpPr>
            <p:nvPr/>
          </p:nvGrpSpPr>
          <p:grpSpPr bwMode="auto">
            <a:xfrm>
              <a:off x="3712" y="3360"/>
              <a:ext cx="181" cy="272"/>
              <a:chOff x="3379" y="2478"/>
              <a:chExt cx="181" cy="272"/>
            </a:xfrm>
          </p:grpSpPr>
          <p:sp>
            <p:nvSpPr>
              <p:cNvPr id="17460" name="Rectangle 54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61" name="Rectangle 55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2" name="Group 56"/>
            <p:cNvGrpSpPr>
              <a:grpSpLocks/>
            </p:cNvGrpSpPr>
            <p:nvPr/>
          </p:nvGrpSpPr>
          <p:grpSpPr bwMode="auto">
            <a:xfrm>
              <a:off x="3984" y="3360"/>
              <a:ext cx="181" cy="272"/>
              <a:chOff x="3379" y="2478"/>
              <a:chExt cx="181" cy="272"/>
            </a:xfrm>
          </p:grpSpPr>
          <p:sp>
            <p:nvSpPr>
              <p:cNvPr id="17458" name="Rectangle 57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59" name="Rectangle 58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3" name="Group 59"/>
            <p:cNvGrpSpPr>
              <a:grpSpLocks/>
            </p:cNvGrpSpPr>
            <p:nvPr/>
          </p:nvGrpSpPr>
          <p:grpSpPr bwMode="auto">
            <a:xfrm>
              <a:off x="4256" y="3360"/>
              <a:ext cx="181" cy="272"/>
              <a:chOff x="3379" y="2478"/>
              <a:chExt cx="181" cy="272"/>
            </a:xfrm>
          </p:grpSpPr>
          <p:sp>
            <p:nvSpPr>
              <p:cNvPr id="17456" name="Rectangle 60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57" name="Rectangle 61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4" name="Group 62"/>
            <p:cNvGrpSpPr>
              <a:grpSpLocks/>
            </p:cNvGrpSpPr>
            <p:nvPr/>
          </p:nvGrpSpPr>
          <p:grpSpPr bwMode="auto">
            <a:xfrm>
              <a:off x="4528" y="3360"/>
              <a:ext cx="181" cy="272"/>
              <a:chOff x="3379" y="2478"/>
              <a:chExt cx="181" cy="272"/>
            </a:xfrm>
          </p:grpSpPr>
          <p:sp>
            <p:nvSpPr>
              <p:cNvPr id="17454" name="Rectangle 63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55" name="Rectangle 64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5" name="Group 65"/>
            <p:cNvGrpSpPr>
              <a:grpSpLocks/>
            </p:cNvGrpSpPr>
            <p:nvPr/>
          </p:nvGrpSpPr>
          <p:grpSpPr bwMode="auto">
            <a:xfrm>
              <a:off x="4801" y="3360"/>
              <a:ext cx="181" cy="272"/>
              <a:chOff x="3379" y="2478"/>
              <a:chExt cx="181" cy="272"/>
            </a:xfrm>
          </p:grpSpPr>
          <p:sp>
            <p:nvSpPr>
              <p:cNvPr id="17452" name="Rectangle 66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53" name="Rectangle 67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6" name="Group 68"/>
            <p:cNvGrpSpPr>
              <a:grpSpLocks/>
            </p:cNvGrpSpPr>
            <p:nvPr/>
          </p:nvGrpSpPr>
          <p:grpSpPr bwMode="auto">
            <a:xfrm>
              <a:off x="5073" y="3360"/>
              <a:ext cx="181" cy="272"/>
              <a:chOff x="3379" y="2478"/>
              <a:chExt cx="181" cy="272"/>
            </a:xfrm>
          </p:grpSpPr>
          <p:sp>
            <p:nvSpPr>
              <p:cNvPr id="17450" name="Rectangle 69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51" name="Rectangle 70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17447" name="Group 71"/>
            <p:cNvGrpSpPr>
              <a:grpSpLocks/>
            </p:cNvGrpSpPr>
            <p:nvPr/>
          </p:nvGrpSpPr>
          <p:grpSpPr bwMode="auto">
            <a:xfrm>
              <a:off x="5300" y="3360"/>
              <a:ext cx="181" cy="272"/>
              <a:chOff x="3379" y="2478"/>
              <a:chExt cx="181" cy="272"/>
            </a:xfrm>
          </p:grpSpPr>
          <p:sp>
            <p:nvSpPr>
              <p:cNvPr id="17448" name="Rectangle 72"/>
              <p:cNvSpPr>
                <a:spLocks noChangeArrowheads="1"/>
              </p:cNvSpPr>
              <p:nvPr/>
            </p:nvSpPr>
            <p:spPr bwMode="auto">
              <a:xfrm>
                <a:off x="3379" y="2478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  <p:sp>
            <p:nvSpPr>
              <p:cNvPr id="17449" name="Rectangle 73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136" cy="136"/>
              </a:xfrm>
              <a:prstGeom prst="rect">
                <a:avLst/>
              </a:prstGeom>
              <a:solidFill>
                <a:srgbClr val="CC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 2" panose="05020102010507070707" pitchFamily="18" charset="2"/>
                  <a:buChar char=""/>
                  <a:defRPr sz="26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Wingdings 2" panose="05020102010507070707" pitchFamily="18" charset="2"/>
                  <a:buChar char=""/>
                  <a:defRPr sz="24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BD0D9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10CF9B"/>
                  </a:buClr>
                  <a:buSzPct val="65000"/>
                  <a:buFont typeface="Wingdings 2" panose="05020102010507070707" pitchFamily="18" charset="2"/>
                  <a:buChar char=""/>
                  <a:defRPr sz="2000">
                    <a:solidFill>
                      <a:schemeClr val="tx1"/>
                    </a:solidFill>
                    <a:latin typeface="Constantia" panose="02030602050306030303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s-ES" altLang="es-ES" sz="1800">
                  <a:latin typeface="Verdana" panose="020B0604030504040204" pitchFamily="34" charset="0"/>
                </a:endParaRPr>
              </a:p>
            </p:txBody>
          </p:sp>
        </p:grpSp>
      </p:grpSp>
      <p:sp>
        <p:nvSpPr>
          <p:cNvPr id="17431" name="Rectangle 74"/>
          <p:cNvSpPr>
            <a:spLocks noChangeArrowheads="1"/>
          </p:cNvSpPr>
          <p:nvPr/>
        </p:nvSpPr>
        <p:spPr bwMode="auto">
          <a:xfrm>
            <a:off x="7162800" y="5791200"/>
            <a:ext cx="215900" cy="215900"/>
          </a:xfrm>
          <a:prstGeom prst="rect">
            <a:avLst/>
          </a:pr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ES" sz="1800">
              <a:latin typeface="Verdana" panose="020B0604030504040204" pitchFamily="34" charset="0"/>
            </a:endParaRPr>
          </a:p>
        </p:txBody>
      </p:sp>
      <p:sp>
        <p:nvSpPr>
          <p:cNvPr id="17432" name="Line 76"/>
          <p:cNvSpPr>
            <a:spLocks noChangeShapeType="1"/>
          </p:cNvSpPr>
          <p:nvPr/>
        </p:nvSpPr>
        <p:spPr bwMode="auto">
          <a:xfrm>
            <a:off x="5748338" y="5765800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33" name="Line 77"/>
          <p:cNvSpPr>
            <a:spLocks noChangeShapeType="1"/>
          </p:cNvSpPr>
          <p:nvPr/>
        </p:nvSpPr>
        <p:spPr bwMode="auto">
          <a:xfrm>
            <a:off x="5748338" y="5549900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34" name="Text Box 78"/>
          <p:cNvSpPr txBox="1">
            <a:spLocks noChangeArrowheads="1"/>
          </p:cNvSpPr>
          <p:nvPr/>
        </p:nvSpPr>
        <p:spPr bwMode="auto">
          <a:xfrm>
            <a:off x="5029200" y="5260975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1</a:t>
            </a:r>
          </a:p>
        </p:txBody>
      </p:sp>
      <p:sp>
        <p:nvSpPr>
          <p:cNvPr id="17435" name="Text Box 79"/>
          <p:cNvSpPr txBox="1">
            <a:spLocks noChangeArrowheads="1"/>
          </p:cNvSpPr>
          <p:nvPr/>
        </p:nvSpPr>
        <p:spPr bwMode="auto">
          <a:xfrm>
            <a:off x="5029200" y="5476875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2</a:t>
            </a:r>
          </a:p>
        </p:txBody>
      </p:sp>
      <p:sp>
        <p:nvSpPr>
          <p:cNvPr id="17436" name="Text Box 80"/>
          <p:cNvSpPr txBox="1">
            <a:spLocks noChangeArrowheads="1"/>
          </p:cNvSpPr>
          <p:nvPr/>
        </p:nvSpPr>
        <p:spPr bwMode="auto">
          <a:xfrm>
            <a:off x="5029200" y="5686425"/>
            <a:ext cx="81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Led 3</a:t>
            </a:r>
          </a:p>
        </p:txBody>
      </p:sp>
      <p:sp>
        <p:nvSpPr>
          <p:cNvPr id="17437" name="Line 75"/>
          <p:cNvSpPr>
            <a:spLocks noChangeShapeType="1"/>
          </p:cNvSpPr>
          <p:nvPr/>
        </p:nvSpPr>
        <p:spPr bwMode="auto">
          <a:xfrm>
            <a:off x="5748338" y="5981700"/>
            <a:ext cx="3024187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38" name="AutoShape 82"/>
          <p:cNvSpPr>
            <a:spLocks noChangeArrowheads="1"/>
          </p:cNvSpPr>
          <p:nvPr/>
        </p:nvSpPr>
        <p:spPr bwMode="auto">
          <a:xfrm>
            <a:off x="6084888" y="4872038"/>
            <a:ext cx="504825" cy="5048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746" y="10189"/>
                </a:moveTo>
                <a:cubicBezTo>
                  <a:pt x="18427" y="6036"/>
                  <a:pt x="14964" y="2830"/>
                  <a:pt x="10800" y="2830"/>
                </a:cubicBezTo>
                <a:cubicBezTo>
                  <a:pt x="6398" y="2830"/>
                  <a:pt x="2830" y="6398"/>
                  <a:pt x="283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443" y="0"/>
                  <a:pt x="21135" y="4345"/>
                  <a:pt x="21568" y="9972"/>
                </a:cubicBezTo>
                <a:lnTo>
                  <a:pt x="24260" y="9765"/>
                </a:lnTo>
                <a:lnTo>
                  <a:pt x="20473" y="14183"/>
                </a:lnTo>
                <a:lnTo>
                  <a:pt x="16054" y="10396"/>
                </a:lnTo>
                <a:lnTo>
                  <a:pt x="18746" y="1018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9" name="Text Box 83"/>
          <p:cNvSpPr txBox="1">
            <a:spLocks noChangeArrowheads="1"/>
          </p:cNvSpPr>
          <p:nvPr/>
        </p:nvSpPr>
        <p:spPr bwMode="auto">
          <a:xfrm>
            <a:off x="6588125" y="4800600"/>
            <a:ext cx="198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800">
                <a:solidFill>
                  <a:srgbClr val="333399"/>
                </a:solidFill>
                <a:latin typeface="Verdana" panose="020B0604030504040204" pitchFamily="34" charset="0"/>
              </a:rPr>
              <a:t>Gira a derechas</a:t>
            </a:r>
          </a:p>
        </p:txBody>
      </p:sp>
      <p:pic>
        <p:nvPicPr>
          <p:cNvPr id="17440" name="Picture 6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998788"/>
            <a:ext cx="37512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2E131229-1F50-456C-87C3-87E2486875DC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26643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Encoder absoluto</a:t>
            </a:r>
          </a:p>
        </p:txBody>
      </p:sp>
      <p:sp>
        <p:nvSpPr>
          <p:cNvPr id="19461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DF9943-E33E-4809-95AD-69CEC942F4F5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92163" y="1341438"/>
            <a:ext cx="8351837" cy="4530725"/>
          </a:xfrm>
        </p:spPr>
        <p:txBody>
          <a:bodyPr/>
          <a:lstStyle/>
          <a:p>
            <a:pPr eaLnBrk="1" hangingPunct="1"/>
            <a:r>
              <a:rPr lang="es-ES" altLang="es-ES" sz="2800" dirty="0"/>
              <a:t>En función de la combinación de receptores activados, se conoce la posición actual</a:t>
            </a:r>
          </a:p>
        </p:txBody>
      </p:sp>
      <p:pic>
        <p:nvPicPr>
          <p:cNvPr id="19460" name="Picture 6" descr="Encoder_Disk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370931"/>
            <a:ext cx="3616325" cy="3743325"/>
          </a:xfrm>
          <a:noFill/>
        </p:spPr>
      </p:pic>
      <p:sp>
        <p:nvSpPr>
          <p:cNvPr id="2" name="Rectángulo 1"/>
          <p:cNvSpPr/>
          <p:nvPr/>
        </p:nvSpPr>
        <p:spPr>
          <a:xfrm>
            <a:off x="1299410" y="3826042"/>
            <a:ext cx="842210" cy="204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BF6D78-7457-4736-B5D4-B3F325A8F941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FDD528-0468-4491-96FD-CECDE6C82E81}"/>
              </a:ext>
            </a:extLst>
          </p:cNvPr>
          <p:cNvSpPr txBox="1"/>
          <p:nvPr/>
        </p:nvSpPr>
        <p:spPr>
          <a:xfrm>
            <a:off x="1299410" y="3743644"/>
            <a:ext cx="13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Código GRAY</a:t>
            </a:r>
          </a:p>
        </p:txBody>
      </p:sp>
      <p:sp>
        <p:nvSpPr>
          <p:cNvPr id="6" name="Globo: línea 5">
            <a:extLst>
              <a:ext uri="{FF2B5EF4-FFF2-40B4-BE49-F238E27FC236}">
                <a16:creationId xmlns:a16="http://schemas.microsoft.com/office/drawing/2014/main" id="{320059A2-5B92-4589-A548-7AB4C16416C7}"/>
              </a:ext>
            </a:extLst>
          </p:cNvPr>
          <p:cNvSpPr/>
          <p:nvPr/>
        </p:nvSpPr>
        <p:spPr>
          <a:xfrm>
            <a:off x="1552575" y="2370931"/>
            <a:ext cx="2647950" cy="1058069"/>
          </a:xfrm>
          <a:prstGeom prst="borderCallout1">
            <a:avLst>
              <a:gd name="adj1" fmla="val 77265"/>
              <a:gd name="adj2" fmla="val 129437"/>
              <a:gd name="adj3" fmla="val 40482"/>
              <a:gd name="adj4" fmla="val 10267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En este </a:t>
            </a:r>
            <a:r>
              <a:rPr lang="es-ES" dirty="0" err="1"/>
              <a:t>éncoder</a:t>
            </a:r>
            <a:r>
              <a:rPr lang="es-ES" dirty="0"/>
              <a:t> hay diez niveles </a:t>
            </a:r>
            <a:r>
              <a:rPr lang="es-ES" dirty="0">
                <a:sym typeface="Wingdings" panose="05000000000000000000" pitchFamily="2" charset="2"/>
              </a:rPr>
              <a:t> diez pares de emisor-receptor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116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1"/>
          <p:cNvSpPr txBox="1">
            <a:spLocks noChangeArrowheads="1"/>
          </p:cNvSpPr>
          <p:nvPr/>
        </p:nvSpPr>
        <p:spPr bwMode="auto">
          <a:xfrm>
            <a:off x="441325" y="3976688"/>
            <a:ext cx="2522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rgbClr val="00CC99"/>
                </a:solidFill>
                <a:latin typeface="Verdana" panose="020B0604030504040204" pitchFamily="34" charset="0"/>
              </a:rPr>
              <a:t>ROBOTS DE 3 EJES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25603" name="Text Box 12"/>
          <p:cNvSpPr txBox="1">
            <a:spLocks noChangeArrowheads="1"/>
          </p:cNvSpPr>
          <p:nvPr/>
        </p:nvSpPr>
        <p:spPr bwMode="auto">
          <a:xfrm>
            <a:off x="6286500" y="4071938"/>
            <a:ext cx="2239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rgbClr val="00CC99"/>
                </a:solidFill>
                <a:latin typeface="Verdana" panose="020B0604030504040204" pitchFamily="34" charset="0"/>
              </a:rPr>
              <a:t>ROBOTS DE 5 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rgbClr val="00CC99"/>
                </a:solidFill>
                <a:latin typeface="Verdana" panose="020B0604030504040204" pitchFamily="34" charset="0"/>
              </a:rPr>
              <a:t>MÁS EJES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25604" name="Text Box 13"/>
          <p:cNvSpPr txBox="1">
            <a:spLocks noChangeArrowheads="1"/>
          </p:cNvSpPr>
          <p:nvPr/>
        </p:nvSpPr>
        <p:spPr bwMode="auto">
          <a:xfrm>
            <a:off x="3214688" y="4071938"/>
            <a:ext cx="2522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rgbClr val="00CC99"/>
                </a:solidFill>
                <a:latin typeface="Verdana" panose="020B0604030504040204" pitchFamily="34" charset="0"/>
              </a:rPr>
              <a:t>ROBOTS DE 4 EJES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grpSp>
        <p:nvGrpSpPr>
          <p:cNvPr id="25605" name="Group 17"/>
          <p:cNvGrpSpPr>
            <a:grpSpLocks/>
          </p:cNvGrpSpPr>
          <p:nvPr/>
        </p:nvGrpSpPr>
        <p:grpSpPr bwMode="auto">
          <a:xfrm>
            <a:off x="228600" y="1219200"/>
            <a:ext cx="2895600" cy="2636838"/>
            <a:chOff x="192" y="1056"/>
            <a:chExt cx="1824" cy="1661"/>
          </a:xfrm>
        </p:grpSpPr>
        <p:pic>
          <p:nvPicPr>
            <p:cNvPr id="25611" name="Picture 6" descr="cartesiano-sony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56"/>
              <a:ext cx="1824" cy="1661"/>
            </a:xfrm>
            <a:prstGeom prst="rect">
              <a:avLst/>
            </a:prstGeom>
            <a:noFill/>
            <a:ln w="15875">
              <a:solidFill>
                <a:srgbClr val="99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12" name="AutoShape 14"/>
            <p:cNvSpPr>
              <a:spLocks noChangeArrowheads="1"/>
            </p:cNvSpPr>
            <p:nvPr/>
          </p:nvSpPr>
          <p:spPr bwMode="auto">
            <a:xfrm>
              <a:off x="576" y="1440"/>
              <a:ext cx="96" cy="576"/>
            </a:xfrm>
            <a:prstGeom prst="upDownArrow">
              <a:avLst>
                <a:gd name="adj1" fmla="val 50000"/>
                <a:gd name="adj2" fmla="val 12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25613" name="AutoShape 15"/>
            <p:cNvSpPr>
              <a:spLocks noChangeArrowheads="1"/>
            </p:cNvSpPr>
            <p:nvPr/>
          </p:nvSpPr>
          <p:spPr bwMode="auto">
            <a:xfrm rot="4622086">
              <a:off x="1201" y="2132"/>
              <a:ext cx="120" cy="651"/>
            </a:xfrm>
            <a:prstGeom prst="upDownArrow">
              <a:avLst>
                <a:gd name="adj1" fmla="val 50000"/>
                <a:gd name="adj2" fmla="val 108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25614" name="AutoShape 16"/>
            <p:cNvSpPr>
              <a:spLocks noChangeArrowheads="1"/>
            </p:cNvSpPr>
            <p:nvPr/>
          </p:nvSpPr>
          <p:spPr bwMode="auto">
            <a:xfrm rot="-4480297">
              <a:off x="1008" y="1680"/>
              <a:ext cx="120" cy="600"/>
            </a:xfrm>
            <a:prstGeom prst="upDown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</p:grp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2144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Número de ejes controlados. Grados de libertad</a:t>
            </a:r>
          </a:p>
        </p:txBody>
      </p:sp>
      <p:sp>
        <p:nvSpPr>
          <p:cNvPr id="25607" name="1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12D3E4-4C01-4169-B73A-B918F3F89777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2560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214438"/>
            <a:ext cx="27146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28625" y="4929188"/>
            <a:ext cx="8229600" cy="125888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s-ES" sz="2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posición del extremo es definida mediante 3 ejes. Los tipos de eje de estas tres articulaciones define la estructura del robot: cartesiano, polar, SCARA…</a:t>
            </a:r>
          </a:p>
          <a:p>
            <a:pPr eaLnBrk="1" hangingPunct="1">
              <a:defRPr/>
            </a:pPr>
            <a:endParaRPr lang="es-ES" sz="2000" ker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s-ES" sz="20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orientación de la herramienta final es definida mediante 1, 2 o 3 ejes adicionales</a:t>
            </a:r>
            <a:endParaRPr lang="es-ES" sz="5400" ker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EAB29F-93EC-4B0B-AAC2-862BDADB7C7E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5093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599" y="970547"/>
            <a:ext cx="3008313" cy="825500"/>
          </a:xfrm>
        </p:spPr>
        <p:txBody>
          <a:bodyPr>
            <a:noAutofit/>
          </a:bodyPr>
          <a:lstStyle/>
          <a:p>
            <a:r>
              <a:rPr lang="es-ES" sz="2800"/>
              <a:t>Tipos de configuraciones robóticas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Robots de cinemática serie</a:t>
            </a:r>
          </a:p>
          <a:p>
            <a:pPr lvl="1"/>
            <a:r>
              <a:rPr lang="es-ES"/>
              <a:t>Robot cartesiano</a:t>
            </a:r>
          </a:p>
          <a:p>
            <a:pPr lvl="1"/>
            <a:r>
              <a:rPr lang="es-ES"/>
              <a:t>Robot cilíndrico</a:t>
            </a:r>
          </a:p>
          <a:p>
            <a:pPr lvl="1"/>
            <a:r>
              <a:rPr lang="es-ES"/>
              <a:t>Robots SCARA</a:t>
            </a:r>
          </a:p>
          <a:p>
            <a:pPr lvl="1"/>
            <a:r>
              <a:rPr lang="es-ES"/>
              <a:t>Robot polar</a:t>
            </a:r>
          </a:p>
          <a:p>
            <a:pPr lvl="1"/>
            <a:r>
              <a:rPr lang="es-ES"/>
              <a:t>Robot antropomórfico</a:t>
            </a:r>
          </a:p>
          <a:p>
            <a:r>
              <a:rPr lang="es-ES"/>
              <a:t>Robots de cinemática paralelo</a:t>
            </a:r>
          </a:p>
          <a:p>
            <a:pPr lvl="1"/>
            <a:r>
              <a:rPr lang="es-ES"/>
              <a:t>Plataforma Stewart y Spider</a:t>
            </a:r>
          </a:p>
          <a:p>
            <a:pPr lvl="1"/>
            <a:r>
              <a:rPr lang="es-ES"/>
              <a:t>Robots con cables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15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028717" y="2225842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B08BB4-3A81-43B3-AB6A-B5B5B844C233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764260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Configuraciones robóticas de cinemática serie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Robot cartesiano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_tradnl"/>
              <a:t>Tres ejes prismáticos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Robot cilíndrico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_tradnl"/>
              <a:t>Prismático, rotacional, prismático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Robot SCARA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_tradnl"/>
              <a:t>Dos rotacionales paralelos y 1 prismático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Robot polar o esférico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_tradnl"/>
              <a:t>Dos rotacionales perpend. y 1 prismático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Robot antropomórfico o articular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s-ES_tradnl"/>
              <a:t>Rotacional + 2 rotacionales paralelos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s-ES_tradnl"/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s-ES_tradnl"/>
          </a:p>
        </p:txBody>
      </p:sp>
      <p:sp>
        <p:nvSpPr>
          <p:cNvPr id="27652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7A55AF-32A5-460A-9F01-4A5855EF0A1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EF8CD3-9C99-43A3-8817-68FB4C1263FE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4764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Robot Cartesiano</a:t>
            </a:r>
          </a:p>
        </p:txBody>
      </p:sp>
      <p:sp>
        <p:nvSpPr>
          <p:cNvPr id="29699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6C9E84-45E2-4C23-A6F5-DE2FAB83BF79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0" y="1256741"/>
            <a:ext cx="3327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artesian_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880" y="4070350"/>
            <a:ext cx="3048000" cy="2286000"/>
          </a:xfrm>
          <a:prstGeom prst="rect">
            <a:avLst/>
          </a:prstGeom>
        </p:spPr>
      </p:pic>
      <p:pic>
        <p:nvPicPr>
          <p:cNvPr id="4127" name="Picture 31" descr="https://robot.cfp.co.ir/files/001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98" y="4216819"/>
            <a:ext cx="3137411" cy="25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Resultado de imagen de printer 3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690" y="1171254"/>
            <a:ext cx="3506020" cy="26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769ABA-516C-4D97-BDB4-749263800FC4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1268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Robot Cartesiano</a:t>
            </a:r>
          </a:p>
        </p:txBody>
      </p:sp>
      <p:pic>
        <p:nvPicPr>
          <p:cNvPr id="31747" name="Picture 4" descr="Paletizadora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56625"/>
            <a:ext cx="2819400" cy="2505075"/>
          </a:xfrm>
          <a:noFill/>
        </p:spPr>
      </p:pic>
      <p:sp>
        <p:nvSpPr>
          <p:cNvPr id="3174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C5B61EE-43ED-4A4D-A2FA-79695267D7B1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6" y="980954"/>
            <a:ext cx="3021302" cy="297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53526"/>
            <a:ext cx="2413595" cy="247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tesiando_r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281" y="4086687"/>
            <a:ext cx="3048000" cy="22098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6687DB7-D8DA-4ACD-B160-F54EE3F79661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045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Robots Cartesianos</a:t>
            </a:r>
          </a:p>
        </p:txBody>
      </p:sp>
      <p:sp>
        <p:nvSpPr>
          <p:cNvPr id="33795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49DD0F2-D6E5-4474-9DAC-7343343D4CA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00250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5 CuadroTexto"/>
          <p:cNvSpPr txBox="1">
            <a:spLocks noChangeArrowheads="1"/>
          </p:cNvSpPr>
          <p:nvPr/>
        </p:nvSpPr>
        <p:spPr bwMode="auto">
          <a:xfrm>
            <a:off x="5000625" y="5214938"/>
            <a:ext cx="3633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Robot cartesiano de aparcado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con guía lineal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000250"/>
            <a:ext cx="38290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7 CuadroTexto"/>
          <p:cNvSpPr txBox="1">
            <a:spLocks noChangeArrowheads="1"/>
          </p:cNvSpPr>
          <p:nvPr/>
        </p:nvSpPr>
        <p:spPr bwMode="auto">
          <a:xfrm>
            <a:off x="785813" y="5214938"/>
            <a:ext cx="3490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Robot cartesiano paletizador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82020D-D1D0-482C-9F40-9A018FFE8F62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18972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80928"/>
            <a:ext cx="8305800" cy="11430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400"/>
              <a:t>Primero un poco sobre robótica de servicios</a:t>
            </a:r>
            <a:endParaRPr lang="es-ES" sz="4400" dirty="0"/>
          </a:p>
        </p:txBody>
      </p:sp>
      <p:sp>
        <p:nvSpPr>
          <p:cNvPr id="717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D0933E-C9CB-46D2-B1CD-268798168C96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72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3"/>
          <p:cNvGraphicFramePr>
            <a:graphicFrameLocks noChangeAspect="1"/>
          </p:cNvGraphicFramePr>
          <p:nvPr/>
        </p:nvGraphicFramePr>
        <p:xfrm>
          <a:off x="304800" y="228600"/>
          <a:ext cx="4610100" cy="644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Image" r:id="rId4" imgW="1590790" imgH="2221996" progId="Photoshop.Image.5">
                  <p:embed/>
                </p:oleObj>
              </mc:Choice>
              <mc:Fallback>
                <p:oleObj name="Image" r:id="rId4" imgW="1590790" imgH="2221996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"/>
                        <a:ext cx="4610100" cy="644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5257800" y="150813"/>
          <a:ext cx="3352800" cy="332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Image" r:id="rId6" imgW="2670053" imgH="2651765" progId="Photoshop.Image.5">
                  <p:embed/>
                </p:oleObj>
              </mc:Choice>
              <mc:Fallback>
                <p:oleObj name="Image" r:id="rId6" imgW="2670053" imgH="265176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50813"/>
                        <a:ext cx="3352800" cy="3328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5"/>
          <p:cNvGraphicFramePr>
            <a:graphicFrameLocks noChangeAspect="1"/>
          </p:cNvGraphicFramePr>
          <p:nvPr/>
        </p:nvGraphicFramePr>
        <p:xfrm>
          <a:off x="5410200" y="3503613"/>
          <a:ext cx="3048000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Image" r:id="rId8" imgW="1414395" imgH="1289525" progId="Photoshop.Image.5">
                  <p:embed/>
                </p:oleObj>
              </mc:Choice>
              <mc:Fallback>
                <p:oleObj name="Image" r:id="rId8" imgW="1414395" imgH="128952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917"/>
                      <a:stretch>
                        <a:fillRect/>
                      </a:stretch>
                    </p:blipFill>
                    <p:spPr bwMode="auto">
                      <a:xfrm>
                        <a:off x="5410200" y="3503613"/>
                        <a:ext cx="3048000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21E4DE-0900-475E-9AD5-C0E05CCCE33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8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Robot cilíndrico</a:t>
            </a:r>
          </a:p>
        </p:txBody>
      </p:sp>
      <p:sp>
        <p:nvSpPr>
          <p:cNvPr id="41987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016768-7FA4-4CC4-8606-228237387E08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41990" name="Picture 3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929063"/>
            <a:ext cx="331311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71563"/>
            <a:ext cx="36480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8 CuadroTexto"/>
          <p:cNvSpPr txBox="1">
            <a:spLocks noChangeArrowheads="1"/>
          </p:cNvSpPr>
          <p:nvPr/>
        </p:nvSpPr>
        <p:spPr bwMode="auto">
          <a:xfrm>
            <a:off x="5350668" y="899571"/>
            <a:ext cx="232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Espacio de trabajo</a:t>
            </a: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374776"/>
            <a:ext cx="36718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ylindr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4364038"/>
            <a:ext cx="3048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" altLang="es-ES" sz="3600"/>
              <a:t>Robot cilíndrico</a:t>
            </a:r>
          </a:p>
        </p:txBody>
      </p:sp>
      <p:sp>
        <p:nvSpPr>
          <p:cNvPr id="4608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4CB0D1-D7F0-44D8-A588-97A7A520BE28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Cartesiano_cilindr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1491773"/>
            <a:ext cx="4375192" cy="3281394"/>
          </a:xfrm>
          <a:prstGeom prst="rect">
            <a:avLst/>
          </a:prstGeom>
        </p:spPr>
      </p:pic>
      <p:pic>
        <p:nvPicPr>
          <p:cNvPr id="3" name="Cylindrical robo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482" y="1491773"/>
            <a:ext cx="4041296" cy="328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/>
              <a:t>Robot SCARA </a:t>
            </a:r>
            <a:br>
              <a:rPr lang="es-ES"/>
            </a:br>
            <a:r>
              <a:rPr lang="es-ES" sz="3100"/>
              <a:t>Selective Compliance Assembly Robot Arm</a:t>
            </a:r>
            <a:endParaRPr lang="es-ES"/>
          </a:p>
        </p:txBody>
      </p:sp>
      <p:sp>
        <p:nvSpPr>
          <p:cNvPr id="4813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7BAF04-4ABE-4297-940F-9CD583F9749B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48132" name="Picture 13" descr="SCAR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857375"/>
            <a:ext cx="26447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785938"/>
            <a:ext cx="3409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7 CuadroTexto"/>
          <p:cNvSpPr txBox="1">
            <a:spLocks noChangeArrowheads="1"/>
          </p:cNvSpPr>
          <p:nvPr/>
        </p:nvSpPr>
        <p:spPr bwMode="auto">
          <a:xfrm>
            <a:off x="4786313" y="3214688"/>
            <a:ext cx="232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solidFill>
                  <a:schemeClr val="bg1"/>
                </a:solidFill>
                <a:latin typeface="Verdana" panose="020B0604030504040204" pitchFamily="34" charset="0"/>
              </a:rPr>
              <a:t>Espacio de trabajo</a:t>
            </a:r>
          </a:p>
        </p:txBody>
      </p:sp>
      <p:pic>
        <p:nvPicPr>
          <p:cNvPr id="2" name="Scara_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2107" y="3584575"/>
            <a:ext cx="3587893" cy="26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ES"/>
              <a:t>Robot SCARA</a:t>
            </a:r>
          </a:p>
        </p:txBody>
      </p:sp>
      <p:sp>
        <p:nvSpPr>
          <p:cNvPr id="5017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F5B42F-F588-48A1-8B87-37532544ED76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31" y="2620628"/>
            <a:ext cx="1928812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41" y="2720808"/>
            <a:ext cx="22177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344" y="2384091"/>
            <a:ext cx="1905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22383" y="1249880"/>
            <a:ext cx="595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La articulación prismática vertical puede estar al principio o al final de la cadena cinemática</a:t>
            </a:r>
          </a:p>
        </p:txBody>
      </p:sp>
    </p:spTree>
    <p:extLst>
      <p:ext uri="{BB962C8B-B14F-4D97-AF65-F5344CB8AC3E}">
        <p14:creationId xmlns:p14="http://schemas.microsoft.com/office/powerpoint/2010/main" val="346941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ES"/>
              <a:t>Robots SCARA</a:t>
            </a:r>
            <a:endParaRPr lang="es-ES" altLang="es-ES"/>
          </a:p>
        </p:txBody>
      </p:sp>
      <p:sp>
        <p:nvSpPr>
          <p:cNvPr id="52227" name="6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797424B-3579-4F62-8753-BFFDEDBDFBBD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450" y="1591677"/>
            <a:ext cx="6612004" cy="4604586"/>
          </a:xfrm>
          <a:prstGeom prst="rect">
            <a:avLst/>
          </a:prstGeom>
        </p:spPr>
      </p:pic>
      <p:pic>
        <p:nvPicPr>
          <p:cNvPr id="9" name="SCA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4110122"/>
            <a:ext cx="3352800" cy="2286000"/>
          </a:xfrm>
          <a:prstGeom prst="rect">
            <a:avLst/>
          </a:prstGeom>
        </p:spPr>
      </p:pic>
      <p:pic>
        <p:nvPicPr>
          <p:cNvPr id="6" name="Scara fast">
            <a:hlinkClick r:id="" action="ppaction://media"/>
            <a:extLst>
              <a:ext uri="{FF2B5EF4-FFF2-40B4-BE49-F238E27FC236}">
                <a16:creationId xmlns:a16="http://schemas.microsoft.com/office/drawing/2014/main" id="{336F18F4-E91F-4EFA-9BD8-A6C59CF37A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2606" y="11430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33800" y="1316420"/>
            <a:ext cx="4953000" cy="1416269"/>
          </a:xfrm>
        </p:spPr>
        <p:txBody>
          <a:bodyPr>
            <a:normAutofit/>
          </a:bodyPr>
          <a:lstStyle/>
          <a:p>
            <a:r>
              <a:rPr lang="es-ES" dirty="0"/>
              <a:t>Ángel Gaspar González Rodríguez</a:t>
            </a:r>
          </a:p>
          <a:p>
            <a:r>
              <a:rPr lang="es-ES" dirty="0"/>
              <a:t>Universidad de Jaén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048000"/>
            <a:ext cx="7239000" cy="1828800"/>
          </a:xfrm>
        </p:spPr>
        <p:txBody>
          <a:bodyPr>
            <a:normAutofit/>
          </a:bodyPr>
          <a:lstStyle/>
          <a:p>
            <a:pPr algn="l"/>
            <a:r>
              <a:rPr lang="es-ES" sz="5600" b="0"/>
              <a:t>Introducción a la Robótica Industrial y 2</a:t>
            </a:r>
            <a:endParaRPr lang="es-ES" sz="5600" b="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26</a:t>
            </a:fld>
            <a:endParaRPr kumimoji="0" lang="es-ES"/>
          </a:p>
        </p:txBody>
      </p:sp>
      <p:grpSp>
        <p:nvGrpSpPr>
          <p:cNvPr id="21" name="Grupo 20"/>
          <p:cNvGrpSpPr/>
          <p:nvPr/>
        </p:nvGrpSpPr>
        <p:grpSpPr>
          <a:xfrm>
            <a:off x="5747792" y="582701"/>
            <a:ext cx="1872208" cy="576064"/>
            <a:chOff x="7596336" y="2276872"/>
            <a:chExt cx="1872208" cy="576064"/>
          </a:xfrm>
        </p:grpSpPr>
        <p:sp>
          <p:nvSpPr>
            <p:cNvPr id="22" name="Cheurón 21"/>
            <p:cNvSpPr/>
            <p:nvPr/>
          </p:nvSpPr>
          <p:spPr>
            <a:xfrm>
              <a:off x="7795953" y="2420888"/>
              <a:ext cx="432048" cy="2880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23" name="Flecha a la derecha con muesca 22"/>
            <p:cNvSpPr/>
            <p:nvPr/>
          </p:nvSpPr>
          <p:spPr>
            <a:xfrm>
              <a:off x="8172400" y="2276872"/>
              <a:ext cx="1296144" cy="57606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Cheurón 23"/>
            <p:cNvSpPr/>
            <p:nvPr/>
          </p:nvSpPr>
          <p:spPr>
            <a:xfrm>
              <a:off x="7596336" y="2420888"/>
              <a:ext cx="239688" cy="28803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04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/>
              <a:t>Robot Polar o Esférico</a:t>
            </a:r>
          </a:p>
        </p:txBody>
      </p:sp>
      <p:sp>
        <p:nvSpPr>
          <p:cNvPr id="54275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7E61F4-C82F-47A5-AD9A-300EFE99505A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54276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3960812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429000"/>
            <a:ext cx="35877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9"/>
          <p:cNvSpPr>
            <a:spLocks noChangeArrowheads="1"/>
          </p:cNvSpPr>
          <p:nvPr/>
        </p:nvSpPr>
        <p:spPr bwMode="auto">
          <a:xfrm>
            <a:off x="1295400" y="2876550"/>
            <a:ext cx="828675" cy="34290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79" name="Oval 10"/>
          <p:cNvSpPr>
            <a:spLocks noChangeArrowheads="1"/>
          </p:cNvSpPr>
          <p:nvPr/>
        </p:nvSpPr>
        <p:spPr bwMode="auto">
          <a:xfrm>
            <a:off x="1719263" y="2508250"/>
            <a:ext cx="352425" cy="333375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ObliqueTopRight">
              <a:rot lat="54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0" name="AutoShape 11"/>
          <p:cNvSpPr>
            <a:spLocks noChangeArrowheads="1"/>
          </p:cNvSpPr>
          <p:nvPr/>
        </p:nvSpPr>
        <p:spPr bwMode="auto">
          <a:xfrm>
            <a:off x="1603375" y="2451100"/>
            <a:ext cx="236538" cy="177800"/>
          </a:xfrm>
          <a:prstGeom prst="curvedRightArrow">
            <a:avLst>
              <a:gd name="adj1" fmla="val 20000"/>
              <a:gd name="adj2" fmla="val 40000"/>
              <a:gd name="adj3" fmla="val 44345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1" name="Oval 12"/>
          <p:cNvSpPr>
            <a:spLocks noChangeArrowheads="1"/>
          </p:cNvSpPr>
          <p:nvPr/>
        </p:nvSpPr>
        <p:spPr bwMode="auto">
          <a:xfrm>
            <a:off x="1714500" y="2320925"/>
            <a:ext cx="352425" cy="333375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ObliqueTopRight">
              <a:rot lat="54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2" name="Rectangle 13"/>
          <p:cNvSpPr>
            <a:spLocks noChangeArrowheads="1"/>
          </p:cNvSpPr>
          <p:nvPr/>
        </p:nvSpPr>
        <p:spPr bwMode="auto">
          <a:xfrm>
            <a:off x="1903413" y="1898650"/>
            <a:ext cx="277812" cy="258763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4500000" lon="450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3" name="Oval 14"/>
          <p:cNvSpPr>
            <a:spLocks noChangeArrowheads="1"/>
          </p:cNvSpPr>
          <p:nvPr/>
        </p:nvSpPr>
        <p:spPr bwMode="auto">
          <a:xfrm rot="366096">
            <a:off x="1600200" y="2074863"/>
            <a:ext cx="581025" cy="433387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ObliqueTopRight">
              <a:rot lat="54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4" name="Oval 15"/>
          <p:cNvSpPr>
            <a:spLocks noChangeArrowheads="1"/>
          </p:cNvSpPr>
          <p:nvPr/>
        </p:nvSpPr>
        <p:spPr bwMode="auto">
          <a:xfrm>
            <a:off x="1714500" y="1643063"/>
            <a:ext cx="352425" cy="333375"/>
          </a:xfrm>
          <a:prstGeom prst="ellipse">
            <a:avLst/>
          </a:prstGeom>
          <a:solidFill>
            <a:srgbClr val="FFFFFF"/>
          </a:solidFill>
          <a:ln w="9525">
            <a:round/>
            <a:headEnd/>
            <a:tailEnd/>
          </a:ln>
          <a:scene3d>
            <a:camera prst="legacyObliqueTopRight">
              <a:rot lat="540000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5" name="Rectangle 16"/>
          <p:cNvSpPr>
            <a:spLocks noChangeArrowheads="1"/>
          </p:cNvSpPr>
          <p:nvPr/>
        </p:nvSpPr>
        <p:spPr bwMode="auto">
          <a:xfrm>
            <a:off x="2890838" y="1684338"/>
            <a:ext cx="122237" cy="16510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Right">
              <a:rot lat="4500000" lon="4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54286" name="AutoShape 17"/>
          <p:cNvSpPr>
            <a:spLocks noChangeArrowheads="1"/>
          </p:cNvSpPr>
          <p:nvPr/>
        </p:nvSpPr>
        <p:spPr bwMode="auto">
          <a:xfrm rot="9184893" flipH="1">
            <a:off x="2255838" y="2074863"/>
            <a:ext cx="249237" cy="18891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301" y="10342"/>
                </a:moveTo>
                <a:cubicBezTo>
                  <a:pt x="18058" y="6376"/>
                  <a:pt x="14772" y="3285"/>
                  <a:pt x="10800" y="3285"/>
                </a:cubicBezTo>
                <a:cubicBezTo>
                  <a:pt x="9173" y="3284"/>
                  <a:pt x="7590" y="3812"/>
                  <a:pt x="6289" y="4789"/>
                </a:cubicBezTo>
                <a:lnTo>
                  <a:pt x="4317" y="2162"/>
                </a:lnTo>
                <a:cubicBezTo>
                  <a:pt x="6187" y="758"/>
                  <a:pt x="8462" y="-1"/>
                  <a:pt x="10800" y="0"/>
                </a:cubicBezTo>
                <a:cubicBezTo>
                  <a:pt x="16509" y="0"/>
                  <a:pt x="21232" y="4443"/>
                  <a:pt x="21579" y="10141"/>
                </a:cubicBezTo>
                <a:lnTo>
                  <a:pt x="24274" y="9977"/>
                </a:lnTo>
                <a:lnTo>
                  <a:pt x="20205" y="14575"/>
                </a:lnTo>
                <a:lnTo>
                  <a:pt x="15606" y="10506"/>
                </a:lnTo>
                <a:lnTo>
                  <a:pt x="18301" y="10342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4287" name="AutoShape 18"/>
          <p:cNvSpPr>
            <a:spLocks noChangeArrowheads="1"/>
          </p:cNvSpPr>
          <p:nvPr/>
        </p:nvSpPr>
        <p:spPr bwMode="auto">
          <a:xfrm rot="-924871">
            <a:off x="2971800" y="1470025"/>
            <a:ext cx="390525" cy="92075"/>
          </a:xfrm>
          <a:prstGeom prst="leftRightArrow">
            <a:avLst>
              <a:gd name="adj1" fmla="val 50000"/>
              <a:gd name="adj2" fmla="val 8482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E569F8-BDF8-46B2-92EE-A070F72C2A63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29188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/>
              <a:t>Robot de configuración polar</a:t>
            </a:r>
          </a:p>
        </p:txBody>
      </p:sp>
      <p:sp>
        <p:nvSpPr>
          <p:cNvPr id="56323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63F870C-436D-4644-BE35-438BF64AA547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Unimate Pol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5154" y="1943955"/>
            <a:ext cx="3871645" cy="2806943"/>
          </a:xfrm>
          <a:prstGeom prst="rect">
            <a:avLst/>
          </a:prstGeom>
        </p:spPr>
      </p:pic>
      <p:pic>
        <p:nvPicPr>
          <p:cNvPr id="4" name="POLA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577" y="1493797"/>
            <a:ext cx="3048000" cy="1905000"/>
          </a:xfrm>
          <a:prstGeom prst="rect">
            <a:avLst/>
          </a:prstGeom>
        </p:spPr>
      </p:pic>
      <p:pic>
        <p:nvPicPr>
          <p:cNvPr id="5" name="Polar_o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202" y="3695539"/>
            <a:ext cx="3791164" cy="28433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538BEC9-8DDF-4428-9F19-6C0D1E362416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9269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000"/>
              <a:t>Robot Articular o antropomórfico</a:t>
            </a:r>
          </a:p>
        </p:txBody>
      </p:sp>
      <p:sp>
        <p:nvSpPr>
          <p:cNvPr id="5837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DE88FF-7CD1-4BF5-B0AA-44A9E92A8401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3573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8 Imagen" descr="WorkspaceAB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9022"/>
            <a:ext cx="2742579" cy="244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9 CuadroTexto"/>
          <p:cNvSpPr txBox="1">
            <a:spLocks noChangeArrowheads="1"/>
          </p:cNvSpPr>
          <p:nvPr/>
        </p:nvSpPr>
        <p:spPr bwMode="auto">
          <a:xfrm>
            <a:off x="179512" y="3269645"/>
            <a:ext cx="24497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Eje rotacional +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2 ejes rotacionales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paralelos</a:t>
            </a:r>
          </a:p>
        </p:txBody>
      </p:sp>
      <p:sp>
        <p:nvSpPr>
          <p:cNvPr id="58375" name="10 CuadroTexto"/>
          <p:cNvSpPr txBox="1">
            <a:spLocks noChangeArrowheads="1"/>
          </p:cNvSpPr>
          <p:nvPr/>
        </p:nvSpPr>
        <p:spPr bwMode="auto">
          <a:xfrm>
            <a:off x="2411760" y="4429126"/>
            <a:ext cx="20213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Amplio espacio de trabajo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21114" y="1034147"/>
            <a:ext cx="1922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Grados de libertad</a:t>
            </a:r>
          </a:p>
          <a:p>
            <a:endParaRPr lang="es-ES" dirty="0"/>
          </a:p>
        </p:txBody>
      </p:sp>
      <p:pic>
        <p:nvPicPr>
          <p:cNvPr id="6" name="Imagen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599" y="3956710"/>
            <a:ext cx="3362325" cy="246494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908E1F6-7DED-42F7-A3EE-CE237E51221F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  <p:pic>
        <p:nvPicPr>
          <p:cNvPr id="2" name="Elementos multimedia en línea 1" title="Robots: Axis and Orientation of Movement - Pitch, Roll, Yaw">
            <a:hlinkClick r:id="" action="ppaction://media"/>
            <a:extLst>
              <a:ext uri="{FF2B5EF4-FFF2-40B4-BE49-F238E27FC236}">
                <a16:creationId xmlns:a16="http://schemas.microsoft.com/office/drawing/2014/main" id="{78442315-EFC4-4596-95C2-2A4E4B0505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821114" y="1359555"/>
            <a:ext cx="3286597" cy="24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10" descr="mars pathf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84" y="4726964"/>
            <a:ext cx="30241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Título"/>
          <p:cNvSpPr>
            <a:spLocks noGrp="1"/>
          </p:cNvSpPr>
          <p:nvPr>
            <p:ph type="title"/>
          </p:nvPr>
        </p:nvSpPr>
        <p:spPr>
          <a:xfrm>
            <a:off x="457200" y="106190"/>
            <a:ext cx="8229600" cy="1143000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S_tradnl"/>
              <a:t>La otra robótica</a:t>
            </a:r>
          </a:p>
        </p:txBody>
      </p:sp>
      <p:sp>
        <p:nvSpPr>
          <p:cNvPr id="9227" name="12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22B542-706F-40B4-AABB-C83E70B42434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9228" name="1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14" y="326763"/>
            <a:ext cx="3156408" cy="23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870681"/>
            <a:ext cx="3248025" cy="2162175"/>
          </a:xfrm>
          <a:prstGeom prst="rect">
            <a:avLst/>
          </a:prstGeom>
        </p:spPr>
      </p:pic>
      <p:pic>
        <p:nvPicPr>
          <p:cNvPr id="9232" name="Picture 16" descr="Resultado de imagen de surveillance robot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60" y="1024985"/>
            <a:ext cx="2420342" cy="178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388" y="2929991"/>
            <a:ext cx="1630695" cy="32041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733" y="1163932"/>
            <a:ext cx="1766261" cy="2537445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98" y="2730017"/>
            <a:ext cx="2943758" cy="19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473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4000"/>
              <a:t>Indeterminación </a:t>
            </a:r>
            <a:r>
              <a:rPr lang="es-ES_tradnl" sz="4000" dirty="0"/>
              <a:t>de las trayectorias</a:t>
            </a:r>
            <a:endParaRPr lang="es-ES" sz="4000" dirty="0"/>
          </a:p>
        </p:txBody>
      </p:sp>
      <p:sp>
        <p:nvSpPr>
          <p:cNvPr id="60419" name="8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C9843B-A542-4470-A1DE-E263639F5C33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PumaLef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2494" y="3828570"/>
            <a:ext cx="3048000" cy="2286000"/>
          </a:xfrm>
          <a:prstGeom prst="rect">
            <a:avLst/>
          </a:prstGeom>
        </p:spPr>
      </p:pic>
      <p:pic>
        <p:nvPicPr>
          <p:cNvPr id="8" name="PumaLeftU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02494" y="1416429"/>
            <a:ext cx="3048000" cy="2286000"/>
          </a:xfrm>
          <a:prstGeom prst="rect">
            <a:avLst/>
          </a:prstGeom>
        </p:spPr>
      </p:pic>
      <p:pic>
        <p:nvPicPr>
          <p:cNvPr id="9" name="PumaRightU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5968" y="1416429"/>
            <a:ext cx="3048000" cy="2286000"/>
          </a:xfrm>
          <a:prstGeom prst="rect">
            <a:avLst/>
          </a:prstGeom>
        </p:spPr>
      </p:pic>
      <p:pic>
        <p:nvPicPr>
          <p:cNvPr id="10" name="PumaRightDown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70386" y="3886389"/>
            <a:ext cx="3048000" cy="2286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8014" y="1911552"/>
            <a:ext cx="104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Izquierda</a:t>
            </a:r>
          </a:p>
          <a:p>
            <a:r>
              <a:rPr lang="es-ES"/>
              <a:t>Arriba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18014" y="4314723"/>
            <a:ext cx="104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Izquierda</a:t>
            </a:r>
          </a:p>
          <a:p>
            <a:r>
              <a:rPr lang="es-ES"/>
              <a:t>Abajo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178479" y="1911551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Derecha</a:t>
            </a:r>
          </a:p>
          <a:p>
            <a:r>
              <a:rPr lang="es-ES"/>
              <a:t>Arriba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146399" y="4314722"/>
            <a:ext cx="96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Derecha</a:t>
            </a:r>
          </a:p>
          <a:p>
            <a:r>
              <a:rPr lang="es-ES"/>
              <a:t>Abajo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73A825E-5D26-4509-8274-8A2994D2D8AC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137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000"/>
              <a:t>Grados de libertad en la muñeca</a:t>
            </a:r>
          </a:p>
        </p:txBody>
      </p:sp>
      <p:sp>
        <p:nvSpPr>
          <p:cNvPr id="70659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C178C4-E3B3-4BFA-82C1-1E9BCCEA5F06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70660" name="Picture 4" descr="Explorar000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4292600"/>
            <a:ext cx="54356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Explorar00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857375"/>
            <a:ext cx="492918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71625"/>
            <a:ext cx="25431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42938" y="4653136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Indeterminación y </a:t>
            </a:r>
          </a:p>
          <a:p>
            <a:r>
              <a:rPr lang="es-ES"/>
              <a:t>singularidad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A55B8C-6403-4BCB-AB17-6E08F3255259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80452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eedeburr_Crankshaft6GD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1672933"/>
            <a:ext cx="3048000" cy="2286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/>
              <a:t>Grados de libertad adicionales</a:t>
            </a:r>
          </a:p>
        </p:txBody>
      </p:sp>
      <p:pic>
        <p:nvPicPr>
          <p:cNvPr id="68611" name="Picture 4" descr="Q:\GRP-0200\grafik\FCMT155_g_trim.tif"/>
          <p:cNvPicPr>
            <a:picLocks noGrp="1" noChangeAspect="1" noChangeArrowheads="1"/>
          </p:cNvPicPr>
          <p:nvPr>
            <p:ph idx="1"/>
          </p:nvPr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7" y="3004317"/>
            <a:ext cx="3905795" cy="3038899"/>
          </a:xfrm>
          <a:noFill/>
        </p:spPr>
      </p:pic>
      <p:sp>
        <p:nvSpPr>
          <p:cNvPr id="68612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752908-D907-4226-805D-10468AD5EEC1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93069" y="1844824"/>
            <a:ext cx="2694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/>
              <a:t>En el posicionado mediante guía lineal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16475" y="5707915"/>
            <a:ext cx="407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Para la orientación mediante eje sincronizado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5525" y="1672933"/>
            <a:ext cx="3127561" cy="22010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4AC4A6C-9A48-4AAD-857E-8A27F062814D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544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Título"/>
          <p:cNvSpPr>
            <a:spLocks noGrp="1"/>
          </p:cNvSpPr>
          <p:nvPr>
            <p:ph type="title"/>
          </p:nvPr>
        </p:nvSpPr>
        <p:spPr>
          <a:xfrm>
            <a:off x="156411" y="1"/>
            <a:ext cx="7292603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/>
              <a:t>Configuraciones robóticas de cinemática paralelo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Cinemática más complicada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s-ES_tradnl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 sz="2800"/>
              <a:t>De tipo plataforma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/>
              <a:t>Robots spider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ES_tradnl"/>
              <a:t>Robots con cables</a:t>
            </a:r>
          </a:p>
        </p:txBody>
      </p:sp>
      <p:sp>
        <p:nvSpPr>
          <p:cNvPr id="27652" name="1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7A55AF-32A5-460A-9F01-4A5855EF0A1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CFC191-DBB4-442D-9D62-AE44BB5756EF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77603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ES"/>
              <a:t>Robots paralelos</a:t>
            </a:r>
          </a:p>
        </p:txBody>
      </p:sp>
      <p:sp>
        <p:nvSpPr>
          <p:cNvPr id="624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s-ES_tradnl" altLang="es-ES"/>
              <a:t>La carga se reparte en una serie de brazos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_tradnl" altLang="es-ES"/>
              <a:t>Plataforma y base se conectan a través de una serie de brazos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_tradnl" altLang="es-ES"/>
              <a:t>Menor espacio de trabajo pero más precisión y capacidad de carga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_tradnl" altLang="es-ES"/>
              <a:t>Cinemática compleja</a:t>
            </a:r>
          </a:p>
        </p:txBody>
      </p:sp>
      <p:sp>
        <p:nvSpPr>
          <p:cNvPr id="62468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0C18F07-2E67-4CE4-9389-76A05B0C3D18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714750"/>
            <a:ext cx="30289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2" y="4429125"/>
            <a:ext cx="38576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2F8B37-BAAA-4887-8CEE-B61EFE5D71CF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37823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>
          <a:xfrm>
            <a:off x="4643438" y="260350"/>
            <a:ext cx="4321175" cy="650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altLang="es-ES"/>
              <a:t>Robots paralelos</a:t>
            </a:r>
          </a:p>
        </p:txBody>
      </p:sp>
      <p:sp>
        <p:nvSpPr>
          <p:cNvPr id="64515" name="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F21C81A-5F5D-48F8-A5B6-7E340A238450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6451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684715"/>
            <a:ext cx="40005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620000" y="4595998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Tipo spider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932040" y="1292403"/>
            <a:ext cx="268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ym typeface="Wingdings" panose="05000000000000000000" pitchFamily="2" charset="2"/>
              </a:rPr>
              <a:t> </a:t>
            </a:r>
            <a:r>
              <a:rPr lang="es-ES"/>
              <a:t>Plataforma stewart</a:t>
            </a:r>
          </a:p>
        </p:txBody>
      </p:sp>
      <p:pic>
        <p:nvPicPr>
          <p:cNvPr id="4" name="RobotParale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825" y="209693"/>
            <a:ext cx="4148455" cy="3085628"/>
          </a:xfrm>
          <a:prstGeom prst="rect">
            <a:avLst/>
          </a:prstGeom>
        </p:spPr>
      </p:pic>
      <p:pic>
        <p:nvPicPr>
          <p:cNvPr id="6" name="Imagen 5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825" y="3552940"/>
            <a:ext cx="3606700" cy="2777022"/>
          </a:xfrm>
          <a:prstGeom prst="rect">
            <a:avLst/>
          </a:prstGeom>
        </p:spPr>
      </p:pic>
      <p:pic>
        <p:nvPicPr>
          <p:cNvPr id="2" name="Elementos multimedia en línea 1" title="Ultra Fast Pick &amp; Place Robot - FANUC's New Three-Axis Delta Robot Packs Small Batteries">
            <a:hlinkClick r:id="" action="ppaction://media"/>
            <a:extLst>
              <a:ext uri="{FF2B5EF4-FFF2-40B4-BE49-F238E27FC236}">
                <a16:creationId xmlns:a16="http://schemas.microsoft.com/office/drawing/2014/main" id="{81C8497F-6E1A-45B1-87D5-91B2F30B263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3"/>
          <a:stretch>
            <a:fillRect/>
          </a:stretch>
        </p:blipFill>
        <p:spPr>
          <a:xfrm>
            <a:off x="4675306" y="925982"/>
            <a:ext cx="4036287" cy="2280502"/>
          </a:xfrm>
          <a:prstGeom prst="rect">
            <a:avLst/>
          </a:prstGeom>
        </p:spPr>
      </p:pic>
      <p:pic>
        <p:nvPicPr>
          <p:cNvPr id="5" name="Elementos multimedia en línea 4" title="High Speed Pancake stacking with Flexpicker Robots">
            <a:hlinkClick r:id="" action="ppaction://media"/>
            <a:extLst>
              <a:ext uri="{FF2B5EF4-FFF2-40B4-BE49-F238E27FC236}">
                <a16:creationId xmlns:a16="http://schemas.microsoft.com/office/drawing/2014/main" id="{B9944C41-2381-4A37-AC37-76A302781429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4"/>
          <a:stretch>
            <a:fillRect/>
          </a:stretch>
        </p:blipFill>
        <p:spPr>
          <a:xfrm>
            <a:off x="4778460" y="4140420"/>
            <a:ext cx="3919334" cy="2214424"/>
          </a:xfrm>
          <a:prstGeom prst="rect">
            <a:avLst/>
          </a:prstGeom>
        </p:spPr>
      </p:pic>
      <p:pic>
        <p:nvPicPr>
          <p:cNvPr id="7" name="Elementos multimedia en línea 6" title="Two Ultra Fast Robots Pick &amp; Place Batteries to Form Group Patterns - FANUC America">
            <a:hlinkClick r:id="" action="ppaction://media"/>
            <a:extLst>
              <a:ext uri="{FF2B5EF4-FFF2-40B4-BE49-F238E27FC236}">
                <a16:creationId xmlns:a16="http://schemas.microsoft.com/office/drawing/2014/main" id="{ED1F9B53-49C9-4D90-81CE-7B741F0A90AC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5"/>
          <a:stretch>
            <a:fillRect/>
          </a:stretch>
        </p:blipFill>
        <p:spPr>
          <a:xfrm>
            <a:off x="58534" y="3499561"/>
            <a:ext cx="4534878" cy="25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1828"/>
            <a:ext cx="8229600" cy="1143000"/>
          </a:xfrm>
        </p:spPr>
        <p:txBody>
          <a:bodyPr/>
          <a:lstStyle/>
          <a:p>
            <a:r>
              <a:rPr lang="es-ES"/>
              <a:t>Robots con cables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53962"/>
            <a:ext cx="4038600" cy="2931918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C0198-6F45-41A1-8C9E-177F00D48EAC}" type="slidenum">
              <a:rPr lang="es-ES" altLang="es-ES" smtClean="0"/>
              <a:pPr>
                <a:defRPr/>
              </a:pPr>
              <a:t>36</a:t>
            </a:fld>
            <a:endParaRPr lang="es-ES" altLang="es-ES"/>
          </a:p>
        </p:txBody>
      </p:sp>
      <p:sp>
        <p:nvSpPr>
          <p:cNvPr id="7" name="CuadroTexto 6"/>
          <p:cNvSpPr txBox="1"/>
          <p:nvPr/>
        </p:nvSpPr>
        <p:spPr>
          <a:xfrm>
            <a:off x="5724128" y="188463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Spider Cam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097193" y="540178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3"/>
              </a:rPr>
              <a:t>Spider Cam</a:t>
            </a:r>
            <a:endParaRPr lang="es-E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9CABDB50-5C1E-4359-A25D-FB0E681C3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>
            <a:normAutofit/>
          </a:bodyPr>
          <a:lstStyle/>
          <a:p>
            <a:r>
              <a:rPr lang="es-ES" dirty="0" err="1"/>
              <a:t>Cogiro</a:t>
            </a:r>
            <a:r>
              <a:rPr lang="es-ES" dirty="0"/>
              <a:t> (</a:t>
            </a:r>
            <a:r>
              <a:rPr lang="es-ES" dirty="0" err="1"/>
              <a:t>Tecnalia</a:t>
            </a:r>
            <a:r>
              <a:rPr lang="es-ES" dirty="0"/>
              <a:t>)</a:t>
            </a:r>
          </a:p>
          <a:p>
            <a:r>
              <a:rPr lang="es-ES" dirty="0"/>
              <a:t>Forzado por gravedad</a:t>
            </a:r>
          </a:p>
          <a:p>
            <a:pPr marL="0" indent="0">
              <a:buNone/>
            </a:pPr>
            <a:r>
              <a:rPr lang="es-ES" sz="1600" dirty="0">
                <a:hlinkClick r:id="rId4"/>
              </a:rPr>
              <a:t>Forzado por Tensión 6-DoF</a:t>
            </a:r>
            <a:endParaRPr lang="es-ES" sz="1600" dirty="0"/>
          </a:p>
          <a:p>
            <a:pPr marL="0" indent="0">
              <a:buNone/>
            </a:pPr>
            <a:r>
              <a:rPr lang="es-ES" sz="1600" u="sng" dirty="0">
                <a:hlinkClick r:id="rId5"/>
              </a:rPr>
              <a:t>Simulador</a:t>
            </a:r>
            <a:endParaRPr lang="es-ES" sz="1600" u="sng" dirty="0"/>
          </a:p>
          <a:p>
            <a:pPr marL="0" indent="0">
              <a:buNone/>
            </a:pPr>
            <a:r>
              <a:rPr lang="es-ES" sz="1600" dirty="0"/>
              <a:t>https://youtu.be/An_i8xoMXDc?t=36</a:t>
            </a:r>
          </a:p>
          <a:p>
            <a:pPr marL="0" indent="0">
              <a:buNone/>
            </a:pPr>
            <a:r>
              <a:rPr lang="es-ES" sz="1600" dirty="0"/>
              <a:t>https://www.youtube.com/watch?v=cJCsomGwdk0</a:t>
            </a:r>
          </a:p>
          <a:p>
            <a:pPr marL="0" indent="0">
              <a:buNone/>
            </a:pPr>
            <a:endParaRPr lang="es-ES" sz="1600" dirty="0"/>
          </a:p>
          <a:p>
            <a:r>
              <a:rPr lang="es-ES" sz="2400" dirty="0"/>
              <a:t>Forzado por tensión (redundante)</a:t>
            </a:r>
          </a:p>
          <a:p>
            <a:pPr marL="0" indent="0">
              <a:buNone/>
            </a:pPr>
            <a:r>
              <a:rPr lang="es-ES" sz="1800" dirty="0">
                <a:hlinkClick r:id="rId6"/>
              </a:rPr>
              <a:t>https://youtu.be/sytyQvUXN8Q?t=33</a:t>
            </a:r>
            <a:endParaRPr lang="es-ES" sz="1800" dirty="0"/>
          </a:p>
          <a:p>
            <a:pPr marL="0" indent="0">
              <a:buNone/>
            </a:pPr>
            <a:r>
              <a:rPr lang="es-ES" sz="1800" dirty="0"/>
              <a:t>https://youtu.be/sytyQvUXN8Q?t=33</a:t>
            </a:r>
          </a:p>
          <a:p>
            <a:pPr marL="0" indent="0">
              <a:buNone/>
            </a:pPr>
            <a:endParaRPr lang="es-ES" sz="1800" dirty="0"/>
          </a:p>
          <a:p>
            <a:endParaRPr lang="es-ES" sz="2400" dirty="0"/>
          </a:p>
          <a:p>
            <a:pPr marL="0" indent="0">
              <a:buNone/>
            </a:pPr>
            <a:endParaRPr lang="es-ES" sz="1600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5282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103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05000" y="990600"/>
          <a:ext cx="160020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Clip de multimedia" r:id="rId4" imgW="3352381" imgH="2542857" progId="mplayer">
                  <p:embed/>
                </p:oleObj>
              </mc:Choice>
              <mc:Fallback>
                <p:oleObj name="Clip de multimedia" r:id="rId4" imgW="3352381" imgH="2542857" progId="mplayer">
                  <p:embed/>
                  <p:pic>
                    <p:nvPicPr>
                      <p:cNvPr id="66562" name="Object 1031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990600"/>
                        <a:ext cx="160020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3" name="Object 103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3400" y="1066800"/>
          <a:ext cx="160020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Clip de multimedia" r:id="rId6" imgW="3352381" imgH="2542857" progId="mplayer">
                  <p:embed/>
                </p:oleObj>
              </mc:Choice>
              <mc:Fallback>
                <p:oleObj name="Clip de multimedia" r:id="rId6" imgW="3352381" imgH="2542857" progId="mplayer">
                  <p:embed/>
                  <p:pic>
                    <p:nvPicPr>
                      <p:cNvPr id="66563" name="Object 1032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60020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4" name="Object 103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800600" y="838200"/>
          <a:ext cx="2057400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0" name="Clip de multimedia" r:id="rId8" imgW="3352381" imgH="2542857" progId="mplayer">
                  <p:embed/>
                </p:oleObj>
              </mc:Choice>
              <mc:Fallback>
                <p:oleObj name="Clip de multimedia" r:id="rId8" imgW="3352381" imgH="2542857" progId="mplayer">
                  <p:embed/>
                  <p:pic>
                    <p:nvPicPr>
                      <p:cNvPr id="66564" name="Object 1034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838200"/>
                        <a:ext cx="2057400" cy="156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65" name="Picture 1044" descr="cylin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3" y="830263"/>
            <a:ext cx="14351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6566" name="Object 103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248400" y="1143000"/>
          <a:ext cx="12954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1" name="Clip de multimedia" r:id="rId11" imgW="3352381" imgH="2542857" progId="mplayer">
                  <p:embed/>
                </p:oleObj>
              </mc:Choice>
              <mc:Fallback>
                <p:oleObj name="Clip de multimedia" r:id="rId11" imgW="3352381" imgH="2542857" progId="mplayer">
                  <p:embed/>
                  <p:pic>
                    <p:nvPicPr>
                      <p:cNvPr id="66566" name="Object 1030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1143000"/>
                        <a:ext cx="129540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7" name="Object 103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29000" y="838200"/>
          <a:ext cx="1981200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Clip de multimedia" r:id="rId13" imgW="3352381" imgH="2542857" progId="mplayer">
                  <p:embed/>
                </p:oleObj>
              </mc:Choice>
              <mc:Fallback>
                <p:oleObj name="Clip de multimedia" r:id="rId13" imgW="3352381" imgH="2542857" progId="mplayer">
                  <p:embed/>
                  <p:pic>
                    <p:nvPicPr>
                      <p:cNvPr id="66567" name="Object 1033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838200"/>
                        <a:ext cx="1981200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8" name="Object 103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162800" y="914400"/>
          <a:ext cx="1905000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lip de multimedia" r:id="rId15" imgW="3352381" imgH="2542857" progId="mplayer">
                  <p:embed/>
                </p:oleObj>
              </mc:Choice>
              <mc:Fallback>
                <p:oleObj name="Clip de multimedia" r:id="rId15" imgW="3352381" imgH="2542857" progId="mplayer">
                  <p:embed/>
                  <p:pic>
                    <p:nvPicPr>
                      <p:cNvPr id="66568" name="Object 1035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914400"/>
                        <a:ext cx="1905000" cy="144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1" name="Text Box 1037"/>
          <p:cNvSpPr txBox="1">
            <a:spLocks noChangeArrowheads="1"/>
          </p:cNvSpPr>
          <p:nvPr/>
        </p:nvSpPr>
        <p:spPr bwMode="auto">
          <a:xfrm>
            <a:off x="571500" y="214313"/>
            <a:ext cx="8107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_tradnl" sz="4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Estructura mecánica (Configuraciones)</a:t>
            </a:r>
            <a:endParaRPr lang="es-ES_tradnl" b="1">
              <a:solidFill>
                <a:srgbClr val="FFFF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6570" name="Picture 1039" descr="art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667000"/>
            <a:ext cx="13557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040" descr="articulated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3400"/>
            <a:ext cx="1295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042" descr="cart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335088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043" descr="cart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129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4" name="Picture 1045" descr="cylin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046" descr="cylindrical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19600"/>
            <a:ext cx="1371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038" descr="art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838200"/>
            <a:ext cx="141922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1041" descr="cart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846138"/>
            <a:ext cx="14192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048" descr="spher1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838200"/>
            <a:ext cx="1371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9" name="Picture 1051" descr="para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865188"/>
            <a:ext cx="1365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0" name="Picture 1055" descr="spher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2667000"/>
            <a:ext cx="13303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1" name="Picture 1056" descr="scara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2667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2" name="Picture 1057" descr="para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3" name="Picture 1058" descr="spherical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19600"/>
            <a:ext cx="13112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4" name="Picture 1059" descr="scara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43400"/>
            <a:ext cx="13716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5" name="Picture 1060" descr="parallel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4267200"/>
            <a:ext cx="12763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6" name="Picture 1047" descr="scara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855663"/>
            <a:ext cx="13716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5" name="Text Box 1061"/>
          <p:cNvSpPr txBox="1">
            <a:spLocks noChangeArrowheads="1"/>
          </p:cNvSpPr>
          <p:nvPr/>
        </p:nvSpPr>
        <p:spPr bwMode="auto">
          <a:xfrm rot="16200000">
            <a:off x="-627062" y="1485900"/>
            <a:ext cx="180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CONFIGURACIÓN</a:t>
            </a:r>
          </a:p>
        </p:txBody>
      </p:sp>
      <p:sp>
        <p:nvSpPr>
          <p:cNvPr id="12326" name="Text Box 1062"/>
          <p:cNvSpPr txBox="1">
            <a:spLocks noChangeArrowheads="1"/>
          </p:cNvSpPr>
          <p:nvPr/>
        </p:nvSpPr>
        <p:spPr bwMode="auto">
          <a:xfrm rot="16200000">
            <a:off x="-398463" y="2997201"/>
            <a:ext cx="1362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_tradnl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ESPACIO</a:t>
            </a:r>
            <a:r>
              <a:rPr lang="es-ES_tradnl" sz="1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s-ES_tradnl" sz="1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es-ES_tradnl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TRABAJO</a:t>
            </a:r>
          </a:p>
        </p:txBody>
      </p:sp>
      <p:sp>
        <p:nvSpPr>
          <p:cNvPr id="12327" name="Text Box 1063"/>
          <p:cNvSpPr txBox="1">
            <a:spLocks noChangeArrowheads="1"/>
          </p:cNvSpPr>
          <p:nvPr/>
        </p:nvSpPr>
        <p:spPr bwMode="auto">
          <a:xfrm rot="16200000">
            <a:off x="-212725" y="4856163"/>
            <a:ext cx="1044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>
                <a:solidFill>
                  <a:schemeClr val="tx2"/>
                </a:solidFill>
                <a:latin typeface="+mj-lt"/>
                <a:ea typeface="+mj-ea"/>
                <a:cs typeface="+mj-cs"/>
              </a:rPr>
              <a:t>EJEMPLO</a:t>
            </a:r>
            <a:endParaRPr lang="es-ES_tradnl" b="1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90" name="29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12CA066-1C38-4B65-8E0C-25166D433588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0EB07D8-0BEC-4B9C-80BC-07BD8B494E71}"/>
              </a:ext>
            </a:extLst>
          </p:cNvPr>
          <p:cNvSpPr txBox="1"/>
          <p:nvPr/>
        </p:nvSpPr>
        <p:spPr>
          <a:xfrm>
            <a:off x="90487" y="602456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584742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372979" y="138611"/>
            <a:ext cx="6678993" cy="560266"/>
          </a:xfrm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/>
              <a:t>Selección del tipo de robot </a:t>
            </a:r>
            <a:endParaRPr lang="es-ES_tradnl"/>
          </a:p>
        </p:txBody>
      </p:sp>
      <p:sp>
        <p:nvSpPr>
          <p:cNvPr id="72707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5E65F18-178E-43D1-8002-31B564A7D063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00353"/>
              </p:ext>
            </p:extLst>
          </p:nvPr>
        </p:nvGraphicFramePr>
        <p:xfrm>
          <a:off x="490840" y="1013631"/>
          <a:ext cx="7572374" cy="5036652"/>
        </p:xfrm>
        <a:graphic>
          <a:graphicData uri="http://schemas.openxmlformats.org/drawingml/2006/table">
            <a:tbl>
              <a:tblPr/>
              <a:tblGrid>
                <a:gridCol w="1783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512">
                  <a:extLst>
                    <a:ext uri="{9D8B030D-6E8A-4147-A177-3AD203B41FA5}">
                      <a16:colId xmlns:a16="http://schemas.microsoft.com/office/drawing/2014/main" val="3366607574"/>
                    </a:ext>
                  </a:extLst>
                </a:gridCol>
              </a:tblGrid>
              <a:tr h="132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s-ES" sz="1800" b="1" kern="1200" dirty="0">
                          <a:solidFill>
                            <a:srgbClr val="DAEEF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Aplicación 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s-ES" sz="1800" b="1" kern="1200" dirty="0">
                          <a:solidFill>
                            <a:srgbClr val="DAEEF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Características Requeridas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dirty="0">
                          <a:solidFill>
                            <a:srgbClr val="DAEEF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Configuración</a:t>
                      </a:r>
                      <a:endParaRPr lang="es-E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PALETIZADO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Espacio de trabajo grande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Gran capacidad de carga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Destreza (ordenes específicas de paletizado)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GDL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Cartesiano (pesos mayores)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Antropomórfico (pesos menores)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kumimoji="0" lang="es-ES" sz="1200" b="0" kern="1200" dirty="0">
                        <a:solidFill>
                          <a:srgbClr val="943634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5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MANIPULACIÓN DE MATERIAL</a:t>
                      </a:r>
                      <a:endParaRPr lang="es-ES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Altas velocidades y aceleraciones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Base pequeña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 (-4) GDL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Antropomórfico (mayores pesos)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Spider (muy altas velocidades)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Robot con cables (grandes distancias)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896737"/>
                  </a:ext>
                </a:extLst>
              </a:tr>
              <a:tr h="1037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ENSAMBLAJE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Altas aceleraciones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 precisión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Integración de sensores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(detección de piezas e inspección)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 (-5) GDL 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SCARA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Cartesiano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59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PINTURA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(-5) GDL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Programación OFF-LINE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Destreza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Antropomórfico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INSPECCIÓN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 precisión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Integración de sensores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(visión, táctil, fuerza/par ...)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5-6 GDL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Cartesiano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Robot con cables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MANUFACTURA (MECANIZADOS)</a:t>
                      </a:r>
                      <a:endParaRPr lang="es-ES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 rigidez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Alta precisión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Integración de sensores (visión, fuerza/par)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GDL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Antropomórfico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Cartesiano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1200" b="0" kern="1200" dirty="0">
                          <a:solidFill>
                            <a:srgbClr val="943634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Plataforma Stewart</a:t>
                      </a:r>
                    </a:p>
                  </a:txBody>
                  <a:tcPr marL="44450" marR="44450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96EB8B9F-3CE3-422F-B56D-5065D5C98E30}"/>
              </a:ext>
            </a:extLst>
          </p:cNvPr>
          <p:cNvSpPr txBox="1"/>
          <p:nvPr/>
        </p:nvSpPr>
        <p:spPr>
          <a:xfrm>
            <a:off x="0" y="648387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C-E</a:t>
            </a:r>
          </a:p>
        </p:txBody>
      </p:sp>
    </p:spTree>
    <p:extLst>
      <p:ext uri="{BB962C8B-B14F-4D97-AF65-F5344CB8AC3E}">
        <p14:creationId xmlns:p14="http://schemas.microsoft.com/office/powerpoint/2010/main" val="218730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0616DDA-D754-4647-8000-9EFF20B1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4</a:t>
            </a:fld>
            <a:endParaRPr kumimoji="0" lang="es-ES"/>
          </a:p>
        </p:txBody>
      </p:sp>
      <p:pic>
        <p:nvPicPr>
          <p:cNvPr id="5" name="Elementos multimedia en línea 3" title="LEBREL ROBOT. My first obstacle!!!">
            <a:hlinkClick r:id="" action="ppaction://media"/>
            <a:extLst>
              <a:ext uri="{FF2B5EF4-FFF2-40B4-BE49-F238E27FC236}">
                <a16:creationId xmlns:a16="http://schemas.microsoft.com/office/drawing/2014/main" id="{AF50DCA7-A006-4823-AFE0-04D06F81D8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61074" y="380665"/>
            <a:ext cx="4063469" cy="2295860"/>
          </a:xfrm>
          <a:prstGeom prst="rect">
            <a:avLst/>
          </a:prstGeom>
        </p:spPr>
      </p:pic>
      <p:pic>
        <p:nvPicPr>
          <p:cNvPr id="6" name="Elementos multimedia en línea 5" title="LEBREL ROBOT. My first climbing!!!">
            <a:hlinkClick r:id="" action="ppaction://media"/>
            <a:extLst>
              <a:ext uri="{FF2B5EF4-FFF2-40B4-BE49-F238E27FC236}">
                <a16:creationId xmlns:a16="http://schemas.microsoft.com/office/drawing/2014/main" id="{159F1036-FF83-477E-A407-0B6EC6D3DB8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143500" y="136525"/>
            <a:ext cx="3616580" cy="2712435"/>
          </a:xfrm>
          <a:prstGeom prst="rect">
            <a:avLst/>
          </a:prstGeom>
        </p:spPr>
      </p:pic>
      <p:pic>
        <p:nvPicPr>
          <p:cNvPr id="7" name="Elementos multimedia en línea 6" title="LEBREL robot moving out of the lab (compliant version)">
            <a:hlinkClick r:id="" action="ppaction://media"/>
            <a:extLst>
              <a:ext uri="{FF2B5EF4-FFF2-40B4-BE49-F238E27FC236}">
                <a16:creationId xmlns:a16="http://schemas.microsoft.com/office/drawing/2014/main" id="{6C5B2452-87D2-47E1-899F-795C0F03AE4B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336835" y="3211357"/>
            <a:ext cx="3587465" cy="2690599"/>
          </a:xfrm>
          <a:prstGeom prst="rect">
            <a:avLst/>
          </a:prstGeom>
        </p:spPr>
      </p:pic>
      <p:pic>
        <p:nvPicPr>
          <p:cNvPr id="8" name="Elementos multimedia en línea 7" title="LEBREL ROBOT. Moving in the lab (stiff version)">
            <a:hlinkClick r:id="" action="ppaction://media"/>
            <a:extLst>
              <a:ext uri="{FF2B5EF4-FFF2-40B4-BE49-F238E27FC236}">
                <a16:creationId xmlns:a16="http://schemas.microsoft.com/office/drawing/2014/main" id="{D016BECD-2A66-4DB4-AB78-841E1F8A91E9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4489705" y="2955265"/>
            <a:ext cx="4270375" cy="32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5</a:t>
            </a:fld>
            <a:endParaRPr kumimoji="0"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/>
              <a:t>Estructura</a:t>
            </a:r>
            <a:br>
              <a:rPr lang="es-ES"/>
            </a:br>
            <a:r>
              <a:rPr lang="es-ES"/>
              <a:t>Tipos de configuraciones</a:t>
            </a:r>
            <a:br>
              <a:rPr lang="es-ES"/>
            </a:br>
            <a:r>
              <a:rPr lang="es-ES"/>
              <a:t>Sistemas </a:t>
            </a:r>
            <a:r>
              <a:rPr lang="es-ES" dirty="0"/>
              <a:t>de referencia 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4"/>
          </p:nvPr>
        </p:nvSpPr>
        <p:spPr>
          <a:xfrm>
            <a:off x="4495800" y="291801"/>
            <a:ext cx="4191000" cy="381000"/>
          </a:xfrm>
        </p:spPr>
        <p:txBody>
          <a:bodyPr>
            <a:noAutofit/>
          </a:bodyPr>
          <a:lstStyle/>
          <a:p>
            <a:r>
              <a:rPr lang="es-ES" sz="4000"/>
              <a:t>Indice</a:t>
            </a:r>
          </a:p>
        </p:txBody>
      </p:sp>
    </p:spTree>
    <p:extLst>
      <p:ext uri="{BB962C8B-B14F-4D97-AF65-F5344CB8AC3E}">
        <p14:creationId xmlns:p14="http://schemas.microsoft.com/office/powerpoint/2010/main" val="10758601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599" y="970547"/>
            <a:ext cx="3008313" cy="825500"/>
          </a:xfrm>
        </p:spPr>
        <p:txBody>
          <a:bodyPr>
            <a:noAutofit/>
          </a:bodyPr>
          <a:lstStyle/>
          <a:p>
            <a:r>
              <a:rPr lang="es-ES" sz="2800"/>
              <a:t>Estructura de un robot industrial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Definiciones</a:t>
            </a:r>
          </a:p>
          <a:p>
            <a:r>
              <a:rPr lang="es-ES"/>
              <a:t>Tecnologías involucradas</a:t>
            </a:r>
          </a:p>
          <a:p>
            <a:r>
              <a:rPr lang="es-ES"/>
              <a:t>Tipos de Articulación</a:t>
            </a:r>
          </a:p>
          <a:p>
            <a:r>
              <a:rPr lang="es-ES"/>
              <a:t>Encóder</a:t>
            </a:r>
          </a:p>
          <a:p>
            <a:r>
              <a:rPr lang="es-ES"/>
              <a:t>Grados de libertad de posicionamiento y orientación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6</a:t>
            </a:fld>
            <a:endParaRPr kumimoji="0"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028717" y="2225842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3361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468313" y="1125538"/>
            <a:ext cx="797304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s-ES_tradnl" altLang="es-ES" sz="2400">
                <a:solidFill>
                  <a:schemeClr val="accent5"/>
                </a:solidFill>
                <a:latin typeface="Verdana" panose="020B0604030504040204" pitchFamily="34" charset="0"/>
              </a:rPr>
              <a:t>Asociación de Industrias Robóticas:  </a:t>
            </a:r>
          </a:p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s-ES_tradnl" altLang="es-ES" sz="1800">
                <a:latin typeface="Verdana" panose="020B0604030504040204" pitchFamily="34" charset="0"/>
              </a:rPr>
              <a:t>Manipulador multifuncional reprogramable, capaz de mover materias, piezas, herramientas o dispositivos especiales, según trayectorias variables, programadas para realizar tareas diversas</a:t>
            </a:r>
          </a:p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s-ES_tradnl" altLang="es-ES" sz="2000">
                <a:solidFill>
                  <a:schemeClr val="accent5"/>
                </a:solidFill>
                <a:latin typeface="Verdana" panose="020B0604030504040204" pitchFamily="34" charset="0"/>
              </a:rPr>
              <a:t>IFR (International Federation of Robotics):</a:t>
            </a:r>
            <a:r>
              <a:rPr lang="es-ES_tradnl" altLang="es-ES" sz="2800">
                <a:solidFill>
                  <a:schemeClr val="accent5"/>
                </a:solidFill>
                <a:latin typeface="Verdana" panose="020B0604030504040204" pitchFamily="34" charset="0"/>
              </a:rPr>
              <a:t> </a:t>
            </a:r>
          </a:p>
          <a:p>
            <a:pPr>
              <a:spcBef>
                <a:spcPts val="600"/>
              </a:spcBef>
              <a:buClrTx/>
              <a:buSzTx/>
              <a:buNone/>
            </a:pPr>
            <a:r>
              <a:rPr lang="es-ES_tradnl" altLang="es-ES" sz="1600">
                <a:latin typeface="Verdana" panose="020B0604030504040204" pitchFamily="34" charset="0"/>
              </a:rPr>
              <a:t>Máquina manipuladora </a:t>
            </a:r>
            <a:r>
              <a:rPr lang="es-ES_tradnl" altLang="es-ES" sz="1600" u="sng">
                <a:latin typeface="Verdana" panose="020B0604030504040204" pitchFamily="34" charset="0"/>
              </a:rPr>
              <a:t>controlada automáticamente</a:t>
            </a:r>
            <a:r>
              <a:rPr lang="es-ES_tradnl" altLang="es-ES" sz="1600">
                <a:latin typeface="Verdana" panose="020B0604030504040204" pitchFamily="34" charset="0"/>
              </a:rPr>
              <a:t>, </a:t>
            </a:r>
            <a:r>
              <a:rPr lang="es-ES_tradnl" altLang="es-ES" sz="1600" u="sng">
                <a:latin typeface="Verdana" panose="020B0604030504040204" pitchFamily="34" charset="0"/>
              </a:rPr>
              <a:t>reprogramable</a:t>
            </a:r>
            <a:r>
              <a:rPr lang="es-ES_tradnl" altLang="es-ES" sz="1600">
                <a:latin typeface="Verdana" panose="020B0604030504040204" pitchFamily="34" charset="0"/>
              </a:rPr>
              <a:t> y de </a:t>
            </a:r>
            <a:r>
              <a:rPr lang="es-ES_tradnl" altLang="es-ES" sz="1600" u="sng">
                <a:latin typeface="Verdana" panose="020B0604030504040204" pitchFamily="34" charset="0"/>
              </a:rPr>
              <a:t>propósito general</a:t>
            </a:r>
            <a:r>
              <a:rPr lang="es-ES_tradnl" altLang="es-ES" sz="1600">
                <a:latin typeface="Verdana" panose="020B0604030504040204" pitchFamily="34" charset="0"/>
              </a:rPr>
              <a:t>, con tres o más ejes programables.</a:t>
            </a:r>
          </a:p>
          <a:p>
            <a:pPr>
              <a:spcBef>
                <a:spcPts val="600"/>
              </a:spcBef>
              <a:buClrTx/>
              <a:buSzTx/>
              <a:buNone/>
            </a:pPr>
            <a:r>
              <a:rPr lang="es-ES_tradnl" altLang="es-ES" sz="2000">
                <a:solidFill>
                  <a:schemeClr val="accent5"/>
                </a:solidFill>
                <a:latin typeface="Verdana" panose="020B0604030504040204" pitchFamily="34" charset="0"/>
              </a:rPr>
              <a:t>ISO 8373 (International Organization for Standardization):  </a:t>
            </a:r>
          </a:p>
          <a:p>
            <a:pPr>
              <a:spcBef>
                <a:spcPts val="600"/>
              </a:spcBef>
              <a:buClrTx/>
              <a:buSzTx/>
              <a:buNone/>
            </a:pPr>
            <a:r>
              <a:rPr lang="es-ES_tradnl" altLang="es-ES" sz="1600">
                <a:latin typeface="Verdana" panose="020B0604030504040204" pitchFamily="34" charset="0"/>
              </a:rPr>
              <a:t>IFR + que puede estar fija o ser </a:t>
            </a:r>
            <a:r>
              <a:rPr lang="es-ES_tradnl" altLang="es-ES" sz="1600" u="sng">
                <a:latin typeface="Verdana" panose="020B0604030504040204" pitchFamily="34" charset="0"/>
              </a:rPr>
              <a:t>móvil</a:t>
            </a:r>
            <a:r>
              <a:rPr lang="es-ES_tradnl" altLang="es-ES" sz="1600">
                <a:latin typeface="Verdana" panose="020B0604030504040204" pitchFamily="34" charset="0"/>
              </a:rPr>
              <a:t> y que  se usa en </a:t>
            </a:r>
          </a:p>
          <a:p>
            <a:pPr>
              <a:spcBef>
                <a:spcPts val="600"/>
              </a:spcBef>
              <a:buClrTx/>
              <a:buSzTx/>
              <a:buNone/>
            </a:pPr>
            <a:r>
              <a:rPr lang="es-ES_tradnl" altLang="es-ES" sz="1600">
                <a:latin typeface="Verdana" panose="020B0604030504040204" pitchFamily="34" charset="0"/>
              </a:rPr>
              <a:t>aplicaciones de </a:t>
            </a:r>
            <a:r>
              <a:rPr lang="es-ES_tradnl" altLang="es-ES" sz="1600" u="sng">
                <a:latin typeface="Verdana" panose="020B0604030504040204" pitchFamily="34" charset="0"/>
              </a:rPr>
              <a:t>automatización industrial</a:t>
            </a:r>
            <a:r>
              <a:rPr lang="es-ES_tradnl" altLang="es-ES" sz="1600">
                <a:latin typeface="Verdana" panose="020B0604030504040204" pitchFamily="34" charset="0"/>
              </a:rPr>
              <a:t>.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Robot Industrial. Definiciones</a:t>
            </a:r>
          </a:p>
        </p:txBody>
      </p:sp>
      <p:sp>
        <p:nvSpPr>
          <p:cNvPr id="11270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98D3E-A8D4-4366-BD05-692AA56C00F6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8313" y="4966951"/>
            <a:ext cx="7973043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s-ES_tradnl" altLang="es-ES" sz="1800">
                <a:solidFill>
                  <a:schemeClr val="bg1"/>
                </a:solidFill>
                <a:latin typeface="Verdana" panose="020B0604030504040204" pitchFamily="34" charset="0"/>
              </a:rPr>
              <a:t>Manipulador multifuncional reprogramable, con tres o más ejes, usado en aplicaciones de automatización industrial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CE4428-39B4-4FF1-9925-7AADABBF88AB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28826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2895600" y="3450473"/>
            <a:ext cx="3352800" cy="8636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>
            <a:spAutoFit/>
            <a:flatTx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_tradnl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ROBÓTICA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s-ES_tradnl" b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INDUSTRIAL</a:t>
            </a:r>
          </a:p>
        </p:txBody>
      </p:sp>
      <p:grpSp>
        <p:nvGrpSpPr>
          <p:cNvPr id="13315" name="Group 15"/>
          <p:cNvGrpSpPr>
            <a:grpSpLocks/>
          </p:cNvGrpSpPr>
          <p:nvPr/>
        </p:nvGrpSpPr>
        <p:grpSpPr bwMode="auto">
          <a:xfrm>
            <a:off x="821953" y="2945239"/>
            <a:ext cx="1447800" cy="2284413"/>
            <a:chOff x="816" y="1515"/>
            <a:chExt cx="912" cy="1413"/>
          </a:xfrm>
        </p:grpSpPr>
        <p:sp>
          <p:nvSpPr>
            <p:cNvPr id="13336" name="AutoShape 8"/>
            <p:cNvSpPr>
              <a:spLocks noChangeArrowheads="1"/>
            </p:cNvSpPr>
            <p:nvPr/>
          </p:nvSpPr>
          <p:spPr bwMode="auto">
            <a:xfrm>
              <a:off x="816" y="1536"/>
              <a:ext cx="912" cy="1392"/>
            </a:xfrm>
            <a:prstGeom prst="rightArrowCallout">
              <a:avLst>
                <a:gd name="adj1" fmla="val 38158"/>
                <a:gd name="adj2" fmla="val 38158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27" name="Text Box 11"/>
            <p:cNvSpPr txBox="1">
              <a:spLocks noChangeArrowheads="1"/>
            </p:cNvSpPr>
            <p:nvPr/>
          </p:nvSpPr>
          <p:spPr bwMode="auto">
            <a:xfrm rot="-5477971">
              <a:off x="448" y="2063"/>
              <a:ext cx="13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INFORMÁTICA</a:t>
              </a:r>
            </a:p>
          </p:txBody>
        </p:sp>
      </p:grpSp>
      <p:grpSp>
        <p:nvGrpSpPr>
          <p:cNvPr id="13316" name="Group 36"/>
          <p:cNvGrpSpPr>
            <a:grpSpLocks/>
          </p:cNvGrpSpPr>
          <p:nvPr/>
        </p:nvGrpSpPr>
        <p:grpSpPr bwMode="auto">
          <a:xfrm rot="-1380060">
            <a:off x="1353668" y="1521484"/>
            <a:ext cx="2376488" cy="1281113"/>
            <a:chOff x="722" y="378"/>
            <a:chExt cx="1497" cy="807"/>
          </a:xfrm>
        </p:grpSpPr>
        <p:sp>
          <p:nvSpPr>
            <p:cNvPr id="13334" name="AutoShape 12"/>
            <p:cNvSpPr>
              <a:spLocks noChangeArrowheads="1"/>
            </p:cNvSpPr>
            <p:nvPr/>
          </p:nvSpPr>
          <p:spPr bwMode="auto">
            <a:xfrm rot="5308729">
              <a:off x="1071" y="229"/>
              <a:ext cx="807" cy="1105"/>
            </a:xfrm>
            <a:prstGeom prst="rightArrowCallout">
              <a:avLst>
                <a:gd name="adj1" fmla="val 50558"/>
                <a:gd name="adj2" fmla="val 50558"/>
                <a:gd name="adj3" fmla="val 16667"/>
                <a:gd name="adj4" fmla="val 66667"/>
              </a:avLst>
            </a:prstGeom>
            <a:solidFill>
              <a:schemeClr val="bg1">
                <a:lumMod val="95000"/>
              </a:schemeClr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29" name="Text Box 13"/>
            <p:cNvSpPr txBox="1">
              <a:spLocks noChangeArrowheads="1"/>
            </p:cNvSpPr>
            <p:nvPr/>
          </p:nvSpPr>
          <p:spPr bwMode="auto">
            <a:xfrm rot="21430758">
              <a:off x="722" y="414"/>
              <a:ext cx="1497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FÍSICA APLICADA 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(SENSORES)</a:t>
              </a:r>
            </a:p>
          </p:txBody>
        </p:sp>
      </p:grpSp>
      <p:grpSp>
        <p:nvGrpSpPr>
          <p:cNvPr id="13317" name="Group 18"/>
          <p:cNvGrpSpPr>
            <a:grpSpLocks/>
          </p:cNvGrpSpPr>
          <p:nvPr/>
        </p:nvGrpSpPr>
        <p:grpSpPr bwMode="auto">
          <a:xfrm>
            <a:off x="3657600" y="1451810"/>
            <a:ext cx="2368550" cy="1552575"/>
            <a:chOff x="3216" y="672"/>
            <a:chExt cx="1492" cy="960"/>
          </a:xfrm>
        </p:grpSpPr>
        <p:sp>
          <p:nvSpPr>
            <p:cNvPr id="13332" name="AutoShape 16"/>
            <p:cNvSpPr>
              <a:spLocks noChangeArrowheads="1"/>
            </p:cNvSpPr>
            <p:nvPr/>
          </p:nvSpPr>
          <p:spPr bwMode="auto">
            <a:xfrm>
              <a:off x="3216" y="672"/>
              <a:ext cx="1440" cy="960"/>
            </a:xfrm>
            <a:prstGeom prst="downArrowCallout">
              <a:avLst>
                <a:gd name="adj1" fmla="val 37500"/>
                <a:gd name="adj2" fmla="val 37500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33" name="Text Box 17"/>
            <p:cNvSpPr txBox="1">
              <a:spLocks noChangeArrowheads="1"/>
            </p:cNvSpPr>
            <p:nvPr/>
          </p:nvSpPr>
          <p:spPr bwMode="auto">
            <a:xfrm>
              <a:off x="3234" y="864"/>
              <a:ext cx="147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ELECTRÓNICA</a:t>
              </a:r>
              <a:endParaRPr lang="es-ES_tradnl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9235" name="AutoShape 19"/>
          <p:cNvSpPr>
            <a:spLocks noChangeArrowheads="1"/>
          </p:cNvSpPr>
          <p:nvPr/>
        </p:nvSpPr>
        <p:spPr bwMode="auto">
          <a:xfrm rot="1714692">
            <a:off x="6242050" y="1616910"/>
            <a:ext cx="2057400" cy="1589088"/>
          </a:xfrm>
          <a:prstGeom prst="downArrowCallout">
            <a:avLst>
              <a:gd name="adj1" fmla="val 32368"/>
              <a:gd name="adj2" fmla="val 32368"/>
              <a:gd name="adj3" fmla="val 16667"/>
              <a:gd name="adj4" fmla="val 66667"/>
            </a:avLst>
          </a:prstGeom>
          <a:solidFill>
            <a:schemeClr val="bg1">
              <a:lumMod val="95000"/>
            </a:schemeClr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r>
              <a:rPr lang="es-ES_tradnl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INTELIGENCIA </a:t>
            </a:r>
          </a:p>
          <a:p>
            <a:pPr algn="ctr" eaLnBrk="1" hangingPunct="1">
              <a:defRPr/>
            </a:pPr>
            <a:r>
              <a:rPr lang="es-ES_tradnl" b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ARTIFICIAL</a:t>
            </a:r>
            <a:endParaRPr lang="es-ES_tradnl"/>
          </a:p>
        </p:txBody>
      </p:sp>
      <p:grpSp>
        <p:nvGrpSpPr>
          <p:cNvPr id="13319" name="Group 24"/>
          <p:cNvGrpSpPr>
            <a:grpSpLocks/>
          </p:cNvGrpSpPr>
          <p:nvPr/>
        </p:nvGrpSpPr>
        <p:grpSpPr bwMode="auto">
          <a:xfrm>
            <a:off x="2209800" y="4636335"/>
            <a:ext cx="2084388" cy="1630363"/>
            <a:chOff x="1632" y="2976"/>
            <a:chExt cx="1313" cy="1008"/>
          </a:xfrm>
        </p:grpSpPr>
        <p:sp>
          <p:nvSpPr>
            <p:cNvPr id="13330" name="AutoShape 21"/>
            <p:cNvSpPr>
              <a:spLocks noChangeArrowheads="1"/>
            </p:cNvSpPr>
            <p:nvPr/>
          </p:nvSpPr>
          <p:spPr bwMode="auto">
            <a:xfrm>
              <a:off x="1632" y="2976"/>
              <a:ext cx="1296" cy="1008"/>
            </a:xfrm>
            <a:prstGeom prst="upArrowCallout">
              <a:avLst>
                <a:gd name="adj1" fmla="val 32143"/>
                <a:gd name="adj2" fmla="val 32143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_tradnl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39" name="Text Box 23"/>
            <p:cNvSpPr txBox="1">
              <a:spLocks noChangeArrowheads="1"/>
            </p:cNvSpPr>
            <p:nvPr/>
          </p:nvSpPr>
          <p:spPr bwMode="auto">
            <a:xfrm>
              <a:off x="1690" y="3408"/>
              <a:ext cx="1255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CONTROL </a:t>
              </a:r>
            </a:p>
            <a:p>
              <a:pPr algn="ctr" eaLnBrk="1" hangingPunct="1"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AUTOMÁTICO</a:t>
              </a:r>
              <a:endParaRPr lang="es-ES_tradnl"/>
            </a:p>
          </p:txBody>
        </p:sp>
      </p:grpSp>
      <p:grpSp>
        <p:nvGrpSpPr>
          <p:cNvPr id="13320" name="Group 25"/>
          <p:cNvGrpSpPr>
            <a:grpSpLocks/>
          </p:cNvGrpSpPr>
          <p:nvPr/>
        </p:nvGrpSpPr>
        <p:grpSpPr bwMode="auto">
          <a:xfrm>
            <a:off x="5029200" y="4574423"/>
            <a:ext cx="2057400" cy="1630362"/>
            <a:chOff x="1632" y="2976"/>
            <a:chExt cx="1296" cy="1008"/>
          </a:xfrm>
        </p:grpSpPr>
        <p:sp>
          <p:nvSpPr>
            <p:cNvPr id="13328" name="AutoShape 26"/>
            <p:cNvSpPr>
              <a:spLocks noChangeArrowheads="1"/>
            </p:cNvSpPr>
            <p:nvPr/>
          </p:nvSpPr>
          <p:spPr bwMode="auto">
            <a:xfrm>
              <a:off x="1632" y="2976"/>
              <a:ext cx="1296" cy="1008"/>
            </a:xfrm>
            <a:prstGeom prst="upArrowCallout">
              <a:avLst>
                <a:gd name="adj1" fmla="val 32143"/>
                <a:gd name="adj2" fmla="val 32143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s-ES_tradnl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43" name="Text Box 27"/>
            <p:cNvSpPr txBox="1">
              <a:spLocks noChangeArrowheads="1"/>
            </p:cNvSpPr>
            <p:nvPr/>
          </p:nvSpPr>
          <p:spPr bwMode="auto">
            <a:xfrm>
              <a:off x="1764" y="3408"/>
              <a:ext cx="1104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INGENIERÍA</a:t>
              </a:r>
            </a:p>
            <a:p>
              <a:pPr algn="ctr" eaLnBrk="1" hangingPunct="1"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MECÁNICA</a:t>
              </a:r>
              <a:endParaRPr lang="es-ES_tradnl"/>
            </a:p>
          </p:txBody>
        </p:sp>
      </p:grpSp>
      <p:grpSp>
        <p:nvGrpSpPr>
          <p:cNvPr id="13321" name="Group 31"/>
          <p:cNvGrpSpPr>
            <a:grpSpLocks/>
          </p:cNvGrpSpPr>
          <p:nvPr/>
        </p:nvGrpSpPr>
        <p:grpSpPr bwMode="auto">
          <a:xfrm>
            <a:off x="7315200" y="3356810"/>
            <a:ext cx="1447800" cy="2454275"/>
            <a:chOff x="4608" y="1853"/>
            <a:chExt cx="912" cy="1517"/>
          </a:xfrm>
        </p:grpSpPr>
        <p:sp>
          <p:nvSpPr>
            <p:cNvPr id="13326" name="AutoShape 29"/>
            <p:cNvSpPr>
              <a:spLocks noChangeArrowheads="1"/>
            </p:cNvSpPr>
            <p:nvPr/>
          </p:nvSpPr>
          <p:spPr bwMode="auto">
            <a:xfrm flipH="1">
              <a:off x="4608" y="1853"/>
              <a:ext cx="912" cy="1517"/>
            </a:xfrm>
            <a:prstGeom prst="rightArrowCallout">
              <a:avLst>
                <a:gd name="adj1" fmla="val 41584"/>
                <a:gd name="adj2" fmla="val 41584"/>
                <a:gd name="adj3" fmla="val 16667"/>
                <a:gd name="adj4" fmla="val 66667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s-ES" sz="1800">
                <a:latin typeface="Verdana" panose="020B0604030504040204" pitchFamily="34" charset="0"/>
              </a:endParaRPr>
            </a:p>
          </p:txBody>
        </p:sp>
        <p:sp>
          <p:nvSpPr>
            <p:cNvPr id="9246" name="Text Box 30"/>
            <p:cNvSpPr txBox="1">
              <a:spLocks noChangeArrowheads="1"/>
            </p:cNvSpPr>
            <p:nvPr/>
          </p:nvSpPr>
          <p:spPr bwMode="auto">
            <a:xfrm rot="5477971" flipH="1">
              <a:off x="4475" y="2350"/>
              <a:ext cx="1468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ORGANIZACIÓN</a:t>
              </a: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s-ES_tradnl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PRODUCCIÓN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Multidisciplinar</a:t>
            </a:r>
          </a:p>
        </p:txBody>
      </p:sp>
      <p:sp>
        <p:nvSpPr>
          <p:cNvPr id="13323" name="24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D4D3E84-4A81-4381-831E-85BDD53AE1A2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27BA36C-C051-4B67-A206-E5463A554BB6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9952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muñeca pu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000500"/>
            <a:ext cx="2368550" cy="2466975"/>
          </a:xfrm>
          <a:prstGeom prst="rect">
            <a:avLst/>
          </a:prstGeom>
          <a:noFill/>
          <a:ln w="1587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AutoShape 9"/>
          <p:cNvSpPr>
            <a:spLocks noChangeArrowheads="1"/>
          </p:cNvSpPr>
          <p:nvPr/>
        </p:nvSpPr>
        <p:spPr bwMode="auto">
          <a:xfrm rot="143156" flipV="1">
            <a:off x="7788275" y="5737225"/>
            <a:ext cx="420688" cy="344488"/>
          </a:xfrm>
          <a:prstGeom prst="curvedLeftArrow">
            <a:avLst>
              <a:gd name="adj1" fmla="val 29944"/>
              <a:gd name="adj2" fmla="val 50000"/>
              <a:gd name="adj3" fmla="val 59686"/>
            </a:avLst>
          </a:prstGeom>
          <a:solidFill>
            <a:schemeClr val="accent1"/>
          </a:solidFill>
          <a:ln w="1587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ES" sz="1800">
              <a:latin typeface="Verdana" panose="020B0604030504040204" pitchFamily="34" charset="0"/>
            </a:endParaRPr>
          </a:p>
        </p:txBody>
      </p:sp>
      <p:sp>
        <p:nvSpPr>
          <p:cNvPr id="21508" name="AutoShape 10"/>
          <p:cNvSpPr>
            <a:spLocks noChangeArrowheads="1"/>
          </p:cNvSpPr>
          <p:nvPr/>
        </p:nvSpPr>
        <p:spPr bwMode="auto">
          <a:xfrm rot="8716475">
            <a:off x="7358063" y="4154488"/>
            <a:ext cx="357187" cy="381000"/>
          </a:xfrm>
          <a:prstGeom prst="curvedRightArrow">
            <a:avLst>
              <a:gd name="adj1" fmla="val 43862"/>
              <a:gd name="adj2" fmla="val 53333"/>
              <a:gd name="adj3" fmla="val 32454"/>
            </a:avLst>
          </a:prstGeom>
          <a:solidFill>
            <a:schemeClr val="accent1"/>
          </a:solidFill>
          <a:ln w="15875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ES" sz="1800">
              <a:latin typeface="Verdana" panose="020B0604030504040204" pitchFamily="34" charset="0"/>
            </a:endParaRPr>
          </a:p>
        </p:txBody>
      </p:sp>
      <p:sp>
        <p:nvSpPr>
          <p:cNvPr id="21509" name="Text Box 16"/>
          <p:cNvSpPr txBox="1">
            <a:spLocks noChangeArrowheads="1"/>
          </p:cNvSpPr>
          <p:nvPr/>
        </p:nvSpPr>
        <p:spPr bwMode="auto">
          <a:xfrm>
            <a:off x="500063" y="3559175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ART. ROTATIVA (1 gdl)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sp>
        <p:nvSpPr>
          <p:cNvPr id="21510" name="Text Box 17"/>
          <p:cNvSpPr txBox="1">
            <a:spLocks noChangeArrowheads="1"/>
          </p:cNvSpPr>
          <p:nvPr/>
        </p:nvSpPr>
        <p:spPr bwMode="auto">
          <a:xfrm>
            <a:off x="3143250" y="4229100"/>
            <a:ext cx="2519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ARTICULACIÓN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 ESFÉRICA (3 gdl)</a:t>
            </a:r>
            <a:endParaRPr lang="es-ES_tradnl" altLang="es-ES" sz="1800">
              <a:latin typeface="Verdana" panose="020B0604030504040204" pitchFamily="34" charset="0"/>
            </a:endParaRPr>
          </a:p>
        </p:txBody>
      </p:sp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000125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18"/>
          <p:cNvSpPr txBox="1">
            <a:spLocks noChangeArrowheads="1"/>
          </p:cNvSpPr>
          <p:nvPr/>
        </p:nvSpPr>
        <p:spPr bwMode="auto">
          <a:xfrm>
            <a:off x="4714875" y="3571875"/>
            <a:ext cx="2779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" sz="1800" b="1">
                <a:solidFill>
                  <a:schemeClr val="accent2"/>
                </a:solidFill>
                <a:latin typeface="Verdana" panose="020B0604030504040204" pitchFamily="34" charset="0"/>
              </a:rPr>
              <a:t>2 ART. ROTATIVAS </a:t>
            </a:r>
          </a:p>
        </p:txBody>
      </p:sp>
      <p:sp>
        <p:nvSpPr>
          <p:cNvPr id="17" name="16 Flecha circular"/>
          <p:cNvSpPr/>
          <p:nvPr/>
        </p:nvSpPr>
        <p:spPr>
          <a:xfrm>
            <a:off x="7280275" y="4872038"/>
            <a:ext cx="500063" cy="642937"/>
          </a:xfrm>
          <a:prstGeom prst="circularArrow">
            <a:avLst/>
          </a:prstGeom>
          <a:ln>
            <a:solidFill>
              <a:srgbClr val="C00000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2151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058863"/>
            <a:ext cx="3000375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Articulaciones rotativas</a:t>
            </a:r>
          </a:p>
        </p:txBody>
      </p:sp>
      <p:sp>
        <p:nvSpPr>
          <p:cNvPr id="21516" name="2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346808E-D023-4D6F-97FE-CB49269A9463}" type="slidenum">
              <a:rPr lang="es-ES" altLang="es-ES" sz="1200">
                <a:solidFill>
                  <a:srgbClr val="045C75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s-ES" altLang="es-ES" sz="1200">
              <a:solidFill>
                <a:srgbClr val="045C75"/>
              </a:solidFill>
              <a:latin typeface="Verdana" panose="020B0604030504040204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71938"/>
            <a:ext cx="207168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DF7E3FF-14AD-45E8-A01F-468EDC2F3BE0}"/>
              </a:ext>
            </a:extLst>
          </p:cNvPr>
          <p:cNvSpPr txBox="1"/>
          <p:nvPr/>
        </p:nvSpPr>
        <p:spPr>
          <a:xfrm>
            <a:off x="90487" y="602456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0709180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963</Words>
  <Application>Microsoft Office PowerPoint</Application>
  <PresentationFormat>Presentación en pantalla (4:3)</PresentationFormat>
  <Paragraphs>297</Paragraphs>
  <Slides>38</Slides>
  <Notes>33</Notes>
  <HiddenSlides>2</HiddenSlides>
  <MMClips>25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Arial</vt:lpstr>
      <vt:lpstr>Calibri</vt:lpstr>
      <vt:lpstr>Georgia</vt:lpstr>
      <vt:lpstr>Times New Roman</vt:lpstr>
      <vt:lpstr>Verdana</vt:lpstr>
      <vt:lpstr>Wingdings 2</vt:lpstr>
      <vt:lpstr>Presentación de PowerPoint 2010</vt:lpstr>
      <vt:lpstr>Image</vt:lpstr>
      <vt:lpstr>Clip de multimedia</vt:lpstr>
      <vt:lpstr>Introducción a la Robótica Industrial</vt:lpstr>
      <vt:lpstr>Primero un poco sobre robótica de servicios</vt:lpstr>
      <vt:lpstr>La otra robótica</vt:lpstr>
      <vt:lpstr>Presentación de PowerPoint</vt:lpstr>
      <vt:lpstr>Estructura Tipos de configuraciones Sistemas de referencia </vt:lpstr>
      <vt:lpstr>Estructura de un robot industrial</vt:lpstr>
      <vt:lpstr>Robot Industrial. Definiciones</vt:lpstr>
      <vt:lpstr>Multidisciplinar</vt:lpstr>
      <vt:lpstr>Articulaciones rotativas</vt:lpstr>
      <vt:lpstr>Articulaciones prismáticas o telescópicas</vt:lpstr>
      <vt:lpstr>Encoder incrementales</vt:lpstr>
      <vt:lpstr>Encoder incremental</vt:lpstr>
      <vt:lpstr>Encoder absoluto</vt:lpstr>
      <vt:lpstr>Número de ejes controlados. Grados de libertad</vt:lpstr>
      <vt:lpstr>Tipos de configuraciones robóticas</vt:lpstr>
      <vt:lpstr>Configuraciones robóticas de cinemática serie</vt:lpstr>
      <vt:lpstr>Robot Cartesiano</vt:lpstr>
      <vt:lpstr>Robot Cartesiano</vt:lpstr>
      <vt:lpstr>Robots Cartesianos</vt:lpstr>
      <vt:lpstr>Presentación de PowerPoint</vt:lpstr>
      <vt:lpstr>Robot cilíndrico</vt:lpstr>
      <vt:lpstr>Robot cilíndrico</vt:lpstr>
      <vt:lpstr>Robot SCARA  Selective Compliance Assembly Robot Arm</vt:lpstr>
      <vt:lpstr>Robot SCARA</vt:lpstr>
      <vt:lpstr>Robots SCARA</vt:lpstr>
      <vt:lpstr>Introducción a la Robótica Industrial y 2</vt:lpstr>
      <vt:lpstr>Robot Polar o Esférico</vt:lpstr>
      <vt:lpstr>Robot de configuración polar</vt:lpstr>
      <vt:lpstr>Robot Articular o antropomórfico</vt:lpstr>
      <vt:lpstr>Indeterminación de las trayectorias</vt:lpstr>
      <vt:lpstr>Grados de libertad en la muñeca</vt:lpstr>
      <vt:lpstr>Grados de libertad adicionales</vt:lpstr>
      <vt:lpstr>Configuraciones robóticas de cinemática paralelo</vt:lpstr>
      <vt:lpstr>Robots paralelos</vt:lpstr>
      <vt:lpstr>Robots paralelos</vt:lpstr>
      <vt:lpstr>Robots con cables</vt:lpstr>
      <vt:lpstr>Presentación de PowerPoint</vt:lpstr>
      <vt:lpstr>Selección del tipo de robot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2015-05-04T11:24:18Z</dcterms:created>
  <dcterms:modified xsi:type="dcterms:W3CDTF">2024-05-24T11:10:49Z</dcterms:modified>
</cp:coreProperties>
</file>