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7" r:id="rId2"/>
    <p:sldId id="299" r:id="rId3"/>
    <p:sldId id="319" r:id="rId4"/>
    <p:sldId id="282" r:id="rId5"/>
    <p:sldId id="301" r:id="rId6"/>
    <p:sldId id="300" r:id="rId7"/>
    <p:sldId id="320" r:id="rId8"/>
    <p:sldId id="322" r:id="rId9"/>
    <p:sldId id="313" r:id="rId10"/>
    <p:sldId id="328" r:id="rId11"/>
    <p:sldId id="294" r:id="rId12"/>
    <p:sldId id="317" r:id="rId13"/>
    <p:sldId id="292" r:id="rId14"/>
    <p:sldId id="293" r:id="rId15"/>
    <p:sldId id="329" r:id="rId16"/>
    <p:sldId id="309" r:id="rId17"/>
    <p:sldId id="330" r:id="rId18"/>
    <p:sldId id="318" r:id="rId19"/>
    <p:sldId id="297" r:id="rId20"/>
    <p:sldId id="331" r:id="rId21"/>
    <p:sldId id="311" r:id="rId22"/>
    <p:sldId id="316" r:id="rId23"/>
    <p:sldId id="323" r:id="rId24"/>
    <p:sldId id="324" r:id="rId25"/>
    <p:sldId id="325" r:id="rId26"/>
    <p:sldId id="298" r:id="rId27"/>
    <p:sldId id="310" r:id="rId28"/>
    <p:sldId id="290" r:id="rId29"/>
    <p:sldId id="291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ción" id="{CB6BBEF7-9717-4733-A929-535518E6EBF6}">
          <p14:sldIdLst>
            <p14:sldId id="277"/>
            <p14:sldId id="299"/>
            <p14:sldId id="319"/>
            <p14:sldId id="282"/>
            <p14:sldId id="301"/>
            <p14:sldId id="300"/>
            <p14:sldId id="320"/>
            <p14:sldId id="322"/>
            <p14:sldId id="313"/>
            <p14:sldId id="328"/>
            <p14:sldId id="294"/>
            <p14:sldId id="317"/>
            <p14:sldId id="292"/>
            <p14:sldId id="293"/>
            <p14:sldId id="329"/>
            <p14:sldId id="309"/>
            <p14:sldId id="330"/>
            <p14:sldId id="318"/>
            <p14:sldId id="297"/>
            <p14:sldId id="331"/>
            <p14:sldId id="311"/>
            <p14:sldId id="316"/>
            <p14:sldId id="323"/>
            <p14:sldId id="324"/>
            <p14:sldId id="325"/>
            <p14:sldId id="298"/>
            <p14:sldId id="310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CDC"/>
    <a:srgbClr val="FCE0C4"/>
    <a:srgbClr val="FCEADC"/>
    <a:srgbClr val="FDFEE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29" autoAdjust="0"/>
    <p:restoredTop sz="89825" autoAdjust="0"/>
  </p:normalViewPr>
  <p:slideViewPr>
    <p:cSldViewPr snapToGrid="0">
      <p:cViewPr>
        <p:scale>
          <a:sx n="66" d="100"/>
          <a:sy n="66" d="100"/>
        </p:scale>
        <p:origin x="2478" y="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786"/>
    </p:cViewPr>
  </p:sorterViewPr>
  <p:notesViewPr>
    <p:cSldViewPr snapToGrid="0">
      <p:cViewPr varScale="1">
        <p:scale>
          <a:sx n="84" d="100"/>
          <a:sy n="84" d="100"/>
        </p:scale>
        <p:origin x="190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610F9-ADDC-4DF7-B8BC-45FBB2299AFE}" type="datetimeFigureOut">
              <a:rPr lang="es-ES" smtClean="0"/>
              <a:t>03/03/2025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1100C-1621-43CA-A6B2-F462BCED9E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8932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00F830A1-3891-4B82-A120-081866556DA0}" type="datetimeFigureOut">
              <a:pPr/>
              <a:t>03/03/2025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58CC9574-A819-4FE4-99A7-1E27AD09ADC2}" type="slidenum"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6984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1107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Memoria</a:t>
            </a:r>
            <a:r>
              <a:rPr lang="es-ES" baseline="0" dirty="0"/>
              <a:t> de carga: no volátil; programa de usuario, </a:t>
            </a:r>
            <a:r>
              <a:rPr lang="es-ES" baseline="0" dirty="0" err="1"/>
              <a:t>datosy</a:t>
            </a:r>
            <a:r>
              <a:rPr lang="es-ES" baseline="0" dirty="0"/>
              <a:t> y configuración. Puede ser sustituida por una </a:t>
            </a:r>
            <a:r>
              <a:rPr lang="es-ES" baseline="0" dirty="0" err="1"/>
              <a:t>memory</a:t>
            </a:r>
            <a:r>
              <a:rPr lang="es-ES" baseline="0" dirty="0"/>
              <a:t> </a:t>
            </a:r>
            <a:r>
              <a:rPr lang="es-ES" baseline="0" dirty="0" err="1"/>
              <a:t>card</a:t>
            </a:r>
            <a:endParaRPr lang="es-ES" baseline="0" dirty="0"/>
          </a:p>
          <a:p>
            <a:r>
              <a:rPr lang="es-ES" baseline="0" dirty="0"/>
              <a:t>Memoria de trabajo: es volátil. 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Almacena las partes del programa de usuario que son relevantes para la ejecución del programa;</a:t>
            </a:r>
            <a:r>
              <a:rPr lang="es-E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CPU copia elementos del proyecto desde la memoria de carga a la memoria de trabajo.</a:t>
            </a:r>
          </a:p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EEPROM,</a:t>
            </a:r>
            <a:r>
              <a:rPr lang="es-E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copia no volátil de la memoria de trabajo en caso de pérdida de alimentación. Su utilización debe estar previamente configurado.</a:t>
            </a:r>
          </a:p>
          <a:p>
            <a:endParaRPr lang="es-E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SB: modulo de salidas analógicas</a:t>
            </a:r>
          </a:p>
          <a:p>
            <a:r>
              <a:rPr lang="es-E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CB: modulo (</a:t>
            </a:r>
            <a:r>
              <a:rPr lang="es-E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board</a:t>
            </a:r>
            <a:r>
              <a:rPr lang="es-E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de comunicaciones</a:t>
            </a:r>
          </a:p>
          <a:p>
            <a:r>
              <a:rPr lang="es-E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BB: módulo de batería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3899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tarea rápida se programa opcionalmente. Su ejecución es más prioritaria que la tarea maestra, y es periódica, dado que si fuera cíclica impediría la ejecución de la tarea maestra de menor prioridad. Los programas asociados a esta tarea deben ser de corta duración para no retardar la ejecución de la tarea maestra.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0692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C9574-A819-4FE4-99A7-1E27AD09ADC2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1089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En función de cómo se utilizan en instrucciones aritméticas y de comparación, pueden</a:t>
            </a:r>
            <a:r>
              <a:rPr lang="es-ES" baseline="0"/>
              <a:t> ser ... 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2226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278A2C-5F89-48FE-8BE5-4A4501632415}" type="slidenum">
              <a:rPr lang="es-ES" altLang="es-ES" b="0">
                <a:latin typeface="Times New Roman" panose="02020603050405020304" pitchFamily="18" charset="0"/>
              </a:rPr>
              <a:pPr eaLnBrk="1" hangingPunct="1"/>
              <a:t>28</a:t>
            </a:fld>
            <a:endParaRPr lang="es-ES" altLang="es-ES" b="0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635" tIns="0" rIns="20635" bIns="0" anchor="b"/>
          <a:lstStyle>
            <a:lvl1pPr defTabSz="8255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55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55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55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55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ES" altLang="es-ES" sz="1100" b="0" i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072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893763"/>
            <a:ext cx="4781550" cy="3586162"/>
          </a:xfrm>
          <a:ln w="12700" cap="flat">
            <a:solidFill>
              <a:schemeClr val="tx1"/>
            </a:solidFill>
          </a:ln>
        </p:spPr>
      </p:sp>
      <p:sp>
        <p:nvSpPr>
          <p:cNvPr id="3072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6150" y="4865688"/>
            <a:ext cx="5207000" cy="4316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017" tIns="48148" rIns="98017" bIns="48148"/>
          <a:lstStyle/>
          <a:p>
            <a:pPr eaLnBrk="1" hangingPunct="1"/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000580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81B91D-3DC2-4537-8A0F-CCD4CFDD5CA1}" type="slidenum">
              <a:rPr lang="es-ES" altLang="es-ES" b="0">
                <a:latin typeface="Times New Roman" panose="02020603050405020304" pitchFamily="18" charset="0"/>
              </a:rPr>
              <a:pPr eaLnBrk="1" hangingPunct="1"/>
              <a:t>29</a:t>
            </a:fld>
            <a:endParaRPr lang="es-ES" altLang="es-ES" b="0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635" tIns="0" rIns="20635" bIns="0" anchor="b"/>
          <a:lstStyle>
            <a:lvl1pPr defTabSz="8255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55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55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55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55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ES" altLang="es-ES" sz="1100" b="0" i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175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893763"/>
            <a:ext cx="4781550" cy="3586162"/>
          </a:xfrm>
          <a:ln w="12700" cap="flat">
            <a:solidFill>
              <a:schemeClr val="tx1"/>
            </a:solidFill>
          </a:ln>
        </p:spPr>
      </p:sp>
      <p:sp>
        <p:nvSpPr>
          <p:cNvPr id="3175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6150" y="4865688"/>
            <a:ext cx="5207000" cy="4316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017" tIns="48148" rIns="98017" bIns="48148"/>
          <a:lstStyle/>
          <a:p>
            <a:pPr eaLnBrk="1" hangingPunct="1"/>
            <a:endParaRPr lang="es-ES_tradnl" altLang="es-ES" dirty="0"/>
          </a:p>
        </p:txBody>
      </p:sp>
    </p:spTree>
    <p:extLst>
      <p:ext uri="{BB962C8B-B14F-4D97-AF65-F5344CB8AC3E}">
        <p14:creationId xmlns:p14="http://schemas.microsoft.com/office/powerpoint/2010/main" val="3018415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9BA93B58-F4DE-42D0-AB74-6D8359851DF7}" type="datetime1">
              <a:rPr lang="es-ES" smtClean="0"/>
              <a:t>03/03/2025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es-ES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es-ES"/>
              <a:t>Haga clic para modificar el estilo de subtítulo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es-E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multimedia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98AA3000-AF5F-4BF2-BE4B-B8F4B9159BBD}" type="datetime1">
              <a:rPr lang="es-ES" smtClean="0"/>
              <a:t>03/03/2025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es-ES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es-ES"/>
            </a:lvl1pPr>
          </a:lstStyle>
          <a:p>
            <a:pPr eaLnBrk="1" latinLnBrk="0" hangingPunct="1"/>
            <a:r>
              <a:rPr lang="es-ES"/>
              <a:t>Haga clic en el icono para agregar medios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es-ES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es-ES" sz="3200"/>
            </a:lvl1pPr>
            <a:lvl2pPr marL="457200" indent="0" eaLnBrk="1" latinLnBrk="0" hangingPunct="1">
              <a:buNone/>
              <a:defRPr kumimoji="0" lang="es-ES" sz="2800"/>
            </a:lvl2pPr>
            <a:lvl3pPr marL="914400" indent="0" eaLnBrk="1" latinLnBrk="0" hangingPunct="1">
              <a:buNone/>
              <a:defRPr kumimoji="0" lang="es-ES" sz="2400"/>
            </a:lvl3pPr>
            <a:lvl4pPr marL="1371600" indent="0" eaLnBrk="1" latinLnBrk="0" hangingPunct="1">
              <a:buNone/>
              <a:defRPr kumimoji="0" lang="es-ES" sz="2000"/>
            </a:lvl4pPr>
            <a:lvl5pPr marL="1828800" indent="0" eaLnBrk="1" latinLnBrk="0" hangingPunct="1">
              <a:buNone/>
              <a:defRPr kumimoji="0" lang="es-ES" sz="2000"/>
            </a:lvl5pPr>
            <a:lvl6pPr marL="2286000" indent="0" eaLnBrk="1" latinLnBrk="0" hangingPunct="1">
              <a:buNone/>
              <a:defRPr kumimoji="0" lang="es-ES" sz="2000"/>
            </a:lvl6pPr>
            <a:lvl7pPr marL="2743200" indent="0" eaLnBrk="1" latinLnBrk="0" hangingPunct="1">
              <a:buNone/>
              <a:defRPr kumimoji="0" lang="es-ES" sz="2000"/>
            </a:lvl7pPr>
            <a:lvl8pPr marL="3200400" indent="0" eaLnBrk="1" latinLnBrk="0" hangingPunct="1">
              <a:buNone/>
              <a:defRPr kumimoji="0" lang="es-ES" sz="2000"/>
            </a:lvl8pPr>
            <a:lvl9pPr marL="3657600" indent="0" eaLnBrk="1" latinLnBrk="0" hangingPunct="1">
              <a:buNone/>
              <a:defRPr kumimoji="0" lang="es-ES" sz="2000"/>
            </a:lvl9pPr>
          </a:lstStyle>
          <a:p>
            <a:pPr eaLnBrk="1" latinLnBrk="0" hangingPunct="1"/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F7D116A-AB9F-42C2-83FB-50B9507B34DF}" type="datetime1">
              <a:rPr lang="es-ES" smtClean="0"/>
              <a:t>03/03/2025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texto vertic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E91D-5894-4889-AF5E-EE5E64BE3E92}" type="datetime1">
              <a:rPr lang="es-ES" smtClean="0"/>
              <a:t>03/03/2025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es-ES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    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y título vertic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9F6477E-AAF0-4B87-9514-A398B08910C5}" type="datetime1">
              <a:rPr lang="es-ES" smtClean="0"/>
              <a:t>03/03/2025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es-ES" sz="3000" b="1" cap="all"/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es-ES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/>
              <a:t>      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contenid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868" y="0"/>
            <a:ext cx="9146867" cy="76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es-ES" sz="3000" b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82000" cy="4929411"/>
          </a:xfrm>
        </p:spPr>
        <p:txBody>
          <a:bodyPr>
            <a:normAutofit/>
          </a:bodyPr>
          <a:lstStyle>
            <a:lvl1pPr eaLnBrk="1" latinLnBrk="0" hangingPunct="1">
              <a:defRPr kumimoji="0" lang="es-ES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es-ES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es-ES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es-ES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es-ES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DCA2F18-9EF4-401B-A258-A703A3B2A981}" type="datetime1">
              <a:rPr lang="es-ES" smtClean="0"/>
              <a:t>03/03/2025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: Énf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6E87B2A-40CD-4971-BE70-36E927BBCA0A}" type="datetime1">
              <a:rPr lang="es-ES" smtClean="0"/>
              <a:t>03/03/2025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objeto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es-ES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291264" cy="4379097"/>
          </a:xfrm>
        </p:spPr>
        <p:txBody>
          <a:bodyPr/>
          <a:lstStyle>
            <a:lvl1pPr eaLnBrk="1" latinLnBrk="0" hangingPunct="1">
              <a:defRPr kumimoji="0" lang="es-ES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es-ES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es-ES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es-ES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es-ES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888B-8DC5-4474-96D6-ECEFE9BE820B}" type="datetime1">
              <a:rPr lang="es-ES" smtClean="0"/>
              <a:t>03/03/2025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AB3D72E5-D610-4B75-AE62-AF3F29C13A71}" type="datetime1">
              <a:rPr lang="es-ES" smtClean="0"/>
              <a:t>03/03/2025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es-ES"/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ólo el título: Énf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AE6-3557-433C-B813-423C7864A2BA}" type="datetime1">
              <a:rPr lang="es-ES" smtClean="0"/>
              <a:t>03/03/2025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es-ES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es-ES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con texto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DF3D06B2-6A6C-41B7-AAC7-0024BFB94A48}" type="datetime1">
              <a:rPr lang="es-ES" smtClean="0"/>
              <a:t>03/03/2025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7" name="Rectangle 6"/>
          <p:cNvSpPr/>
          <p:nvPr userDrawn="1"/>
        </p:nvSpPr>
        <p:spPr>
          <a:xfrm>
            <a:off x="0" y="1484784"/>
            <a:ext cx="7543800" cy="396044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es-ES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es-ES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es-ES"/>
              <a:t>Haga clic para modificar el estilo de subtítulo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3"/>
          <a:srcRect r="1984"/>
          <a:stretch/>
        </p:blipFill>
        <p:spPr>
          <a:xfrm flipH="1">
            <a:off x="3347861" y="5301208"/>
            <a:ext cx="3557017" cy="1556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617984"/>
            <a:ext cx="5111750" cy="5334000"/>
          </a:xfrm>
        </p:spPr>
        <p:txBody>
          <a:bodyPr/>
          <a:lstStyle>
            <a:lvl1pPr eaLnBrk="1" latinLnBrk="0" hangingPunct="1">
              <a:defRPr kumimoji="0" lang="es-ES" sz="2800">
                <a:solidFill>
                  <a:schemeClr val="bg1"/>
                </a:solidFill>
              </a:defRPr>
            </a:lvl1pPr>
            <a:lvl2pPr eaLnBrk="1" latinLnBrk="0" hangingPunct="1">
              <a:defRPr kumimoji="0" lang="es-ES" sz="2800">
                <a:solidFill>
                  <a:schemeClr val="bg1"/>
                </a:solidFill>
              </a:defRPr>
            </a:lvl2pPr>
            <a:lvl3pPr eaLnBrk="1" latinLnBrk="0" hangingPunct="1">
              <a:defRPr kumimoji="0" lang="es-ES" sz="2400">
                <a:solidFill>
                  <a:schemeClr val="bg1"/>
                </a:solidFill>
              </a:defRPr>
            </a:lvl3pPr>
            <a:lvl4pPr eaLnBrk="1" latinLnBrk="0" hangingPunct="1">
              <a:defRPr kumimoji="0" lang="es-ES" sz="2000">
                <a:solidFill>
                  <a:schemeClr val="bg1"/>
                </a:solidFill>
              </a:defRPr>
            </a:lvl4pPr>
            <a:lvl5pPr eaLnBrk="1" latinLnBrk="0" hangingPunct="1">
              <a:defRPr kumimoji="0" lang="es-ES" sz="2000">
                <a:solidFill>
                  <a:schemeClr val="bg1"/>
                </a:solidFill>
              </a:defRPr>
            </a:lvl5pPr>
            <a:lvl6pPr eaLnBrk="1" latinLnBrk="0" hangingPunct="1">
              <a:defRPr kumimoji="0" lang="es-ES" sz="2000"/>
            </a:lvl6pPr>
            <a:lvl7pPr eaLnBrk="1" latinLnBrk="0" hangingPunct="1">
              <a:defRPr kumimoji="0" lang="es-ES" sz="2000"/>
            </a:lvl7pPr>
            <a:lvl8pPr eaLnBrk="1" latinLnBrk="0" hangingPunct="1">
              <a:defRPr kumimoji="0" lang="es-ES" sz="2000"/>
            </a:lvl8pPr>
            <a:lvl9pPr eaLnBrk="1" latinLnBrk="0" hangingPunct="1">
              <a:defRPr kumimoji="0" lang="es-ES" sz="2000"/>
            </a:lvl9pPr>
          </a:lstStyle>
          <a:p>
            <a:pPr lvl="0" eaLnBrk="1" latinLnBrk="0" hangingPunct="1"/>
            <a:r>
              <a:rPr lang="es-ES" dirty="0"/>
              <a:t>Haga clic para modificar el estilo de texto del patrón</a:t>
            </a:r>
          </a:p>
          <a:p>
            <a:pPr lvl="1" eaLnBrk="1" latinLnBrk="0" hangingPunct="1"/>
            <a:r>
              <a:rPr lang="es-ES" dirty="0"/>
              <a:t>Segundo nivel</a:t>
            </a:r>
          </a:p>
          <a:p>
            <a:pPr lvl="2" eaLnBrk="1" latinLnBrk="0" hangingPunct="1"/>
            <a:r>
              <a:rPr lang="es-ES" dirty="0"/>
              <a:t>Tercer nivel</a:t>
            </a:r>
          </a:p>
          <a:p>
            <a:pPr lvl="3" eaLnBrk="1" latinLnBrk="0" hangingPunct="1"/>
            <a:r>
              <a:rPr lang="es-ES" dirty="0"/>
              <a:t>Cuarto nivel</a:t>
            </a:r>
          </a:p>
          <a:p>
            <a:pPr lvl="4" eaLnBrk="1" latinLnBrk="0" hangingPunct="1"/>
            <a:r>
              <a:rPr lang="es-ES" dirty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670" y="6312892"/>
            <a:ext cx="2133600" cy="365125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9389322F-E512-42DD-95CF-AF5B316004BE}" type="datetime1">
              <a:rPr lang="es-ES" smtClean="0"/>
              <a:t>03/03/2025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5896" y="6356350"/>
            <a:ext cx="2383904" cy="365125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8" name="Oval 6"/>
          <p:cNvSpPr/>
          <p:nvPr userDrawn="1"/>
        </p:nvSpPr>
        <p:spPr>
          <a:xfrm>
            <a:off x="611560" y="2247900"/>
            <a:ext cx="1368152" cy="1397124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/>
              <a:t>  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259632" y="2455149"/>
            <a:ext cx="654173" cy="829835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/>
              <a:t>       </a:t>
            </a: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 rotWithShape="1">
          <a:blip r:embed="rId3"/>
          <a:srcRect r="1984"/>
          <a:stretch/>
        </p:blipFill>
        <p:spPr>
          <a:xfrm flipH="1">
            <a:off x="5598427" y="5301208"/>
            <a:ext cx="3557017" cy="1556792"/>
          </a:xfrm>
          <a:prstGeom prst="rect">
            <a:avLst/>
          </a:prstGeom>
        </p:spPr>
      </p:pic>
      <p:sp>
        <p:nvSpPr>
          <p:cNvPr id="12" name="Rectángulo 11"/>
          <p:cNvSpPr/>
          <p:nvPr userDrawn="1"/>
        </p:nvSpPr>
        <p:spPr>
          <a:xfrm>
            <a:off x="3619872" y="617984"/>
            <a:ext cx="5271789" cy="46832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37000"/>
                </a:schemeClr>
              </a:gs>
              <a:gs pos="74000">
                <a:schemeClr val="bg1">
                  <a:lumMod val="85000"/>
                  <a:alpha val="42000"/>
                </a:schemeClr>
              </a:gs>
              <a:gs pos="83000">
                <a:schemeClr val="bg1">
                  <a:lumMod val="95000"/>
                  <a:alpha val="60000"/>
                </a:schemeClr>
              </a:gs>
              <a:gs pos="100000">
                <a:schemeClr val="bg1">
                  <a:alpha val="52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58BDC-B6A5-4844-A1F9-4F7827B61D0B}" type="datetime1">
              <a:rPr lang="es-ES" smtClean="0"/>
              <a:t>03/03/2025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0" lang="es-ES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es-ES"/>
      </a:defPPr>
      <a:lvl1pPr marL="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9.png"/><Relationship Id="rId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33800" y="1316420"/>
            <a:ext cx="4953000" cy="1416269"/>
          </a:xfrm>
        </p:spPr>
        <p:txBody>
          <a:bodyPr>
            <a:normAutofit/>
          </a:bodyPr>
          <a:lstStyle/>
          <a:p>
            <a:r>
              <a:rPr lang="es-ES"/>
              <a:t>Máster de Ingeniería Industrial</a:t>
            </a:r>
          </a:p>
          <a:p>
            <a:r>
              <a:rPr lang="es-ES"/>
              <a:t>Ángel </a:t>
            </a:r>
            <a:r>
              <a:rPr lang="es-ES" dirty="0"/>
              <a:t>Gaspar González Rodríguez</a:t>
            </a:r>
          </a:p>
          <a:p>
            <a:r>
              <a:rPr lang="es-ES" dirty="0"/>
              <a:t>Universidad de Jaén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/>
          </a:bodyPr>
          <a:lstStyle/>
          <a:p>
            <a:pPr algn="l"/>
            <a:r>
              <a:rPr lang="es-ES" sz="5600" b="0" dirty="0"/>
              <a:t>Autómatas Programables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1</a:t>
            </a:fld>
            <a:endParaRPr kumimoji="0"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1257300"/>
          </a:xfrm>
        </p:spPr>
        <p:txBody>
          <a:bodyPr>
            <a:noAutofit/>
          </a:bodyPr>
          <a:lstStyle/>
          <a:p>
            <a:r>
              <a:rPr lang="es-ES" sz="2400" dirty="0"/>
              <a:t>Arquitectura interna de un PLC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3779912" y="1435100"/>
            <a:ext cx="5111750" cy="4516884"/>
          </a:xfrm>
        </p:spPr>
        <p:txBody>
          <a:bodyPr/>
          <a:lstStyle/>
          <a:p>
            <a:r>
              <a:rPr lang="es-ES" dirty="0"/>
              <a:t>Diagrama de Bloques </a:t>
            </a:r>
          </a:p>
          <a:p>
            <a:r>
              <a:rPr lang="es-ES" dirty="0"/>
              <a:t>Entradas</a:t>
            </a:r>
          </a:p>
          <a:p>
            <a:r>
              <a:rPr lang="es-ES" dirty="0"/>
              <a:t>Salidas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10</a:t>
            </a:fld>
            <a:endParaRPr kumimoji="0" lang="es-ES"/>
          </a:p>
        </p:txBody>
      </p:sp>
      <p:sp>
        <p:nvSpPr>
          <p:cNvPr id="7" name="TextBox 12"/>
          <p:cNvSpPr txBox="1"/>
          <p:nvPr/>
        </p:nvSpPr>
        <p:spPr>
          <a:xfrm>
            <a:off x="971600" y="2132856"/>
            <a:ext cx="8938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>
                <a:solidFill>
                  <a:srgbClr val="65B131">
                    <a:alpha val="64000"/>
                  </a:srgbClr>
                </a:solidFill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1581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ES" altLang="es-ES" sz="4000" dirty="0"/>
              <a:t>Arquitectura interna de un PLC</a:t>
            </a:r>
          </a:p>
        </p:txBody>
      </p:sp>
      <p:sp>
        <p:nvSpPr>
          <p:cNvPr id="19473" name="1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67F375-21A2-4F42-8013-7AC543C03192}" type="slidenum">
              <a:rPr lang="es-ES" altLang="es-ES" b="0">
                <a:latin typeface="Arial Black" panose="020B0A04020102020204" pitchFamily="34" charset="0"/>
              </a:rPr>
              <a:pPr eaLnBrk="1" hangingPunct="1"/>
              <a:t>11</a:t>
            </a:fld>
            <a:endParaRPr lang="es-ES" altLang="es-ES" b="0">
              <a:latin typeface="Arial Black" panose="020B0A04020102020204" pitchFamily="34" charset="0"/>
            </a:endParaRPr>
          </a:p>
        </p:txBody>
      </p:sp>
      <p:sp>
        <p:nvSpPr>
          <p:cNvPr id="19459" name="AutoShape 4"/>
          <p:cNvSpPr>
            <a:spLocks noChangeArrowheads="1"/>
          </p:cNvSpPr>
          <p:nvPr/>
        </p:nvSpPr>
        <p:spPr bwMode="auto">
          <a:xfrm>
            <a:off x="1619250" y="2420938"/>
            <a:ext cx="1584325" cy="720725"/>
          </a:xfrm>
          <a:prstGeom prst="flowChartProcess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33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400" dirty="0"/>
              <a:t>FUENTE DE ALIMENTACIÓN</a:t>
            </a:r>
          </a:p>
        </p:txBody>
      </p:sp>
      <p:sp>
        <p:nvSpPr>
          <p:cNvPr id="19460" name="AutoShape 5"/>
          <p:cNvSpPr>
            <a:spLocks noChangeArrowheads="1"/>
          </p:cNvSpPr>
          <p:nvPr/>
        </p:nvSpPr>
        <p:spPr bwMode="auto">
          <a:xfrm>
            <a:off x="5148263" y="2133600"/>
            <a:ext cx="1584325" cy="1079500"/>
          </a:xfrm>
          <a:prstGeom prst="flowChartProcess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20000"/>
                  <a:lumOff val="80000"/>
                </a:schemeClr>
              </a:gs>
              <a:gs pos="83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400"/>
              <a:t>MEMORIA DE PROGRAMA</a:t>
            </a:r>
          </a:p>
        </p:txBody>
      </p:sp>
      <p:sp>
        <p:nvSpPr>
          <p:cNvPr id="19461" name="AutoShape 6"/>
          <p:cNvSpPr>
            <a:spLocks noChangeArrowheads="1"/>
          </p:cNvSpPr>
          <p:nvPr/>
        </p:nvSpPr>
        <p:spPr bwMode="auto">
          <a:xfrm>
            <a:off x="3490913" y="2636838"/>
            <a:ext cx="1368425" cy="503237"/>
          </a:xfrm>
          <a:prstGeom prst="flowChartProcess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33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</a:gradFill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400"/>
              <a:t>BATERÍA</a:t>
            </a:r>
          </a:p>
        </p:txBody>
      </p:sp>
      <p:grpSp>
        <p:nvGrpSpPr>
          <p:cNvPr id="19462" name="Group 23"/>
          <p:cNvGrpSpPr>
            <a:grpSpLocks/>
          </p:cNvGrpSpPr>
          <p:nvPr/>
        </p:nvGrpSpPr>
        <p:grpSpPr bwMode="auto">
          <a:xfrm>
            <a:off x="468313" y="3789363"/>
            <a:ext cx="8135937" cy="71437"/>
            <a:chOff x="567" y="2387"/>
            <a:chExt cx="4490" cy="64"/>
          </a:xfrm>
        </p:grpSpPr>
        <p:sp>
          <p:nvSpPr>
            <p:cNvPr id="19482" name="Line 7"/>
            <p:cNvSpPr>
              <a:spLocks noChangeShapeType="1"/>
            </p:cNvSpPr>
            <p:nvPr/>
          </p:nvSpPr>
          <p:spPr bwMode="auto">
            <a:xfrm>
              <a:off x="567" y="2387"/>
              <a:ext cx="44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483" name="Line 8"/>
            <p:cNvSpPr>
              <a:spLocks noChangeShapeType="1"/>
            </p:cNvSpPr>
            <p:nvPr/>
          </p:nvSpPr>
          <p:spPr bwMode="auto">
            <a:xfrm>
              <a:off x="567" y="2451"/>
              <a:ext cx="44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9474" name="AutoShape 10"/>
          <p:cNvSpPr>
            <a:spLocks noChangeArrowheads="1"/>
          </p:cNvSpPr>
          <p:nvPr/>
        </p:nvSpPr>
        <p:spPr bwMode="auto">
          <a:xfrm>
            <a:off x="539750" y="4652963"/>
            <a:ext cx="1223963" cy="1368425"/>
          </a:xfrm>
          <a:prstGeom prst="flowChartProcess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200"/>
              <a:t>INTERFACES DE ENTRADA</a:t>
            </a:r>
          </a:p>
        </p:txBody>
      </p:sp>
      <p:grpSp>
        <p:nvGrpSpPr>
          <p:cNvPr id="19475" name="Group 17"/>
          <p:cNvGrpSpPr>
            <a:grpSpLocks/>
          </p:cNvGrpSpPr>
          <p:nvPr/>
        </p:nvGrpSpPr>
        <p:grpSpPr bwMode="auto">
          <a:xfrm>
            <a:off x="2195513" y="4652963"/>
            <a:ext cx="1655763" cy="1439862"/>
            <a:chOff x="1565" y="2659"/>
            <a:chExt cx="981" cy="907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20000"/>
                  <a:lumOff val="80000"/>
                </a:schemeClr>
              </a:gs>
              <a:gs pos="83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</a:gradFill>
        </p:grpSpPr>
        <p:sp>
          <p:nvSpPr>
            <p:cNvPr id="19479" name="AutoShape 11"/>
            <p:cNvSpPr>
              <a:spLocks noChangeArrowheads="1"/>
            </p:cNvSpPr>
            <p:nvPr/>
          </p:nvSpPr>
          <p:spPr bwMode="auto">
            <a:xfrm>
              <a:off x="1565" y="2659"/>
              <a:ext cx="981" cy="454"/>
            </a:xfrm>
            <a:prstGeom prst="flowChartProcess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1200" dirty="0"/>
                <a:t>MEMORIA DE DATOS</a:t>
              </a:r>
            </a:p>
          </p:txBody>
        </p:sp>
        <p:sp>
          <p:nvSpPr>
            <p:cNvPr id="19480" name="AutoShape 12"/>
            <p:cNvSpPr>
              <a:spLocks noChangeArrowheads="1"/>
            </p:cNvSpPr>
            <p:nvPr/>
          </p:nvSpPr>
          <p:spPr bwMode="auto">
            <a:xfrm>
              <a:off x="1565" y="3158"/>
              <a:ext cx="981" cy="181"/>
            </a:xfrm>
            <a:prstGeom prst="flowChartProcess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1200"/>
                <a:t>TEMPORIZADORES</a:t>
              </a:r>
            </a:p>
          </p:txBody>
        </p:sp>
        <p:sp>
          <p:nvSpPr>
            <p:cNvPr id="19481" name="AutoShape 13"/>
            <p:cNvSpPr>
              <a:spLocks noChangeArrowheads="1"/>
            </p:cNvSpPr>
            <p:nvPr/>
          </p:nvSpPr>
          <p:spPr bwMode="auto">
            <a:xfrm>
              <a:off x="1565" y="3385"/>
              <a:ext cx="981" cy="181"/>
            </a:xfrm>
            <a:prstGeom prst="flowChartProcess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1200" dirty="0"/>
                <a:t>CONTADORES</a:t>
              </a:r>
            </a:p>
          </p:txBody>
        </p:sp>
      </p:grpSp>
      <p:sp>
        <p:nvSpPr>
          <p:cNvPr id="19476" name="AutoShape 14"/>
          <p:cNvSpPr>
            <a:spLocks noChangeArrowheads="1"/>
          </p:cNvSpPr>
          <p:nvPr/>
        </p:nvSpPr>
        <p:spPr bwMode="auto">
          <a:xfrm>
            <a:off x="4211638" y="4652963"/>
            <a:ext cx="1223963" cy="1368425"/>
          </a:xfrm>
          <a:prstGeom prst="flowChartProcess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20000"/>
                  <a:lumOff val="80000"/>
                </a:schemeClr>
              </a:gs>
              <a:gs pos="83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200" dirty="0"/>
              <a:t>UNIDAD CENTRAL</a:t>
            </a:r>
          </a:p>
        </p:txBody>
      </p:sp>
      <p:sp>
        <p:nvSpPr>
          <p:cNvPr id="19477" name="AutoShape 16"/>
          <p:cNvSpPr>
            <a:spLocks noChangeArrowheads="1"/>
          </p:cNvSpPr>
          <p:nvPr/>
        </p:nvSpPr>
        <p:spPr bwMode="auto">
          <a:xfrm>
            <a:off x="5724525" y="4652963"/>
            <a:ext cx="1295400" cy="720725"/>
          </a:xfrm>
          <a:prstGeom prst="flowChartProcess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3000">
                <a:schemeClr val="accent2">
                  <a:lumMod val="20000"/>
                  <a:lumOff val="80000"/>
                </a:schemeClr>
              </a:gs>
              <a:gs pos="83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200" dirty="0"/>
              <a:t>MEMORIA IMAGEN E/S</a:t>
            </a:r>
          </a:p>
        </p:txBody>
      </p:sp>
      <p:sp>
        <p:nvSpPr>
          <p:cNvPr id="19478" name="AutoShape 18"/>
          <p:cNvSpPr>
            <a:spLocks noChangeArrowheads="1"/>
          </p:cNvSpPr>
          <p:nvPr/>
        </p:nvSpPr>
        <p:spPr bwMode="auto">
          <a:xfrm>
            <a:off x="7235825" y="4652963"/>
            <a:ext cx="1223963" cy="1368425"/>
          </a:xfrm>
          <a:prstGeom prst="flowChartProcess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200"/>
              <a:t>INTERFACES DE SALIDA</a:t>
            </a:r>
          </a:p>
        </p:txBody>
      </p:sp>
      <p:sp>
        <p:nvSpPr>
          <p:cNvPr id="19464" name="AutoShape 19"/>
          <p:cNvSpPr>
            <a:spLocks noChangeArrowheads="1"/>
          </p:cNvSpPr>
          <p:nvPr/>
        </p:nvSpPr>
        <p:spPr bwMode="auto">
          <a:xfrm>
            <a:off x="5868988" y="3241675"/>
            <a:ext cx="215900" cy="504825"/>
          </a:xfrm>
          <a:prstGeom prst="upDownArrow">
            <a:avLst>
              <a:gd name="adj1" fmla="val 50000"/>
              <a:gd name="adj2" fmla="val 46765"/>
            </a:avLst>
          </a:prstGeom>
          <a:solidFill>
            <a:srgbClr val="FF9900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9465" name="AutoShape 20"/>
          <p:cNvSpPr>
            <a:spLocks noChangeArrowheads="1"/>
          </p:cNvSpPr>
          <p:nvPr/>
        </p:nvSpPr>
        <p:spPr bwMode="auto">
          <a:xfrm>
            <a:off x="4716463" y="4005263"/>
            <a:ext cx="215900" cy="504825"/>
          </a:xfrm>
          <a:prstGeom prst="upDownArrow">
            <a:avLst>
              <a:gd name="adj1" fmla="val 50000"/>
              <a:gd name="adj2" fmla="val 46765"/>
            </a:avLst>
          </a:prstGeom>
          <a:solidFill>
            <a:srgbClr val="FF9900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9466" name="AutoShape 22"/>
          <p:cNvSpPr>
            <a:spLocks noChangeArrowheads="1"/>
          </p:cNvSpPr>
          <p:nvPr/>
        </p:nvSpPr>
        <p:spPr bwMode="auto">
          <a:xfrm>
            <a:off x="1042988" y="3933825"/>
            <a:ext cx="215900" cy="6477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FF9900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9467" name="AutoShape 24"/>
          <p:cNvSpPr>
            <a:spLocks noChangeArrowheads="1"/>
          </p:cNvSpPr>
          <p:nvPr/>
        </p:nvSpPr>
        <p:spPr bwMode="auto">
          <a:xfrm>
            <a:off x="3851275" y="4868863"/>
            <a:ext cx="360363" cy="144462"/>
          </a:xfrm>
          <a:prstGeom prst="leftRightArrow">
            <a:avLst>
              <a:gd name="adj1" fmla="val 50000"/>
              <a:gd name="adj2" fmla="val 49890"/>
            </a:avLst>
          </a:prstGeom>
          <a:solidFill>
            <a:srgbClr val="FF9900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9468" name="AutoShape 25"/>
          <p:cNvSpPr>
            <a:spLocks noChangeArrowheads="1"/>
          </p:cNvSpPr>
          <p:nvPr/>
        </p:nvSpPr>
        <p:spPr bwMode="auto">
          <a:xfrm>
            <a:off x="3867150" y="5502275"/>
            <a:ext cx="360363" cy="144463"/>
          </a:xfrm>
          <a:prstGeom prst="leftRightArrow">
            <a:avLst>
              <a:gd name="adj1" fmla="val 50000"/>
              <a:gd name="adj2" fmla="val 49890"/>
            </a:avLst>
          </a:prstGeom>
          <a:solidFill>
            <a:srgbClr val="FF9900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9469" name="AutoShape 26"/>
          <p:cNvSpPr>
            <a:spLocks noChangeArrowheads="1"/>
          </p:cNvSpPr>
          <p:nvPr/>
        </p:nvSpPr>
        <p:spPr bwMode="auto">
          <a:xfrm>
            <a:off x="3851275" y="5876925"/>
            <a:ext cx="360363" cy="144463"/>
          </a:xfrm>
          <a:prstGeom prst="leftRightArrow">
            <a:avLst>
              <a:gd name="adj1" fmla="val 50000"/>
              <a:gd name="adj2" fmla="val 49890"/>
            </a:avLst>
          </a:prstGeom>
          <a:solidFill>
            <a:srgbClr val="FF9900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9470" name="AutoShape 27"/>
          <p:cNvSpPr>
            <a:spLocks noChangeArrowheads="1"/>
          </p:cNvSpPr>
          <p:nvPr/>
        </p:nvSpPr>
        <p:spPr bwMode="auto">
          <a:xfrm>
            <a:off x="5435600" y="4868863"/>
            <a:ext cx="288925" cy="215900"/>
          </a:xfrm>
          <a:prstGeom prst="leftRightArrow">
            <a:avLst>
              <a:gd name="adj1" fmla="val 50000"/>
              <a:gd name="adj2" fmla="val 26765"/>
            </a:avLst>
          </a:prstGeom>
          <a:solidFill>
            <a:srgbClr val="FF9900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9471" name="AutoShape 28"/>
          <p:cNvSpPr>
            <a:spLocks noChangeArrowheads="1"/>
          </p:cNvSpPr>
          <p:nvPr/>
        </p:nvSpPr>
        <p:spPr bwMode="auto">
          <a:xfrm rot="10800000">
            <a:off x="7769225" y="3917950"/>
            <a:ext cx="215900" cy="6477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FF9900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9472" name="Text Box 29"/>
          <p:cNvSpPr txBox="1">
            <a:spLocks noChangeArrowheads="1"/>
          </p:cNvSpPr>
          <p:nvPr/>
        </p:nvSpPr>
        <p:spPr bwMode="auto">
          <a:xfrm>
            <a:off x="6516688" y="3429000"/>
            <a:ext cx="2087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/>
              <a:t>Bus interno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435600" y="1161147"/>
            <a:ext cx="3795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Pueden componer un único bloque o corresponder a varios módulos</a:t>
            </a:r>
          </a:p>
        </p:txBody>
      </p:sp>
      <p:sp>
        <p:nvSpPr>
          <p:cNvPr id="28" name="Google Shape;1591;p36">
            <a:extLst>
              <a:ext uri="{FF2B5EF4-FFF2-40B4-BE49-F238E27FC236}">
                <a16:creationId xmlns:a16="http://schemas.microsoft.com/office/drawing/2014/main" id="{469555EC-181B-4634-9B56-DB6FAD499528}"/>
              </a:ext>
            </a:extLst>
          </p:cNvPr>
          <p:cNvSpPr txBox="1"/>
          <p:nvPr/>
        </p:nvSpPr>
        <p:spPr>
          <a:xfrm>
            <a:off x="0" y="5980638"/>
            <a:ext cx="308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4859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765334"/>
              </p:ext>
            </p:extLst>
          </p:nvPr>
        </p:nvGraphicFramePr>
        <p:xfrm>
          <a:off x="5153773" y="1196838"/>
          <a:ext cx="3685427" cy="406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Image" r:id="rId3" imgW="6133320" imgH="6768000" progId="Photoshop.Image.7">
                  <p:embed/>
                </p:oleObj>
              </mc:Choice>
              <mc:Fallback>
                <p:oleObj name="Image" r:id="rId3" imgW="6133320" imgH="676800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53773" y="1196838"/>
                        <a:ext cx="3685427" cy="406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S7-314 </a:t>
            </a:r>
            <a:r>
              <a:rPr lang="es-ES" dirty="0" err="1"/>
              <a:t>Multimodular</a:t>
            </a:r>
            <a:r>
              <a:rPr lang="es-ES" dirty="0"/>
              <a:t> y S7-1200 compacto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12</a:t>
            </a:fld>
            <a:endParaRPr kumimoji="0"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3078"/>
          <a:stretch/>
        </p:blipFill>
        <p:spPr>
          <a:xfrm>
            <a:off x="337870" y="1007428"/>
            <a:ext cx="4765103" cy="280193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775283" y="5308127"/>
            <a:ext cx="3224892" cy="48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854558" y="5428906"/>
            <a:ext cx="295232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854558" y="5860954"/>
            <a:ext cx="1443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Power</a:t>
            </a:r>
            <a:r>
              <a:rPr lang="es-ES" dirty="0"/>
              <a:t> </a:t>
            </a:r>
            <a:r>
              <a:rPr lang="es-ES" dirty="0" err="1"/>
              <a:t>supply</a:t>
            </a:r>
            <a:endParaRPr lang="es-ES" dirty="0"/>
          </a:p>
        </p:txBody>
      </p:sp>
      <p:cxnSp>
        <p:nvCxnSpPr>
          <p:cNvPr id="9" name="Conector recto de flecha 8"/>
          <p:cNvCxnSpPr/>
          <p:nvPr/>
        </p:nvCxnSpPr>
        <p:spPr>
          <a:xfrm flipH="1" flipV="1">
            <a:off x="1142590" y="5428906"/>
            <a:ext cx="72008" cy="432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2883945" y="6456437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Signal modules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693884" y="6148080"/>
            <a:ext cx="739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AI/AO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008152" y="613688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DO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456107" y="613688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DI</a:t>
            </a:r>
          </a:p>
        </p:txBody>
      </p:sp>
      <p:cxnSp>
        <p:nvCxnSpPr>
          <p:cNvPr id="14" name="Conector recto de flecha 13"/>
          <p:cNvCxnSpPr/>
          <p:nvPr/>
        </p:nvCxnSpPr>
        <p:spPr>
          <a:xfrm flipH="1" flipV="1">
            <a:off x="2799387" y="5467805"/>
            <a:ext cx="106896" cy="641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H="1" flipV="1">
            <a:off x="3433830" y="5467805"/>
            <a:ext cx="106896" cy="641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H="1" flipV="1">
            <a:off x="4143957" y="5516741"/>
            <a:ext cx="106896" cy="641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421186"/>
              </p:ext>
            </p:extLst>
          </p:nvPr>
        </p:nvGraphicFramePr>
        <p:xfrm>
          <a:off x="826083" y="3809172"/>
          <a:ext cx="398621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Image" r:id="rId6" imgW="3987000" imgH="1599840" progId="Photoshop.Image.7">
                  <p:embed/>
                </p:oleObj>
              </mc:Choice>
              <mc:Fallback>
                <p:oleObj name="Image" r:id="rId6" imgW="3987000" imgH="159984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6083" y="3809172"/>
                        <a:ext cx="3986213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Google Shape;1591;p36">
            <a:extLst>
              <a:ext uri="{FF2B5EF4-FFF2-40B4-BE49-F238E27FC236}">
                <a16:creationId xmlns:a16="http://schemas.microsoft.com/office/drawing/2014/main" id="{F55D80D4-1419-480B-956F-678FCC527B08}"/>
              </a:ext>
            </a:extLst>
          </p:cNvPr>
          <p:cNvSpPr txBox="1"/>
          <p:nvPr/>
        </p:nvSpPr>
        <p:spPr>
          <a:xfrm>
            <a:off x="0" y="5980638"/>
            <a:ext cx="308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5438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dirty="0"/>
              <a:t>Módulo de Entradas Digitales</a:t>
            </a:r>
          </a:p>
        </p:txBody>
      </p:sp>
      <p:sp>
        <p:nvSpPr>
          <p:cNvPr id="17418" name="1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4514EE-AA77-46F5-A8DC-641A7E8BA4F0}" type="slidenum">
              <a:rPr lang="es-ES" altLang="es-ES" b="0">
                <a:latin typeface="Arial Black" panose="020B0A04020102020204" pitchFamily="34" charset="0"/>
              </a:rPr>
              <a:pPr eaLnBrk="1" hangingPunct="1"/>
              <a:t>13</a:t>
            </a:fld>
            <a:endParaRPr lang="es-ES" altLang="es-ES" b="0">
              <a:latin typeface="Arial Black" panose="020B0A04020102020204" pitchFamily="34" charset="0"/>
            </a:endParaRPr>
          </a:p>
        </p:txBody>
      </p:sp>
      <p:grpSp>
        <p:nvGrpSpPr>
          <p:cNvPr id="17411" name="Group 669"/>
          <p:cNvGrpSpPr>
            <a:grpSpLocks/>
          </p:cNvGrpSpPr>
          <p:nvPr/>
        </p:nvGrpSpPr>
        <p:grpSpPr bwMode="auto">
          <a:xfrm>
            <a:off x="5357813" y="2286000"/>
            <a:ext cx="3352800" cy="2151063"/>
            <a:chOff x="4684" y="12367"/>
            <a:chExt cx="5280" cy="3386"/>
          </a:xfrm>
        </p:grpSpPr>
        <p:grpSp>
          <p:nvGrpSpPr>
            <p:cNvPr id="17667" name="Group 670"/>
            <p:cNvGrpSpPr>
              <a:grpSpLocks/>
            </p:cNvGrpSpPr>
            <p:nvPr/>
          </p:nvGrpSpPr>
          <p:grpSpPr bwMode="auto">
            <a:xfrm>
              <a:off x="4684" y="12932"/>
              <a:ext cx="1848" cy="1092"/>
              <a:chOff x="2136" y="13392"/>
              <a:chExt cx="1848" cy="1092"/>
            </a:xfrm>
          </p:grpSpPr>
          <p:sp>
            <p:nvSpPr>
              <p:cNvPr id="17725" name="Rectangle 671"/>
              <p:cNvSpPr>
                <a:spLocks noChangeArrowheads="1"/>
              </p:cNvSpPr>
              <p:nvPr/>
            </p:nvSpPr>
            <p:spPr bwMode="auto">
              <a:xfrm>
                <a:off x="2136" y="13392"/>
                <a:ext cx="1848" cy="1080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grpSp>
            <p:nvGrpSpPr>
              <p:cNvPr id="17726" name="Group 672"/>
              <p:cNvGrpSpPr>
                <a:grpSpLocks/>
              </p:cNvGrpSpPr>
              <p:nvPr/>
            </p:nvGrpSpPr>
            <p:grpSpPr bwMode="auto">
              <a:xfrm>
                <a:off x="2328" y="13536"/>
                <a:ext cx="228" cy="228"/>
                <a:chOff x="2328" y="13536"/>
                <a:chExt cx="228" cy="228"/>
              </a:xfrm>
            </p:grpSpPr>
            <p:sp>
              <p:nvSpPr>
                <p:cNvPr id="17763" name="Oval 673"/>
                <p:cNvSpPr>
                  <a:spLocks noChangeArrowheads="1"/>
                </p:cNvSpPr>
                <p:nvPr/>
              </p:nvSpPr>
              <p:spPr bwMode="auto">
                <a:xfrm>
                  <a:off x="2328" y="13536"/>
                  <a:ext cx="228" cy="22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 altLang="es-ES"/>
                </a:p>
              </p:txBody>
            </p:sp>
            <p:sp>
              <p:nvSpPr>
                <p:cNvPr id="17764" name="Line 674"/>
                <p:cNvSpPr>
                  <a:spLocks noChangeShapeType="1"/>
                </p:cNvSpPr>
                <p:nvPr/>
              </p:nvSpPr>
              <p:spPr bwMode="auto">
                <a:xfrm>
                  <a:off x="2400" y="13572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765" name="Line 675"/>
                <p:cNvSpPr>
                  <a:spLocks noChangeShapeType="1"/>
                </p:cNvSpPr>
                <p:nvPr/>
              </p:nvSpPr>
              <p:spPr bwMode="auto">
                <a:xfrm>
                  <a:off x="2352" y="13584"/>
                  <a:ext cx="168" cy="1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7727" name="Group 676"/>
              <p:cNvGrpSpPr>
                <a:grpSpLocks/>
              </p:cNvGrpSpPr>
              <p:nvPr/>
            </p:nvGrpSpPr>
            <p:grpSpPr bwMode="auto">
              <a:xfrm>
                <a:off x="2712" y="13536"/>
                <a:ext cx="228" cy="228"/>
                <a:chOff x="2328" y="13536"/>
                <a:chExt cx="228" cy="228"/>
              </a:xfrm>
            </p:grpSpPr>
            <p:sp>
              <p:nvSpPr>
                <p:cNvPr id="17760" name="Oval 677"/>
                <p:cNvSpPr>
                  <a:spLocks noChangeArrowheads="1"/>
                </p:cNvSpPr>
                <p:nvPr/>
              </p:nvSpPr>
              <p:spPr bwMode="auto">
                <a:xfrm>
                  <a:off x="2328" y="13536"/>
                  <a:ext cx="228" cy="22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 altLang="es-ES"/>
                </a:p>
              </p:txBody>
            </p:sp>
            <p:sp>
              <p:nvSpPr>
                <p:cNvPr id="17761" name="Line 678"/>
                <p:cNvSpPr>
                  <a:spLocks noChangeShapeType="1"/>
                </p:cNvSpPr>
                <p:nvPr/>
              </p:nvSpPr>
              <p:spPr bwMode="auto">
                <a:xfrm>
                  <a:off x="2400" y="13572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762" name="Line 679"/>
                <p:cNvSpPr>
                  <a:spLocks noChangeShapeType="1"/>
                </p:cNvSpPr>
                <p:nvPr/>
              </p:nvSpPr>
              <p:spPr bwMode="auto">
                <a:xfrm>
                  <a:off x="2352" y="13584"/>
                  <a:ext cx="168" cy="1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7728" name="Group 680"/>
              <p:cNvGrpSpPr>
                <a:grpSpLocks/>
              </p:cNvGrpSpPr>
              <p:nvPr/>
            </p:nvGrpSpPr>
            <p:grpSpPr bwMode="auto">
              <a:xfrm>
                <a:off x="3084" y="13536"/>
                <a:ext cx="228" cy="228"/>
                <a:chOff x="2328" y="13536"/>
                <a:chExt cx="228" cy="228"/>
              </a:xfrm>
            </p:grpSpPr>
            <p:sp>
              <p:nvSpPr>
                <p:cNvPr id="17757" name="Oval 681"/>
                <p:cNvSpPr>
                  <a:spLocks noChangeArrowheads="1"/>
                </p:cNvSpPr>
                <p:nvPr/>
              </p:nvSpPr>
              <p:spPr bwMode="auto">
                <a:xfrm>
                  <a:off x="2328" y="13536"/>
                  <a:ext cx="228" cy="22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 altLang="es-ES"/>
                </a:p>
              </p:txBody>
            </p:sp>
            <p:sp>
              <p:nvSpPr>
                <p:cNvPr id="17758" name="Line 682"/>
                <p:cNvSpPr>
                  <a:spLocks noChangeShapeType="1"/>
                </p:cNvSpPr>
                <p:nvPr/>
              </p:nvSpPr>
              <p:spPr bwMode="auto">
                <a:xfrm>
                  <a:off x="2400" y="13572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759" name="Line 683"/>
                <p:cNvSpPr>
                  <a:spLocks noChangeShapeType="1"/>
                </p:cNvSpPr>
                <p:nvPr/>
              </p:nvSpPr>
              <p:spPr bwMode="auto">
                <a:xfrm>
                  <a:off x="2352" y="13584"/>
                  <a:ext cx="168" cy="1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7729" name="Group 684"/>
              <p:cNvGrpSpPr>
                <a:grpSpLocks/>
              </p:cNvGrpSpPr>
              <p:nvPr/>
            </p:nvGrpSpPr>
            <p:grpSpPr bwMode="auto">
              <a:xfrm>
                <a:off x="3084" y="14064"/>
                <a:ext cx="228" cy="228"/>
                <a:chOff x="2328" y="13536"/>
                <a:chExt cx="228" cy="228"/>
              </a:xfrm>
            </p:grpSpPr>
            <p:sp>
              <p:nvSpPr>
                <p:cNvPr id="17754" name="Oval 685"/>
                <p:cNvSpPr>
                  <a:spLocks noChangeArrowheads="1"/>
                </p:cNvSpPr>
                <p:nvPr/>
              </p:nvSpPr>
              <p:spPr bwMode="auto">
                <a:xfrm>
                  <a:off x="2328" y="13536"/>
                  <a:ext cx="228" cy="22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 altLang="es-ES"/>
                </a:p>
              </p:txBody>
            </p:sp>
            <p:sp>
              <p:nvSpPr>
                <p:cNvPr id="17755" name="Line 686"/>
                <p:cNvSpPr>
                  <a:spLocks noChangeShapeType="1"/>
                </p:cNvSpPr>
                <p:nvPr/>
              </p:nvSpPr>
              <p:spPr bwMode="auto">
                <a:xfrm>
                  <a:off x="2400" y="13572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756" name="Line 687"/>
                <p:cNvSpPr>
                  <a:spLocks noChangeShapeType="1"/>
                </p:cNvSpPr>
                <p:nvPr/>
              </p:nvSpPr>
              <p:spPr bwMode="auto">
                <a:xfrm>
                  <a:off x="2352" y="13584"/>
                  <a:ext cx="168" cy="1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7730" name="Group 688"/>
              <p:cNvGrpSpPr>
                <a:grpSpLocks/>
              </p:cNvGrpSpPr>
              <p:nvPr/>
            </p:nvGrpSpPr>
            <p:grpSpPr bwMode="auto">
              <a:xfrm>
                <a:off x="2700" y="14064"/>
                <a:ext cx="228" cy="228"/>
                <a:chOff x="2328" y="13536"/>
                <a:chExt cx="228" cy="228"/>
              </a:xfrm>
            </p:grpSpPr>
            <p:sp>
              <p:nvSpPr>
                <p:cNvPr id="17751" name="Oval 689"/>
                <p:cNvSpPr>
                  <a:spLocks noChangeArrowheads="1"/>
                </p:cNvSpPr>
                <p:nvPr/>
              </p:nvSpPr>
              <p:spPr bwMode="auto">
                <a:xfrm>
                  <a:off x="2328" y="13536"/>
                  <a:ext cx="228" cy="22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 altLang="es-ES"/>
                </a:p>
              </p:txBody>
            </p:sp>
            <p:sp>
              <p:nvSpPr>
                <p:cNvPr id="17752" name="Line 690"/>
                <p:cNvSpPr>
                  <a:spLocks noChangeShapeType="1"/>
                </p:cNvSpPr>
                <p:nvPr/>
              </p:nvSpPr>
              <p:spPr bwMode="auto">
                <a:xfrm>
                  <a:off x="2400" y="13572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753" name="Line 691"/>
                <p:cNvSpPr>
                  <a:spLocks noChangeShapeType="1"/>
                </p:cNvSpPr>
                <p:nvPr/>
              </p:nvSpPr>
              <p:spPr bwMode="auto">
                <a:xfrm>
                  <a:off x="2352" y="13584"/>
                  <a:ext cx="168" cy="1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7731" name="Group 692"/>
              <p:cNvGrpSpPr>
                <a:grpSpLocks/>
              </p:cNvGrpSpPr>
              <p:nvPr/>
            </p:nvGrpSpPr>
            <p:grpSpPr bwMode="auto">
              <a:xfrm>
                <a:off x="2316" y="14064"/>
                <a:ext cx="228" cy="228"/>
                <a:chOff x="2328" y="13536"/>
                <a:chExt cx="228" cy="228"/>
              </a:xfrm>
            </p:grpSpPr>
            <p:sp>
              <p:nvSpPr>
                <p:cNvPr id="17748" name="Oval 693"/>
                <p:cNvSpPr>
                  <a:spLocks noChangeArrowheads="1"/>
                </p:cNvSpPr>
                <p:nvPr/>
              </p:nvSpPr>
              <p:spPr bwMode="auto">
                <a:xfrm>
                  <a:off x="2328" y="13536"/>
                  <a:ext cx="228" cy="22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 altLang="es-ES"/>
                </a:p>
              </p:txBody>
            </p:sp>
            <p:sp>
              <p:nvSpPr>
                <p:cNvPr id="17749" name="Line 694"/>
                <p:cNvSpPr>
                  <a:spLocks noChangeShapeType="1"/>
                </p:cNvSpPr>
                <p:nvPr/>
              </p:nvSpPr>
              <p:spPr bwMode="auto">
                <a:xfrm>
                  <a:off x="2400" y="13572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750" name="Line 695"/>
                <p:cNvSpPr>
                  <a:spLocks noChangeShapeType="1"/>
                </p:cNvSpPr>
                <p:nvPr/>
              </p:nvSpPr>
              <p:spPr bwMode="auto">
                <a:xfrm>
                  <a:off x="2352" y="13584"/>
                  <a:ext cx="168" cy="1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7732" name="Group 696"/>
              <p:cNvGrpSpPr>
                <a:grpSpLocks/>
              </p:cNvGrpSpPr>
              <p:nvPr/>
            </p:nvGrpSpPr>
            <p:grpSpPr bwMode="auto">
              <a:xfrm>
                <a:off x="3624" y="13608"/>
                <a:ext cx="156" cy="156"/>
                <a:chOff x="2328" y="13536"/>
                <a:chExt cx="228" cy="228"/>
              </a:xfrm>
            </p:grpSpPr>
            <p:sp>
              <p:nvSpPr>
                <p:cNvPr id="17745" name="Oval 697"/>
                <p:cNvSpPr>
                  <a:spLocks noChangeArrowheads="1"/>
                </p:cNvSpPr>
                <p:nvPr/>
              </p:nvSpPr>
              <p:spPr bwMode="auto">
                <a:xfrm>
                  <a:off x="2328" y="13536"/>
                  <a:ext cx="228" cy="22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 altLang="es-ES"/>
                </a:p>
              </p:txBody>
            </p:sp>
            <p:sp>
              <p:nvSpPr>
                <p:cNvPr id="17746" name="Line 698"/>
                <p:cNvSpPr>
                  <a:spLocks noChangeShapeType="1"/>
                </p:cNvSpPr>
                <p:nvPr/>
              </p:nvSpPr>
              <p:spPr bwMode="auto">
                <a:xfrm>
                  <a:off x="2400" y="13572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747" name="Line 699"/>
                <p:cNvSpPr>
                  <a:spLocks noChangeShapeType="1"/>
                </p:cNvSpPr>
                <p:nvPr/>
              </p:nvSpPr>
              <p:spPr bwMode="auto">
                <a:xfrm>
                  <a:off x="2352" y="13584"/>
                  <a:ext cx="168" cy="1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7733" name="Group 700"/>
              <p:cNvGrpSpPr>
                <a:grpSpLocks/>
              </p:cNvGrpSpPr>
              <p:nvPr/>
            </p:nvGrpSpPr>
            <p:grpSpPr bwMode="auto">
              <a:xfrm>
                <a:off x="3624" y="14100"/>
                <a:ext cx="156" cy="156"/>
                <a:chOff x="2328" y="13536"/>
                <a:chExt cx="228" cy="228"/>
              </a:xfrm>
            </p:grpSpPr>
            <p:sp>
              <p:nvSpPr>
                <p:cNvPr id="17742" name="Oval 701"/>
                <p:cNvSpPr>
                  <a:spLocks noChangeArrowheads="1"/>
                </p:cNvSpPr>
                <p:nvPr/>
              </p:nvSpPr>
              <p:spPr bwMode="auto">
                <a:xfrm>
                  <a:off x="2328" y="13536"/>
                  <a:ext cx="228" cy="22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 altLang="es-ES"/>
                </a:p>
              </p:txBody>
            </p:sp>
            <p:sp>
              <p:nvSpPr>
                <p:cNvPr id="17743" name="Line 702"/>
                <p:cNvSpPr>
                  <a:spLocks noChangeShapeType="1"/>
                </p:cNvSpPr>
                <p:nvPr/>
              </p:nvSpPr>
              <p:spPr bwMode="auto">
                <a:xfrm>
                  <a:off x="2400" y="13572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744" name="Line 703"/>
                <p:cNvSpPr>
                  <a:spLocks noChangeShapeType="1"/>
                </p:cNvSpPr>
                <p:nvPr/>
              </p:nvSpPr>
              <p:spPr bwMode="auto">
                <a:xfrm>
                  <a:off x="2352" y="13584"/>
                  <a:ext cx="168" cy="1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17734" name="Text Box 704"/>
              <p:cNvSpPr txBox="1">
                <a:spLocks noChangeArrowheads="1"/>
              </p:cNvSpPr>
              <p:nvPr/>
            </p:nvSpPr>
            <p:spPr bwMode="auto">
              <a:xfrm>
                <a:off x="2208" y="13404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Aft>
                    <a:spcPts val="1000"/>
                  </a:spcAft>
                </a:pPr>
                <a:r>
                  <a:rPr lang="es-ES" altLang="es-ES" sz="800" b="0">
                    <a:latin typeface="Calibri" panose="020F0502020204030204" pitchFamily="34" charset="0"/>
                  </a:rPr>
                  <a:t>L1</a:t>
                </a:r>
                <a:endParaRPr lang="es-ES" altLang="es-ES"/>
              </a:p>
            </p:txBody>
          </p:sp>
          <p:sp>
            <p:nvSpPr>
              <p:cNvPr id="17735" name="Text Box 705"/>
              <p:cNvSpPr txBox="1">
                <a:spLocks noChangeArrowheads="1"/>
              </p:cNvSpPr>
              <p:nvPr/>
            </p:nvSpPr>
            <p:spPr bwMode="auto">
              <a:xfrm>
                <a:off x="2592" y="13404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Aft>
                    <a:spcPts val="1000"/>
                  </a:spcAft>
                </a:pPr>
                <a:r>
                  <a:rPr lang="es-ES" altLang="es-ES" sz="800" b="0">
                    <a:latin typeface="Calibri" panose="020F0502020204030204" pitchFamily="34" charset="0"/>
                  </a:rPr>
                  <a:t>L3</a:t>
                </a:r>
                <a:endParaRPr lang="es-ES" altLang="es-ES"/>
              </a:p>
            </p:txBody>
          </p:sp>
          <p:sp>
            <p:nvSpPr>
              <p:cNvPr id="17736" name="Text Box 706"/>
              <p:cNvSpPr txBox="1">
                <a:spLocks noChangeArrowheads="1"/>
              </p:cNvSpPr>
              <p:nvPr/>
            </p:nvSpPr>
            <p:spPr bwMode="auto">
              <a:xfrm>
                <a:off x="2964" y="13404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Aft>
                    <a:spcPts val="1000"/>
                  </a:spcAft>
                </a:pPr>
                <a:r>
                  <a:rPr lang="es-ES" altLang="es-ES" sz="800" b="0">
                    <a:latin typeface="Calibri" panose="020F0502020204030204" pitchFamily="34" charset="0"/>
                  </a:rPr>
                  <a:t>L5</a:t>
                </a:r>
                <a:endParaRPr lang="es-ES" altLang="es-ES"/>
              </a:p>
            </p:txBody>
          </p:sp>
          <p:sp>
            <p:nvSpPr>
              <p:cNvPr id="17737" name="Text Box 707"/>
              <p:cNvSpPr txBox="1">
                <a:spLocks noChangeArrowheads="1"/>
              </p:cNvSpPr>
              <p:nvPr/>
            </p:nvSpPr>
            <p:spPr bwMode="auto">
              <a:xfrm>
                <a:off x="2988" y="14268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Aft>
                    <a:spcPts val="1000"/>
                  </a:spcAft>
                </a:pPr>
                <a:r>
                  <a:rPr lang="es-ES" altLang="es-ES" sz="800" b="0">
                    <a:latin typeface="Calibri" panose="020F0502020204030204" pitchFamily="34" charset="0"/>
                  </a:rPr>
                  <a:t>L6</a:t>
                </a:r>
                <a:endParaRPr lang="es-ES" altLang="es-ES"/>
              </a:p>
            </p:txBody>
          </p:sp>
          <p:sp>
            <p:nvSpPr>
              <p:cNvPr id="17738" name="Text Box 708"/>
              <p:cNvSpPr txBox="1">
                <a:spLocks noChangeArrowheads="1"/>
              </p:cNvSpPr>
              <p:nvPr/>
            </p:nvSpPr>
            <p:spPr bwMode="auto">
              <a:xfrm>
                <a:off x="2580" y="14268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Aft>
                    <a:spcPts val="1000"/>
                  </a:spcAft>
                </a:pPr>
                <a:r>
                  <a:rPr lang="es-ES" altLang="es-ES" sz="800" b="0">
                    <a:latin typeface="Calibri" panose="020F0502020204030204" pitchFamily="34" charset="0"/>
                  </a:rPr>
                  <a:t>L4</a:t>
                </a:r>
                <a:endParaRPr lang="es-ES" altLang="es-ES"/>
              </a:p>
            </p:txBody>
          </p:sp>
          <p:sp>
            <p:nvSpPr>
              <p:cNvPr id="17739" name="Text Box 709"/>
              <p:cNvSpPr txBox="1">
                <a:spLocks noChangeArrowheads="1"/>
              </p:cNvSpPr>
              <p:nvPr/>
            </p:nvSpPr>
            <p:spPr bwMode="auto">
              <a:xfrm>
                <a:off x="2196" y="14268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Aft>
                    <a:spcPts val="1000"/>
                  </a:spcAft>
                </a:pPr>
                <a:r>
                  <a:rPr lang="es-ES" altLang="es-ES" sz="800" b="0">
                    <a:latin typeface="Calibri" panose="020F0502020204030204" pitchFamily="34" charset="0"/>
                  </a:rPr>
                  <a:t>L2</a:t>
                </a:r>
                <a:endParaRPr lang="es-ES" altLang="es-ES"/>
              </a:p>
            </p:txBody>
          </p:sp>
          <p:sp>
            <p:nvSpPr>
              <p:cNvPr id="17740" name="Text Box 710"/>
              <p:cNvSpPr txBox="1">
                <a:spLocks noChangeArrowheads="1"/>
              </p:cNvSpPr>
              <p:nvPr/>
            </p:nvSpPr>
            <p:spPr bwMode="auto">
              <a:xfrm>
                <a:off x="3588" y="13428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Aft>
                    <a:spcPts val="1000"/>
                  </a:spcAft>
                </a:pPr>
                <a:r>
                  <a:rPr lang="es-ES" altLang="es-ES" sz="800" b="0">
                    <a:latin typeface="Calibri" panose="020F0502020204030204" pitchFamily="34" charset="0"/>
                  </a:rPr>
                  <a:t>95</a:t>
                </a:r>
                <a:endParaRPr lang="es-ES" altLang="es-ES"/>
              </a:p>
            </p:txBody>
          </p:sp>
          <p:sp>
            <p:nvSpPr>
              <p:cNvPr id="17741" name="Text Box 711"/>
              <p:cNvSpPr txBox="1">
                <a:spLocks noChangeArrowheads="1"/>
              </p:cNvSpPr>
              <p:nvPr/>
            </p:nvSpPr>
            <p:spPr bwMode="auto">
              <a:xfrm>
                <a:off x="3588" y="14256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Aft>
                    <a:spcPts val="1000"/>
                  </a:spcAft>
                </a:pPr>
                <a:r>
                  <a:rPr lang="es-ES" altLang="es-ES" sz="800" b="0">
                    <a:latin typeface="Calibri" panose="020F0502020204030204" pitchFamily="34" charset="0"/>
                  </a:rPr>
                  <a:t>96</a:t>
                </a:r>
                <a:endParaRPr lang="es-ES" altLang="es-ES"/>
              </a:p>
            </p:txBody>
          </p:sp>
        </p:grpSp>
        <p:grpSp>
          <p:nvGrpSpPr>
            <p:cNvPr id="17668" name="Group 712"/>
            <p:cNvGrpSpPr>
              <a:grpSpLocks/>
            </p:cNvGrpSpPr>
            <p:nvPr/>
          </p:nvGrpSpPr>
          <p:grpSpPr bwMode="auto">
            <a:xfrm>
              <a:off x="6567" y="15011"/>
              <a:ext cx="399" cy="684"/>
              <a:chOff x="6567" y="15011"/>
              <a:chExt cx="399" cy="684"/>
            </a:xfrm>
          </p:grpSpPr>
          <p:sp>
            <p:nvSpPr>
              <p:cNvPr id="17720" name="Line 713"/>
              <p:cNvSpPr>
                <a:spLocks noChangeShapeType="1"/>
              </p:cNvSpPr>
              <p:nvPr/>
            </p:nvSpPr>
            <p:spPr bwMode="auto">
              <a:xfrm>
                <a:off x="6909" y="15011"/>
                <a:ext cx="0" cy="68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721" name="Rectangle 714"/>
              <p:cNvSpPr>
                <a:spLocks noChangeArrowheads="1"/>
              </p:cNvSpPr>
              <p:nvPr/>
            </p:nvSpPr>
            <p:spPr bwMode="auto">
              <a:xfrm>
                <a:off x="6852" y="15182"/>
                <a:ext cx="114" cy="3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17722" name="Line 715"/>
              <p:cNvSpPr>
                <a:spLocks noChangeShapeType="1"/>
              </p:cNvSpPr>
              <p:nvPr/>
            </p:nvSpPr>
            <p:spPr bwMode="auto">
              <a:xfrm flipH="1" flipV="1">
                <a:off x="6795" y="15182"/>
                <a:ext cx="114" cy="3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723" name="Line 716"/>
              <p:cNvSpPr>
                <a:spLocks noChangeShapeType="1"/>
              </p:cNvSpPr>
              <p:nvPr/>
            </p:nvSpPr>
            <p:spPr bwMode="auto">
              <a:xfrm flipH="1">
                <a:off x="6567" y="15353"/>
                <a:ext cx="28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724" name="Line 717"/>
              <p:cNvSpPr>
                <a:spLocks noChangeShapeType="1"/>
              </p:cNvSpPr>
              <p:nvPr/>
            </p:nvSpPr>
            <p:spPr bwMode="auto">
              <a:xfrm>
                <a:off x="6567" y="15296"/>
                <a:ext cx="0" cy="1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7669" name="Group 718"/>
            <p:cNvGrpSpPr>
              <a:grpSpLocks/>
            </p:cNvGrpSpPr>
            <p:nvPr/>
          </p:nvGrpSpPr>
          <p:grpSpPr bwMode="auto">
            <a:xfrm>
              <a:off x="6549" y="14082"/>
              <a:ext cx="399" cy="684"/>
              <a:chOff x="6549" y="14082"/>
              <a:chExt cx="399" cy="684"/>
            </a:xfrm>
          </p:grpSpPr>
          <p:sp>
            <p:nvSpPr>
              <p:cNvPr id="17714" name="Line 719"/>
              <p:cNvSpPr>
                <a:spLocks noChangeShapeType="1"/>
              </p:cNvSpPr>
              <p:nvPr/>
            </p:nvSpPr>
            <p:spPr bwMode="auto">
              <a:xfrm>
                <a:off x="6891" y="14082"/>
                <a:ext cx="0" cy="68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715" name="Rectangle 720"/>
              <p:cNvSpPr>
                <a:spLocks noChangeArrowheads="1"/>
              </p:cNvSpPr>
              <p:nvPr/>
            </p:nvSpPr>
            <p:spPr bwMode="auto">
              <a:xfrm>
                <a:off x="6834" y="14253"/>
                <a:ext cx="114" cy="3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17716" name="Line 721"/>
              <p:cNvSpPr>
                <a:spLocks noChangeShapeType="1"/>
              </p:cNvSpPr>
              <p:nvPr/>
            </p:nvSpPr>
            <p:spPr bwMode="auto">
              <a:xfrm flipH="1" flipV="1">
                <a:off x="6777" y="14196"/>
                <a:ext cx="114" cy="39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717" name="Line 722"/>
              <p:cNvSpPr>
                <a:spLocks noChangeShapeType="1"/>
              </p:cNvSpPr>
              <p:nvPr/>
            </p:nvSpPr>
            <p:spPr bwMode="auto">
              <a:xfrm flipH="1">
                <a:off x="6549" y="14424"/>
                <a:ext cx="28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718" name="Line 723"/>
              <p:cNvSpPr>
                <a:spLocks noChangeShapeType="1"/>
              </p:cNvSpPr>
              <p:nvPr/>
            </p:nvSpPr>
            <p:spPr bwMode="auto">
              <a:xfrm>
                <a:off x="6549" y="14367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719" name="Line 724"/>
              <p:cNvSpPr>
                <a:spLocks noChangeShapeType="1"/>
              </p:cNvSpPr>
              <p:nvPr/>
            </p:nvSpPr>
            <p:spPr bwMode="auto">
              <a:xfrm flipH="1">
                <a:off x="6777" y="14253"/>
                <a:ext cx="11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7670" name="Group 725"/>
            <p:cNvGrpSpPr>
              <a:grpSpLocks/>
            </p:cNvGrpSpPr>
            <p:nvPr/>
          </p:nvGrpSpPr>
          <p:grpSpPr bwMode="auto">
            <a:xfrm>
              <a:off x="6777" y="13088"/>
              <a:ext cx="171" cy="815"/>
              <a:chOff x="6777" y="13088"/>
              <a:chExt cx="171" cy="815"/>
            </a:xfrm>
          </p:grpSpPr>
          <p:sp>
            <p:nvSpPr>
              <p:cNvPr id="17708" name="Line 726"/>
              <p:cNvSpPr>
                <a:spLocks noChangeShapeType="1"/>
              </p:cNvSpPr>
              <p:nvPr/>
            </p:nvSpPr>
            <p:spPr bwMode="auto">
              <a:xfrm>
                <a:off x="6891" y="13134"/>
                <a:ext cx="0" cy="68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709" name="Rectangle 727"/>
              <p:cNvSpPr>
                <a:spLocks noChangeArrowheads="1"/>
              </p:cNvSpPr>
              <p:nvPr/>
            </p:nvSpPr>
            <p:spPr bwMode="auto">
              <a:xfrm>
                <a:off x="6834" y="13305"/>
                <a:ext cx="114" cy="3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17710" name="Line 728"/>
              <p:cNvSpPr>
                <a:spLocks noChangeShapeType="1"/>
              </p:cNvSpPr>
              <p:nvPr/>
            </p:nvSpPr>
            <p:spPr bwMode="auto">
              <a:xfrm flipH="1" flipV="1">
                <a:off x="6777" y="13248"/>
                <a:ext cx="114" cy="3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711" name="Line 729"/>
              <p:cNvSpPr>
                <a:spLocks noChangeShapeType="1"/>
              </p:cNvSpPr>
              <p:nvPr/>
            </p:nvSpPr>
            <p:spPr bwMode="auto">
              <a:xfrm flipH="1">
                <a:off x="6777" y="13305"/>
                <a:ext cx="11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712" name="Oval 730"/>
              <p:cNvSpPr>
                <a:spLocks noChangeArrowheads="1"/>
              </p:cNvSpPr>
              <p:nvPr/>
            </p:nvSpPr>
            <p:spPr bwMode="auto">
              <a:xfrm>
                <a:off x="6852" y="13088"/>
                <a:ext cx="87" cy="87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17713" name="Oval 731"/>
              <p:cNvSpPr>
                <a:spLocks noChangeArrowheads="1"/>
              </p:cNvSpPr>
              <p:nvPr/>
            </p:nvSpPr>
            <p:spPr bwMode="auto">
              <a:xfrm>
                <a:off x="6852" y="13816"/>
                <a:ext cx="87" cy="87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sp>
          <p:nvSpPr>
            <p:cNvPr id="17671" name="Oval 732"/>
            <p:cNvSpPr>
              <a:spLocks noChangeArrowheads="1"/>
            </p:cNvSpPr>
            <p:nvPr/>
          </p:nvSpPr>
          <p:spPr bwMode="auto">
            <a:xfrm>
              <a:off x="8564" y="12752"/>
              <a:ext cx="87" cy="8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7672" name="Oval 733"/>
            <p:cNvSpPr>
              <a:spLocks noChangeArrowheads="1"/>
            </p:cNvSpPr>
            <p:nvPr/>
          </p:nvSpPr>
          <p:spPr bwMode="auto">
            <a:xfrm>
              <a:off x="8564" y="13480"/>
              <a:ext cx="87" cy="8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7673" name="Oval 734"/>
            <p:cNvSpPr>
              <a:spLocks noChangeArrowheads="1"/>
            </p:cNvSpPr>
            <p:nvPr/>
          </p:nvSpPr>
          <p:spPr bwMode="auto">
            <a:xfrm>
              <a:off x="8564" y="13016"/>
              <a:ext cx="87" cy="8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7674" name="Oval 735"/>
            <p:cNvSpPr>
              <a:spLocks noChangeArrowheads="1"/>
            </p:cNvSpPr>
            <p:nvPr/>
          </p:nvSpPr>
          <p:spPr bwMode="auto">
            <a:xfrm>
              <a:off x="8564" y="13248"/>
              <a:ext cx="87" cy="8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7675" name="Oval 736"/>
            <p:cNvSpPr>
              <a:spLocks noChangeArrowheads="1"/>
            </p:cNvSpPr>
            <p:nvPr/>
          </p:nvSpPr>
          <p:spPr bwMode="auto">
            <a:xfrm>
              <a:off x="6844" y="14028"/>
              <a:ext cx="87" cy="8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7676" name="Oval 737"/>
            <p:cNvSpPr>
              <a:spLocks noChangeArrowheads="1"/>
            </p:cNvSpPr>
            <p:nvPr/>
          </p:nvSpPr>
          <p:spPr bwMode="auto">
            <a:xfrm>
              <a:off x="8612" y="14232"/>
              <a:ext cx="87" cy="8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7677" name="Text Box 738"/>
            <p:cNvSpPr txBox="1">
              <a:spLocks noChangeArrowheads="1"/>
            </p:cNvSpPr>
            <p:nvPr/>
          </p:nvSpPr>
          <p:spPr bwMode="auto">
            <a:xfrm>
              <a:off x="8556" y="13937"/>
              <a:ext cx="28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s-ES" altLang="es-ES" sz="1100" b="0">
                  <a:latin typeface="Times New Roman" panose="02020603050405020304" pitchFamily="18" charset="0"/>
                </a:rPr>
                <a:t>...</a:t>
              </a:r>
              <a:endParaRPr lang="es-ES" altLang="es-ES"/>
            </a:p>
          </p:txBody>
        </p:sp>
        <p:sp>
          <p:nvSpPr>
            <p:cNvPr id="17678" name="Line 739"/>
            <p:cNvSpPr>
              <a:spLocks noChangeShapeType="1"/>
            </p:cNvSpPr>
            <p:nvPr/>
          </p:nvSpPr>
          <p:spPr bwMode="auto">
            <a:xfrm>
              <a:off x="8708" y="12788"/>
              <a:ext cx="6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679" name="Text Box 740"/>
            <p:cNvSpPr txBox="1">
              <a:spLocks noChangeArrowheads="1"/>
            </p:cNvSpPr>
            <p:nvPr/>
          </p:nvSpPr>
          <p:spPr bwMode="auto">
            <a:xfrm>
              <a:off x="9428" y="12689"/>
              <a:ext cx="512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s-ES" altLang="es-ES" sz="800" b="0">
                  <a:latin typeface="Calibri" panose="020F0502020204030204" pitchFamily="34" charset="0"/>
                </a:rPr>
                <a:t>   L+ </a:t>
              </a:r>
              <a:endParaRPr lang="es-ES" altLang="es-ES"/>
            </a:p>
          </p:txBody>
        </p:sp>
        <p:sp>
          <p:nvSpPr>
            <p:cNvPr id="17680" name="Text Box 741"/>
            <p:cNvSpPr txBox="1">
              <a:spLocks noChangeArrowheads="1"/>
            </p:cNvSpPr>
            <p:nvPr/>
          </p:nvSpPr>
          <p:spPr bwMode="auto">
            <a:xfrm>
              <a:off x="9452" y="14169"/>
              <a:ext cx="512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s-ES" altLang="es-ES" sz="800" b="0">
                  <a:latin typeface="Calibri" panose="020F0502020204030204" pitchFamily="34" charset="0"/>
                </a:rPr>
                <a:t>   M </a:t>
              </a:r>
              <a:endParaRPr lang="es-ES" altLang="es-ES"/>
            </a:p>
          </p:txBody>
        </p:sp>
        <p:sp>
          <p:nvSpPr>
            <p:cNvPr id="17681" name="Line 742"/>
            <p:cNvSpPr>
              <a:spLocks noChangeShapeType="1"/>
            </p:cNvSpPr>
            <p:nvPr/>
          </p:nvSpPr>
          <p:spPr bwMode="auto">
            <a:xfrm>
              <a:off x="8748" y="14276"/>
              <a:ext cx="6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682" name="Freeform 743"/>
            <p:cNvSpPr>
              <a:spLocks/>
            </p:cNvSpPr>
            <p:nvPr/>
          </p:nvSpPr>
          <p:spPr bwMode="auto">
            <a:xfrm>
              <a:off x="6908" y="12367"/>
              <a:ext cx="1699" cy="757"/>
            </a:xfrm>
            <a:custGeom>
              <a:avLst/>
              <a:gdLst>
                <a:gd name="T0" fmla="*/ 0 w 1699"/>
                <a:gd name="T1" fmla="*/ 757 h 757"/>
                <a:gd name="T2" fmla="*/ 152 w 1699"/>
                <a:gd name="T3" fmla="*/ 469 h 757"/>
                <a:gd name="T4" fmla="*/ 432 w 1699"/>
                <a:gd name="T5" fmla="*/ 133 h 757"/>
                <a:gd name="T6" fmla="*/ 864 w 1699"/>
                <a:gd name="T7" fmla="*/ 13 h 757"/>
                <a:gd name="T8" fmla="*/ 1560 w 1699"/>
                <a:gd name="T9" fmla="*/ 61 h 757"/>
                <a:gd name="T10" fmla="*/ 1696 w 1699"/>
                <a:gd name="T11" fmla="*/ 381 h 7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9"/>
                <a:gd name="T19" fmla="*/ 0 h 757"/>
                <a:gd name="T20" fmla="*/ 1699 w 1699"/>
                <a:gd name="T21" fmla="*/ 757 h 7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9" h="757">
                  <a:moveTo>
                    <a:pt x="0" y="757"/>
                  </a:moveTo>
                  <a:cubicBezTo>
                    <a:pt x="40" y="665"/>
                    <a:pt x="80" y="573"/>
                    <a:pt x="152" y="469"/>
                  </a:cubicBezTo>
                  <a:cubicBezTo>
                    <a:pt x="224" y="365"/>
                    <a:pt x="313" y="209"/>
                    <a:pt x="432" y="133"/>
                  </a:cubicBezTo>
                  <a:cubicBezTo>
                    <a:pt x="551" y="57"/>
                    <a:pt x="676" y="25"/>
                    <a:pt x="864" y="13"/>
                  </a:cubicBezTo>
                  <a:cubicBezTo>
                    <a:pt x="1052" y="1"/>
                    <a:pt x="1421" y="0"/>
                    <a:pt x="1560" y="61"/>
                  </a:cubicBezTo>
                  <a:cubicBezTo>
                    <a:pt x="1699" y="122"/>
                    <a:pt x="1697" y="251"/>
                    <a:pt x="1696" y="38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683" name="Freeform 744"/>
            <p:cNvSpPr>
              <a:spLocks/>
            </p:cNvSpPr>
            <p:nvPr/>
          </p:nvSpPr>
          <p:spPr bwMode="auto">
            <a:xfrm>
              <a:off x="6900" y="13008"/>
              <a:ext cx="1672" cy="872"/>
            </a:xfrm>
            <a:custGeom>
              <a:avLst/>
              <a:gdLst>
                <a:gd name="T0" fmla="*/ 0 w 1672"/>
                <a:gd name="T1" fmla="*/ 868 h 872"/>
                <a:gd name="T2" fmla="*/ 384 w 1672"/>
                <a:gd name="T3" fmla="*/ 804 h 872"/>
                <a:gd name="T4" fmla="*/ 480 w 1672"/>
                <a:gd name="T5" fmla="*/ 460 h 872"/>
                <a:gd name="T6" fmla="*/ 528 w 1672"/>
                <a:gd name="T7" fmla="*/ 260 h 872"/>
                <a:gd name="T8" fmla="*/ 952 w 1672"/>
                <a:gd name="T9" fmla="*/ 36 h 872"/>
                <a:gd name="T10" fmla="*/ 1672 w 1672"/>
                <a:gd name="T11" fmla="*/ 44 h 8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2"/>
                <a:gd name="T19" fmla="*/ 0 h 872"/>
                <a:gd name="T20" fmla="*/ 1672 w 1672"/>
                <a:gd name="T21" fmla="*/ 872 h 8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2" h="872">
                  <a:moveTo>
                    <a:pt x="0" y="868"/>
                  </a:moveTo>
                  <a:cubicBezTo>
                    <a:pt x="152" y="870"/>
                    <a:pt x="304" y="872"/>
                    <a:pt x="384" y="804"/>
                  </a:cubicBezTo>
                  <a:cubicBezTo>
                    <a:pt x="464" y="736"/>
                    <a:pt x="456" y="551"/>
                    <a:pt x="480" y="460"/>
                  </a:cubicBezTo>
                  <a:cubicBezTo>
                    <a:pt x="504" y="369"/>
                    <a:pt x="449" y="331"/>
                    <a:pt x="528" y="260"/>
                  </a:cubicBezTo>
                  <a:cubicBezTo>
                    <a:pt x="607" y="189"/>
                    <a:pt x="761" y="72"/>
                    <a:pt x="952" y="36"/>
                  </a:cubicBezTo>
                  <a:cubicBezTo>
                    <a:pt x="1143" y="0"/>
                    <a:pt x="1407" y="22"/>
                    <a:pt x="1672" y="4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684" name="Text Box 745"/>
            <p:cNvSpPr txBox="1">
              <a:spLocks noChangeArrowheads="1"/>
            </p:cNvSpPr>
            <p:nvPr/>
          </p:nvSpPr>
          <p:spPr bwMode="auto">
            <a:xfrm>
              <a:off x="8740" y="12969"/>
              <a:ext cx="38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s-ES" altLang="es-ES" sz="800" b="0">
                  <a:latin typeface="Calibri" panose="020F0502020204030204" pitchFamily="34" charset="0"/>
                </a:rPr>
                <a:t>E4.0 </a:t>
              </a:r>
              <a:endParaRPr lang="es-ES" altLang="es-ES"/>
            </a:p>
          </p:txBody>
        </p:sp>
        <p:grpSp>
          <p:nvGrpSpPr>
            <p:cNvPr id="17685" name="Group 746"/>
            <p:cNvGrpSpPr>
              <a:grpSpLocks/>
            </p:cNvGrpSpPr>
            <p:nvPr/>
          </p:nvGrpSpPr>
          <p:grpSpPr bwMode="auto">
            <a:xfrm>
              <a:off x="5636" y="14372"/>
              <a:ext cx="568" cy="580"/>
              <a:chOff x="3728" y="15032"/>
              <a:chExt cx="568" cy="580"/>
            </a:xfrm>
          </p:grpSpPr>
          <p:sp>
            <p:nvSpPr>
              <p:cNvPr id="17702" name="Rectangle 747"/>
              <p:cNvSpPr>
                <a:spLocks noChangeArrowheads="1"/>
              </p:cNvSpPr>
              <p:nvPr/>
            </p:nvSpPr>
            <p:spPr bwMode="auto">
              <a:xfrm>
                <a:off x="3816" y="15032"/>
                <a:ext cx="384" cy="15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17703" name="AutoShape 748"/>
              <p:cNvSpPr>
                <a:spLocks noChangeArrowheads="1"/>
              </p:cNvSpPr>
              <p:nvPr/>
            </p:nvSpPr>
            <p:spPr bwMode="auto">
              <a:xfrm flipV="1">
                <a:off x="3728" y="15152"/>
                <a:ext cx="568" cy="26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118 w 21600"/>
                  <a:gd name="T13" fmla="*/ 3109 h 21600"/>
                  <a:gd name="T14" fmla="*/ 18482 w 21600"/>
                  <a:gd name="T15" fmla="*/ 1849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623" y="21600"/>
                    </a:lnTo>
                    <a:lnTo>
                      <a:pt x="1897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704" name="Freeform 749"/>
              <p:cNvSpPr>
                <a:spLocks/>
              </p:cNvSpPr>
              <p:nvPr/>
            </p:nvSpPr>
            <p:spPr bwMode="auto">
              <a:xfrm>
                <a:off x="4128" y="15420"/>
                <a:ext cx="30" cy="192"/>
              </a:xfrm>
              <a:custGeom>
                <a:avLst/>
                <a:gdLst>
                  <a:gd name="T0" fmla="*/ 30 w 30"/>
                  <a:gd name="T1" fmla="*/ 0 h 192"/>
                  <a:gd name="T2" fmla="*/ 30 w 30"/>
                  <a:gd name="T3" fmla="*/ 192 h 192"/>
                  <a:gd name="T4" fmla="*/ 0 w 30"/>
                  <a:gd name="T5" fmla="*/ 192 h 192"/>
                  <a:gd name="T6" fmla="*/ 0 w 30"/>
                  <a:gd name="T7" fmla="*/ 0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192"/>
                  <a:gd name="T14" fmla="*/ 30 w 30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192">
                    <a:moveTo>
                      <a:pt x="30" y="0"/>
                    </a:moveTo>
                    <a:lnTo>
                      <a:pt x="30" y="192"/>
                    </a:lnTo>
                    <a:lnTo>
                      <a:pt x="0" y="192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705" name="Freeform 750"/>
              <p:cNvSpPr>
                <a:spLocks/>
              </p:cNvSpPr>
              <p:nvPr/>
            </p:nvSpPr>
            <p:spPr bwMode="auto">
              <a:xfrm>
                <a:off x="3870" y="15420"/>
                <a:ext cx="30" cy="192"/>
              </a:xfrm>
              <a:custGeom>
                <a:avLst/>
                <a:gdLst>
                  <a:gd name="T0" fmla="*/ 30 w 30"/>
                  <a:gd name="T1" fmla="*/ 0 h 192"/>
                  <a:gd name="T2" fmla="*/ 30 w 30"/>
                  <a:gd name="T3" fmla="*/ 192 h 192"/>
                  <a:gd name="T4" fmla="*/ 0 w 30"/>
                  <a:gd name="T5" fmla="*/ 192 h 192"/>
                  <a:gd name="T6" fmla="*/ 0 w 30"/>
                  <a:gd name="T7" fmla="*/ 0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192"/>
                  <a:gd name="T14" fmla="*/ 30 w 30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192">
                    <a:moveTo>
                      <a:pt x="30" y="0"/>
                    </a:moveTo>
                    <a:lnTo>
                      <a:pt x="30" y="192"/>
                    </a:lnTo>
                    <a:lnTo>
                      <a:pt x="0" y="192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706" name="Text Box 751"/>
              <p:cNvSpPr txBox="1">
                <a:spLocks noChangeArrowheads="1"/>
              </p:cNvSpPr>
              <p:nvPr/>
            </p:nvSpPr>
            <p:spPr bwMode="auto">
              <a:xfrm>
                <a:off x="3784" y="15195"/>
                <a:ext cx="180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Aft>
                    <a:spcPts val="1000"/>
                  </a:spcAft>
                </a:pPr>
                <a:r>
                  <a:rPr lang="es-ES" altLang="es-ES" sz="800" dirty="0">
                    <a:latin typeface="Calibri" panose="020F0502020204030204" pitchFamily="34" charset="0"/>
                  </a:rPr>
                  <a:t>11 </a:t>
                </a:r>
                <a:endParaRPr lang="es-ES" altLang="es-ES" dirty="0"/>
              </a:p>
            </p:txBody>
          </p:sp>
          <p:sp>
            <p:nvSpPr>
              <p:cNvPr id="17707" name="Text Box 752"/>
              <p:cNvSpPr txBox="1">
                <a:spLocks noChangeArrowheads="1"/>
              </p:cNvSpPr>
              <p:nvPr/>
            </p:nvSpPr>
            <p:spPr bwMode="auto">
              <a:xfrm>
                <a:off x="4036" y="15195"/>
                <a:ext cx="180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Aft>
                    <a:spcPts val="1000"/>
                  </a:spcAft>
                </a:pPr>
                <a:r>
                  <a:rPr lang="es-ES" altLang="es-ES" sz="800">
                    <a:latin typeface="Calibri" panose="020F0502020204030204" pitchFamily="34" charset="0"/>
                  </a:rPr>
                  <a:t>12 </a:t>
                </a:r>
                <a:endParaRPr lang="es-ES" altLang="es-ES"/>
              </a:p>
            </p:txBody>
          </p:sp>
        </p:grpSp>
        <p:sp>
          <p:nvSpPr>
            <p:cNvPr id="17686" name="Freeform 753"/>
            <p:cNvSpPr>
              <a:spLocks/>
            </p:cNvSpPr>
            <p:nvPr/>
          </p:nvSpPr>
          <p:spPr bwMode="auto">
            <a:xfrm>
              <a:off x="6614" y="12978"/>
              <a:ext cx="268" cy="1075"/>
            </a:xfrm>
            <a:custGeom>
              <a:avLst/>
              <a:gdLst>
                <a:gd name="T0" fmla="*/ 268 w 268"/>
                <a:gd name="T1" fmla="*/ 600 h 1291"/>
                <a:gd name="T2" fmla="*/ 214 w 268"/>
                <a:gd name="T3" fmla="*/ 540 h 1291"/>
                <a:gd name="T4" fmla="*/ 22 w 268"/>
                <a:gd name="T5" fmla="*/ 112 h 1291"/>
                <a:gd name="T6" fmla="*/ 82 w 268"/>
                <a:gd name="T7" fmla="*/ 8 h 1291"/>
                <a:gd name="T8" fmla="*/ 268 w 268"/>
                <a:gd name="T9" fmla="*/ 60 h 1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8"/>
                <a:gd name="T16" fmla="*/ 0 h 1291"/>
                <a:gd name="T17" fmla="*/ 268 w 268"/>
                <a:gd name="T18" fmla="*/ 1291 h 1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8" h="1291">
                  <a:moveTo>
                    <a:pt x="268" y="1248"/>
                  </a:moveTo>
                  <a:cubicBezTo>
                    <a:pt x="261" y="1269"/>
                    <a:pt x="255" y="1291"/>
                    <a:pt x="214" y="1122"/>
                  </a:cubicBezTo>
                  <a:cubicBezTo>
                    <a:pt x="173" y="953"/>
                    <a:pt x="44" y="418"/>
                    <a:pt x="22" y="234"/>
                  </a:cubicBezTo>
                  <a:cubicBezTo>
                    <a:pt x="0" y="50"/>
                    <a:pt x="41" y="36"/>
                    <a:pt x="82" y="18"/>
                  </a:cubicBezTo>
                  <a:cubicBezTo>
                    <a:pt x="123" y="0"/>
                    <a:pt x="195" y="63"/>
                    <a:pt x="268" y="12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687" name="Freeform 754"/>
            <p:cNvSpPr>
              <a:spLocks/>
            </p:cNvSpPr>
            <p:nvPr/>
          </p:nvSpPr>
          <p:spPr bwMode="auto">
            <a:xfrm>
              <a:off x="6906" y="13233"/>
              <a:ext cx="1686" cy="1581"/>
            </a:xfrm>
            <a:custGeom>
              <a:avLst/>
              <a:gdLst>
                <a:gd name="T0" fmla="*/ 0 w 1686"/>
                <a:gd name="T1" fmla="*/ 1168 h 1749"/>
                <a:gd name="T2" fmla="*/ 516 w 1686"/>
                <a:gd name="T3" fmla="*/ 799 h 1749"/>
                <a:gd name="T4" fmla="*/ 804 w 1686"/>
                <a:gd name="T5" fmla="*/ 166 h 1749"/>
                <a:gd name="T6" fmla="*/ 1272 w 1686"/>
                <a:gd name="T7" fmla="*/ 22 h 1749"/>
                <a:gd name="T8" fmla="*/ 1686 w 1686"/>
                <a:gd name="T9" fmla="*/ 34 h 17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6"/>
                <a:gd name="T16" fmla="*/ 0 h 1749"/>
                <a:gd name="T17" fmla="*/ 1686 w 1686"/>
                <a:gd name="T18" fmla="*/ 1749 h 17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6" h="1749">
                  <a:moveTo>
                    <a:pt x="0" y="1749"/>
                  </a:moveTo>
                  <a:cubicBezTo>
                    <a:pt x="191" y="1598"/>
                    <a:pt x="382" y="1447"/>
                    <a:pt x="516" y="1197"/>
                  </a:cubicBezTo>
                  <a:cubicBezTo>
                    <a:pt x="650" y="947"/>
                    <a:pt x="678" y="443"/>
                    <a:pt x="804" y="249"/>
                  </a:cubicBezTo>
                  <a:cubicBezTo>
                    <a:pt x="930" y="55"/>
                    <a:pt x="1125" y="66"/>
                    <a:pt x="1272" y="33"/>
                  </a:cubicBezTo>
                  <a:cubicBezTo>
                    <a:pt x="1419" y="0"/>
                    <a:pt x="1552" y="25"/>
                    <a:pt x="1686" y="5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17688" name="Group 755"/>
            <p:cNvGrpSpPr>
              <a:grpSpLocks/>
            </p:cNvGrpSpPr>
            <p:nvPr/>
          </p:nvGrpSpPr>
          <p:grpSpPr bwMode="auto">
            <a:xfrm>
              <a:off x="5636" y="15104"/>
              <a:ext cx="568" cy="580"/>
              <a:chOff x="3728" y="15032"/>
              <a:chExt cx="568" cy="580"/>
            </a:xfrm>
          </p:grpSpPr>
          <p:sp>
            <p:nvSpPr>
              <p:cNvPr id="17696" name="Rectangle 756"/>
              <p:cNvSpPr>
                <a:spLocks noChangeArrowheads="1"/>
              </p:cNvSpPr>
              <p:nvPr/>
            </p:nvSpPr>
            <p:spPr bwMode="auto">
              <a:xfrm>
                <a:off x="3816" y="15032"/>
                <a:ext cx="384" cy="151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accent2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17697" name="AutoShape 757"/>
              <p:cNvSpPr>
                <a:spLocks noChangeArrowheads="1"/>
              </p:cNvSpPr>
              <p:nvPr/>
            </p:nvSpPr>
            <p:spPr bwMode="auto">
              <a:xfrm flipV="1">
                <a:off x="3728" y="15152"/>
                <a:ext cx="568" cy="26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118 w 21600"/>
                  <a:gd name="T13" fmla="*/ 3109 h 21600"/>
                  <a:gd name="T14" fmla="*/ 18482 w 21600"/>
                  <a:gd name="T15" fmla="*/ 1849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623" y="21600"/>
                    </a:lnTo>
                    <a:lnTo>
                      <a:pt x="1897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698" name="Freeform 758"/>
              <p:cNvSpPr>
                <a:spLocks/>
              </p:cNvSpPr>
              <p:nvPr/>
            </p:nvSpPr>
            <p:spPr bwMode="auto">
              <a:xfrm>
                <a:off x="4128" y="15420"/>
                <a:ext cx="30" cy="192"/>
              </a:xfrm>
              <a:custGeom>
                <a:avLst/>
                <a:gdLst>
                  <a:gd name="T0" fmla="*/ 30 w 30"/>
                  <a:gd name="T1" fmla="*/ 0 h 192"/>
                  <a:gd name="T2" fmla="*/ 30 w 30"/>
                  <a:gd name="T3" fmla="*/ 192 h 192"/>
                  <a:gd name="T4" fmla="*/ 0 w 30"/>
                  <a:gd name="T5" fmla="*/ 192 h 192"/>
                  <a:gd name="T6" fmla="*/ 0 w 30"/>
                  <a:gd name="T7" fmla="*/ 0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192"/>
                  <a:gd name="T14" fmla="*/ 30 w 30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192">
                    <a:moveTo>
                      <a:pt x="30" y="0"/>
                    </a:moveTo>
                    <a:lnTo>
                      <a:pt x="30" y="192"/>
                    </a:lnTo>
                    <a:lnTo>
                      <a:pt x="0" y="192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699" name="Freeform 759"/>
              <p:cNvSpPr>
                <a:spLocks/>
              </p:cNvSpPr>
              <p:nvPr/>
            </p:nvSpPr>
            <p:spPr bwMode="auto">
              <a:xfrm>
                <a:off x="3870" y="15420"/>
                <a:ext cx="30" cy="192"/>
              </a:xfrm>
              <a:custGeom>
                <a:avLst/>
                <a:gdLst>
                  <a:gd name="T0" fmla="*/ 30 w 30"/>
                  <a:gd name="T1" fmla="*/ 0 h 192"/>
                  <a:gd name="T2" fmla="*/ 30 w 30"/>
                  <a:gd name="T3" fmla="*/ 192 h 192"/>
                  <a:gd name="T4" fmla="*/ 0 w 30"/>
                  <a:gd name="T5" fmla="*/ 192 h 192"/>
                  <a:gd name="T6" fmla="*/ 0 w 30"/>
                  <a:gd name="T7" fmla="*/ 0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192"/>
                  <a:gd name="T14" fmla="*/ 30 w 30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192">
                    <a:moveTo>
                      <a:pt x="30" y="0"/>
                    </a:moveTo>
                    <a:lnTo>
                      <a:pt x="30" y="192"/>
                    </a:lnTo>
                    <a:lnTo>
                      <a:pt x="0" y="192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700" name="Text Box 760"/>
              <p:cNvSpPr txBox="1">
                <a:spLocks noChangeArrowheads="1"/>
              </p:cNvSpPr>
              <p:nvPr/>
            </p:nvSpPr>
            <p:spPr bwMode="auto">
              <a:xfrm>
                <a:off x="3784" y="15195"/>
                <a:ext cx="180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Aft>
                    <a:spcPts val="1000"/>
                  </a:spcAft>
                </a:pPr>
                <a:r>
                  <a:rPr lang="es-ES" altLang="es-ES" sz="800" dirty="0">
                    <a:latin typeface="Calibri" panose="020F0502020204030204" pitchFamily="34" charset="0"/>
                  </a:rPr>
                  <a:t>13 </a:t>
                </a:r>
                <a:endParaRPr lang="es-ES" altLang="es-ES" dirty="0"/>
              </a:p>
            </p:txBody>
          </p:sp>
          <p:sp>
            <p:nvSpPr>
              <p:cNvPr id="17701" name="Text Box 761"/>
              <p:cNvSpPr txBox="1">
                <a:spLocks noChangeArrowheads="1"/>
              </p:cNvSpPr>
              <p:nvPr/>
            </p:nvSpPr>
            <p:spPr bwMode="auto">
              <a:xfrm>
                <a:off x="4036" y="15195"/>
                <a:ext cx="180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Aft>
                    <a:spcPts val="1000"/>
                  </a:spcAft>
                </a:pPr>
                <a:r>
                  <a:rPr lang="es-ES" altLang="es-ES" sz="800">
                    <a:latin typeface="Calibri" panose="020F0502020204030204" pitchFamily="34" charset="0"/>
                  </a:rPr>
                  <a:t>14 </a:t>
                </a:r>
                <a:endParaRPr lang="es-ES" altLang="es-ES"/>
              </a:p>
            </p:txBody>
          </p:sp>
        </p:grpSp>
        <p:sp>
          <p:nvSpPr>
            <p:cNvPr id="17689" name="Oval 762"/>
            <p:cNvSpPr>
              <a:spLocks noChangeArrowheads="1"/>
            </p:cNvSpPr>
            <p:nvPr/>
          </p:nvSpPr>
          <p:spPr bwMode="auto">
            <a:xfrm>
              <a:off x="6862" y="14940"/>
              <a:ext cx="87" cy="8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7690" name="Oval 763"/>
            <p:cNvSpPr>
              <a:spLocks noChangeArrowheads="1"/>
            </p:cNvSpPr>
            <p:nvPr/>
          </p:nvSpPr>
          <p:spPr bwMode="auto">
            <a:xfrm>
              <a:off x="6862" y="15666"/>
              <a:ext cx="87" cy="8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7691" name="Oval 764"/>
            <p:cNvSpPr>
              <a:spLocks noChangeArrowheads="1"/>
            </p:cNvSpPr>
            <p:nvPr/>
          </p:nvSpPr>
          <p:spPr bwMode="auto">
            <a:xfrm>
              <a:off x="6844" y="14736"/>
              <a:ext cx="87" cy="8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7692" name="Freeform 765"/>
            <p:cNvSpPr>
              <a:spLocks/>
            </p:cNvSpPr>
            <p:nvPr/>
          </p:nvSpPr>
          <p:spPr bwMode="auto">
            <a:xfrm>
              <a:off x="6386" y="14088"/>
              <a:ext cx="514" cy="900"/>
            </a:xfrm>
            <a:custGeom>
              <a:avLst/>
              <a:gdLst>
                <a:gd name="T0" fmla="*/ 514 w 514"/>
                <a:gd name="T1" fmla="*/ 900 h 900"/>
                <a:gd name="T2" fmla="*/ 82 w 514"/>
                <a:gd name="T3" fmla="*/ 612 h 900"/>
                <a:gd name="T4" fmla="*/ 22 w 514"/>
                <a:gd name="T5" fmla="*/ 288 h 900"/>
                <a:gd name="T6" fmla="*/ 142 w 514"/>
                <a:gd name="T7" fmla="*/ 84 h 900"/>
                <a:gd name="T8" fmla="*/ 478 w 514"/>
                <a:gd name="T9" fmla="*/ 0 h 9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4"/>
                <a:gd name="T16" fmla="*/ 0 h 900"/>
                <a:gd name="T17" fmla="*/ 514 w 514"/>
                <a:gd name="T18" fmla="*/ 900 h 9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4" h="900">
                  <a:moveTo>
                    <a:pt x="514" y="900"/>
                  </a:moveTo>
                  <a:cubicBezTo>
                    <a:pt x="339" y="807"/>
                    <a:pt x="164" y="714"/>
                    <a:pt x="82" y="612"/>
                  </a:cubicBezTo>
                  <a:cubicBezTo>
                    <a:pt x="0" y="510"/>
                    <a:pt x="12" y="376"/>
                    <a:pt x="22" y="288"/>
                  </a:cubicBezTo>
                  <a:cubicBezTo>
                    <a:pt x="32" y="200"/>
                    <a:pt x="66" y="132"/>
                    <a:pt x="142" y="84"/>
                  </a:cubicBezTo>
                  <a:cubicBezTo>
                    <a:pt x="218" y="36"/>
                    <a:pt x="418" y="14"/>
                    <a:pt x="47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693" name="Freeform 766"/>
            <p:cNvSpPr>
              <a:spLocks/>
            </p:cNvSpPr>
            <p:nvPr/>
          </p:nvSpPr>
          <p:spPr bwMode="auto">
            <a:xfrm>
              <a:off x="6924" y="13494"/>
              <a:ext cx="1668" cy="2254"/>
            </a:xfrm>
            <a:custGeom>
              <a:avLst/>
              <a:gdLst>
                <a:gd name="T0" fmla="*/ 0 w 1668"/>
                <a:gd name="T1" fmla="*/ 2250 h 2254"/>
                <a:gd name="T2" fmla="*/ 852 w 1668"/>
                <a:gd name="T3" fmla="*/ 1974 h 2254"/>
                <a:gd name="T4" fmla="*/ 1056 w 1668"/>
                <a:gd name="T5" fmla="*/ 570 h 2254"/>
                <a:gd name="T6" fmla="*/ 1044 w 1668"/>
                <a:gd name="T7" fmla="*/ 90 h 2254"/>
                <a:gd name="T8" fmla="*/ 1668 w 1668"/>
                <a:gd name="T9" fmla="*/ 30 h 2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8"/>
                <a:gd name="T16" fmla="*/ 0 h 2254"/>
                <a:gd name="T17" fmla="*/ 1668 w 1668"/>
                <a:gd name="T18" fmla="*/ 2254 h 2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8" h="2254">
                  <a:moveTo>
                    <a:pt x="0" y="2250"/>
                  </a:moveTo>
                  <a:cubicBezTo>
                    <a:pt x="338" y="2252"/>
                    <a:pt x="676" y="2254"/>
                    <a:pt x="852" y="1974"/>
                  </a:cubicBezTo>
                  <a:cubicBezTo>
                    <a:pt x="1028" y="1694"/>
                    <a:pt x="1024" y="884"/>
                    <a:pt x="1056" y="570"/>
                  </a:cubicBezTo>
                  <a:cubicBezTo>
                    <a:pt x="1088" y="256"/>
                    <a:pt x="942" y="180"/>
                    <a:pt x="1044" y="90"/>
                  </a:cubicBezTo>
                  <a:cubicBezTo>
                    <a:pt x="1146" y="0"/>
                    <a:pt x="1407" y="15"/>
                    <a:pt x="1668" y="3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694" name="Text Box 767"/>
            <p:cNvSpPr txBox="1">
              <a:spLocks noChangeArrowheads="1"/>
            </p:cNvSpPr>
            <p:nvPr/>
          </p:nvSpPr>
          <p:spPr bwMode="auto">
            <a:xfrm>
              <a:off x="8740" y="13173"/>
              <a:ext cx="38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s-ES" altLang="es-ES" sz="800" b="0">
                  <a:latin typeface="Calibri" panose="020F0502020204030204" pitchFamily="34" charset="0"/>
                </a:rPr>
                <a:t>E4.1 </a:t>
              </a:r>
              <a:endParaRPr lang="es-ES" altLang="es-ES"/>
            </a:p>
          </p:txBody>
        </p:sp>
        <p:sp>
          <p:nvSpPr>
            <p:cNvPr id="17695" name="Text Box 768"/>
            <p:cNvSpPr txBox="1">
              <a:spLocks noChangeArrowheads="1"/>
            </p:cNvSpPr>
            <p:nvPr/>
          </p:nvSpPr>
          <p:spPr bwMode="auto">
            <a:xfrm>
              <a:off x="8740" y="13425"/>
              <a:ext cx="38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s-ES" altLang="es-ES" sz="800" b="0">
                  <a:latin typeface="Calibri" panose="020F0502020204030204" pitchFamily="34" charset="0"/>
                </a:rPr>
                <a:t>E4.2 </a:t>
              </a:r>
              <a:endParaRPr lang="es-ES" altLang="es-ES"/>
            </a:p>
          </p:txBody>
        </p:sp>
      </p:grpSp>
      <p:sp>
        <p:nvSpPr>
          <p:cNvPr id="17412" name="770 CuadroTexto"/>
          <p:cNvSpPr txBox="1">
            <a:spLocks noChangeArrowheads="1"/>
          </p:cNvSpPr>
          <p:nvPr/>
        </p:nvSpPr>
        <p:spPr bwMode="auto">
          <a:xfrm>
            <a:off x="5578475" y="5000625"/>
            <a:ext cx="3565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s-ES_tradnl" altLang="es-ES" b="0" dirty="0">
                <a:solidFill>
                  <a:schemeClr val="bg1">
                    <a:lumMod val="65000"/>
                  </a:schemeClr>
                </a:solidFill>
              </a:rPr>
              <a:t>Se pueden conectar sensores electrónicos de tipo </a:t>
            </a:r>
            <a:r>
              <a:rPr lang="es-ES_tradnl" altLang="es-ES" b="0" dirty="0" err="1">
                <a:solidFill>
                  <a:schemeClr val="bg1">
                    <a:lumMod val="65000"/>
                  </a:schemeClr>
                </a:solidFill>
              </a:rPr>
              <a:t>pnp</a:t>
            </a:r>
            <a:r>
              <a:rPr lang="es-ES_tradnl" altLang="es-ES" b="0" dirty="0">
                <a:solidFill>
                  <a:schemeClr val="bg1">
                    <a:lumMod val="65000"/>
                  </a:schemeClr>
                </a:solidFill>
              </a:rPr>
              <a:t> (en este módulo concreto de entradas)</a:t>
            </a:r>
            <a:endParaRPr lang="es-ES" altLang="es-ES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413" name="771 CuadroTexto"/>
          <p:cNvSpPr txBox="1">
            <a:spLocks noChangeArrowheads="1"/>
          </p:cNvSpPr>
          <p:nvPr/>
        </p:nvSpPr>
        <p:spPr bwMode="auto">
          <a:xfrm>
            <a:off x="5214938" y="1643063"/>
            <a:ext cx="356552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s-ES_tradnl" altLang="es-ES" sz="1500" dirty="0">
                <a:solidFill>
                  <a:srgbClr val="002060"/>
                </a:solidFill>
              </a:rPr>
              <a:t>Conexión de entradas de contactos</a:t>
            </a:r>
            <a:endParaRPr lang="es-ES" altLang="es-ES" sz="1500" dirty="0">
              <a:solidFill>
                <a:srgbClr val="002060"/>
              </a:solidFill>
            </a:endParaRPr>
          </a:p>
        </p:txBody>
      </p:sp>
      <p:sp>
        <p:nvSpPr>
          <p:cNvPr id="17414" name="772 CuadroTexto"/>
          <p:cNvSpPr txBox="1">
            <a:spLocks noChangeArrowheads="1"/>
          </p:cNvSpPr>
          <p:nvPr/>
        </p:nvSpPr>
        <p:spPr bwMode="auto">
          <a:xfrm>
            <a:off x="4500563" y="2643188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s-ES_tradnl" altLang="es-ES" sz="1400" b="0"/>
              <a:t>Relé térmico</a:t>
            </a:r>
            <a:endParaRPr lang="es-ES" altLang="es-ES" b="0"/>
          </a:p>
        </p:txBody>
      </p:sp>
      <p:sp>
        <p:nvSpPr>
          <p:cNvPr id="17415" name="773 CuadroTexto"/>
          <p:cNvSpPr txBox="1">
            <a:spLocks noChangeArrowheads="1"/>
          </p:cNvSpPr>
          <p:nvPr/>
        </p:nvSpPr>
        <p:spPr bwMode="auto">
          <a:xfrm>
            <a:off x="5072063" y="3429000"/>
            <a:ext cx="928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s-ES_tradnl" altLang="es-ES" sz="1400" b="0"/>
              <a:t>Contacto NC</a:t>
            </a:r>
            <a:endParaRPr lang="es-ES" altLang="es-ES" b="0"/>
          </a:p>
        </p:txBody>
      </p:sp>
      <p:grpSp>
        <p:nvGrpSpPr>
          <p:cNvPr id="17416" name="Group 1021"/>
          <p:cNvGrpSpPr>
            <a:grpSpLocks/>
          </p:cNvGrpSpPr>
          <p:nvPr/>
        </p:nvGrpSpPr>
        <p:grpSpPr bwMode="auto">
          <a:xfrm>
            <a:off x="13970" y="1483399"/>
            <a:ext cx="4973638" cy="3929062"/>
            <a:chOff x="2394" y="1774"/>
            <a:chExt cx="6549" cy="5174"/>
          </a:xfrm>
        </p:grpSpPr>
        <p:grpSp>
          <p:nvGrpSpPr>
            <p:cNvPr id="17419" name="Group 1022"/>
            <p:cNvGrpSpPr>
              <a:grpSpLocks/>
            </p:cNvGrpSpPr>
            <p:nvPr/>
          </p:nvGrpSpPr>
          <p:grpSpPr bwMode="auto">
            <a:xfrm>
              <a:off x="5015" y="2507"/>
              <a:ext cx="2439" cy="3548"/>
              <a:chOff x="5015" y="2507"/>
              <a:chExt cx="2439" cy="3548"/>
            </a:xfrm>
          </p:grpSpPr>
          <p:grpSp>
            <p:nvGrpSpPr>
              <p:cNvPr id="17459" name="Group 1023"/>
              <p:cNvGrpSpPr>
                <a:grpSpLocks/>
              </p:cNvGrpSpPr>
              <p:nvPr/>
            </p:nvGrpSpPr>
            <p:grpSpPr bwMode="auto">
              <a:xfrm>
                <a:off x="5015" y="2507"/>
                <a:ext cx="2340" cy="3500"/>
                <a:chOff x="5015" y="2507"/>
                <a:chExt cx="2340" cy="3500"/>
              </a:xfrm>
            </p:grpSpPr>
            <p:sp>
              <p:nvSpPr>
                <p:cNvPr id="17467" name="Rectangle 1024"/>
                <p:cNvSpPr>
                  <a:spLocks noChangeArrowheads="1"/>
                </p:cNvSpPr>
                <p:nvPr/>
              </p:nvSpPr>
              <p:spPr bwMode="auto">
                <a:xfrm>
                  <a:off x="5892" y="2813"/>
                  <a:ext cx="67" cy="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600" b="0">
                      <a:solidFill>
                        <a:srgbClr val="000000"/>
                      </a:solidFill>
                    </a:rPr>
                    <a:t>0</a:t>
                  </a:r>
                  <a:endParaRPr lang="es-ES" altLang="es-ES"/>
                </a:p>
              </p:txBody>
            </p:sp>
            <p:sp>
              <p:nvSpPr>
                <p:cNvPr id="17468" name="Rectangle 1025"/>
                <p:cNvSpPr>
                  <a:spLocks noChangeArrowheads="1"/>
                </p:cNvSpPr>
                <p:nvPr/>
              </p:nvSpPr>
              <p:spPr bwMode="auto">
                <a:xfrm>
                  <a:off x="5892" y="4483"/>
                  <a:ext cx="67" cy="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600" b="0">
                      <a:solidFill>
                        <a:srgbClr val="000000"/>
                      </a:solidFill>
                    </a:rPr>
                    <a:t>0</a:t>
                  </a:r>
                  <a:endParaRPr lang="es-ES" altLang="es-ES"/>
                </a:p>
              </p:txBody>
            </p:sp>
            <p:sp>
              <p:nvSpPr>
                <p:cNvPr id="17469" name="Rectangle 1026"/>
                <p:cNvSpPr>
                  <a:spLocks noChangeArrowheads="1"/>
                </p:cNvSpPr>
                <p:nvPr/>
              </p:nvSpPr>
              <p:spPr bwMode="auto">
                <a:xfrm>
                  <a:off x="5892" y="2934"/>
                  <a:ext cx="67" cy="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600" b="0">
                      <a:solidFill>
                        <a:srgbClr val="000000"/>
                      </a:solidFill>
                    </a:rPr>
                    <a:t>1</a:t>
                  </a:r>
                  <a:endParaRPr lang="es-ES" altLang="es-ES"/>
                </a:p>
              </p:txBody>
            </p:sp>
            <p:sp>
              <p:nvSpPr>
                <p:cNvPr id="17470" name="Rectangle 1027"/>
                <p:cNvSpPr>
                  <a:spLocks noChangeArrowheads="1"/>
                </p:cNvSpPr>
                <p:nvPr/>
              </p:nvSpPr>
              <p:spPr bwMode="auto">
                <a:xfrm>
                  <a:off x="5892" y="4604"/>
                  <a:ext cx="67" cy="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600" b="0">
                      <a:solidFill>
                        <a:srgbClr val="000000"/>
                      </a:solidFill>
                    </a:rPr>
                    <a:t>1</a:t>
                  </a:r>
                  <a:endParaRPr lang="es-ES" altLang="es-ES"/>
                </a:p>
              </p:txBody>
            </p:sp>
            <p:sp>
              <p:nvSpPr>
                <p:cNvPr id="17471" name="Rectangle 1028"/>
                <p:cNvSpPr>
                  <a:spLocks noChangeArrowheads="1"/>
                </p:cNvSpPr>
                <p:nvPr/>
              </p:nvSpPr>
              <p:spPr bwMode="auto">
                <a:xfrm>
                  <a:off x="6748" y="2625"/>
                  <a:ext cx="45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400" b="0">
                      <a:solidFill>
                        <a:srgbClr val="000000"/>
                      </a:solidFill>
                    </a:rPr>
                    <a:t>1</a:t>
                  </a:r>
                  <a:endParaRPr lang="es-ES" altLang="es-ES"/>
                </a:p>
              </p:txBody>
            </p:sp>
            <p:sp>
              <p:nvSpPr>
                <p:cNvPr id="17472" name="Rectangle 1029"/>
                <p:cNvSpPr>
                  <a:spLocks noChangeArrowheads="1"/>
                </p:cNvSpPr>
                <p:nvPr/>
              </p:nvSpPr>
              <p:spPr bwMode="auto">
                <a:xfrm>
                  <a:off x="6748" y="4433"/>
                  <a:ext cx="45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400" b="0">
                      <a:solidFill>
                        <a:srgbClr val="000000"/>
                      </a:solidFill>
                    </a:rPr>
                    <a:t>1</a:t>
                  </a:r>
                  <a:endParaRPr lang="es-ES" altLang="es-ES"/>
                </a:p>
              </p:txBody>
            </p:sp>
            <p:sp>
              <p:nvSpPr>
                <p:cNvPr id="17473" name="Rectangle 1030"/>
                <p:cNvSpPr>
                  <a:spLocks noChangeArrowheads="1"/>
                </p:cNvSpPr>
                <p:nvPr/>
              </p:nvSpPr>
              <p:spPr bwMode="auto">
                <a:xfrm>
                  <a:off x="6797" y="4433"/>
                  <a:ext cx="45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400" b="0">
                      <a:solidFill>
                        <a:srgbClr val="000000"/>
                      </a:solidFill>
                    </a:rPr>
                    <a:t>2</a:t>
                  </a:r>
                  <a:endParaRPr lang="es-ES" altLang="es-ES"/>
                </a:p>
              </p:txBody>
            </p:sp>
            <p:sp>
              <p:nvSpPr>
                <p:cNvPr id="17474" name="Rectangle 1031"/>
                <p:cNvSpPr>
                  <a:spLocks noChangeArrowheads="1"/>
                </p:cNvSpPr>
                <p:nvPr/>
              </p:nvSpPr>
              <p:spPr bwMode="auto">
                <a:xfrm>
                  <a:off x="5892" y="3051"/>
                  <a:ext cx="67" cy="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600" b="0">
                      <a:solidFill>
                        <a:srgbClr val="000000"/>
                      </a:solidFill>
                    </a:rPr>
                    <a:t>2</a:t>
                  </a:r>
                  <a:endParaRPr lang="es-ES" altLang="es-ES"/>
                </a:p>
              </p:txBody>
            </p:sp>
            <p:sp>
              <p:nvSpPr>
                <p:cNvPr id="17475" name="Rectangle 1032"/>
                <p:cNvSpPr>
                  <a:spLocks noChangeArrowheads="1"/>
                </p:cNvSpPr>
                <p:nvPr/>
              </p:nvSpPr>
              <p:spPr bwMode="auto">
                <a:xfrm>
                  <a:off x="5892" y="4721"/>
                  <a:ext cx="67" cy="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600" b="0">
                      <a:solidFill>
                        <a:srgbClr val="000000"/>
                      </a:solidFill>
                    </a:rPr>
                    <a:t>2</a:t>
                  </a:r>
                  <a:endParaRPr lang="es-ES" altLang="es-ES"/>
                </a:p>
              </p:txBody>
            </p:sp>
            <p:sp>
              <p:nvSpPr>
                <p:cNvPr id="17476" name="Rectangle 1033"/>
                <p:cNvSpPr>
                  <a:spLocks noChangeArrowheads="1"/>
                </p:cNvSpPr>
                <p:nvPr/>
              </p:nvSpPr>
              <p:spPr bwMode="auto">
                <a:xfrm>
                  <a:off x="6748" y="2762"/>
                  <a:ext cx="45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400" b="0">
                      <a:solidFill>
                        <a:srgbClr val="000000"/>
                      </a:solidFill>
                    </a:rPr>
                    <a:t>2</a:t>
                  </a:r>
                  <a:endParaRPr lang="es-ES" altLang="es-ES"/>
                </a:p>
              </p:txBody>
            </p:sp>
            <p:sp>
              <p:nvSpPr>
                <p:cNvPr id="17477" name="Rectangle 1034"/>
                <p:cNvSpPr>
                  <a:spLocks noChangeArrowheads="1"/>
                </p:cNvSpPr>
                <p:nvPr/>
              </p:nvSpPr>
              <p:spPr bwMode="auto">
                <a:xfrm>
                  <a:off x="6748" y="4570"/>
                  <a:ext cx="45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400" b="0">
                      <a:solidFill>
                        <a:srgbClr val="000000"/>
                      </a:solidFill>
                    </a:rPr>
                    <a:t>1</a:t>
                  </a:r>
                  <a:endParaRPr lang="es-ES" altLang="es-ES"/>
                </a:p>
              </p:txBody>
            </p:sp>
            <p:sp>
              <p:nvSpPr>
                <p:cNvPr id="17478" name="Rectangle 1035"/>
                <p:cNvSpPr>
                  <a:spLocks noChangeArrowheads="1"/>
                </p:cNvSpPr>
                <p:nvPr/>
              </p:nvSpPr>
              <p:spPr bwMode="auto">
                <a:xfrm>
                  <a:off x="6797" y="4570"/>
                  <a:ext cx="45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400" b="0">
                      <a:solidFill>
                        <a:srgbClr val="000000"/>
                      </a:solidFill>
                    </a:rPr>
                    <a:t>3</a:t>
                  </a:r>
                  <a:endParaRPr lang="es-ES" altLang="es-ES"/>
                </a:p>
              </p:txBody>
            </p:sp>
            <p:sp>
              <p:nvSpPr>
                <p:cNvPr id="17479" name="Rectangle 1036"/>
                <p:cNvSpPr>
                  <a:spLocks noChangeArrowheads="1"/>
                </p:cNvSpPr>
                <p:nvPr/>
              </p:nvSpPr>
              <p:spPr bwMode="auto">
                <a:xfrm>
                  <a:off x="5892" y="3192"/>
                  <a:ext cx="67" cy="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600" b="0">
                      <a:solidFill>
                        <a:srgbClr val="000000"/>
                      </a:solidFill>
                    </a:rPr>
                    <a:t>3</a:t>
                  </a:r>
                  <a:endParaRPr lang="es-ES" altLang="es-ES"/>
                </a:p>
              </p:txBody>
            </p:sp>
            <p:sp>
              <p:nvSpPr>
                <p:cNvPr id="17480" name="Rectangle 1037"/>
                <p:cNvSpPr>
                  <a:spLocks noChangeArrowheads="1"/>
                </p:cNvSpPr>
                <p:nvPr/>
              </p:nvSpPr>
              <p:spPr bwMode="auto">
                <a:xfrm>
                  <a:off x="5892" y="4862"/>
                  <a:ext cx="67" cy="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600" b="0">
                      <a:solidFill>
                        <a:srgbClr val="000000"/>
                      </a:solidFill>
                    </a:rPr>
                    <a:t>3</a:t>
                  </a:r>
                  <a:endParaRPr lang="es-ES" altLang="es-ES"/>
                </a:p>
              </p:txBody>
            </p:sp>
            <p:sp>
              <p:nvSpPr>
                <p:cNvPr id="17481" name="Rectangle 1038"/>
                <p:cNvSpPr>
                  <a:spLocks noChangeArrowheads="1"/>
                </p:cNvSpPr>
                <p:nvPr/>
              </p:nvSpPr>
              <p:spPr bwMode="auto">
                <a:xfrm>
                  <a:off x="6748" y="2880"/>
                  <a:ext cx="45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400" b="0">
                      <a:solidFill>
                        <a:srgbClr val="000000"/>
                      </a:solidFill>
                    </a:rPr>
                    <a:t>3</a:t>
                  </a:r>
                  <a:endParaRPr lang="es-ES" altLang="es-ES"/>
                </a:p>
              </p:txBody>
            </p:sp>
            <p:sp>
              <p:nvSpPr>
                <p:cNvPr id="17482" name="Rectangle 1039"/>
                <p:cNvSpPr>
                  <a:spLocks noChangeArrowheads="1"/>
                </p:cNvSpPr>
                <p:nvPr/>
              </p:nvSpPr>
              <p:spPr bwMode="auto">
                <a:xfrm>
                  <a:off x="6748" y="4688"/>
                  <a:ext cx="45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400" b="0">
                      <a:solidFill>
                        <a:srgbClr val="000000"/>
                      </a:solidFill>
                    </a:rPr>
                    <a:t>1</a:t>
                  </a:r>
                  <a:endParaRPr lang="es-ES" altLang="es-ES"/>
                </a:p>
              </p:txBody>
            </p:sp>
            <p:sp>
              <p:nvSpPr>
                <p:cNvPr id="17483" name="Rectangle 1040"/>
                <p:cNvSpPr>
                  <a:spLocks noChangeArrowheads="1"/>
                </p:cNvSpPr>
                <p:nvPr/>
              </p:nvSpPr>
              <p:spPr bwMode="auto">
                <a:xfrm>
                  <a:off x="6797" y="4688"/>
                  <a:ext cx="45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400" b="0">
                      <a:solidFill>
                        <a:srgbClr val="000000"/>
                      </a:solidFill>
                    </a:rPr>
                    <a:t>4</a:t>
                  </a:r>
                  <a:endParaRPr lang="es-ES" altLang="es-ES"/>
                </a:p>
              </p:txBody>
            </p:sp>
            <p:sp>
              <p:nvSpPr>
                <p:cNvPr id="17484" name="Rectangle 1041"/>
                <p:cNvSpPr>
                  <a:spLocks noChangeArrowheads="1"/>
                </p:cNvSpPr>
                <p:nvPr/>
              </p:nvSpPr>
              <p:spPr bwMode="auto">
                <a:xfrm>
                  <a:off x="5892" y="3332"/>
                  <a:ext cx="67" cy="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600" b="0">
                      <a:solidFill>
                        <a:srgbClr val="000000"/>
                      </a:solidFill>
                    </a:rPr>
                    <a:t>4</a:t>
                  </a:r>
                  <a:endParaRPr lang="es-ES" altLang="es-ES"/>
                </a:p>
              </p:txBody>
            </p:sp>
            <p:sp>
              <p:nvSpPr>
                <p:cNvPr id="17485" name="Rectangle 1042"/>
                <p:cNvSpPr>
                  <a:spLocks noChangeArrowheads="1"/>
                </p:cNvSpPr>
                <p:nvPr/>
              </p:nvSpPr>
              <p:spPr bwMode="auto">
                <a:xfrm>
                  <a:off x="5892" y="5002"/>
                  <a:ext cx="67" cy="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600" b="0">
                      <a:solidFill>
                        <a:srgbClr val="000000"/>
                      </a:solidFill>
                    </a:rPr>
                    <a:t>4</a:t>
                  </a:r>
                  <a:endParaRPr lang="es-ES" altLang="es-ES"/>
                </a:p>
              </p:txBody>
            </p:sp>
            <p:sp>
              <p:nvSpPr>
                <p:cNvPr id="17486" name="Rectangle 1043"/>
                <p:cNvSpPr>
                  <a:spLocks noChangeArrowheads="1"/>
                </p:cNvSpPr>
                <p:nvPr/>
              </p:nvSpPr>
              <p:spPr bwMode="auto">
                <a:xfrm>
                  <a:off x="6748" y="3009"/>
                  <a:ext cx="45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400" b="0">
                      <a:solidFill>
                        <a:srgbClr val="000000"/>
                      </a:solidFill>
                    </a:rPr>
                    <a:t>4</a:t>
                  </a:r>
                  <a:endParaRPr lang="es-ES" altLang="es-ES"/>
                </a:p>
              </p:txBody>
            </p:sp>
            <p:sp>
              <p:nvSpPr>
                <p:cNvPr id="17487" name="Rectangle 1044"/>
                <p:cNvSpPr>
                  <a:spLocks noChangeArrowheads="1"/>
                </p:cNvSpPr>
                <p:nvPr/>
              </p:nvSpPr>
              <p:spPr bwMode="auto">
                <a:xfrm>
                  <a:off x="6748" y="4818"/>
                  <a:ext cx="45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400" b="0">
                      <a:solidFill>
                        <a:srgbClr val="000000"/>
                      </a:solidFill>
                    </a:rPr>
                    <a:t>1</a:t>
                  </a:r>
                  <a:endParaRPr lang="es-ES" altLang="es-ES"/>
                </a:p>
              </p:txBody>
            </p:sp>
            <p:sp>
              <p:nvSpPr>
                <p:cNvPr id="17488" name="Rectangle 1045"/>
                <p:cNvSpPr>
                  <a:spLocks noChangeArrowheads="1"/>
                </p:cNvSpPr>
                <p:nvPr/>
              </p:nvSpPr>
              <p:spPr bwMode="auto">
                <a:xfrm>
                  <a:off x="6797" y="4818"/>
                  <a:ext cx="45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400" b="0">
                      <a:solidFill>
                        <a:srgbClr val="000000"/>
                      </a:solidFill>
                    </a:rPr>
                    <a:t>5</a:t>
                  </a:r>
                  <a:endParaRPr lang="es-ES" altLang="es-ES"/>
                </a:p>
              </p:txBody>
            </p:sp>
            <p:sp>
              <p:nvSpPr>
                <p:cNvPr id="17489" name="Rectangle 1046"/>
                <p:cNvSpPr>
                  <a:spLocks noChangeArrowheads="1"/>
                </p:cNvSpPr>
                <p:nvPr/>
              </p:nvSpPr>
              <p:spPr bwMode="auto">
                <a:xfrm>
                  <a:off x="5892" y="3471"/>
                  <a:ext cx="67" cy="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600" b="0">
                      <a:solidFill>
                        <a:srgbClr val="000000"/>
                      </a:solidFill>
                    </a:rPr>
                    <a:t>5</a:t>
                  </a:r>
                  <a:endParaRPr lang="es-ES" altLang="es-ES"/>
                </a:p>
              </p:txBody>
            </p:sp>
            <p:sp>
              <p:nvSpPr>
                <p:cNvPr id="17490" name="Rectangle 1047"/>
                <p:cNvSpPr>
                  <a:spLocks noChangeArrowheads="1"/>
                </p:cNvSpPr>
                <p:nvPr/>
              </p:nvSpPr>
              <p:spPr bwMode="auto">
                <a:xfrm>
                  <a:off x="5892" y="5140"/>
                  <a:ext cx="67" cy="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600" b="0">
                      <a:solidFill>
                        <a:srgbClr val="000000"/>
                      </a:solidFill>
                    </a:rPr>
                    <a:t>5</a:t>
                  </a:r>
                  <a:endParaRPr lang="es-ES" altLang="es-ES"/>
                </a:p>
              </p:txBody>
            </p:sp>
            <p:sp>
              <p:nvSpPr>
                <p:cNvPr id="17491" name="Rectangle 1048"/>
                <p:cNvSpPr>
                  <a:spLocks noChangeArrowheads="1"/>
                </p:cNvSpPr>
                <p:nvPr/>
              </p:nvSpPr>
              <p:spPr bwMode="auto">
                <a:xfrm>
                  <a:off x="6748" y="3150"/>
                  <a:ext cx="45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400" b="0">
                      <a:solidFill>
                        <a:srgbClr val="000000"/>
                      </a:solidFill>
                    </a:rPr>
                    <a:t>5</a:t>
                  </a:r>
                  <a:endParaRPr lang="es-ES" altLang="es-ES"/>
                </a:p>
              </p:txBody>
            </p:sp>
            <p:sp>
              <p:nvSpPr>
                <p:cNvPr id="17492" name="Rectangle 1049"/>
                <p:cNvSpPr>
                  <a:spLocks noChangeArrowheads="1"/>
                </p:cNvSpPr>
                <p:nvPr/>
              </p:nvSpPr>
              <p:spPr bwMode="auto">
                <a:xfrm>
                  <a:off x="6748" y="4958"/>
                  <a:ext cx="45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400" b="0">
                      <a:solidFill>
                        <a:srgbClr val="000000"/>
                      </a:solidFill>
                    </a:rPr>
                    <a:t>1</a:t>
                  </a:r>
                  <a:endParaRPr lang="es-ES" altLang="es-ES"/>
                </a:p>
              </p:txBody>
            </p:sp>
            <p:sp>
              <p:nvSpPr>
                <p:cNvPr id="17493" name="Rectangle 1050"/>
                <p:cNvSpPr>
                  <a:spLocks noChangeArrowheads="1"/>
                </p:cNvSpPr>
                <p:nvPr/>
              </p:nvSpPr>
              <p:spPr bwMode="auto">
                <a:xfrm>
                  <a:off x="6797" y="4958"/>
                  <a:ext cx="45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400" b="0">
                      <a:solidFill>
                        <a:srgbClr val="000000"/>
                      </a:solidFill>
                    </a:rPr>
                    <a:t>6</a:t>
                  </a:r>
                  <a:endParaRPr lang="es-ES" altLang="es-ES"/>
                </a:p>
              </p:txBody>
            </p:sp>
            <p:sp>
              <p:nvSpPr>
                <p:cNvPr id="17494" name="Rectangle 1051"/>
                <p:cNvSpPr>
                  <a:spLocks noChangeArrowheads="1"/>
                </p:cNvSpPr>
                <p:nvPr/>
              </p:nvSpPr>
              <p:spPr bwMode="auto">
                <a:xfrm>
                  <a:off x="5892" y="3605"/>
                  <a:ext cx="67" cy="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600" b="0">
                      <a:solidFill>
                        <a:srgbClr val="000000"/>
                      </a:solidFill>
                    </a:rPr>
                    <a:t>6</a:t>
                  </a:r>
                  <a:endParaRPr lang="es-ES" altLang="es-ES"/>
                </a:p>
              </p:txBody>
            </p:sp>
            <p:sp>
              <p:nvSpPr>
                <p:cNvPr id="17495" name="Rectangle 1052"/>
                <p:cNvSpPr>
                  <a:spLocks noChangeArrowheads="1"/>
                </p:cNvSpPr>
                <p:nvPr/>
              </p:nvSpPr>
              <p:spPr bwMode="auto">
                <a:xfrm>
                  <a:off x="5892" y="5275"/>
                  <a:ext cx="67" cy="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600" b="0">
                      <a:solidFill>
                        <a:srgbClr val="000000"/>
                      </a:solidFill>
                    </a:rPr>
                    <a:t>6</a:t>
                  </a:r>
                  <a:endParaRPr lang="es-ES" altLang="es-ES"/>
                </a:p>
              </p:txBody>
            </p:sp>
            <p:sp>
              <p:nvSpPr>
                <p:cNvPr id="17496" name="Rectangle 1053"/>
                <p:cNvSpPr>
                  <a:spLocks noChangeArrowheads="1"/>
                </p:cNvSpPr>
                <p:nvPr/>
              </p:nvSpPr>
              <p:spPr bwMode="auto">
                <a:xfrm>
                  <a:off x="6748" y="3289"/>
                  <a:ext cx="45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400" b="0">
                      <a:solidFill>
                        <a:srgbClr val="000000"/>
                      </a:solidFill>
                    </a:rPr>
                    <a:t>6</a:t>
                  </a:r>
                  <a:endParaRPr lang="es-ES" altLang="es-ES"/>
                </a:p>
              </p:txBody>
            </p:sp>
            <p:sp>
              <p:nvSpPr>
                <p:cNvPr id="17497" name="Rectangle 1054"/>
                <p:cNvSpPr>
                  <a:spLocks noChangeArrowheads="1"/>
                </p:cNvSpPr>
                <p:nvPr/>
              </p:nvSpPr>
              <p:spPr bwMode="auto">
                <a:xfrm>
                  <a:off x="6748" y="5097"/>
                  <a:ext cx="45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400" b="0">
                      <a:solidFill>
                        <a:srgbClr val="000000"/>
                      </a:solidFill>
                    </a:rPr>
                    <a:t>1</a:t>
                  </a:r>
                  <a:endParaRPr lang="es-ES" altLang="es-ES"/>
                </a:p>
              </p:txBody>
            </p:sp>
            <p:sp>
              <p:nvSpPr>
                <p:cNvPr id="17498" name="Rectangle 1055"/>
                <p:cNvSpPr>
                  <a:spLocks noChangeArrowheads="1"/>
                </p:cNvSpPr>
                <p:nvPr/>
              </p:nvSpPr>
              <p:spPr bwMode="auto">
                <a:xfrm>
                  <a:off x="6797" y="5097"/>
                  <a:ext cx="45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400" b="0">
                      <a:solidFill>
                        <a:srgbClr val="000000"/>
                      </a:solidFill>
                    </a:rPr>
                    <a:t>7</a:t>
                  </a:r>
                  <a:endParaRPr lang="es-ES" altLang="es-ES"/>
                </a:p>
              </p:txBody>
            </p:sp>
            <p:sp>
              <p:nvSpPr>
                <p:cNvPr id="17499" name="Rectangle 1056"/>
                <p:cNvSpPr>
                  <a:spLocks noChangeArrowheads="1"/>
                </p:cNvSpPr>
                <p:nvPr/>
              </p:nvSpPr>
              <p:spPr bwMode="auto">
                <a:xfrm>
                  <a:off x="6748" y="3561"/>
                  <a:ext cx="45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400" b="0">
                      <a:solidFill>
                        <a:srgbClr val="000000"/>
                      </a:solidFill>
                    </a:rPr>
                    <a:t>8</a:t>
                  </a:r>
                  <a:endParaRPr lang="es-ES" altLang="es-ES"/>
                </a:p>
              </p:txBody>
            </p:sp>
            <p:sp>
              <p:nvSpPr>
                <p:cNvPr id="17500" name="Rectangle 1057"/>
                <p:cNvSpPr>
                  <a:spLocks noChangeArrowheads="1"/>
                </p:cNvSpPr>
                <p:nvPr/>
              </p:nvSpPr>
              <p:spPr bwMode="auto">
                <a:xfrm>
                  <a:off x="6748" y="5369"/>
                  <a:ext cx="45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400" b="0">
                      <a:solidFill>
                        <a:srgbClr val="000000"/>
                      </a:solidFill>
                    </a:rPr>
                    <a:t>1</a:t>
                  </a:r>
                  <a:endParaRPr lang="es-ES" altLang="es-ES"/>
                </a:p>
              </p:txBody>
            </p:sp>
            <p:sp>
              <p:nvSpPr>
                <p:cNvPr id="17501" name="Rectangle 1058"/>
                <p:cNvSpPr>
                  <a:spLocks noChangeArrowheads="1"/>
                </p:cNvSpPr>
                <p:nvPr/>
              </p:nvSpPr>
              <p:spPr bwMode="auto">
                <a:xfrm>
                  <a:off x="6797" y="5369"/>
                  <a:ext cx="45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400" b="0">
                      <a:solidFill>
                        <a:srgbClr val="000000"/>
                      </a:solidFill>
                    </a:rPr>
                    <a:t>9</a:t>
                  </a:r>
                  <a:endParaRPr lang="es-ES" altLang="es-ES"/>
                </a:p>
              </p:txBody>
            </p:sp>
            <p:sp>
              <p:nvSpPr>
                <p:cNvPr id="17502" name="Rectangle 1059"/>
                <p:cNvSpPr>
                  <a:spLocks noChangeArrowheads="1"/>
                </p:cNvSpPr>
                <p:nvPr/>
              </p:nvSpPr>
              <p:spPr bwMode="auto">
                <a:xfrm>
                  <a:off x="5892" y="3745"/>
                  <a:ext cx="67" cy="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600" b="0">
                      <a:solidFill>
                        <a:srgbClr val="000000"/>
                      </a:solidFill>
                    </a:rPr>
                    <a:t>7</a:t>
                  </a:r>
                  <a:endParaRPr lang="es-ES" altLang="es-ES"/>
                </a:p>
              </p:txBody>
            </p:sp>
            <p:sp>
              <p:nvSpPr>
                <p:cNvPr id="17503" name="Rectangle 1060"/>
                <p:cNvSpPr>
                  <a:spLocks noChangeArrowheads="1"/>
                </p:cNvSpPr>
                <p:nvPr/>
              </p:nvSpPr>
              <p:spPr bwMode="auto">
                <a:xfrm>
                  <a:off x="5892" y="5415"/>
                  <a:ext cx="67" cy="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600" b="0">
                      <a:solidFill>
                        <a:srgbClr val="000000"/>
                      </a:solidFill>
                    </a:rPr>
                    <a:t>7</a:t>
                  </a:r>
                  <a:endParaRPr lang="es-ES" altLang="es-ES"/>
                </a:p>
              </p:txBody>
            </p:sp>
            <p:sp>
              <p:nvSpPr>
                <p:cNvPr id="17504" name="Rectangle 1061"/>
                <p:cNvSpPr>
                  <a:spLocks noChangeArrowheads="1"/>
                </p:cNvSpPr>
                <p:nvPr/>
              </p:nvSpPr>
              <p:spPr bwMode="auto">
                <a:xfrm>
                  <a:off x="6748" y="3427"/>
                  <a:ext cx="45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400" b="0">
                      <a:solidFill>
                        <a:srgbClr val="000000"/>
                      </a:solidFill>
                    </a:rPr>
                    <a:t>7</a:t>
                  </a:r>
                  <a:endParaRPr lang="es-ES" altLang="es-ES"/>
                </a:p>
              </p:txBody>
            </p:sp>
            <p:sp>
              <p:nvSpPr>
                <p:cNvPr id="17505" name="Rectangle 1062"/>
                <p:cNvSpPr>
                  <a:spLocks noChangeArrowheads="1"/>
                </p:cNvSpPr>
                <p:nvPr/>
              </p:nvSpPr>
              <p:spPr bwMode="auto">
                <a:xfrm>
                  <a:off x="6748" y="5235"/>
                  <a:ext cx="45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400" b="0">
                      <a:solidFill>
                        <a:srgbClr val="000000"/>
                      </a:solidFill>
                    </a:rPr>
                    <a:t>1</a:t>
                  </a:r>
                  <a:endParaRPr lang="es-ES" altLang="es-ES"/>
                </a:p>
              </p:txBody>
            </p:sp>
            <p:sp>
              <p:nvSpPr>
                <p:cNvPr id="17506" name="Rectangle 1063"/>
                <p:cNvSpPr>
                  <a:spLocks noChangeArrowheads="1"/>
                </p:cNvSpPr>
                <p:nvPr/>
              </p:nvSpPr>
              <p:spPr bwMode="auto">
                <a:xfrm>
                  <a:off x="6797" y="5235"/>
                  <a:ext cx="45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400" b="0">
                      <a:solidFill>
                        <a:srgbClr val="000000"/>
                      </a:solidFill>
                    </a:rPr>
                    <a:t>8</a:t>
                  </a:r>
                  <a:endParaRPr lang="es-ES" altLang="es-ES"/>
                </a:p>
              </p:txBody>
            </p:sp>
            <p:sp>
              <p:nvSpPr>
                <p:cNvPr id="17507" name="Rectangle 1064"/>
                <p:cNvSpPr>
                  <a:spLocks noChangeArrowheads="1"/>
                </p:cNvSpPr>
                <p:nvPr/>
              </p:nvSpPr>
              <p:spPr bwMode="auto">
                <a:xfrm>
                  <a:off x="6748" y="3699"/>
                  <a:ext cx="45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400" b="0">
                      <a:solidFill>
                        <a:srgbClr val="000000"/>
                      </a:solidFill>
                    </a:rPr>
                    <a:t>9</a:t>
                  </a:r>
                  <a:endParaRPr lang="es-ES" altLang="es-ES"/>
                </a:p>
              </p:txBody>
            </p:sp>
            <p:sp>
              <p:nvSpPr>
                <p:cNvPr id="17508" name="Rectangle 1065"/>
                <p:cNvSpPr>
                  <a:spLocks noChangeArrowheads="1"/>
                </p:cNvSpPr>
                <p:nvPr/>
              </p:nvSpPr>
              <p:spPr bwMode="auto">
                <a:xfrm>
                  <a:off x="6748" y="5507"/>
                  <a:ext cx="45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400" b="0">
                      <a:solidFill>
                        <a:srgbClr val="000000"/>
                      </a:solidFill>
                    </a:rPr>
                    <a:t>2</a:t>
                  </a:r>
                  <a:endParaRPr lang="es-ES" altLang="es-ES"/>
                </a:p>
              </p:txBody>
            </p:sp>
            <p:sp>
              <p:nvSpPr>
                <p:cNvPr id="17509" name="Rectangle 1066"/>
                <p:cNvSpPr>
                  <a:spLocks noChangeArrowheads="1"/>
                </p:cNvSpPr>
                <p:nvPr/>
              </p:nvSpPr>
              <p:spPr bwMode="auto">
                <a:xfrm>
                  <a:off x="6797" y="5507"/>
                  <a:ext cx="45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400" b="0">
                      <a:solidFill>
                        <a:srgbClr val="000000"/>
                      </a:solidFill>
                    </a:rPr>
                    <a:t>0</a:t>
                  </a:r>
                  <a:endParaRPr lang="es-ES" altLang="es-ES"/>
                </a:p>
              </p:txBody>
            </p:sp>
            <p:sp>
              <p:nvSpPr>
                <p:cNvPr id="17510" name="Freeform 1067"/>
                <p:cNvSpPr>
                  <a:spLocks/>
                </p:cNvSpPr>
                <p:nvPr/>
              </p:nvSpPr>
              <p:spPr bwMode="auto">
                <a:xfrm>
                  <a:off x="5015" y="2507"/>
                  <a:ext cx="1003" cy="3339"/>
                </a:xfrm>
                <a:custGeom>
                  <a:avLst/>
                  <a:gdLst>
                    <a:gd name="T0" fmla="*/ 0 w 2005"/>
                    <a:gd name="T1" fmla="*/ 7 h 6677"/>
                    <a:gd name="T2" fmla="*/ 0 w 2005"/>
                    <a:gd name="T3" fmla="*/ 412 h 6677"/>
                    <a:gd name="T4" fmla="*/ 0 w 2005"/>
                    <a:gd name="T5" fmla="*/ 412 h 6677"/>
                    <a:gd name="T6" fmla="*/ 0 w 2005"/>
                    <a:gd name="T7" fmla="*/ 412 h 6677"/>
                    <a:gd name="T8" fmla="*/ 0 w 2005"/>
                    <a:gd name="T9" fmla="*/ 412 h 6677"/>
                    <a:gd name="T10" fmla="*/ 0 w 2005"/>
                    <a:gd name="T11" fmla="*/ 412 h 6677"/>
                    <a:gd name="T12" fmla="*/ 0 w 2005"/>
                    <a:gd name="T13" fmla="*/ 412 h 6677"/>
                    <a:gd name="T14" fmla="*/ 0 w 2005"/>
                    <a:gd name="T15" fmla="*/ 412 h 6677"/>
                    <a:gd name="T16" fmla="*/ 1 w 2005"/>
                    <a:gd name="T17" fmla="*/ 413 h 6677"/>
                    <a:gd name="T18" fmla="*/ 1 w 2005"/>
                    <a:gd name="T19" fmla="*/ 414 h 6677"/>
                    <a:gd name="T20" fmla="*/ 2 w 2005"/>
                    <a:gd name="T21" fmla="*/ 415 h 6677"/>
                    <a:gd name="T22" fmla="*/ 2 w 2005"/>
                    <a:gd name="T23" fmla="*/ 416 h 6677"/>
                    <a:gd name="T24" fmla="*/ 3 w 2005"/>
                    <a:gd name="T25" fmla="*/ 417 h 6677"/>
                    <a:gd name="T26" fmla="*/ 4 w 2005"/>
                    <a:gd name="T27" fmla="*/ 417 h 6677"/>
                    <a:gd name="T28" fmla="*/ 5 w 2005"/>
                    <a:gd name="T29" fmla="*/ 418 h 6677"/>
                    <a:gd name="T30" fmla="*/ 7 w 2005"/>
                    <a:gd name="T31" fmla="*/ 418 h 6677"/>
                    <a:gd name="T32" fmla="*/ 7 w 2005"/>
                    <a:gd name="T33" fmla="*/ 418 h 6677"/>
                    <a:gd name="T34" fmla="*/ 7 w 2005"/>
                    <a:gd name="T35" fmla="*/ 418 h 6677"/>
                    <a:gd name="T36" fmla="*/ 7 w 2005"/>
                    <a:gd name="T37" fmla="*/ 418 h 6677"/>
                    <a:gd name="T38" fmla="*/ 7 w 2005"/>
                    <a:gd name="T39" fmla="*/ 418 h 6677"/>
                    <a:gd name="T40" fmla="*/ 7 w 2005"/>
                    <a:gd name="T41" fmla="*/ 418 h 6677"/>
                    <a:gd name="T42" fmla="*/ 120 w 2005"/>
                    <a:gd name="T43" fmla="*/ 418 h 6677"/>
                    <a:gd name="T44" fmla="*/ 120 w 2005"/>
                    <a:gd name="T45" fmla="*/ 418 h 6677"/>
                    <a:gd name="T46" fmla="*/ 121 w 2005"/>
                    <a:gd name="T47" fmla="*/ 418 h 6677"/>
                    <a:gd name="T48" fmla="*/ 122 w 2005"/>
                    <a:gd name="T49" fmla="*/ 417 h 6677"/>
                    <a:gd name="T50" fmla="*/ 123 w 2005"/>
                    <a:gd name="T51" fmla="*/ 417 h 6677"/>
                    <a:gd name="T52" fmla="*/ 124 w 2005"/>
                    <a:gd name="T53" fmla="*/ 416 h 6677"/>
                    <a:gd name="T54" fmla="*/ 125 w 2005"/>
                    <a:gd name="T55" fmla="*/ 415 h 6677"/>
                    <a:gd name="T56" fmla="*/ 125 w 2005"/>
                    <a:gd name="T57" fmla="*/ 414 h 6677"/>
                    <a:gd name="T58" fmla="*/ 126 w 2005"/>
                    <a:gd name="T59" fmla="*/ 413 h 6677"/>
                    <a:gd name="T60" fmla="*/ 126 w 2005"/>
                    <a:gd name="T61" fmla="*/ 412 h 6677"/>
                    <a:gd name="T62" fmla="*/ 126 w 2005"/>
                    <a:gd name="T63" fmla="*/ 7 h 6677"/>
                    <a:gd name="T64" fmla="*/ 126 w 2005"/>
                    <a:gd name="T65" fmla="*/ 7 h 6677"/>
                    <a:gd name="T66" fmla="*/ 126 w 2005"/>
                    <a:gd name="T67" fmla="*/ 5 h 6677"/>
                    <a:gd name="T68" fmla="*/ 125 w 2005"/>
                    <a:gd name="T69" fmla="*/ 4 h 6677"/>
                    <a:gd name="T70" fmla="*/ 125 w 2005"/>
                    <a:gd name="T71" fmla="*/ 3 h 6677"/>
                    <a:gd name="T72" fmla="*/ 124 w 2005"/>
                    <a:gd name="T73" fmla="*/ 2 h 6677"/>
                    <a:gd name="T74" fmla="*/ 123 w 2005"/>
                    <a:gd name="T75" fmla="*/ 1 h 6677"/>
                    <a:gd name="T76" fmla="*/ 122 w 2005"/>
                    <a:gd name="T77" fmla="*/ 1 h 6677"/>
                    <a:gd name="T78" fmla="*/ 121 w 2005"/>
                    <a:gd name="T79" fmla="*/ 1 h 6677"/>
                    <a:gd name="T80" fmla="*/ 120 w 2005"/>
                    <a:gd name="T81" fmla="*/ 0 h 6677"/>
                    <a:gd name="T82" fmla="*/ 7 w 2005"/>
                    <a:gd name="T83" fmla="*/ 0 h 6677"/>
                    <a:gd name="T84" fmla="*/ 7 w 2005"/>
                    <a:gd name="T85" fmla="*/ 0 h 6677"/>
                    <a:gd name="T86" fmla="*/ 7 w 2005"/>
                    <a:gd name="T87" fmla="*/ 0 h 6677"/>
                    <a:gd name="T88" fmla="*/ 7 w 2005"/>
                    <a:gd name="T89" fmla="*/ 0 h 6677"/>
                    <a:gd name="T90" fmla="*/ 7 w 2005"/>
                    <a:gd name="T91" fmla="*/ 0 h 6677"/>
                    <a:gd name="T92" fmla="*/ 7 w 2005"/>
                    <a:gd name="T93" fmla="*/ 0 h 6677"/>
                    <a:gd name="T94" fmla="*/ 7 w 2005"/>
                    <a:gd name="T95" fmla="*/ 0 h 6677"/>
                    <a:gd name="T96" fmla="*/ 5 w 2005"/>
                    <a:gd name="T97" fmla="*/ 1 h 6677"/>
                    <a:gd name="T98" fmla="*/ 4 w 2005"/>
                    <a:gd name="T99" fmla="*/ 1 h 6677"/>
                    <a:gd name="T100" fmla="*/ 3 w 2005"/>
                    <a:gd name="T101" fmla="*/ 1 h 6677"/>
                    <a:gd name="T102" fmla="*/ 2 w 2005"/>
                    <a:gd name="T103" fmla="*/ 2 h 6677"/>
                    <a:gd name="T104" fmla="*/ 2 w 2005"/>
                    <a:gd name="T105" fmla="*/ 3 h 6677"/>
                    <a:gd name="T106" fmla="*/ 1 w 2005"/>
                    <a:gd name="T107" fmla="*/ 4 h 6677"/>
                    <a:gd name="T108" fmla="*/ 1 w 2005"/>
                    <a:gd name="T109" fmla="*/ 5 h 6677"/>
                    <a:gd name="T110" fmla="*/ 0 w 2005"/>
                    <a:gd name="T111" fmla="*/ 7 h 6677"/>
                    <a:gd name="T112" fmla="*/ 0 w 2005"/>
                    <a:gd name="T113" fmla="*/ 7 h 6677"/>
                    <a:gd name="T114" fmla="*/ 0 w 2005"/>
                    <a:gd name="T115" fmla="*/ 7 h 6677"/>
                    <a:gd name="T116" fmla="*/ 0 w 2005"/>
                    <a:gd name="T117" fmla="*/ 7 h 6677"/>
                    <a:gd name="T118" fmla="*/ 0 w 2005"/>
                    <a:gd name="T119" fmla="*/ 7 h 6677"/>
                    <a:gd name="T120" fmla="*/ 0 w 2005"/>
                    <a:gd name="T121" fmla="*/ 7 h 667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005"/>
                    <a:gd name="T184" fmla="*/ 0 h 6677"/>
                    <a:gd name="T185" fmla="*/ 2005 w 2005"/>
                    <a:gd name="T186" fmla="*/ 6677 h 667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005" h="6677">
                      <a:moveTo>
                        <a:pt x="0" y="98"/>
                      </a:moveTo>
                      <a:lnTo>
                        <a:pt x="0" y="6577"/>
                      </a:lnTo>
                      <a:lnTo>
                        <a:pt x="3" y="6597"/>
                      </a:lnTo>
                      <a:lnTo>
                        <a:pt x="8" y="6616"/>
                      </a:lnTo>
                      <a:lnTo>
                        <a:pt x="17" y="6633"/>
                      </a:lnTo>
                      <a:lnTo>
                        <a:pt x="29" y="6648"/>
                      </a:lnTo>
                      <a:lnTo>
                        <a:pt x="45" y="6661"/>
                      </a:lnTo>
                      <a:lnTo>
                        <a:pt x="61" y="6669"/>
                      </a:lnTo>
                      <a:lnTo>
                        <a:pt x="80" y="6674"/>
                      </a:lnTo>
                      <a:lnTo>
                        <a:pt x="100" y="6677"/>
                      </a:lnTo>
                      <a:lnTo>
                        <a:pt x="1906" y="6677"/>
                      </a:lnTo>
                      <a:lnTo>
                        <a:pt x="1926" y="6674"/>
                      </a:lnTo>
                      <a:lnTo>
                        <a:pt x="1945" y="6669"/>
                      </a:lnTo>
                      <a:lnTo>
                        <a:pt x="1961" y="6661"/>
                      </a:lnTo>
                      <a:lnTo>
                        <a:pt x="1976" y="6648"/>
                      </a:lnTo>
                      <a:lnTo>
                        <a:pt x="1989" y="6633"/>
                      </a:lnTo>
                      <a:lnTo>
                        <a:pt x="1998" y="6616"/>
                      </a:lnTo>
                      <a:lnTo>
                        <a:pt x="2003" y="6597"/>
                      </a:lnTo>
                      <a:lnTo>
                        <a:pt x="2005" y="6577"/>
                      </a:lnTo>
                      <a:lnTo>
                        <a:pt x="2005" y="98"/>
                      </a:lnTo>
                      <a:lnTo>
                        <a:pt x="2003" y="78"/>
                      </a:lnTo>
                      <a:lnTo>
                        <a:pt x="1998" y="61"/>
                      </a:lnTo>
                      <a:lnTo>
                        <a:pt x="1989" y="43"/>
                      </a:lnTo>
                      <a:lnTo>
                        <a:pt x="1976" y="29"/>
                      </a:lnTo>
                      <a:lnTo>
                        <a:pt x="1961" y="16"/>
                      </a:lnTo>
                      <a:lnTo>
                        <a:pt x="1945" y="8"/>
                      </a:lnTo>
                      <a:lnTo>
                        <a:pt x="1926" y="2"/>
                      </a:lnTo>
                      <a:lnTo>
                        <a:pt x="1906" y="0"/>
                      </a:lnTo>
                      <a:lnTo>
                        <a:pt x="100" y="0"/>
                      </a:lnTo>
                      <a:lnTo>
                        <a:pt x="80" y="2"/>
                      </a:lnTo>
                      <a:lnTo>
                        <a:pt x="61" y="8"/>
                      </a:lnTo>
                      <a:lnTo>
                        <a:pt x="45" y="16"/>
                      </a:lnTo>
                      <a:lnTo>
                        <a:pt x="29" y="29"/>
                      </a:lnTo>
                      <a:lnTo>
                        <a:pt x="17" y="43"/>
                      </a:lnTo>
                      <a:lnTo>
                        <a:pt x="8" y="61"/>
                      </a:lnTo>
                      <a:lnTo>
                        <a:pt x="3" y="78"/>
                      </a:lnTo>
                      <a:lnTo>
                        <a:pt x="0" y="9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11" name="Line 1068"/>
                <p:cNvSpPr>
                  <a:spLocks noChangeShapeType="1"/>
                </p:cNvSpPr>
                <p:nvPr/>
              </p:nvSpPr>
              <p:spPr bwMode="auto">
                <a:xfrm>
                  <a:off x="6401" y="2507"/>
                  <a:ext cx="903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12" name="Line 1069"/>
                <p:cNvSpPr>
                  <a:spLocks noChangeShapeType="1"/>
                </p:cNvSpPr>
                <p:nvPr/>
              </p:nvSpPr>
              <p:spPr bwMode="auto">
                <a:xfrm>
                  <a:off x="7354" y="2557"/>
                  <a:ext cx="1" cy="323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13" name="Line 1070"/>
                <p:cNvSpPr>
                  <a:spLocks noChangeShapeType="1"/>
                </p:cNvSpPr>
                <p:nvPr/>
              </p:nvSpPr>
              <p:spPr bwMode="auto">
                <a:xfrm flipH="1">
                  <a:off x="6401" y="5846"/>
                  <a:ext cx="903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14" name="Line 1071"/>
                <p:cNvSpPr>
                  <a:spLocks noChangeShapeType="1"/>
                </p:cNvSpPr>
                <p:nvPr/>
              </p:nvSpPr>
              <p:spPr bwMode="auto">
                <a:xfrm flipV="1">
                  <a:off x="6352" y="5745"/>
                  <a:ext cx="1" cy="5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15" name="Freeform 1072"/>
                <p:cNvSpPr>
                  <a:spLocks/>
                </p:cNvSpPr>
                <p:nvPr/>
              </p:nvSpPr>
              <p:spPr bwMode="auto">
                <a:xfrm>
                  <a:off x="5682" y="2608"/>
                  <a:ext cx="336" cy="3137"/>
                </a:xfrm>
                <a:custGeom>
                  <a:avLst/>
                  <a:gdLst>
                    <a:gd name="T0" fmla="*/ 43 w 670"/>
                    <a:gd name="T1" fmla="*/ 0 h 6274"/>
                    <a:gd name="T2" fmla="*/ 0 w 670"/>
                    <a:gd name="T3" fmla="*/ 0 h 6274"/>
                    <a:gd name="T4" fmla="*/ 0 w 670"/>
                    <a:gd name="T5" fmla="*/ 393 h 6274"/>
                    <a:gd name="T6" fmla="*/ 43 w 670"/>
                    <a:gd name="T7" fmla="*/ 393 h 62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70"/>
                    <a:gd name="T13" fmla="*/ 0 h 6274"/>
                    <a:gd name="T14" fmla="*/ 670 w 670"/>
                    <a:gd name="T15" fmla="*/ 6274 h 627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70" h="6274">
                      <a:moveTo>
                        <a:pt x="670" y="0"/>
                      </a:moveTo>
                      <a:lnTo>
                        <a:pt x="0" y="0"/>
                      </a:lnTo>
                      <a:lnTo>
                        <a:pt x="0" y="6274"/>
                      </a:lnTo>
                      <a:lnTo>
                        <a:pt x="670" y="627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16" name="Freeform 1073"/>
                <p:cNvSpPr>
                  <a:spLocks/>
                </p:cNvSpPr>
                <p:nvPr/>
              </p:nvSpPr>
              <p:spPr bwMode="auto">
                <a:xfrm>
                  <a:off x="6352" y="2608"/>
                  <a:ext cx="334" cy="3137"/>
                </a:xfrm>
                <a:custGeom>
                  <a:avLst/>
                  <a:gdLst>
                    <a:gd name="T0" fmla="*/ 0 w 669"/>
                    <a:gd name="T1" fmla="*/ 393 h 6274"/>
                    <a:gd name="T2" fmla="*/ 41 w 669"/>
                    <a:gd name="T3" fmla="*/ 393 h 6274"/>
                    <a:gd name="T4" fmla="*/ 41 w 669"/>
                    <a:gd name="T5" fmla="*/ 0 h 6274"/>
                    <a:gd name="T6" fmla="*/ 0 w 669"/>
                    <a:gd name="T7" fmla="*/ 0 h 62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69"/>
                    <a:gd name="T13" fmla="*/ 0 h 6274"/>
                    <a:gd name="T14" fmla="*/ 669 w 669"/>
                    <a:gd name="T15" fmla="*/ 6274 h 627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69" h="6274">
                      <a:moveTo>
                        <a:pt x="0" y="6274"/>
                      </a:moveTo>
                      <a:lnTo>
                        <a:pt x="669" y="6274"/>
                      </a:lnTo>
                      <a:lnTo>
                        <a:pt x="669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17" name="Rectangle 1074"/>
                <p:cNvSpPr>
                  <a:spLocks noChangeArrowheads="1"/>
                </p:cNvSpPr>
                <p:nvPr/>
              </p:nvSpPr>
              <p:spPr bwMode="auto">
                <a:xfrm>
                  <a:off x="5717" y="2674"/>
                  <a:ext cx="99" cy="1336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 altLang="es-ES"/>
                </a:p>
              </p:txBody>
            </p:sp>
            <p:sp>
              <p:nvSpPr>
                <p:cNvPr id="17518" name="Rectangle 1075"/>
                <p:cNvSpPr>
                  <a:spLocks noChangeArrowheads="1"/>
                </p:cNvSpPr>
                <p:nvPr/>
              </p:nvSpPr>
              <p:spPr bwMode="auto">
                <a:xfrm>
                  <a:off x="5717" y="4344"/>
                  <a:ext cx="99" cy="1335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 altLang="es-ES"/>
                </a:p>
              </p:txBody>
            </p:sp>
            <p:sp>
              <p:nvSpPr>
                <p:cNvPr id="17519" name="Freeform 1076"/>
                <p:cNvSpPr>
                  <a:spLocks/>
                </p:cNvSpPr>
                <p:nvPr/>
              </p:nvSpPr>
              <p:spPr bwMode="auto">
                <a:xfrm>
                  <a:off x="5736" y="2708"/>
                  <a:ext cx="68" cy="67"/>
                </a:xfrm>
                <a:custGeom>
                  <a:avLst/>
                  <a:gdLst>
                    <a:gd name="T0" fmla="*/ 9 w 135"/>
                    <a:gd name="T1" fmla="*/ 5 h 134"/>
                    <a:gd name="T2" fmla="*/ 9 w 135"/>
                    <a:gd name="T3" fmla="*/ 5 h 134"/>
                    <a:gd name="T4" fmla="*/ 9 w 135"/>
                    <a:gd name="T5" fmla="*/ 4 h 134"/>
                    <a:gd name="T6" fmla="*/ 9 w 135"/>
                    <a:gd name="T7" fmla="*/ 3 h 134"/>
                    <a:gd name="T8" fmla="*/ 8 w 135"/>
                    <a:gd name="T9" fmla="*/ 2 h 134"/>
                    <a:gd name="T10" fmla="*/ 8 w 135"/>
                    <a:gd name="T11" fmla="*/ 2 h 134"/>
                    <a:gd name="T12" fmla="*/ 7 w 135"/>
                    <a:gd name="T13" fmla="*/ 1 h 134"/>
                    <a:gd name="T14" fmla="*/ 6 w 135"/>
                    <a:gd name="T15" fmla="*/ 1 h 134"/>
                    <a:gd name="T16" fmla="*/ 6 w 135"/>
                    <a:gd name="T17" fmla="*/ 1 h 134"/>
                    <a:gd name="T18" fmla="*/ 5 w 135"/>
                    <a:gd name="T19" fmla="*/ 0 h 134"/>
                    <a:gd name="T20" fmla="*/ 5 w 135"/>
                    <a:gd name="T21" fmla="*/ 0 h 134"/>
                    <a:gd name="T22" fmla="*/ 4 w 135"/>
                    <a:gd name="T23" fmla="*/ 1 h 134"/>
                    <a:gd name="T24" fmla="*/ 3 w 135"/>
                    <a:gd name="T25" fmla="*/ 1 h 134"/>
                    <a:gd name="T26" fmla="*/ 2 w 135"/>
                    <a:gd name="T27" fmla="*/ 1 h 134"/>
                    <a:gd name="T28" fmla="*/ 2 w 135"/>
                    <a:gd name="T29" fmla="*/ 2 h 134"/>
                    <a:gd name="T30" fmla="*/ 1 w 135"/>
                    <a:gd name="T31" fmla="*/ 2 h 134"/>
                    <a:gd name="T32" fmla="*/ 1 w 135"/>
                    <a:gd name="T33" fmla="*/ 3 h 134"/>
                    <a:gd name="T34" fmla="*/ 1 w 135"/>
                    <a:gd name="T35" fmla="*/ 4 h 134"/>
                    <a:gd name="T36" fmla="*/ 0 w 135"/>
                    <a:gd name="T37" fmla="*/ 5 h 134"/>
                    <a:gd name="T38" fmla="*/ 0 w 135"/>
                    <a:gd name="T39" fmla="*/ 5 h 134"/>
                    <a:gd name="T40" fmla="*/ 1 w 135"/>
                    <a:gd name="T41" fmla="*/ 6 h 134"/>
                    <a:gd name="T42" fmla="*/ 1 w 135"/>
                    <a:gd name="T43" fmla="*/ 6 h 134"/>
                    <a:gd name="T44" fmla="*/ 1 w 135"/>
                    <a:gd name="T45" fmla="*/ 7 h 134"/>
                    <a:gd name="T46" fmla="*/ 2 w 135"/>
                    <a:gd name="T47" fmla="*/ 8 h 134"/>
                    <a:gd name="T48" fmla="*/ 2 w 135"/>
                    <a:gd name="T49" fmla="*/ 8 h 134"/>
                    <a:gd name="T50" fmla="*/ 3 w 135"/>
                    <a:gd name="T51" fmla="*/ 9 h 134"/>
                    <a:gd name="T52" fmla="*/ 4 w 135"/>
                    <a:gd name="T53" fmla="*/ 9 h 134"/>
                    <a:gd name="T54" fmla="*/ 5 w 135"/>
                    <a:gd name="T55" fmla="*/ 9 h 134"/>
                    <a:gd name="T56" fmla="*/ 5 w 135"/>
                    <a:gd name="T57" fmla="*/ 9 h 134"/>
                    <a:gd name="T58" fmla="*/ 6 w 135"/>
                    <a:gd name="T59" fmla="*/ 9 h 134"/>
                    <a:gd name="T60" fmla="*/ 6 w 135"/>
                    <a:gd name="T61" fmla="*/ 9 h 134"/>
                    <a:gd name="T62" fmla="*/ 7 w 135"/>
                    <a:gd name="T63" fmla="*/ 8 h 134"/>
                    <a:gd name="T64" fmla="*/ 8 w 135"/>
                    <a:gd name="T65" fmla="*/ 8 h 134"/>
                    <a:gd name="T66" fmla="*/ 8 w 135"/>
                    <a:gd name="T67" fmla="*/ 7 h 134"/>
                    <a:gd name="T68" fmla="*/ 9 w 135"/>
                    <a:gd name="T69" fmla="*/ 6 h 134"/>
                    <a:gd name="T70" fmla="*/ 9 w 135"/>
                    <a:gd name="T71" fmla="*/ 6 h 134"/>
                    <a:gd name="T72" fmla="*/ 9 w 135"/>
                    <a:gd name="T73" fmla="*/ 5 h 13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35"/>
                    <a:gd name="T112" fmla="*/ 0 h 134"/>
                    <a:gd name="T113" fmla="*/ 135 w 135"/>
                    <a:gd name="T114" fmla="*/ 134 h 13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35" h="134">
                      <a:moveTo>
                        <a:pt x="135" y="67"/>
                      </a:moveTo>
                      <a:lnTo>
                        <a:pt x="135" y="67"/>
                      </a:lnTo>
                      <a:lnTo>
                        <a:pt x="134" y="53"/>
                      </a:lnTo>
                      <a:lnTo>
                        <a:pt x="130" y="41"/>
                      </a:lnTo>
                      <a:lnTo>
                        <a:pt x="124" y="29"/>
                      </a:lnTo>
                      <a:lnTo>
                        <a:pt x="116" y="20"/>
                      </a:lnTo>
                      <a:lnTo>
                        <a:pt x="106" y="12"/>
                      </a:lnTo>
                      <a:lnTo>
                        <a:pt x="95" y="5"/>
                      </a:lnTo>
                      <a:lnTo>
                        <a:pt x="82" y="1"/>
                      </a:lnTo>
                      <a:lnTo>
                        <a:pt x="70" y="0"/>
                      </a:lnTo>
                      <a:lnTo>
                        <a:pt x="55" y="1"/>
                      </a:lnTo>
                      <a:lnTo>
                        <a:pt x="42" y="5"/>
                      </a:lnTo>
                      <a:lnTo>
                        <a:pt x="31" y="12"/>
                      </a:lnTo>
                      <a:lnTo>
                        <a:pt x="20" y="20"/>
                      </a:lnTo>
                      <a:lnTo>
                        <a:pt x="12" y="29"/>
                      </a:lnTo>
                      <a:lnTo>
                        <a:pt x="5" y="41"/>
                      </a:lnTo>
                      <a:lnTo>
                        <a:pt x="1" y="53"/>
                      </a:lnTo>
                      <a:lnTo>
                        <a:pt x="0" y="67"/>
                      </a:lnTo>
                      <a:lnTo>
                        <a:pt x="1" y="81"/>
                      </a:lnTo>
                      <a:lnTo>
                        <a:pt x="5" y="94"/>
                      </a:lnTo>
                      <a:lnTo>
                        <a:pt x="12" y="105"/>
                      </a:lnTo>
                      <a:lnTo>
                        <a:pt x="20" y="114"/>
                      </a:lnTo>
                      <a:lnTo>
                        <a:pt x="31" y="123"/>
                      </a:lnTo>
                      <a:lnTo>
                        <a:pt x="42" y="129"/>
                      </a:lnTo>
                      <a:lnTo>
                        <a:pt x="55" y="133"/>
                      </a:lnTo>
                      <a:lnTo>
                        <a:pt x="70" y="134"/>
                      </a:lnTo>
                      <a:lnTo>
                        <a:pt x="82" y="133"/>
                      </a:lnTo>
                      <a:lnTo>
                        <a:pt x="95" y="129"/>
                      </a:lnTo>
                      <a:lnTo>
                        <a:pt x="106" y="123"/>
                      </a:lnTo>
                      <a:lnTo>
                        <a:pt x="116" y="114"/>
                      </a:lnTo>
                      <a:lnTo>
                        <a:pt x="124" y="105"/>
                      </a:lnTo>
                      <a:lnTo>
                        <a:pt x="130" y="94"/>
                      </a:lnTo>
                      <a:lnTo>
                        <a:pt x="134" y="81"/>
                      </a:lnTo>
                      <a:lnTo>
                        <a:pt x="135" y="6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20" name="Freeform 1077"/>
                <p:cNvSpPr>
                  <a:spLocks/>
                </p:cNvSpPr>
                <p:nvPr/>
              </p:nvSpPr>
              <p:spPr bwMode="auto">
                <a:xfrm>
                  <a:off x="6751" y="2737"/>
                  <a:ext cx="434" cy="642"/>
                </a:xfrm>
                <a:custGeom>
                  <a:avLst/>
                  <a:gdLst>
                    <a:gd name="T0" fmla="*/ 0 w 868"/>
                    <a:gd name="T1" fmla="*/ 0 h 1285"/>
                    <a:gd name="T2" fmla="*/ 55 w 868"/>
                    <a:gd name="T3" fmla="*/ 0 h 1285"/>
                    <a:gd name="T4" fmla="*/ 55 w 868"/>
                    <a:gd name="T5" fmla="*/ 80 h 1285"/>
                    <a:gd name="T6" fmla="*/ 0 60000 65536"/>
                    <a:gd name="T7" fmla="*/ 0 60000 65536"/>
                    <a:gd name="T8" fmla="*/ 0 60000 65536"/>
                    <a:gd name="T9" fmla="*/ 0 w 868"/>
                    <a:gd name="T10" fmla="*/ 0 h 1285"/>
                    <a:gd name="T11" fmla="*/ 868 w 868"/>
                    <a:gd name="T12" fmla="*/ 1285 h 12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68" h="1285">
                      <a:moveTo>
                        <a:pt x="0" y="0"/>
                      </a:moveTo>
                      <a:lnTo>
                        <a:pt x="868" y="0"/>
                      </a:lnTo>
                      <a:lnTo>
                        <a:pt x="868" y="128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21" name="Line 1078"/>
                <p:cNvSpPr>
                  <a:spLocks noChangeShapeType="1"/>
                </p:cNvSpPr>
                <p:nvPr/>
              </p:nvSpPr>
              <p:spPr bwMode="auto">
                <a:xfrm flipH="1">
                  <a:off x="6751" y="5629"/>
                  <a:ext cx="43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22" name="Line 1079"/>
                <p:cNvSpPr>
                  <a:spLocks noChangeShapeType="1"/>
                </p:cNvSpPr>
                <p:nvPr/>
              </p:nvSpPr>
              <p:spPr bwMode="auto">
                <a:xfrm>
                  <a:off x="7056" y="2868"/>
                  <a:ext cx="1" cy="262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23" name="Freeform 1080"/>
                <p:cNvSpPr>
                  <a:spLocks/>
                </p:cNvSpPr>
                <p:nvPr/>
              </p:nvSpPr>
              <p:spPr bwMode="auto">
                <a:xfrm>
                  <a:off x="7088" y="3379"/>
                  <a:ext cx="193" cy="194"/>
                </a:xfrm>
                <a:custGeom>
                  <a:avLst/>
                  <a:gdLst>
                    <a:gd name="T0" fmla="*/ 25 w 385"/>
                    <a:gd name="T1" fmla="*/ 12 h 387"/>
                    <a:gd name="T2" fmla="*/ 25 w 385"/>
                    <a:gd name="T3" fmla="*/ 12 h 387"/>
                    <a:gd name="T4" fmla="*/ 24 w 385"/>
                    <a:gd name="T5" fmla="*/ 10 h 387"/>
                    <a:gd name="T6" fmla="*/ 24 w 385"/>
                    <a:gd name="T7" fmla="*/ 8 h 387"/>
                    <a:gd name="T8" fmla="*/ 22 w 385"/>
                    <a:gd name="T9" fmla="*/ 6 h 387"/>
                    <a:gd name="T10" fmla="*/ 21 w 385"/>
                    <a:gd name="T11" fmla="*/ 4 h 387"/>
                    <a:gd name="T12" fmla="*/ 19 w 385"/>
                    <a:gd name="T13" fmla="*/ 2 h 387"/>
                    <a:gd name="T14" fmla="*/ 17 w 385"/>
                    <a:gd name="T15" fmla="*/ 1 h 387"/>
                    <a:gd name="T16" fmla="*/ 15 w 385"/>
                    <a:gd name="T17" fmla="*/ 1 h 387"/>
                    <a:gd name="T18" fmla="*/ 13 w 385"/>
                    <a:gd name="T19" fmla="*/ 0 h 387"/>
                    <a:gd name="T20" fmla="*/ 13 w 385"/>
                    <a:gd name="T21" fmla="*/ 0 h 387"/>
                    <a:gd name="T22" fmla="*/ 10 w 385"/>
                    <a:gd name="T23" fmla="*/ 1 h 387"/>
                    <a:gd name="T24" fmla="*/ 8 w 385"/>
                    <a:gd name="T25" fmla="*/ 1 h 387"/>
                    <a:gd name="T26" fmla="*/ 6 w 385"/>
                    <a:gd name="T27" fmla="*/ 2 h 387"/>
                    <a:gd name="T28" fmla="*/ 4 w 385"/>
                    <a:gd name="T29" fmla="*/ 4 h 387"/>
                    <a:gd name="T30" fmla="*/ 2 w 385"/>
                    <a:gd name="T31" fmla="*/ 6 h 387"/>
                    <a:gd name="T32" fmla="*/ 1 w 385"/>
                    <a:gd name="T33" fmla="*/ 8 h 387"/>
                    <a:gd name="T34" fmla="*/ 1 w 385"/>
                    <a:gd name="T35" fmla="*/ 10 h 387"/>
                    <a:gd name="T36" fmla="*/ 0 w 385"/>
                    <a:gd name="T37" fmla="*/ 12 h 387"/>
                    <a:gd name="T38" fmla="*/ 0 w 385"/>
                    <a:gd name="T39" fmla="*/ 12 h 387"/>
                    <a:gd name="T40" fmla="*/ 1 w 385"/>
                    <a:gd name="T41" fmla="*/ 15 h 387"/>
                    <a:gd name="T42" fmla="*/ 1 w 385"/>
                    <a:gd name="T43" fmla="*/ 17 h 387"/>
                    <a:gd name="T44" fmla="*/ 2 w 385"/>
                    <a:gd name="T45" fmla="*/ 19 h 387"/>
                    <a:gd name="T46" fmla="*/ 4 w 385"/>
                    <a:gd name="T47" fmla="*/ 21 h 387"/>
                    <a:gd name="T48" fmla="*/ 6 w 385"/>
                    <a:gd name="T49" fmla="*/ 23 h 387"/>
                    <a:gd name="T50" fmla="*/ 8 w 385"/>
                    <a:gd name="T51" fmla="*/ 24 h 387"/>
                    <a:gd name="T52" fmla="*/ 10 w 385"/>
                    <a:gd name="T53" fmla="*/ 24 h 387"/>
                    <a:gd name="T54" fmla="*/ 13 w 385"/>
                    <a:gd name="T55" fmla="*/ 25 h 387"/>
                    <a:gd name="T56" fmla="*/ 13 w 385"/>
                    <a:gd name="T57" fmla="*/ 25 h 387"/>
                    <a:gd name="T58" fmla="*/ 15 w 385"/>
                    <a:gd name="T59" fmla="*/ 24 h 387"/>
                    <a:gd name="T60" fmla="*/ 17 w 385"/>
                    <a:gd name="T61" fmla="*/ 24 h 387"/>
                    <a:gd name="T62" fmla="*/ 19 w 385"/>
                    <a:gd name="T63" fmla="*/ 23 h 387"/>
                    <a:gd name="T64" fmla="*/ 21 w 385"/>
                    <a:gd name="T65" fmla="*/ 21 h 387"/>
                    <a:gd name="T66" fmla="*/ 22 w 385"/>
                    <a:gd name="T67" fmla="*/ 19 h 387"/>
                    <a:gd name="T68" fmla="*/ 24 w 385"/>
                    <a:gd name="T69" fmla="*/ 17 h 387"/>
                    <a:gd name="T70" fmla="*/ 24 w 385"/>
                    <a:gd name="T71" fmla="*/ 15 h 387"/>
                    <a:gd name="T72" fmla="*/ 25 w 385"/>
                    <a:gd name="T73" fmla="*/ 12 h 38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85"/>
                    <a:gd name="T112" fmla="*/ 0 h 387"/>
                    <a:gd name="T113" fmla="*/ 385 w 385"/>
                    <a:gd name="T114" fmla="*/ 387 h 38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85" h="387">
                      <a:moveTo>
                        <a:pt x="385" y="191"/>
                      </a:moveTo>
                      <a:lnTo>
                        <a:pt x="385" y="191"/>
                      </a:lnTo>
                      <a:lnTo>
                        <a:pt x="381" y="154"/>
                      </a:lnTo>
                      <a:lnTo>
                        <a:pt x="370" y="117"/>
                      </a:lnTo>
                      <a:lnTo>
                        <a:pt x="352" y="84"/>
                      </a:lnTo>
                      <a:lnTo>
                        <a:pt x="329" y="56"/>
                      </a:lnTo>
                      <a:lnTo>
                        <a:pt x="300" y="32"/>
                      </a:lnTo>
                      <a:lnTo>
                        <a:pt x="269" y="15"/>
                      </a:lnTo>
                      <a:lnTo>
                        <a:pt x="232" y="3"/>
                      </a:lnTo>
                      <a:lnTo>
                        <a:pt x="193" y="0"/>
                      </a:lnTo>
                      <a:lnTo>
                        <a:pt x="154" y="3"/>
                      </a:lnTo>
                      <a:lnTo>
                        <a:pt x="118" y="15"/>
                      </a:lnTo>
                      <a:lnTo>
                        <a:pt x="85" y="32"/>
                      </a:lnTo>
                      <a:lnTo>
                        <a:pt x="56" y="56"/>
                      </a:lnTo>
                      <a:lnTo>
                        <a:pt x="32" y="84"/>
                      </a:lnTo>
                      <a:lnTo>
                        <a:pt x="15" y="117"/>
                      </a:lnTo>
                      <a:lnTo>
                        <a:pt x="3" y="154"/>
                      </a:lnTo>
                      <a:lnTo>
                        <a:pt x="0" y="191"/>
                      </a:lnTo>
                      <a:lnTo>
                        <a:pt x="3" y="231"/>
                      </a:lnTo>
                      <a:lnTo>
                        <a:pt x="15" y="267"/>
                      </a:lnTo>
                      <a:lnTo>
                        <a:pt x="32" y="301"/>
                      </a:lnTo>
                      <a:lnTo>
                        <a:pt x="56" y="330"/>
                      </a:lnTo>
                      <a:lnTo>
                        <a:pt x="85" y="354"/>
                      </a:lnTo>
                      <a:lnTo>
                        <a:pt x="118" y="372"/>
                      </a:lnTo>
                      <a:lnTo>
                        <a:pt x="154" y="383"/>
                      </a:lnTo>
                      <a:lnTo>
                        <a:pt x="193" y="387"/>
                      </a:lnTo>
                      <a:lnTo>
                        <a:pt x="232" y="383"/>
                      </a:lnTo>
                      <a:lnTo>
                        <a:pt x="269" y="372"/>
                      </a:lnTo>
                      <a:lnTo>
                        <a:pt x="300" y="354"/>
                      </a:lnTo>
                      <a:lnTo>
                        <a:pt x="329" y="330"/>
                      </a:lnTo>
                      <a:lnTo>
                        <a:pt x="352" y="301"/>
                      </a:lnTo>
                      <a:lnTo>
                        <a:pt x="370" y="267"/>
                      </a:lnTo>
                      <a:lnTo>
                        <a:pt x="381" y="231"/>
                      </a:lnTo>
                      <a:lnTo>
                        <a:pt x="385" y="19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24" name="Line 1081"/>
                <p:cNvSpPr>
                  <a:spLocks noChangeShapeType="1"/>
                </p:cNvSpPr>
                <p:nvPr/>
              </p:nvSpPr>
              <p:spPr bwMode="auto">
                <a:xfrm>
                  <a:off x="7185" y="3573"/>
                  <a:ext cx="1" cy="205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25" name="Line 1082"/>
                <p:cNvSpPr>
                  <a:spLocks noChangeShapeType="1"/>
                </p:cNvSpPr>
                <p:nvPr/>
              </p:nvSpPr>
              <p:spPr bwMode="auto">
                <a:xfrm>
                  <a:off x="7114" y="3458"/>
                  <a:ext cx="15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26" name="Line 1083"/>
                <p:cNvSpPr>
                  <a:spLocks noChangeShapeType="1"/>
                </p:cNvSpPr>
                <p:nvPr/>
              </p:nvSpPr>
              <p:spPr bwMode="auto">
                <a:xfrm>
                  <a:off x="7114" y="3480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27" name="Line 1084"/>
                <p:cNvSpPr>
                  <a:spLocks noChangeShapeType="1"/>
                </p:cNvSpPr>
                <p:nvPr/>
              </p:nvSpPr>
              <p:spPr bwMode="auto">
                <a:xfrm>
                  <a:off x="7237" y="3480"/>
                  <a:ext cx="2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28" name="Line 1085"/>
                <p:cNvSpPr>
                  <a:spLocks noChangeShapeType="1"/>
                </p:cNvSpPr>
                <p:nvPr/>
              </p:nvSpPr>
              <p:spPr bwMode="auto">
                <a:xfrm>
                  <a:off x="7172" y="3480"/>
                  <a:ext cx="2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29" name="Line 1086"/>
                <p:cNvSpPr>
                  <a:spLocks noChangeShapeType="1"/>
                </p:cNvSpPr>
                <p:nvPr/>
              </p:nvSpPr>
              <p:spPr bwMode="auto">
                <a:xfrm flipV="1">
                  <a:off x="6853" y="3746"/>
                  <a:ext cx="116" cy="5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30" name="Line 1087"/>
                <p:cNvSpPr>
                  <a:spLocks noChangeShapeType="1"/>
                </p:cNvSpPr>
                <p:nvPr/>
              </p:nvSpPr>
              <p:spPr bwMode="auto">
                <a:xfrm>
                  <a:off x="6752" y="3799"/>
                  <a:ext cx="10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31" name="Line 1088"/>
                <p:cNvSpPr>
                  <a:spLocks noChangeShapeType="1"/>
                </p:cNvSpPr>
                <p:nvPr/>
              </p:nvSpPr>
              <p:spPr bwMode="auto">
                <a:xfrm flipH="1">
                  <a:off x="6968" y="3808"/>
                  <a:ext cx="8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32" name="Line 1089"/>
                <p:cNvSpPr>
                  <a:spLocks noChangeShapeType="1"/>
                </p:cNvSpPr>
                <p:nvPr/>
              </p:nvSpPr>
              <p:spPr bwMode="auto">
                <a:xfrm flipV="1">
                  <a:off x="6352" y="2557"/>
                  <a:ext cx="1" cy="5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33" name="Rectangle 1090"/>
                <p:cNvSpPr>
                  <a:spLocks noChangeArrowheads="1"/>
                </p:cNvSpPr>
                <p:nvPr/>
              </p:nvSpPr>
              <p:spPr bwMode="auto">
                <a:xfrm>
                  <a:off x="5241" y="2738"/>
                  <a:ext cx="225" cy="7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 altLang="es-ES"/>
                </a:p>
              </p:txBody>
            </p:sp>
            <p:sp>
              <p:nvSpPr>
                <p:cNvPr id="17534" name="Freeform 1091"/>
                <p:cNvSpPr>
                  <a:spLocks/>
                </p:cNvSpPr>
                <p:nvPr/>
              </p:nvSpPr>
              <p:spPr bwMode="auto">
                <a:xfrm>
                  <a:off x="5083" y="2775"/>
                  <a:ext cx="533" cy="2837"/>
                </a:xfrm>
                <a:custGeom>
                  <a:avLst/>
                  <a:gdLst>
                    <a:gd name="T0" fmla="*/ 0 w 1067"/>
                    <a:gd name="T1" fmla="*/ 0 h 5674"/>
                    <a:gd name="T2" fmla="*/ 0 w 1067"/>
                    <a:gd name="T3" fmla="*/ 355 h 5674"/>
                    <a:gd name="T4" fmla="*/ 66 w 1067"/>
                    <a:gd name="T5" fmla="*/ 355 h 5674"/>
                    <a:gd name="T6" fmla="*/ 66 w 1067"/>
                    <a:gd name="T7" fmla="*/ 0 h 5674"/>
                    <a:gd name="T8" fmla="*/ 47 w 1067"/>
                    <a:gd name="T9" fmla="*/ 0 h 56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67"/>
                    <a:gd name="T16" fmla="*/ 0 h 5674"/>
                    <a:gd name="T17" fmla="*/ 1067 w 1067"/>
                    <a:gd name="T18" fmla="*/ 5674 h 56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67" h="5674">
                      <a:moveTo>
                        <a:pt x="0" y="0"/>
                      </a:moveTo>
                      <a:lnTo>
                        <a:pt x="0" y="5674"/>
                      </a:lnTo>
                      <a:lnTo>
                        <a:pt x="1067" y="5674"/>
                      </a:lnTo>
                      <a:lnTo>
                        <a:pt x="1067" y="0"/>
                      </a:lnTo>
                      <a:lnTo>
                        <a:pt x="76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35" name="Line 1092"/>
                <p:cNvSpPr>
                  <a:spLocks noChangeShapeType="1"/>
                </p:cNvSpPr>
                <p:nvPr/>
              </p:nvSpPr>
              <p:spPr bwMode="auto">
                <a:xfrm flipH="1">
                  <a:off x="5083" y="2775"/>
                  <a:ext cx="15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36" name="Freeform 1093"/>
                <p:cNvSpPr>
                  <a:spLocks/>
                </p:cNvSpPr>
                <p:nvPr/>
              </p:nvSpPr>
              <p:spPr bwMode="auto">
                <a:xfrm>
                  <a:off x="5585" y="3010"/>
                  <a:ext cx="35" cy="67"/>
                </a:xfrm>
                <a:custGeom>
                  <a:avLst/>
                  <a:gdLst>
                    <a:gd name="T0" fmla="*/ 5 w 70"/>
                    <a:gd name="T1" fmla="*/ 0 h 133"/>
                    <a:gd name="T2" fmla="*/ 5 w 70"/>
                    <a:gd name="T3" fmla="*/ 0 h 133"/>
                    <a:gd name="T4" fmla="*/ 5 w 70"/>
                    <a:gd name="T5" fmla="*/ 0 h 133"/>
                    <a:gd name="T6" fmla="*/ 5 w 70"/>
                    <a:gd name="T7" fmla="*/ 0 h 133"/>
                    <a:gd name="T8" fmla="*/ 5 w 70"/>
                    <a:gd name="T9" fmla="*/ 0 h 133"/>
                    <a:gd name="T10" fmla="*/ 5 w 70"/>
                    <a:gd name="T11" fmla="*/ 0 h 133"/>
                    <a:gd name="T12" fmla="*/ 5 w 70"/>
                    <a:gd name="T13" fmla="*/ 0 h 133"/>
                    <a:gd name="T14" fmla="*/ 4 w 70"/>
                    <a:gd name="T15" fmla="*/ 1 h 133"/>
                    <a:gd name="T16" fmla="*/ 3 w 70"/>
                    <a:gd name="T17" fmla="*/ 1 h 133"/>
                    <a:gd name="T18" fmla="*/ 2 w 70"/>
                    <a:gd name="T19" fmla="*/ 1 h 133"/>
                    <a:gd name="T20" fmla="*/ 2 w 70"/>
                    <a:gd name="T21" fmla="*/ 2 h 133"/>
                    <a:gd name="T22" fmla="*/ 1 w 70"/>
                    <a:gd name="T23" fmla="*/ 2 h 133"/>
                    <a:gd name="T24" fmla="*/ 1 w 70"/>
                    <a:gd name="T25" fmla="*/ 3 h 133"/>
                    <a:gd name="T26" fmla="*/ 1 w 70"/>
                    <a:gd name="T27" fmla="*/ 4 h 133"/>
                    <a:gd name="T28" fmla="*/ 0 w 70"/>
                    <a:gd name="T29" fmla="*/ 5 h 133"/>
                    <a:gd name="T30" fmla="*/ 0 w 70"/>
                    <a:gd name="T31" fmla="*/ 5 h 133"/>
                    <a:gd name="T32" fmla="*/ 1 w 70"/>
                    <a:gd name="T33" fmla="*/ 5 h 133"/>
                    <a:gd name="T34" fmla="*/ 1 w 70"/>
                    <a:gd name="T35" fmla="*/ 6 h 133"/>
                    <a:gd name="T36" fmla="*/ 1 w 70"/>
                    <a:gd name="T37" fmla="*/ 7 h 133"/>
                    <a:gd name="T38" fmla="*/ 2 w 70"/>
                    <a:gd name="T39" fmla="*/ 8 h 133"/>
                    <a:gd name="T40" fmla="*/ 2 w 70"/>
                    <a:gd name="T41" fmla="*/ 8 h 133"/>
                    <a:gd name="T42" fmla="*/ 3 w 70"/>
                    <a:gd name="T43" fmla="*/ 8 h 133"/>
                    <a:gd name="T44" fmla="*/ 4 w 70"/>
                    <a:gd name="T45" fmla="*/ 9 h 133"/>
                    <a:gd name="T46" fmla="*/ 4 w 70"/>
                    <a:gd name="T47" fmla="*/ 9 h 13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0"/>
                    <a:gd name="T73" fmla="*/ 0 h 133"/>
                    <a:gd name="T74" fmla="*/ 70 w 70"/>
                    <a:gd name="T75" fmla="*/ 133 h 13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0" h="133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69" y="0"/>
                      </a:lnTo>
                      <a:lnTo>
                        <a:pt x="67" y="0"/>
                      </a:lnTo>
                      <a:lnTo>
                        <a:pt x="53" y="1"/>
                      </a:lnTo>
                      <a:lnTo>
                        <a:pt x="41" y="5"/>
                      </a:lnTo>
                      <a:lnTo>
                        <a:pt x="29" y="11"/>
                      </a:lnTo>
                      <a:lnTo>
                        <a:pt x="21" y="20"/>
                      </a:lnTo>
                      <a:lnTo>
                        <a:pt x="12" y="30"/>
                      </a:lnTo>
                      <a:lnTo>
                        <a:pt x="6" y="41"/>
                      </a:lnTo>
                      <a:lnTo>
                        <a:pt x="2" y="54"/>
                      </a:lnTo>
                      <a:lnTo>
                        <a:pt x="0" y="66"/>
                      </a:lnTo>
                      <a:lnTo>
                        <a:pt x="2" y="80"/>
                      </a:lnTo>
                      <a:lnTo>
                        <a:pt x="6" y="92"/>
                      </a:lnTo>
                      <a:lnTo>
                        <a:pt x="12" y="103"/>
                      </a:lnTo>
                      <a:lnTo>
                        <a:pt x="19" y="113"/>
                      </a:lnTo>
                      <a:lnTo>
                        <a:pt x="28" y="121"/>
                      </a:lnTo>
                      <a:lnTo>
                        <a:pt x="40" y="127"/>
                      </a:lnTo>
                      <a:lnTo>
                        <a:pt x="51" y="131"/>
                      </a:lnTo>
                      <a:lnTo>
                        <a:pt x="64" y="13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37" name="Freeform 1094"/>
                <p:cNvSpPr>
                  <a:spLocks/>
                </p:cNvSpPr>
                <p:nvPr/>
              </p:nvSpPr>
              <p:spPr bwMode="auto">
                <a:xfrm>
                  <a:off x="5078" y="3010"/>
                  <a:ext cx="35" cy="67"/>
                </a:xfrm>
                <a:custGeom>
                  <a:avLst/>
                  <a:gdLst>
                    <a:gd name="T0" fmla="*/ 0 w 71"/>
                    <a:gd name="T1" fmla="*/ 9 h 133"/>
                    <a:gd name="T2" fmla="*/ 0 w 71"/>
                    <a:gd name="T3" fmla="*/ 9 h 133"/>
                    <a:gd name="T4" fmla="*/ 1 w 71"/>
                    <a:gd name="T5" fmla="*/ 9 h 133"/>
                    <a:gd name="T6" fmla="*/ 2 w 71"/>
                    <a:gd name="T7" fmla="*/ 8 h 133"/>
                    <a:gd name="T8" fmla="*/ 2 w 71"/>
                    <a:gd name="T9" fmla="*/ 8 h 133"/>
                    <a:gd name="T10" fmla="*/ 3 w 71"/>
                    <a:gd name="T11" fmla="*/ 8 h 133"/>
                    <a:gd name="T12" fmla="*/ 3 w 71"/>
                    <a:gd name="T13" fmla="*/ 7 h 133"/>
                    <a:gd name="T14" fmla="*/ 4 w 71"/>
                    <a:gd name="T15" fmla="*/ 6 h 133"/>
                    <a:gd name="T16" fmla="*/ 4 w 71"/>
                    <a:gd name="T17" fmla="*/ 5 h 133"/>
                    <a:gd name="T18" fmla="*/ 4 w 71"/>
                    <a:gd name="T19" fmla="*/ 5 h 133"/>
                    <a:gd name="T20" fmla="*/ 4 w 71"/>
                    <a:gd name="T21" fmla="*/ 5 h 133"/>
                    <a:gd name="T22" fmla="*/ 4 w 71"/>
                    <a:gd name="T23" fmla="*/ 4 h 133"/>
                    <a:gd name="T24" fmla="*/ 4 w 71"/>
                    <a:gd name="T25" fmla="*/ 3 h 133"/>
                    <a:gd name="T26" fmla="*/ 3 w 71"/>
                    <a:gd name="T27" fmla="*/ 2 h 133"/>
                    <a:gd name="T28" fmla="*/ 3 w 71"/>
                    <a:gd name="T29" fmla="*/ 2 h 133"/>
                    <a:gd name="T30" fmla="*/ 2 w 71"/>
                    <a:gd name="T31" fmla="*/ 1 h 133"/>
                    <a:gd name="T32" fmla="*/ 1 w 71"/>
                    <a:gd name="T33" fmla="*/ 1 h 133"/>
                    <a:gd name="T34" fmla="*/ 1 w 71"/>
                    <a:gd name="T35" fmla="*/ 1 h 133"/>
                    <a:gd name="T36" fmla="*/ 0 w 71"/>
                    <a:gd name="T37" fmla="*/ 0 h 133"/>
                    <a:gd name="T38" fmla="*/ 0 w 71"/>
                    <a:gd name="T39" fmla="*/ 0 h 133"/>
                    <a:gd name="T40" fmla="*/ 0 w 71"/>
                    <a:gd name="T41" fmla="*/ 0 h 133"/>
                    <a:gd name="T42" fmla="*/ 0 w 71"/>
                    <a:gd name="T43" fmla="*/ 0 h 133"/>
                    <a:gd name="T44" fmla="*/ 0 w 71"/>
                    <a:gd name="T45" fmla="*/ 0 h 133"/>
                    <a:gd name="T46" fmla="*/ 0 w 71"/>
                    <a:gd name="T47" fmla="*/ 0 h 13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1"/>
                    <a:gd name="T73" fmla="*/ 0 h 133"/>
                    <a:gd name="T74" fmla="*/ 71 w 71"/>
                    <a:gd name="T75" fmla="*/ 133 h 13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1" h="133">
                      <a:moveTo>
                        <a:pt x="8" y="133"/>
                      </a:moveTo>
                      <a:lnTo>
                        <a:pt x="8" y="133"/>
                      </a:lnTo>
                      <a:lnTo>
                        <a:pt x="21" y="131"/>
                      </a:lnTo>
                      <a:lnTo>
                        <a:pt x="32" y="127"/>
                      </a:lnTo>
                      <a:lnTo>
                        <a:pt x="43" y="121"/>
                      </a:lnTo>
                      <a:lnTo>
                        <a:pt x="52" y="113"/>
                      </a:lnTo>
                      <a:lnTo>
                        <a:pt x="60" y="103"/>
                      </a:lnTo>
                      <a:lnTo>
                        <a:pt x="66" y="92"/>
                      </a:lnTo>
                      <a:lnTo>
                        <a:pt x="70" y="80"/>
                      </a:lnTo>
                      <a:lnTo>
                        <a:pt x="71" y="66"/>
                      </a:lnTo>
                      <a:lnTo>
                        <a:pt x="70" y="54"/>
                      </a:lnTo>
                      <a:lnTo>
                        <a:pt x="66" y="41"/>
                      </a:lnTo>
                      <a:lnTo>
                        <a:pt x="60" y="30"/>
                      </a:lnTo>
                      <a:lnTo>
                        <a:pt x="51" y="20"/>
                      </a:lnTo>
                      <a:lnTo>
                        <a:pt x="42" y="11"/>
                      </a:lnTo>
                      <a:lnTo>
                        <a:pt x="31" y="5"/>
                      </a:lnTo>
                      <a:lnTo>
                        <a:pt x="18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38" name="Freeform 1095"/>
                <p:cNvSpPr>
                  <a:spLocks/>
                </p:cNvSpPr>
                <p:nvPr/>
              </p:nvSpPr>
              <p:spPr bwMode="auto">
                <a:xfrm>
                  <a:off x="5078" y="3712"/>
                  <a:ext cx="35" cy="67"/>
                </a:xfrm>
                <a:custGeom>
                  <a:avLst/>
                  <a:gdLst>
                    <a:gd name="T0" fmla="*/ 0 w 71"/>
                    <a:gd name="T1" fmla="*/ 9 h 133"/>
                    <a:gd name="T2" fmla="*/ 0 w 71"/>
                    <a:gd name="T3" fmla="*/ 9 h 133"/>
                    <a:gd name="T4" fmla="*/ 1 w 71"/>
                    <a:gd name="T5" fmla="*/ 9 h 133"/>
                    <a:gd name="T6" fmla="*/ 2 w 71"/>
                    <a:gd name="T7" fmla="*/ 8 h 133"/>
                    <a:gd name="T8" fmla="*/ 2 w 71"/>
                    <a:gd name="T9" fmla="*/ 8 h 133"/>
                    <a:gd name="T10" fmla="*/ 3 w 71"/>
                    <a:gd name="T11" fmla="*/ 8 h 133"/>
                    <a:gd name="T12" fmla="*/ 3 w 71"/>
                    <a:gd name="T13" fmla="*/ 7 h 133"/>
                    <a:gd name="T14" fmla="*/ 4 w 71"/>
                    <a:gd name="T15" fmla="*/ 6 h 133"/>
                    <a:gd name="T16" fmla="*/ 4 w 71"/>
                    <a:gd name="T17" fmla="*/ 5 h 133"/>
                    <a:gd name="T18" fmla="*/ 4 w 71"/>
                    <a:gd name="T19" fmla="*/ 5 h 133"/>
                    <a:gd name="T20" fmla="*/ 4 w 71"/>
                    <a:gd name="T21" fmla="*/ 5 h 133"/>
                    <a:gd name="T22" fmla="*/ 4 w 71"/>
                    <a:gd name="T23" fmla="*/ 4 h 133"/>
                    <a:gd name="T24" fmla="*/ 4 w 71"/>
                    <a:gd name="T25" fmla="*/ 3 h 133"/>
                    <a:gd name="T26" fmla="*/ 3 w 71"/>
                    <a:gd name="T27" fmla="*/ 2 h 133"/>
                    <a:gd name="T28" fmla="*/ 3 w 71"/>
                    <a:gd name="T29" fmla="*/ 2 h 133"/>
                    <a:gd name="T30" fmla="*/ 2 w 71"/>
                    <a:gd name="T31" fmla="*/ 1 h 133"/>
                    <a:gd name="T32" fmla="*/ 1 w 71"/>
                    <a:gd name="T33" fmla="*/ 1 h 133"/>
                    <a:gd name="T34" fmla="*/ 1 w 71"/>
                    <a:gd name="T35" fmla="*/ 1 h 133"/>
                    <a:gd name="T36" fmla="*/ 0 w 71"/>
                    <a:gd name="T37" fmla="*/ 0 h 133"/>
                    <a:gd name="T38" fmla="*/ 0 w 71"/>
                    <a:gd name="T39" fmla="*/ 0 h 133"/>
                    <a:gd name="T40" fmla="*/ 0 w 71"/>
                    <a:gd name="T41" fmla="*/ 0 h 133"/>
                    <a:gd name="T42" fmla="*/ 0 w 71"/>
                    <a:gd name="T43" fmla="*/ 0 h 133"/>
                    <a:gd name="T44" fmla="*/ 0 w 71"/>
                    <a:gd name="T45" fmla="*/ 0 h 133"/>
                    <a:gd name="T46" fmla="*/ 0 w 71"/>
                    <a:gd name="T47" fmla="*/ 0 h 13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1"/>
                    <a:gd name="T73" fmla="*/ 0 h 133"/>
                    <a:gd name="T74" fmla="*/ 71 w 71"/>
                    <a:gd name="T75" fmla="*/ 133 h 13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1" h="133">
                      <a:moveTo>
                        <a:pt x="8" y="133"/>
                      </a:moveTo>
                      <a:lnTo>
                        <a:pt x="8" y="133"/>
                      </a:lnTo>
                      <a:lnTo>
                        <a:pt x="21" y="132"/>
                      </a:lnTo>
                      <a:lnTo>
                        <a:pt x="32" y="127"/>
                      </a:lnTo>
                      <a:lnTo>
                        <a:pt x="43" y="121"/>
                      </a:lnTo>
                      <a:lnTo>
                        <a:pt x="52" y="113"/>
                      </a:lnTo>
                      <a:lnTo>
                        <a:pt x="60" y="103"/>
                      </a:lnTo>
                      <a:lnTo>
                        <a:pt x="66" y="93"/>
                      </a:lnTo>
                      <a:lnTo>
                        <a:pt x="70" y="80"/>
                      </a:lnTo>
                      <a:lnTo>
                        <a:pt x="71" y="68"/>
                      </a:lnTo>
                      <a:lnTo>
                        <a:pt x="70" y="54"/>
                      </a:lnTo>
                      <a:lnTo>
                        <a:pt x="66" y="40"/>
                      </a:lnTo>
                      <a:lnTo>
                        <a:pt x="60" y="29"/>
                      </a:lnTo>
                      <a:lnTo>
                        <a:pt x="51" y="19"/>
                      </a:lnTo>
                      <a:lnTo>
                        <a:pt x="42" y="11"/>
                      </a:lnTo>
                      <a:lnTo>
                        <a:pt x="31" y="5"/>
                      </a:lnTo>
                      <a:lnTo>
                        <a:pt x="18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39" name="Freeform 1096"/>
                <p:cNvSpPr>
                  <a:spLocks/>
                </p:cNvSpPr>
                <p:nvPr/>
              </p:nvSpPr>
              <p:spPr bwMode="auto">
                <a:xfrm>
                  <a:off x="5585" y="3712"/>
                  <a:ext cx="35" cy="67"/>
                </a:xfrm>
                <a:custGeom>
                  <a:avLst/>
                  <a:gdLst>
                    <a:gd name="T0" fmla="*/ 5 w 70"/>
                    <a:gd name="T1" fmla="*/ 0 h 133"/>
                    <a:gd name="T2" fmla="*/ 5 w 70"/>
                    <a:gd name="T3" fmla="*/ 0 h 133"/>
                    <a:gd name="T4" fmla="*/ 5 w 70"/>
                    <a:gd name="T5" fmla="*/ 0 h 133"/>
                    <a:gd name="T6" fmla="*/ 5 w 70"/>
                    <a:gd name="T7" fmla="*/ 0 h 133"/>
                    <a:gd name="T8" fmla="*/ 5 w 70"/>
                    <a:gd name="T9" fmla="*/ 0 h 133"/>
                    <a:gd name="T10" fmla="*/ 5 w 70"/>
                    <a:gd name="T11" fmla="*/ 0 h 133"/>
                    <a:gd name="T12" fmla="*/ 5 w 70"/>
                    <a:gd name="T13" fmla="*/ 0 h 133"/>
                    <a:gd name="T14" fmla="*/ 4 w 70"/>
                    <a:gd name="T15" fmla="*/ 1 h 133"/>
                    <a:gd name="T16" fmla="*/ 3 w 70"/>
                    <a:gd name="T17" fmla="*/ 1 h 133"/>
                    <a:gd name="T18" fmla="*/ 2 w 70"/>
                    <a:gd name="T19" fmla="*/ 1 h 133"/>
                    <a:gd name="T20" fmla="*/ 2 w 70"/>
                    <a:gd name="T21" fmla="*/ 2 h 133"/>
                    <a:gd name="T22" fmla="*/ 1 w 70"/>
                    <a:gd name="T23" fmla="*/ 2 h 133"/>
                    <a:gd name="T24" fmla="*/ 1 w 70"/>
                    <a:gd name="T25" fmla="*/ 3 h 133"/>
                    <a:gd name="T26" fmla="*/ 1 w 70"/>
                    <a:gd name="T27" fmla="*/ 4 h 133"/>
                    <a:gd name="T28" fmla="*/ 0 w 70"/>
                    <a:gd name="T29" fmla="*/ 5 h 133"/>
                    <a:gd name="T30" fmla="*/ 0 w 70"/>
                    <a:gd name="T31" fmla="*/ 5 h 133"/>
                    <a:gd name="T32" fmla="*/ 1 w 70"/>
                    <a:gd name="T33" fmla="*/ 5 h 133"/>
                    <a:gd name="T34" fmla="*/ 1 w 70"/>
                    <a:gd name="T35" fmla="*/ 6 h 133"/>
                    <a:gd name="T36" fmla="*/ 1 w 70"/>
                    <a:gd name="T37" fmla="*/ 7 h 133"/>
                    <a:gd name="T38" fmla="*/ 2 w 70"/>
                    <a:gd name="T39" fmla="*/ 8 h 133"/>
                    <a:gd name="T40" fmla="*/ 2 w 70"/>
                    <a:gd name="T41" fmla="*/ 8 h 133"/>
                    <a:gd name="T42" fmla="*/ 3 w 70"/>
                    <a:gd name="T43" fmla="*/ 8 h 133"/>
                    <a:gd name="T44" fmla="*/ 4 w 70"/>
                    <a:gd name="T45" fmla="*/ 9 h 133"/>
                    <a:gd name="T46" fmla="*/ 4 w 70"/>
                    <a:gd name="T47" fmla="*/ 9 h 13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0"/>
                    <a:gd name="T73" fmla="*/ 0 h 133"/>
                    <a:gd name="T74" fmla="*/ 70 w 70"/>
                    <a:gd name="T75" fmla="*/ 133 h 13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0" h="133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69" y="0"/>
                      </a:lnTo>
                      <a:lnTo>
                        <a:pt x="67" y="0"/>
                      </a:lnTo>
                      <a:lnTo>
                        <a:pt x="53" y="1"/>
                      </a:lnTo>
                      <a:lnTo>
                        <a:pt x="41" y="5"/>
                      </a:lnTo>
                      <a:lnTo>
                        <a:pt x="29" y="11"/>
                      </a:lnTo>
                      <a:lnTo>
                        <a:pt x="21" y="19"/>
                      </a:lnTo>
                      <a:lnTo>
                        <a:pt x="12" y="29"/>
                      </a:lnTo>
                      <a:lnTo>
                        <a:pt x="6" y="40"/>
                      </a:lnTo>
                      <a:lnTo>
                        <a:pt x="2" y="54"/>
                      </a:lnTo>
                      <a:lnTo>
                        <a:pt x="0" y="68"/>
                      </a:lnTo>
                      <a:lnTo>
                        <a:pt x="2" y="80"/>
                      </a:lnTo>
                      <a:lnTo>
                        <a:pt x="6" y="93"/>
                      </a:lnTo>
                      <a:lnTo>
                        <a:pt x="12" y="103"/>
                      </a:lnTo>
                      <a:lnTo>
                        <a:pt x="19" y="113"/>
                      </a:lnTo>
                      <a:lnTo>
                        <a:pt x="28" y="121"/>
                      </a:lnTo>
                      <a:lnTo>
                        <a:pt x="40" y="127"/>
                      </a:lnTo>
                      <a:lnTo>
                        <a:pt x="51" y="132"/>
                      </a:lnTo>
                      <a:lnTo>
                        <a:pt x="64" y="13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40" name="Freeform 1097"/>
                <p:cNvSpPr>
                  <a:spLocks/>
                </p:cNvSpPr>
                <p:nvPr/>
              </p:nvSpPr>
              <p:spPr bwMode="auto">
                <a:xfrm>
                  <a:off x="5078" y="4546"/>
                  <a:ext cx="35" cy="67"/>
                </a:xfrm>
                <a:custGeom>
                  <a:avLst/>
                  <a:gdLst>
                    <a:gd name="T0" fmla="*/ 0 w 71"/>
                    <a:gd name="T1" fmla="*/ 9 h 134"/>
                    <a:gd name="T2" fmla="*/ 0 w 71"/>
                    <a:gd name="T3" fmla="*/ 9 h 134"/>
                    <a:gd name="T4" fmla="*/ 1 w 71"/>
                    <a:gd name="T5" fmla="*/ 9 h 134"/>
                    <a:gd name="T6" fmla="*/ 2 w 71"/>
                    <a:gd name="T7" fmla="*/ 8 h 134"/>
                    <a:gd name="T8" fmla="*/ 2 w 71"/>
                    <a:gd name="T9" fmla="*/ 8 h 134"/>
                    <a:gd name="T10" fmla="*/ 3 w 71"/>
                    <a:gd name="T11" fmla="*/ 8 h 134"/>
                    <a:gd name="T12" fmla="*/ 3 w 71"/>
                    <a:gd name="T13" fmla="*/ 7 h 134"/>
                    <a:gd name="T14" fmla="*/ 4 w 71"/>
                    <a:gd name="T15" fmla="*/ 6 h 134"/>
                    <a:gd name="T16" fmla="*/ 4 w 71"/>
                    <a:gd name="T17" fmla="*/ 5 h 134"/>
                    <a:gd name="T18" fmla="*/ 4 w 71"/>
                    <a:gd name="T19" fmla="*/ 5 h 134"/>
                    <a:gd name="T20" fmla="*/ 4 w 71"/>
                    <a:gd name="T21" fmla="*/ 5 h 134"/>
                    <a:gd name="T22" fmla="*/ 4 w 71"/>
                    <a:gd name="T23" fmla="*/ 4 h 134"/>
                    <a:gd name="T24" fmla="*/ 4 w 71"/>
                    <a:gd name="T25" fmla="*/ 3 h 134"/>
                    <a:gd name="T26" fmla="*/ 3 w 71"/>
                    <a:gd name="T27" fmla="*/ 2 h 134"/>
                    <a:gd name="T28" fmla="*/ 3 w 71"/>
                    <a:gd name="T29" fmla="*/ 2 h 134"/>
                    <a:gd name="T30" fmla="*/ 2 w 71"/>
                    <a:gd name="T31" fmla="*/ 1 h 134"/>
                    <a:gd name="T32" fmla="*/ 1 w 71"/>
                    <a:gd name="T33" fmla="*/ 1 h 134"/>
                    <a:gd name="T34" fmla="*/ 1 w 71"/>
                    <a:gd name="T35" fmla="*/ 1 h 134"/>
                    <a:gd name="T36" fmla="*/ 0 w 71"/>
                    <a:gd name="T37" fmla="*/ 0 h 134"/>
                    <a:gd name="T38" fmla="*/ 0 w 71"/>
                    <a:gd name="T39" fmla="*/ 0 h 134"/>
                    <a:gd name="T40" fmla="*/ 0 w 71"/>
                    <a:gd name="T41" fmla="*/ 0 h 134"/>
                    <a:gd name="T42" fmla="*/ 0 w 71"/>
                    <a:gd name="T43" fmla="*/ 0 h 134"/>
                    <a:gd name="T44" fmla="*/ 0 w 71"/>
                    <a:gd name="T45" fmla="*/ 0 h 134"/>
                    <a:gd name="T46" fmla="*/ 0 w 71"/>
                    <a:gd name="T47" fmla="*/ 0 h 13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1"/>
                    <a:gd name="T73" fmla="*/ 0 h 134"/>
                    <a:gd name="T74" fmla="*/ 71 w 71"/>
                    <a:gd name="T75" fmla="*/ 134 h 13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1" h="134">
                      <a:moveTo>
                        <a:pt x="8" y="134"/>
                      </a:moveTo>
                      <a:lnTo>
                        <a:pt x="8" y="134"/>
                      </a:lnTo>
                      <a:lnTo>
                        <a:pt x="21" y="132"/>
                      </a:lnTo>
                      <a:lnTo>
                        <a:pt x="32" y="127"/>
                      </a:lnTo>
                      <a:lnTo>
                        <a:pt x="43" y="121"/>
                      </a:lnTo>
                      <a:lnTo>
                        <a:pt x="52" y="113"/>
                      </a:lnTo>
                      <a:lnTo>
                        <a:pt x="60" y="103"/>
                      </a:lnTo>
                      <a:lnTo>
                        <a:pt x="66" y="92"/>
                      </a:lnTo>
                      <a:lnTo>
                        <a:pt x="70" y="79"/>
                      </a:lnTo>
                      <a:lnTo>
                        <a:pt x="71" y="67"/>
                      </a:lnTo>
                      <a:lnTo>
                        <a:pt x="70" y="53"/>
                      </a:lnTo>
                      <a:lnTo>
                        <a:pt x="66" y="40"/>
                      </a:lnTo>
                      <a:lnTo>
                        <a:pt x="60" y="29"/>
                      </a:lnTo>
                      <a:lnTo>
                        <a:pt x="51" y="19"/>
                      </a:lnTo>
                      <a:lnTo>
                        <a:pt x="42" y="11"/>
                      </a:lnTo>
                      <a:lnTo>
                        <a:pt x="31" y="5"/>
                      </a:lnTo>
                      <a:lnTo>
                        <a:pt x="18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41" name="Freeform 1098"/>
                <p:cNvSpPr>
                  <a:spLocks/>
                </p:cNvSpPr>
                <p:nvPr/>
              </p:nvSpPr>
              <p:spPr bwMode="auto">
                <a:xfrm>
                  <a:off x="5585" y="4546"/>
                  <a:ext cx="35" cy="67"/>
                </a:xfrm>
                <a:custGeom>
                  <a:avLst/>
                  <a:gdLst>
                    <a:gd name="T0" fmla="*/ 5 w 70"/>
                    <a:gd name="T1" fmla="*/ 0 h 134"/>
                    <a:gd name="T2" fmla="*/ 5 w 70"/>
                    <a:gd name="T3" fmla="*/ 0 h 134"/>
                    <a:gd name="T4" fmla="*/ 5 w 70"/>
                    <a:gd name="T5" fmla="*/ 0 h 134"/>
                    <a:gd name="T6" fmla="*/ 5 w 70"/>
                    <a:gd name="T7" fmla="*/ 0 h 134"/>
                    <a:gd name="T8" fmla="*/ 5 w 70"/>
                    <a:gd name="T9" fmla="*/ 0 h 134"/>
                    <a:gd name="T10" fmla="*/ 5 w 70"/>
                    <a:gd name="T11" fmla="*/ 0 h 134"/>
                    <a:gd name="T12" fmla="*/ 5 w 70"/>
                    <a:gd name="T13" fmla="*/ 0 h 134"/>
                    <a:gd name="T14" fmla="*/ 4 w 70"/>
                    <a:gd name="T15" fmla="*/ 1 h 134"/>
                    <a:gd name="T16" fmla="*/ 3 w 70"/>
                    <a:gd name="T17" fmla="*/ 1 h 134"/>
                    <a:gd name="T18" fmla="*/ 2 w 70"/>
                    <a:gd name="T19" fmla="*/ 1 h 134"/>
                    <a:gd name="T20" fmla="*/ 2 w 70"/>
                    <a:gd name="T21" fmla="*/ 2 h 134"/>
                    <a:gd name="T22" fmla="*/ 1 w 70"/>
                    <a:gd name="T23" fmla="*/ 2 h 134"/>
                    <a:gd name="T24" fmla="*/ 1 w 70"/>
                    <a:gd name="T25" fmla="*/ 3 h 134"/>
                    <a:gd name="T26" fmla="*/ 1 w 70"/>
                    <a:gd name="T27" fmla="*/ 4 h 134"/>
                    <a:gd name="T28" fmla="*/ 0 w 70"/>
                    <a:gd name="T29" fmla="*/ 5 h 134"/>
                    <a:gd name="T30" fmla="*/ 0 w 70"/>
                    <a:gd name="T31" fmla="*/ 5 h 134"/>
                    <a:gd name="T32" fmla="*/ 1 w 70"/>
                    <a:gd name="T33" fmla="*/ 5 h 134"/>
                    <a:gd name="T34" fmla="*/ 1 w 70"/>
                    <a:gd name="T35" fmla="*/ 6 h 134"/>
                    <a:gd name="T36" fmla="*/ 1 w 70"/>
                    <a:gd name="T37" fmla="*/ 7 h 134"/>
                    <a:gd name="T38" fmla="*/ 2 w 70"/>
                    <a:gd name="T39" fmla="*/ 8 h 134"/>
                    <a:gd name="T40" fmla="*/ 2 w 70"/>
                    <a:gd name="T41" fmla="*/ 8 h 134"/>
                    <a:gd name="T42" fmla="*/ 3 w 70"/>
                    <a:gd name="T43" fmla="*/ 8 h 134"/>
                    <a:gd name="T44" fmla="*/ 4 w 70"/>
                    <a:gd name="T45" fmla="*/ 9 h 134"/>
                    <a:gd name="T46" fmla="*/ 4 w 70"/>
                    <a:gd name="T47" fmla="*/ 9 h 13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0"/>
                    <a:gd name="T73" fmla="*/ 0 h 134"/>
                    <a:gd name="T74" fmla="*/ 70 w 70"/>
                    <a:gd name="T75" fmla="*/ 134 h 13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0" h="134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69" y="0"/>
                      </a:lnTo>
                      <a:lnTo>
                        <a:pt x="67" y="0"/>
                      </a:lnTo>
                      <a:lnTo>
                        <a:pt x="53" y="1"/>
                      </a:lnTo>
                      <a:lnTo>
                        <a:pt x="41" y="5"/>
                      </a:lnTo>
                      <a:lnTo>
                        <a:pt x="29" y="11"/>
                      </a:lnTo>
                      <a:lnTo>
                        <a:pt x="21" y="19"/>
                      </a:lnTo>
                      <a:lnTo>
                        <a:pt x="12" y="29"/>
                      </a:lnTo>
                      <a:lnTo>
                        <a:pt x="6" y="40"/>
                      </a:lnTo>
                      <a:lnTo>
                        <a:pt x="2" y="53"/>
                      </a:lnTo>
                      <a:lnTo>
                        <a:pt x="0" y="67"/>
                      </a:lnTo>
                      <a:lnTo>
                        <a:pt x="2" y="79"/>
                      </a:lnTo>
                      <a:lnTo>
                        <a:pt x="6" y="92"/>
                      </a:lnTo>
                      <a:lnTo>
                        <a:pt x="12" y="103"/>
                      </a:lnTo>
                      <a:lnTo>
                        <a:pt x="19" y="113"/>
                      </a:lnTo>
                      <a:lnTo>
                        <a:pt x="28" y="121"/>
                      </a:lnTo>
                      <a:lnTo>
                        <a:pt x="40" y="127"/>
                      </a:lnTo>
                      <a:lnTo>
                        <a:pt x="51" y="132"/>
                      </a:lnTo>
                      <a:lnTo>
                        <a:pt x="64" y="13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42" name="Freeform 1099"/>
                <p:cNvSpPr>
                  <a:spLocks/>
                </p:cNvSpPr>
                <p:nvPr/>
              </p:nvSpPr>
              <p:spPr bwMode="auto">
                <a:xfrm>
                  <a:off x="5078" y="5281"/>
                  <a:ext cx="35" cy="67"/>
                </a:xfrm>
                <a:custGeom>
                  <a:avLst/>
                  <a:gdLst>
                    <a:gd name="T0" fmla="*/ 0 w 71"/>
                    <a:gd name="T1" fmla="*/ 8 h 135"/>
                    <a:gd name="T2" fmla="*/ 0 w 71"/>
                    <a:gd name="T3" fmla="*/ 8 h 135"/>
                    <a:gd name="T4" fmla="*/ 1 w 71"/>
                    <a:gd name="T5" fmla="*/ 8 h 135"/>
                    <a:gd name="T6" fmla="*/ 2 w 71"/>
                    <a:gd name="T7" fmla="*/ 8 h 135"/>
                    <a:gd name="T8" fmla="*/ 2 w 71"/>
                    <a:gd name="T9" fmla="*/ 7 h 135"/>
                    <a:gd name="T10" fmla="*/ 3 w 71"/>
                    <a:gd name="T11" fmla="*/ 7 h 135"/>
                    <a:gd name="T12" fmla="*/ 3 w 71"/>
                    <a:gd name="T13" fmla="*/ 6 h 135"/>
                    <a:gd name="T14" fmla="*/ 4 w 71"/>
                    <a:gd name="T15" fmla="*/ 5 h 135"/>
                    <a:gd name="T16" fmla="*/ 4 w 71"/>
                    <a:gd name="T17" fmla="*/ 5 h 135"/>
                    <a:gd name="T18" fmla="*/ 4 w 71"/>
                    <a:gd name="T19" fmla="*/ 4 h 135"/>
                    <a:gd name="T20" fmla="*/ 4 w 71"/>
                    <a:gd name="T21" fmla="*/ 4 h 135"/>
                    <a:gd name="T22" fmla="*/ 4 w 71"/>
                    <a:gd name="T23" fmla="*/ 3 h 135"/>
                    <a:gd name="T24" fmla="*/ 4 w 71"/>
                    <a:gd name="T25" fmla="*/ 2 h 135"/>
                    <a:gd name="T26" fmla="*/ 3 w 71"/>
                    <a:gd name="T27" fmla="*/ 1 h 135"/>
                    <a:gd name="T28" fmla="*/ 3 w 71"/>
                    <a:gd name="T29" fmla="*/ 1 h 135"/>
                    <a:gd name="T30" fmla="*/ 2 w 71"/>
                    <a:gd name="T31" fmla="*/ 0 h 135"/>
                    <a:gd name="T32" fmla="*/ 1 w 71"/>
                    <a:gd name="T33" fmla="*/ 0 h 135"/>
                    <a:gd name="T34" fmla="*/ 1 w 71"/>
                    <a:gd name="T35" fmla="*/ 0 h 135"/>
                    <a:gd name="T36" fmla="*/ 0 w 71"/>
                    <a:gd name="T37" fmla="*/ 0 h 135"/>
                    <a:gd name="T38" fmla="*/ 0 w 71"/>
                    <a:gd name="T39" fmla="*/ 0 h 135"/>
                    <a:gd name="T40" fmla="*/ 0 w 71"/>
                    <a:gd name="T41" fmla="*/ 0 h 135"/>
                    <a:gd name="T42" fmla="*/ 0 w 71"/>
                    <a:gd name="T43" fmla="*/ 0 h 135"/>
                    <a:gd name="T44" fmla="*/ 0 w 71"/>
                    <a:gd name="T45" fmla="*/ 0 h 135"/>
                    <a:gd name="T46" fmla="*/ 0 w 71"/>
                    <a:gd name="T47" fmla="*/ 0 h 13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1"/>
                    <a:gd name="T73" fmla="*/ 0 h 135"/>
                    <a:gd name="T74" fmla="*/ 71 w 71"/>
                    <a:gd name="T75" fmla="*/ 135 h 13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1" h="135">
                      <a:moveTo>
                        <a:pt x="8" y="135"/>
                      </a:moveTo>
                      <a:lnTo>
                        <a:pt x="8" y="135"/>
                      </a:lnTo>
                      <a:lnTo>
                        <a:pt x="21" y="134"/>
                      </a:lnTo>
                      <a:lnTo>
                        <a:pt x="32" y="129"/>
                      </a:lnTo>
                      <a:lnTo>
                        <a:pt x="43" y="123"/>
                      </a:lnTo>
                      <a:lnTo>
                        <a:pt x="52" y="115"/>
                      </a:lnTo>
                      <a:lnTo>
                        <a:pt x="60" y="105"/>
                      </a:lnTo>
                      <a:lnTo>
                        <a:pt x="66" y="94"/>
                      </a:lnTo>
                      <a:lnTo>
                        <a:pt x="70" y="81"/>
                      </a:lnTo>
                      <a:lnTo>
                        <a:pt x="71" y="69"/>
                      </a:lnTo>
                      <a:lnTo>
                        <a:pt x="70" y="55"/>
                      </a:lnTo>
                      <a:lnTo>
                        <a:pt x="66" y="42"/>
                      </a:lnTo>
                      <a:lnTo>
                        <a:pt x="60" y="31"/>
                      </a:lnTo>
                      <a:lnTo>
                        <a:pt x="51" y="21"/>
                      </a:lnTo>
                      <a:lnTo>
                        <a:pt x="42" y="12"/>
                      </a:lnTo>
                      <a:lnTo>
                        <a:pt x="31" y="6"/>
                      </a:lnTo>
                      <a:lnTo>
                        <a:pt x="18" y="2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43" name="Freeform 1100"/>
                <p:cNvSpPr>
                  <a:spLocks/>
                </p:cNvSpPr>
                <p:nvPr/>
              </p:nvSpPr>
              <p:spPr bwMode="auto">
                <a:xfrm>
                  <a:off x="5585" y="5281"/>
                  <a:ext cx="35" cy="67"/>
                </a:xfrm>
                <a:custGeom>
                  <a:avLst/>
                  <a:gdLst>
                    <a:gd name="T0" fmla="*/ 5 w 70"/>
                    <a:gd name="T1" fmla="*/ 0 h 135"/>
                    <a:gd name="T2" fmla="*/ 5 w 70"/>
                    <a:gd name="T3" fmla="*/ 0 h 135"/>
                    <a:gd name="T4" fmla="*/ 5 w 70"/>
                    <a:gd name="T5" fmla="*/ 0 h 135"/>
                    <a:gd name="T6" fmla="*/ 5 w 70"/>
                    <a:gd name="T7" fmla="*/ 0 h 135"/>
                    <a:gd name="T8" fmla="*/ 5 w 70"/>
                    <a:gd name="T9" fmla="*/ 0 h 135"/>
                    <a:gd name="T10" fmla="*/ 5 w 70"/>
                    <a:gd name="T11" fmla="*/ 0 h 135"/>
                    <a:gd name="T12" fmla="*/ 5 w 70"/>
                    <a:gd name="T13" fmla="*/ 0 h 135"/>
                    <a:gd name="T14" fmla="*/ 4 w 70"/>
                    <a:gd name="T15" fmla="*/ 0 h 135"/>
                    <a:gd name="T16" fmla="*/ 3 w 70"/>
                    <a:gd name="T17" fmla="*/ 0 h 135"/>
                    <a:gd name="T18" fmla="*/ 2 w 70"/>
                    <a:gd name="T19" fmla="*/ 0 h 135"/>
                    <a:gd name="T20" fmla="*/ 2 w 70"/>
                    <a:gd name="T21" fmla="*/ 1 h 135"/>
                    <a:gd name="T22" fmla="*/ 1 w 70"/>
                    <a:gd name="T23" fmla="*/ 1 h 135"/>
                    <a:gd name="T24" fmla="*/ 1 w 70"/>
                    <a:gd name="T25" fmla="*/ 2 h 135"/>
                    <a:gd name="T26" fmla="*/ 1 w 70"/>
                    <a:gd name="T27" fmla="*/ 3 h 135"/>
                    <a:gd name="T28" fmla="*/ 0 w 70"/>
                    <a:gd name="T29" fmla="*/ 4 h 135"/>
                    <a:gd name="T30" fmla="*/ 0 w 70"/>
                    <a:gd name="T31" fmla="*/ 4 h 135"/>
                    <a:gd name="T32" fmla="*/ 1 w 70"/>
                    <a:gd name="T33" fmla="*/ 5 h 135"/>
                    <a:gd name="T34" fmla="*/ 1 w 70"/>
                    <a:gd name="T35" fmla="*/ 5 h 135"/>
                    <a:gd name="T36" fmla="*/ 1 w 70"/>
                    <a:gd name="T37" fmla="*/ 6 h 135"/>
                    <a:gd name="T38" fmla="*/ 2 w 70"/>
                    <a:gd name="T39" fmla="*/ 7 h 135"/>
                    <a:gd name="T40" fmla="*/ 2 w 70"/>
                    <a:gd name="T41" fmla="*/ 7 h 135"/>
                    <a:gd name="T42" fmla="*/ 3 w 70"/>
                    <a:gd name="T43" fmla="*/ 8 h 135"/>
                    <a:gd name="T44" fmla="*/ 4 w 70"/>
                    <a:gd name="T45" fmla="*/ 8 h 135"/>
                    <a:gd name="T46" fmla="*/ 4 w 70"/>
                    <a:gd name="T47" fmla="*/ 8 h 13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0"/>
                    <a:gd name="T73" fmla="*/ 0 h 135"/>
                    <a:gd name="T74" fmla="*/ 70 w 70"/>
                    <a:gd name="T75" fmla="*/ 135 h 13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0" h="135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69" y="0"/>
                      </a:lnTo>
                      <a:lnTo>
                        <a:pt x="67" y="0"/>
                      </a:lnTo>
                      <a:lnTo>
                        <a:pt x="53" y="2"/>
                      </a:lnTo>
                      <a:lnTo>
                        <a:pt x="41" y="6"/>
                      </a:lnTo>
                      <a:lnTo>
                        <a:pt x="29" y="12"/>
                      </a:lnTo>
                      <a:lnTo>
                        <a:pt x="21" y="21"/>
                      </a:lnTo>
                      <a:lnTo>
                        <a:pt x="12" y="31"/>
                      </a:lnTo>
                      <a:lnTo>
                        <a:pt x="6" y="42"/>
                      </a:lnTo>
                      <a:lnTo>
                        <a:pt x="2" y="55"/>
                      </a:lnTo>
                      <a:lnTo>
                        <a:pt x="0" y="69"/>
                      </a:lnTo>
                      <a:lnTo>
                        <a:pt x="2" y="81"/>
                      </a:lnTo>
                      <a:lnTo>
                        <a:pt x="6" y="94"/>
                      </a:lnTo>
                      <a:lnTo>
                        <a:pt x="12" y="105"/>
                      </a:lnTo>
                      <a:lnTo>
                        <a:pt x="19" y="115"/>
                      </a:lnTo>
                      <a:lnTo>
                        <a:pt x="28" y="123"/>
                      </a:lnTo>
                      <a:lnTo>
                        <a:pt x="40" y="129"/>
                      </a:lnTo>
                      <a:lnTo>
                        <a:pt x="51" y="134"/>
                      </a:lnTo>
                      <a:lnTo>
                        <a:pt x="64" y="13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44" name="Freeform 1101"/>
                <p:cNvSpPr>
                  <a:spLocks/>
                </p:cNvSpPr>
                <p:nvPr/>
              </p:nvSpPr>
              <p:spPr bwMode="auto">
                <a:xfrm>
                  <a:off x="6352" y="5796"/>
                  <a:ext cx="49" cy="49"/>
                </a:xfrm>
                <a:custGeom>
                  <a:avLst/>
                  <a:gdLst>
                    <a:gd name="T0" fmla="*/ 0 w 99"/>
                    <a:gd name="T1" fmla="*/ 0 h 99"/>
                    <a:gd name="T2" fmla="*/ 0 w 99"/>
                    <a:gd name="T3" fmla="*/ 0 h 99"/>
                    <a:gd name="T4" fmla="*/ 0 w 99"/>
                    <a:gd name="T5" fmla="*/ 0 h 99"/>
                    <a:gd name="T6" fmla="*/ 0 w 99"/>
                    <a:gd name="T7" fmla="*/ 0 h 99"/>
                    <a:gd name="T8" fmla="*/ 0 w 99"/>
                    <a:gd name="T9" fmla="*/ 0 h 99"/>
                    <a:gd name="T10" fmla="*/ 0 w 99"/>
                    <a:gd name="T11" fmla="*/ 0 h 99"/>
                    <a:gd name="T12" fmla="*/ 0 w 99"/>
                    <a:gd name="T13" fmla="*/ 0 h 99"/>
                    <a:gd name="T14" fmla="*/ 0 w 99"/>
                    <a:gd name="T15" fmla="*/ 1 h 99"/>
                    <a:gd name="T16" fmla="*/ 0 w 99"/>
                    <a:gd name="T17" fmla="*/ 2 h 99"/>
                    <a:gd name="T18" fmla="*/ 1 w 99"/>
                    <a:gd name="T19" fmla="*/ 3 h 99"/>
                    <a:gd name="T20" fmla="*/ 1 w 99"/>
                    <a:gd name="T21" fmla="*/ 4 h 99"/>
                    <a:gd name="T22" fmla="*/ 2 w 99"/>
                    <a:gd name="T23" fmla="*/ 5 h 99"/>
                    <a:gd name="T24" fmla="*/ 3 w 99"/>
                    <a:gd name="T25" fmla="*/ 5 h 99"/>
                    <a:gd name="T26" fmla="*/ 4 w 99"/>
                    <a:gd name="T27" fmla="*/ 6 h 99"/>
                    <a:gd name="T28" fmla="*/ 6 w 99"/>
                    <a:gd name="T29" fmla="*/ 6 h 9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9"/>
                    <a:gd name="T46" fmla="*/ 0 h 99"/>
                    <a:gd name="T47" fmla="*/ 99 w 99"/>
                    <a:gd name="T48" fmla="*/ 99 h 9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9" h="9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20"/>
                      </a:lnTo>
                      <a:lnTo>
                        <a:pt x="8" y="38"/>
                      </a:lnTo>
                      <a:lnTo>
                        <a:pt x="17" y="56"/>
                      </a:lnTo>
                      <a:lnTo>
                        <a:pt x="29" y="70"/>
                      </a:lnTo>
                      <a:lnTo>
                        <a:pt x="43" y="82"/>
                      </a:lnTo>
                      <a:lnTo>
                        <a:pt x="61" y="91"/>
                      </a:lnTo>
                      <a:lnTo>
                        <a:pt x="78" y="96"/>
                      </a:lnTo>
                      <a:lnTo>
                        <a:pt x="99" y="9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45" name="Freeform 1102"/>
                <p:cNvSpPr>
                  <a:spLocks/>
                </p:cNvSpPr>
                <p:nvPr/>
              </p:nvSpPr>
              <p:spPr bwMode="auto">
                <a:xfrm>
                  <a:off x="7304" y="5796"/>
                  <a:ext cx="50" cy="49"/>
                </a:xfrm>
                <a:custGeom>
                  <a:avLst/>
                  <a:gdLst>
                    <a:gd name="T0" fmla="*/ 0 w 100"/>
                    <a:gd name="T1" fmla="*/ 6 h 99"/>
                    <a:gd name="T2" fmla="*/ 0 w 100"/>
                    <a:gd name="T3" fmla="*/ 6 h 99"/>
                    <a:gd name="T4" fmla="*/ 0 w 100"/>
                    <a:gd name="T5" fmla="*/ 6 h 99"/>
                    <a:gd name="T6" fmla="*/ 0 w 100"/>
                    <a:gd name="T7" fmla="*/ 6 h 99"/>
                    <a:gd name="T8" fmla="*/ 0 w 100"/>
                    <a:gd name="T9" fmla="*/ 6 h 99"/>
                    <a:gd name="T10" fmla="*/ 0 w 100"/>
                    <a:gd name="T11" fmla="*/ 6 h 99"/>
                    <a:gd name="T12" fmla="*/ 0 w 100"/>
                    <a:gd name="T13" fmla="*/ 6 h 99"/>
                    <a:gd name="T14" fmla="*/ 2 w 100"/>
                    <a:gd name="T15" fmla="*/ 6 h 99"/>
                    <a:gd name="T16" fmla="*/ 3 w 100"/>
                    <a:gd name="T17" fmla="*/ 5 h 99"/>
                    <a:gd name="T18" fmla="*/ 4 w 100"/>
                    <a:gd name="T19" fmla="*/ 5 h 99"/>
                    <a:gd name="T20" fmla="*/ 5 w 100"/>
                    <a:gd name="T21" fmla="*/ 4 h 99"/>
                    <a:gd name="T22" fmla="*/ 6 w 100"/>
                    <a:gd name="T23" fmla="*/ 3 h 99"/>
                    <a:gd name="T24" fmla="*/ 6 w 100"/>
                    <a:gd name="T25" fmla="*/ 2 h 99"/>
                    <a:gd name="T26" fmla="*/ 7 w 100"/>
                    <a:gd name="T27" fmla="*/ 1 h 99"/>
                    <a:gd name="T28" fmla="*/ 7 w 100"/>
                    <a:gd name="T29" fmla="*/ 0 h 9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00"/>
                    <a:gd name="T46" fmla="*/ 0 h 99"/>
                    <a:gd name="T47" fmla="*/ 100 w 100"/>
                    <a:gd name="T48" fmla="*/ 99 h 9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00" h="99">
                      <a:moveTo>
                        <a:pt x="0" y="99"/>
                      </a:moveTo>
                      <a:lnTo>
                        <a:pt x="0" y="99"/>
                      </a:lnTo>
                      <a:lnTo>
                        <a:pt x="21" y="96"/>
                      </a:lnTo>
                      <a:lnTo>
                        <a:pt x="40" y="91"/>
                      </a:lnTo>
                      <a:lnTo>
                        <a:pt x="56" y="82"/>
                      </a:lnTo>
                      <a:lnTo>
                        <a:pt x="71" y="70"/>
                      </a:lnTo>
                      <a:lnTo>
                        <a:pt x="84" y="56"/>
                      </a:lnTo>
                      <a:lnTo>
                        <a:pt x="93" y="38"/>
                      </a:lnTo>
                      <a:lnTo>
                        <a:pt x="98" y="20"/>
                      </a:lnTo>
                      <a:lnTo>
                        <a:pt x="10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46" name="Freeform 1103"/>
                <p:cNvSpPr>
                  <a:spLocks/>
                </p:cNvSpPr>
                <p:nvPr/>
              </p:nvSpPr>
              <p:spPr bwMode="auto">
                <a:xfrm>
                  <a:off x="7304" y="2507"/>
                  <a:ext cx="50" cy="50"/>
                </a:xfrm>
                <a:custGeom>
                  <a:avLst/>
                  <a:gdLst>
                    <a:gd name="T0" fmla="*/ 7 w 100"/>
                    <a:gd name="T1" fmla="*/ 7 h 98"/>
                    <a:gd name="T2" fmla="*/ 7 w 100"/>
                    <a:gd name="T3" fmla="*/ 7 h 98"/>
                    <a:gd name="T4" fmla="*/ 7 w 100"/>
                    <a:gd name="T5" fmla="*/ 5 h 98"/>
                    <a:gd name="T6" fmla="*/ 6 w 100"/>
                    <a:gd name="T7" fmla="*/ 4 h 98"/>
                    <a:gd name="T8" fmla="*/ 6 w 100"/>
                    <a:gd name="T9" fmla="*/ 3 h 98"/>
                    <a:gd name="T10" fmla="*/ 5 w 100"/>
                    <a:gd name="T11" fmla="*/ 2 h 98"/>
                    <a:gd name="T12" fmla="*/ 4 w 100"/>
                    <a:gd name="T13" fmla="*/ 1 h 98"/>
                    <a:gd name="T14" fmla="*/ 3 w 100"/>
                    <a:gd name="T15" fmla="*/ 1 h 98"/>
                    <a:gd name="T16" fmla="*/ 2 w 100"/>
                    <a:gd name="T17" fmla="*/ 1 h 98"/>
                    <a:gd name="T18" fmla="*/ 0 w 100"/>
                    <a:gd name="T19" fmla="*/ 0 h 9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"/>
                    <a:gd name="T31" fmla="*/ 0 h 98"/>
                    <a:gd name="T32" fmla="*/ 100 w 100"/>
                    <a:gd name="T33" fmla="*/ 98 h 9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" h="98">
                      <a:moveTo>
                        <a:pt x="100" y="98"/>
                      </a:moveTo>
                      <a:lnTo>
                        <a:pt x="100" y="98"/>
                      </a:lnTo>
                      <a:lnTo>
                        <a:pt x="98" y="78"/>
                      </a:lnTo>
                      <a:lnTo>
                        <a:pt x="93" y="61"/>
                      </a:lnTo>
                      <a:lnTo>
                        <a:pt x="84" y="43"/>
                      </a:lnTo>
                      <a:lnTo>
                        <a:pt x="71" y="29"/>
                      </a:lnTo>
                      <a:lnTo>
                        <a:pt x="56" y="16"/>
                      </a:lnTo>
                      <a:lnTo>
                        <a:pt x="40" y="8"/>
                      </a:lnTo>
                      <a:lnTo>
                        <a:pt x="21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47" name="Freeform 1104"/>
                <p:cNvSpPr>
                  <a:spLocks/>
                </p:cNvSpPr>
                <p:nvPr/>
              </p:nvSpPr>
              <p:spPr bwMode="auto">
                <a:xfrm>
                  <a:off x="6352" y="2507"/>
                  <a:ext cx="49" cy="50"/>
                </a:xfrm>
                <a:custGeom>
                  <a:avLst/>
                  <a:gdLst>
                    <a:gd name="T0" fmla="*/ 6 w 99"/>
                    <a:gd name="T1" fmla="*/ 0 h 98"/>
                    <a:gd name="T2" fmla="*/ 6 w 99"/>
                    <a:gd name="T3" fmla="*/ 0 h 98"/>
                    <a:gd name="T4" fmla="*/ 6 w 99"/>
                    <a:gd name="T5" fmla="*/ 0 h 98"/>
                    <a:gd name="T6" fmla="*/ 6 w 99"/>
                    <a:gd name="T7" fmla="*/ 0 h 98"/>
                    <a:gd name="T8" fmla="*/ 6 w 99"/>
                    <a:gd name="T9" fmla="*/ 0 h 98"/>
                    <a:gd name="T10" fmla="*/ 6 w 99"/>
                    <a:gd name="T11" fmla="*/ 0 h 98"/>
                    <a:gd name="T12" fmla="*/ 6 w 99"/>
                    <a:gd name="T13" fmla="*/ 0 h 98"/>
                    <a:gd name="T14" fmla="*/ 4 w 99"/>
                    <a:gd name="T15" fmla="*/ 1 h 98"/>
                    <a:gd name="T16" fmla="*/ 3 w 99"/>
                    <a:gd name="T17" fmla="*/ 1 h 98"/>
                    <a:gd name="T18" fmla="*/ 2 w 99"/>
                    <a:gd name="T19" fmla="*/ 1 h 98"/>
                    <a:gd name="T20" fmla="*/ 1 w 99"/>
                    <a:gd name="T21" fmla="*/ 2 h 98"/>
                    <a:gd name="T22" fmla="*/ 1 w 99"/>
                    <a:gd name="T23" fmla="*/ 3 h 98"/>
                    <a:gd name="T24" fmla="*/ 0 w 99"/>
                    <a:gd name="T25" fmla="*/ 4 h 98"/>
                    <a:gd name="T26" fmla="*/ 0 w 99"/>
                    <a:gd name="T27" fmla="*/ 5 h 98"/>
                    <a:gd name="T28" fmla="*/ 0 w 99"/>
                    <a:gd name="T29" fmla="*/ 7 h 9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9"/>
                    <a:gd name="T46" fmla="*/ 0 h 98"/>
                    <a:gd name="T47" fmla="*/ 99 w 99"/>
                    <a:gd name="T48" fmla="*/ 98 h 9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9" h="98">
                      <a:moveTo>
                        <a:pt x="99" y="0"/>
                      </a:moveTo>
                      <a:lnTo>
                        <a:pt x="99" y="0"/>
                      </a:lnTo>
                      <a:lnTo>
                        <a:pt x="78" y="2"/>
                      </a:lnTo>
                      <a:lnTo>
                        <a:pt x="61" y="8"/>
                      </a:lnTo>
                      <a:lnTo>
                        <a:pt x="43" y="16"/>
                      </a:lnTo>
                      <a:lnTo>
                        <a:pt x="29" y="29"/>
                      </a:lnTo>
                      <a:lnTo>
                        <a:pt x="17" y="43"/>
                      </a:lnTo>
                      <a:lnTo>
                        <a:pt x="8" y="61"/>
                      </a:lnTo>
                      <a:lnTo>
                        <a:pt x="3" y="78"/>
                      </a:lnTo>
                      <a:lnTo>
                        <a:pt x="0" y="9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48" name="Line 1105"/>
                <p:cNvSpPr>
                  <a:spLocks noChangeShapeType="1"/>
                </p:cNvSpPr>
                <p:nvPr/>
              </p:nvSpPr>
              <p:spPr bwMode="auto">
                <a:xfrm>
                  <a:off x="5516" y="5679"/>
                  <a:ext cx="1" cy="1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49" name="Line 1106"/>
                <p:cNvSpPr>
                  <a:spLocks noChangeShapeType="1"/>
                </p:cNvSpPr>
                <p:nvPr/>
              </p:nvSpPr>
              <p:spPr bwMode="auto">
                <a:xfrm>
                  <a:off x="5450" y="5745"/>
                  <a:ext cx="133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50" name="Freeform 1107"/>
                <p:cNvSpPr>
                  <a:spLocks/>
                </p:cNvSpPr>
                <p:nvPr/>
              </p:nvSpPr>
              <p:spPr bwMode="auto">
                <a:xfrm>
                  <a:off x="6352" y="2507"/>
                  <a:ext cx="234" cy="34"/>
                </a:xfrm>
                <a:custGeom>
                  <a:avLst/>
                  <a:gdLst>
                    <a:gd name="T0" fmla="*/ 0 w 469"/>
                    <a:gd name="T1" fmla="*/ 5 h 67"/>
                    <a:gd name="T2" fmla="*/ 29 w 469"/>
                    <a:gd name="T3" fmla="*/ 5 h 67"/>
                    <a:gd name="T4" fmla="*/ 29 w 469"/>
                    <a:gd name="T5" fmla="*/ 0 h 67"/>
                    <a:gd name="T6" fmla="*/ 0 60000 65536"/>
                    <a:gd name="T7" fmla="*/ 0 60000 65536"/>
                    <a:gd name="T8" fmla="*/ 0 60000 65536"/>
                    <a:gd name="T9" fmla="*/ 0 w 469"/>
                    <a:gd name="T10" fmla="*/ 0 h 67"/>
                    <a:gd name="T11" fmla="*/ 469 w 469"/>
                    <a:gd name="T12" fmla="*/ 67 h 6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9" h="67">
                      <a:moveTo>
                        <a:pt x="0" y="67"/>
                      </a:moveTo>
                      <a:lnTo>
                        <a:pt x="469" y="67"/>
                      </a:lnTo>
                      <a:lnTo>
                        <a:pt x="46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51" name="Freeform 1108"/>
                <p:cNvSpPr>
                  <a:spLocks/>
                </p:cNvSpPr>
                <p:nvPr/>
              </p:nvSpPr>
              <p:spPr bwMode="auto">
                <a:xfrm>
                  <a:off x="6352" y="5745"/>
                  <a:ext cx="234" cy="35"/>
                </a:xfrm>
                <a:custGeom>
                  <a:avLst/>
                  <a:gdLst>
                    <a:gd name="T0" fmla="*/ 0 w 469"/>
                    <a:gd name="T1" fmla="*/ 5 h 69"/>
                    <a:gd name="T2" fmla="*/ 29 w 469"/>
                    <a:gd name="T3" fmla="*/ 5 h 69"/>
                    <a:gd name="T4" fmla="*/ 29 w 469"/>
                    <a:gd name="T5" fmla="*/ 0 h 69"/>
                    <a:gd name="T6" fmla="*/ 0 60000 65536"/>
                    <a:gd name="T7" fmla="*/ 0 60000 65536"/>
                    <a:gd name="T8" fmla="*/ 0 60000 65536"/>
                    <a:gd name="T9" fmla="*/ 0 w 469"/>
                    <a:gd name="T10" fmla="*/ 0 h 69"/>
                    <a:gd name="T11" fmla="*/ 469 w 469"/>
                    <a:gd name="T12" fmla="*/ 69 h 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9" h="69">
                      <a:moveTo>
                        <a:pt x="0" y="69"/>
                      </a:moveTo>
                      <a:lnTo>
                        <a:pt x="469" y="69"/>
                      </a:lnTo>
                      <a:lnTo>
                        <a:pt x="46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52" name="Freeform 1109"/>
                <p:cNvSpPr>
                  <a:spLocks/>
                </p:cNvSpPr>
                <p:nvPr/>
              </p:nvSpPr>
              <p:spPr bwMode="auto">
                <a:xfrm>
                  <a:off x="5736" y="2837"/>
                  <a:ext cx="68" cy="67"/>
                </a:xfrm>
                <a:custGeom>
                  <a:avLst/>
                  <a:gdLst>
                    <a:gd name="T0" fmla="*/ 9 w 135"/>
                    <a:gd name="T1" fmla="*/ 5 h 132"/>
                    <a:gd name="T2" fmla="*/ 9 w 135"/>
                    <a:gd name="T3" fmla="*/ 5 h 132"/>
                    <a:gd name="T4" fmla="*/ 9 w 135"/>
                    <a:gd name="T5" fmla="*/ 4 h 132"/>
                    <a:gd name="T6" fmla="*/ 9 w 135"/>
                    <a:gd name="T7" fmla="*/ 3 h 132"/>
                    <a:gd name="T8" fmla="*/ 8 w 135"/>
                    <a:gd name="T9" fmla="*/ 2 h 132"/>
                    <a:gd name="T10" fmla="*/ 8 w 135"/>
                    <a:gd name="T11" fmla="*/ 2 h 132"/>
                    <a:gd name="T12" fmla="*/ 7 w 135"/>
                    <a:gd name="T13" fmla="*/ 1 h 132"/>
                    <a:gd name="T14" fmla="*/ 6 w 135"/>
                    <a:gd name="T15" fmla="*/ 1 h 132"/>
                    <a:gd name="T16" fmla="*/ 6 w 135"/>
                    <a:gd name="T17" fmla="*/ 1 h 132"/>
                    <a:gd name="T18" fmla="*/ 5 w 135"/>
                    <a:gd name="T19" fmla="*/ 0 h 132"/>
                    <a:gd name="T20" fmla="*/ 5 w 135"/>
                    <a:gd name="T21" fmla="*/ 0 h 132"/>
                    <a:gd name="T22" fmla="*/ 4 w 135"/>
                    <a:gd name="T23" fmla="*/ 1 h 132"/>
                    <a:gd name="T24" fmla="*/ 3 w 135"/>
                    <a:gd name="T25" fmla="*/ 1 h 132"/>
                    <a:gd name="T26" fmla="*/ 2 w 135"/>
                    <a:gd name="T27" fmla="*/ 1 h 132"/>
                    <a:gd name="T28" fmla="*/ 2 w 135"/>
                    <a:gd name="T29" fmla="*/ 2 h 132"/>
                    <a:gd name="T30" fmla="*/ 1 w 135"/>
                    <a:gd name="T31" fmla="*/ 2 h 132"/>
                    <a:gd name="T32" fmla="*/ 1 w 135"/>
                    <a:gd name="T33" fmla="*/ 3 h 132"/>
                    <a:gd name="T34" fmla="*/ 1 w 135"/>
                    <a:gd name="T35" fmla="*/ 4 h 132"/>
                    <a:gd name="T36" fmla="*/ 0 w 135"/>
                    <a:gd name="T37" fmla="*/ 5 h 132"/>
                    <a:gd name="T38" fmla="*/ 0 w 135"/>
                    <a:gd name="T39" fmla="*/ 5 h 132"/>
                    <a:gd name="T40" fmla="*/ 1 w 135"/>
                    <a:gd name="T41" fmla="*/ 5 h 132"/>
                    <a:gd name="T42" fmla="*/ 1 w 135"/>
                    <a:gd name="T43" fmla="*/ 6 h 132"/>
                    <a:gd name="T44" fmla="*/ 1 w 135"/>
                    <a:gd name="T45" fmla="*/ 7 h 132"/>
                    <a:gd name="T46" fmla="*/ 2 w 135"/>
                    <a:gd name="T47" fmla="*/ 8 h 132"/>
                    <a:gd name="T48" fmla="*/ 2 w 135"/>
                    <a:gd name="T49" fmla="*/ 8 h 132"/>
                    <a:gd name="T50" fmla="*/ 3 w 135"/>
                    <a:gd name="T51" fmla="*/ 8 h 132"/>
                    <a:gd name="T52" fmla="*/ 4 w 135"/>
                    <a:gd name="T53" fmla="*/ 9 h 132"/>
                    <a:gd name="T54" fmla="*/ 5 w 135"/>
                    <a:gd name="T55" fmla="*/ 9 h 132"/>
                    <a:gd name="T56" fmla="*/ 5 w 135"/>
                    <a:gd name="T57" fmla="*/ 9 h 132"/>
                    <a:gd name="T58" fmla="*/ 6 w 135"/>
                    <a:gd name="T59" fmla="*/ 9 h 132"/>
                    <a:gd name="T60" fmla="*/ 6 w 135"/>
                    <a:gd name="T61" fmla="*/ 8 h 132"/>
                    <a:gd name="T62" fmla="*/ 7 w 135"/>
                    <a:gd name="T63" fmla="*/ 8 h 132"/>
                    <a:gd name="T64" fmla="*/ 8 w 135"/>
                    <a:gd name="T65" fmla="*/ 8 h 132"/>
                    <a:gd name="T66" fmla="*/ 8 w 135"/>
                    <a:gd name="T67" fmla="*/ 7 h 132"/>
                    <a:gd name="T68" fmla="*/ 9 w 135"/>
                    <a:gd name="T69" fmla="*/ 6 h 132"/>
                    <a:gd name="T70" fmla="*/ 9 w 135"/>
                    <a:gd name="T71" fmla="*/ 5 h 132"/>
                    <a:gd name="T72" fmla="*/ 9 w 135"/>
                    <a:gd name="T73" fmla="*/ 5 h 13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35"/>
                    <a:gd name="T112" fmla="*/ 0 h 132"/>
                    <a:gd name="T113" fmla="*/ 135 w 135"/>
                    <a:gd name="T114" fmla="*/ 132 h 13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35" h="132">
                      <a:moveTo>
                        <a:pt x="135" y="65"/>
                      </a:moveTo>
                      <a:lnTo>
                        <a:pt x="135" y="65"/>
                      </a:lnTo>
                      <a:lnTo>
                        <a:pt x="134" y="53"/>
                      </a:lnTo>
                      <a:lnTo>
                        <a:pt x="130" y="40"/>
                      </a:lnTo>
                      <a:lnTo>
                        <a:pt x="124" y="29"/>
                      </a:lnTo>
                      <a:lnTo>
                        <a:pt x="116" y="19"/>
                      </a:lnTo>
                      <a:lnTo>
                        <a:pt x="106" y="11"/>
                      </a:lnTo>
                      <a:lnTo>
                        <a:pt x="95" y="5"/>
                      </a:lnTo>
                      <a:lnTo>
                        <a:pt x="82" y="1"/>
                      </a:lnTo>
                      <a:lnTo>
                        <a:pt x="70" y="0"/>
                      </a:lnTo>
                      <a:lnTo>
                        <a:pt x="55" y="1"/>
                      </a:lnTo>
                      <a:lnTo>
                        <a:pt x="42" y="5"/>
                      </a:lnTo>
                      <a:lnTo>
                        <a:pt x="31" y="11"/>
                      </a:lnTo>
                      <a:lnTo>
                        <a:pt x="20" y="19"/>
                      </a:lnTo>
                      <a:lnTo>
                        <a:pt x="12" y="29"/>
                      </a:lnTo>
                      <a:lnTo>
                        <a:pt x="5" y="40"/>
                      </a:lnTo>
                      <a:lnTo>
                        <a:pt x="1" y="53"/>
                      </a:lnTo>
                      <a:lnTo>
                        <a:pt x="0" y="65"/>
                      </a:lnTo>
                      <a:lnTo>
                        <a:pt x="1" y="79"/>
                      </a:lnTo>
                      <a:lnTo>
                        <a:pt x="5" y="92"/>
                      </a:lnTo>
                      <a:lnTo>
                        <a:pt x="12" y="103"/>
                      </a:lnTo>
                      <a:lnTo>
                        <a:pt x="20" y="113"/>
                      </a:lnTo>
                      <a:lnTo>
                        <a:pt x="31" y="121"/>
                      </a:lnTo>
                      <a:lnTo>
                        <a:pt x="42" y="127"/>
                      </a:lnTo>
                      <a:lnTo>
                        <a:pt x="55" y="131"/>
                      </a:lnTo>
                      <a:lnTo>
                        <a:pt x="70" y="132"/>
                      </a:lnTo>
                      <a:lnTo>
                        <a:pt x="82" y="131"/>
                      </a:lnTo>
                      <a:lnTo>
                        <a:pt x="95" y="127"/>
                      </a:lnTo>
                      <a:lnTo>
                        <a:pt x="106" y="121"/>
                      </a:lnTo>
                      <a:lnTo>
                        <a:pt x="116" y="113"/>
                      </a:lnTo>
                      <a:lnTo>
                        <a:pt x="124" y="103"/>
                      </a:lnTo>
                      <a:lnTo>
                        <a:pt x="130" y="92"/>
                      </a:lnTo>
                      <a:lnTo>
                        <a:pt x="134" y="79"/>
                      </a:lnTo>
                      <a:lnTo>
                        <a:pt x="135" y="6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53" name="Freeform 1110"/>
                <p:cNvSpPr>
                  <a:spLocks/>
                </p:cNvSpPr>
                <p:nvPr/>
              </p:nvSpPr>
              <p:spPr bwMode="auto">
                <a:xfrm>
                  <a:off x="5736" y="2960"/>
                  <a:ext cx="68" cy="67"/>
                </a:xfrm>
                <a:custGeom>
                  <a:avLst/>
                  <a:gdLst>
                    <a:gd name="T0" fmla="*/ 9 w 135"/>
                    <a:gd name="T1" fmla="*/ 5 h 134"/>
                    <a:gd name="T2" fmla="*/ 9 w 135"/>
                    <a:gd name="T3" fmla="*/ 5 h 134"/>
                    <a:gd name="T4" fmla="*/ 9 w 135"/>
                    <a:gd name="T5" fmla="*/ 4 h 134"/>
                    <a:gd name="T6" fmla="*/ 9 w 135"/>
                    <a:gd name="T7" fmla="*/ 3 h 134"/>
                    <a:gd name="T8" fmla="*/ 8 w 135"/>
                    <a:gd name="T9" fmla="*/ 2 h 134"/>
                    <a:gd name="T10" fmla="*/ 8 w 135"/>
                    <a:gd name="T11" fmla="*/ 2 h 134"/>
                    <a:gd name="T12" fmla="*/ 7 w 135"/>
                    <a:gd name="T13" fmla="*/ 1 h 134"/>
                    <a:gd name="T14" fmla="*/ 6 w 135"/>
                    <a:gd name="T15" fmla="*/ 1 h 134"/>
                    <a:gd name="T16" fmla="*/ 6 w 135"/>
                    <a:gd name="T17" fmla="*/ 1 h 134"/>
                    <a:gd name="T18" fmla="*/ 5 w 135"/>
                    <a:gd name="T19" fmla="*/ 0 h 134"/>
                    <a:gd name="T20" fmla="*/ 5 w 135"/>
                    <a:gd name="T21" fmla="*/ 0 h 134"/>
                    <a:gd name="T22" fmla="*/ 4 w 135"/>
                    <a:gd name="T23" fmla="*/ 1 h 134"/>
                    <a:gd name="T24" fmla="*/ 3 w 135"/>
                    <a:gd name="T25" fmla="*/ 1 h 134"/>
                    <a:gd name="T26" fmla="*/ 2 w 135"/>
                    <a:gd name="T27" fmla="*/ 1 h 134"/>
                    <a:gd name="T28" fmla="*/ 2 w 135"/>
                    <a:gd name="T29" fmla="*/ 2 h 134"/>
                    <a:gd name="T30" fmla="*/ 1 w 135"/>
                    <a:gd name="T31" fmla="*/ 2 h 134"/>
                    <a:gd name="T32" fmla="*/ 1 w 135"/>
                    <a:gd name="T33" fmla="*/ 3 h 134"/>
                    <a:gd name="T34" fmla="*/ 1 w 135"/>
                    <a:gd name="T35" fmla="*/ 4 h 134"/>
                    <a:gd name="T36" fmla="*/ 0 w 135"/>
                    <a:gd name="T37" fmla="*/ 5 h 134"/>
                    <a:gd name="T38" fmla="*/ 0 w 135"/>
                    <a:gd name="T39" fmla="*/ 5 h 134"/>
                    <a:gd name="T40" fmla="*/ 1 w 135"/>
                    <a:gd name="T41" fmla="*/ 5 h 134"/>
                    <a:gd name="T42" fmla="*/ 1 w 135"/>
                    <a:gd name="T43" fmla="*/ 6 h 134"/>
                    <a:gd name="T44" fmla="*/ 1 w 135"/>
                    <a:gd name="T45" fmla="*/ 7 h 134"/>
                    <a:gd name="T46" fmla="*/ 2 w 135"/>
                    <a:gd name="T47" fmla="*/ 8 h 134"/>
                    <a:gd name="T48" fmla="*/ 2 w 135"/>
                    <a:gd name="T49" fmla="*/ 8 h 134"/>
                    <a:gd name="T50" fmla="*/ 3 w 135"/>
                    <a:gd name="T51" fmla="*/ 9 h 134"/>
                    <a:gd name="T52" fmla="*/ 4 w 135"/>
                    <a:gd name="T53" fmla="*/ 9 h 134"/>
                    <a:gd name="T54" fmla="*/ 5 w 135"/>
                    <a:gd name="T55" fmla="*/ 9 h 134"/>
                    <a:gd name="T56" fmla="*/ 5 w 135"/>
                    <a:gd name="T57" fmla="*/ 9 h 134"/>
                    <a:gd name="T58" fmla="*/ 6 w 135"/>
                    <a:gd name="T59" fmla="*/ 9 h 134"/>
                    <a:gd name="T60" fmla="*/ 6 w 135"/>
                    <a:gd name="T61" fmla="*/ 9 h 134"/>
                    <a:gd name="T62" fmla="*/ 7 w 135"/>
                    <a:gd name="T63" fmla="*/ 8 h 134"/>
                    <a:gd name="T64" fmla="*/ 8 w 135"/>
                    <a:gd name="T65" fmla="*/ 8 h 134"/>
                    <a:gd name="T66" fmla="*/ 8 w 135"/>
                    <a:gd name="T67" fmla="*/ 7 h 134"/>
                    <a:gd name="T68" fmla="*/ 9 w 135"/>
                    <a:gd name="T69" fmla="*/ 6 h 134"/>
                    <a:gd name="T70" fmla="*/ 9 w 135"/>
                    <a:gd name="T71" fmla="*/ 5 h 134"/>
                    <a:gd name="T72" fmla="*/ 9 w 135"/>
                    <a:gd name="T73" fmla="*/ 5 h 13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35"/>
                    <a:gd name="T112" fmla="*/ 0 h 134"/>
                    <a:gd name="T113" fmla="*/ 135 w 135"/>
                    <a:gd name="T114" fmla="*/ 134 h 13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35" h="134">
                      <a:moveTo>
                        <a:pt x="135" y="67"/>
                      </a:moveTo>
                      <a:lnTo>
                        <a:pt x="135" y="67"/>
                      </a:lnTo>
                      <a:lnTo>
                        <a:pt x="134" y="53"/>
                      </a:lnTo>
                      <a:lnTo>
                        <a:pt x="130" y="40"/>
                      </a:lnTo>
                      <a:lnTo>
                        <a:pt x="124" y="29"/>
                      </a:lnTo>
                      <a:lnTo>
                        <a:pt x="116" y="20"/>
                      </a:lnTo>
                      <a:lnTo>
                        <a:pt x="106" y="11"/>
                      </a:lnTo>
                      <a:lnTo>
                        <a:pt x="95" y="5"/>
                      </a:lnTo>
                      <a:lnTo>
                        <a:pt x="82" y="1"/>
                      </a:lnTo>
                      <a:lnTo>
                        <a:pt x="70" y="0"/>
                      </a:lnTo>
                      <a:lnTo>
                        <a:pt x="55" y="1"/>
                      </a:lnTo>
                      <a:lnTo>
                        <a:pt x="42" y="5"/>
                      </a:lnTo>
                      <a:lnTo>
                        <a:pt x="31" y="11"/>
                      </a:lnTo>
                      <a:lnTo>
                        <a:pt x="20" y="20"/>
                      </a:lnTo>
                      <a:lnTo>
                        <a:pt x="12" y="29"/>
                      </a:lnTo>
                      <a:lnTo>
                        <a:pt x="5" y="40"/>
                      </a:lnTo>
                      <a:lnTo>
                        <a:pt x="1" y="53"/>
                      </a:lnTo>
                      <a:lnTo>
                        <a:pt x="0" y="67"/>
                      </a:lnTo>
                      <a:lnTo>
                        <a:pt x="1" y="79"/>
                      </a:lnTo>
                      <a:lnTo>
                        <a:pt x="5" y="92"/>
                      </a:lnTo>
                      <a:lnTo>
                        <a:pt x="12" y="103"/>
                      </a:lnTo>
                      <a:lnTo>
                        <a:pt x="20" y="113"/>
                      </a:lnTo>
                      <a:lnTo>
                        <a:pt x="31" y="122"/>
                      </a:lnTo>
                      <a:lnTo>
                        <a:pt x="42" y="129"/>
                      </a:lnTo>
                      <a:lnTo>
                        <a:pt x="55" y="132"/>
                      </a:lnTo>
                      <a:lnTo>
                        <a:pt x="70" y="134"/>
                      </a:lnTo>
                      <a:lnTo>
                        <a:pt x="82" y="132"/>
                      </a:lnTo>
                      <a:lnTo>
                        <a:pt x="95" y="129"/>
                      </a:lnTo>
                      <a:lnTo>
                        <a:pt x="106" y="122"/>
                      </a:lnTo>
                      <a:lnTo>
                        <a:pt x="116" y="113"/>
                      </a:lnTo>
                      <a:lnTo>
                        <a:pt x="124" y="103"/>
                      </a:lnTo>
                      <a:lnTo>
                        <a:pt x="130" y="92"/>
                      </a:lnTo>
                      <a:lnTo>
                        <a:pt x="134" y="79"/>
                      </a:lnTo>
                      <a:lnTo>
                        <a:pt x="135" y="6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54" name="Freeform 1111"/>
                <p:cNvSpPr>
                  <a:spLocks/>
                </p:cNvSpPr>
                <p:nvPr/>
              </p:nvSpPr>
              <p:spPr bwMode="auto">
                <a:xfrm>
                  <a:off x="5736" y="3080"/>
                  <a:ext cx="68" cy="66"/>
                </a:xfrm>
                <a:custGeom>
                  <a:avLst/>
                  <a:gdLst>
                    <a:gd name="T0" fmla="*/ 9 w 135"/>
                    <a:gd name="T1" fmla="*/ 4 h 133"/>
                    <a:gd name="T2" fmla="*/ 9 w 135"/>
                    <a:gd name="T3" fmla="*/ 4 h 133"/>
                    <a:gd name="T4" fmla="*/ 9 w 135"/>
                    <a:gd name="T5" fmla="*/ 3 h 133"/>
                    <a:gd name="T6" fmla="*/ 9 w 135"/>
                    <a:gd name="T7" fmla="*/ 2 h 133"/>
                    <a:gd name="T8" fmla="*/ 8 w 135"/>
                    <a:gd name="T9" fmla="*/ 1 h 133"/>
                    <a:gd name="T10" fmla="*/ 8 w 135"/>
                    <a:gd name="T11" fmla="*/ 1 h 133"/>
                    <a:gd name="T12" fmla="*/ 7 w 135"/>
                    <a:gd name="T13" fmla="*/ 0 h 133"/>
                    <a:gd name="T14" fmla="*/ 6 w 135"/>
                    <a:gd name="T15" fmla="*/ 0 h 133"/>
                    <a:gd name="T16" fmla="*/ 6 w 135"/>
                    <a:gd name="T17" fmla="*/ 0 h 133"/>
                    <a:gd name="T18" fmla="*/ 5 w 135"/>
                    <a:gd name="T19" fmla="*/ 0 h 133"/>
                    <a:gd name="T20" fmla="*/ 5 w 135"/>
                    <a:gd name="T21" fmla="*/ 0 h 133"/>
                    <a:gd name="T22" fmla="*/ 4 w 135"/>
                    <a:gd name="T23" fmla="*/ 0 h 133"/>
                    <a:gd name="T24" fmla="*/ 3 w 135"/>
                    <a:gd name="T25" fmla="*/ 0 h 133"/>
                    <a:gd name="T26" fmla="*/ 2 w 135"/>
                    <a:gd name="T27" fmla="*/ 0 h 133"/>
                    <a:gd name="T28" fmla="*/ 2 w 135"/>
                    <a:gd name="T29" fmla="*/ 1 h 133"/>
                    <a:gd name="T30" fmla="*/ 1 w 135"/>
                    <a:gd name="T31" fmla="*/ 1 h 133"/>
                    <a:gd name="T32" fmla="*/ 1 w 135"/>
                    <a:gd name="T33" fmla="*/ 2 h 133"/>
                    <a:gd name="T34" fmla="*/ 1 w 135"/>
                    <a:gd name="T35" fmla="*/ 3 h 133"/>
                    <a:gd name="T36" fmla="*/ 0 w 135"/>
                    <a:gd name="T37" fmla="*/ 4 h 133"/>
                    <a:gd name="T38" fmla="*/ 0 w 135"/>
                    <a:gd name="T39" fmla="*/ 4 h 133"/>
                    <a:gd name="T40" fmla="*/ 1 w 135"/>
                    <a:gd name="T41" fmla="*/ 5 h 133"/>
                    <a:gd name="T42" fmla="*/ 1 w 135"/>
                    <a:gd name="T43" fmla="*/ 5 h 133"/>
                    <a:gd name="T44" fmla="*/ 1 w 135"/>
                    <a:gd name="T45" fmla="*/ 6 h 133"/>
                    <a:gd name="T46" fmla="*/ 2 w 135"/>
                    <a:gd name="T47" fmla="*/ 7 h 133"/>
                    <a:gd name="T48" fmla="*/ 2 w 135"/>
                    <a:gd name="T49" fmla="*/ 7 h 133"/>
                    <a:gd name="T50" fmla="*/ 3 w 135"/>
                    <a:gd name="T51" fmla="*/ 8 h 133"/>
                    <a:gd name="T52" fmla="*/ 4 w 135"/>
                    <a:gd name="T53" fmla="*/ 8 h 133"/>
                    <a:gd name="T54" fmla="*/ 5 w 135"/>
                    <a:gd name="T55" fmla="*/ 8 h 133"/>
                    <a:gd name="T56" fmla="*/ 5 w 135"/>
                    <a:gd name="T57" fmla="*/ 8 h 133"/>
                    <a:gd name="T58" fmla="*/ 6 w 135"/>
                    <a:gd name="T59" fmla="*/ 8 h 133"/>
                    <a:gd name="T60" fmla="*/ 6 w 135"/>
                    <a:gd name="T61" fmla="*/ 8 h 133"/>
                    <a:gd name="T62" fmla="*/ 7 w 135"/>
                    <a:gd name="T63" fmla="*/ 7 h 133"/>
                    <a:gd name="T64" fmla="*/ 8 w 135"/>
                    <a:gd name="T65" fmla="*/ 7 h 133"/>
                    <a:gd name="T66" fmla="*/ 8 w 135"/>
                    <a:gd name="T67" fmla="*/ 6 h 133"/>
                    <a:gd name="T68" fmla="*/ 9 w 135"/>
                    <a:gd name="T69" fmla="*/ 5 h 133"/>
                    <a:gd name="T70" fmla="*/ 9 w 135"/>
                    <a:gd name="T71" fmla="*/ 5 h 133"/>
                    <a:gd name="T72" fmla="*/ 9 w 135"/>
                    <a:gd name="T73" fmla="*/ 4 h 13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35"/>
                    <a:gd name="T112" fmla="*/ 0 h 133"/>
                    <a:gd name="T113" fmla="*/ 135 w 135"/>
                    <a:gd name="T114" fmla="*/ 133 h 13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35" h="133">
                      <a:moveTo>
                        <a:pt x="135" y="67"/>
                      </a:moveTo>
                      <a:lnTo>
                        <a:pt x="135" y="67"/>
                      </a:lnTo>
                      <a:lnTo>
                        <a:pt x="134" y="53"/>
                      </a:lnTo>
                      <a:lnTo>
                        <a:pt x="130" y="41"/>
                      </a:lnTo>
                      <a:lnTo>
                        <a:pt x="124" y="29"/>
                      </a:lnTo>
                      <a:lnTo>
                        <a:pt x="116" y="21"/>
                      </a:lnTo>
                      <a:lnTo>
                        <a:pt x="106" y="12"/>
                      </a:lnTo>
                      <a:lnTo>
                        <a:pt x="95" y="5"/>
                      </a:lnTo>
                      <a:lnTo>
                        <a:pt x="82" y="2"/>
                      </a:lnTo>
                      <a:lnTo>
                        <a:pt x="70" y="0"/>
                      </a:lnTo>
                      <a:lnTo>
                        <a:pt x="55" y="2"/>
                      </a:lnTo>
                      <a:lnTo>
                        <a:pt x="42" y="5"/>
                      </a:lnTo>
                      <a:lnTo>
                        <a:pt x="31" y="12"/>
                      </a:lnTo>
                      <a:lnTo>
                        <a:pt x="20" y="21"/>
                      </a:lnTo>
                      <a:lnTo>
                        <a:pt x="12" y="29"/>
                      </a:lnTo>
                      <a:lnTo>
                        <a:pt x="5" y="41"/>
                      </a:lnTo>
                      <a:lnTo>
                        <a:pt x="1" y="53"/>
                      </a:lnTo>
                      <a:lnTo>
                        <a:pt x="0" y="67"/>
                      </a:lnTo>
                      <a:lnTo>
                        <a:pt x="1" y="81"/>
                      </a:lnTo>
                      <a:lnTo>
                        <a:pt x="5" y="94"/>
                      </a:lnTo>
                      <a:lnTo>
                        <a:pt x="12" y="105"/>
                      </a:lnTo>
                      <a:lnTo>
                        <a:pt x="20" y="114"/>
                      </a:lnTo>
                      <a:lnTo>
                        <a:pt x="31" y="121"/>
                      </a:lnTo>
                      <a:lnTo>
                        <a:pt x="42" y="128"/>
                      </a:lnTo>
                      <a:lnTo>
                        <a:pt x="55" y="132"/>
                      </a:lnTo>
                      <a:lnTo>
                        <a:pt x="70" y="133"/>
                      </a:lnTo>
                      <a:lnTo>
                        <a:pt x="82" y="132"/>
                      </a:lnTo>
                      <a:lnTo>
                        <a:pt x="95" y="128"/>
                      </a:lnTo>
                      <a:lnTo>
                        <a:pt x="106" y="121"/>
                      </a:lnTo>
                      <a:lnTo>
                        <a:pt x="116" y="114"/>
                      </a:lnTo>
                      <a:lnTo>
                        <a:pt x="124" y="105"/>
                      </a:lnTo>
                      <a:lnTo>
                        <a:pt x="130" y="94"/>
                      </a:lnTo>
                      <a:lnTo>
                        <a:pt x="134" y="81"/>
                      </a:lnTo>
                      <a:lnTo>
                        <a:pt x="135" y="6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55" name="Freeform 1112"/>
                <p:cNvSpPr>
                  <a:spLocks/>
                </p:cNvSpPr>
                <p:nvPr/>
              </p:nvSpPr>
              <p:spPr bwMode="auto">
                <a:xfrm>
                  <a:off x="5736" y="3213"/>
                  <a:ext cx="68" cy="67"/>
                </a:xfrm>
                <a:custGeom>
                  <a:avLst/>
                  <a:gdLst>
                    <a:gd name="T0" fmla="*/ 9 w 135"/>
                    <a:gd name="T1" fmla="*/ 5 h 133"/>
                    <a:gd name="T2" fmla="*/ 9 w 135"/>
                    <a:gd name="T3" fmla="*/ 5 h 133"/>
                    <a:gd name="T4" fmla="*/ 9 w 135"/>
                    <a:gd name="T5" fmla="*/ 4 h 133"/>
                    <a:gd name="T6" fmla="*/ 9 w 135"/>
                    <a:gd name="T7" fmla="*/ 3 h 133"/>
                    <a:gd name="T8" fmla="*/ 8 w 135"/>
                    <a:gd name="T9" fmla="*/ 2 h 133"/>
                    <a:gd name="T10" fmla="*/ 8 w 135"/>
                    <a:gd name="T11" fmla="*/ 2 h 133"/>
                    <a:gd name="T12" fmla="*/ 7 w 135"/>
                    <a:gd name="T13" fmla="*/ 1 h 133"/>
                    <a:gd name="T14" fmla="*/ 6 w 135"/>
                    <a:gd name="T15" fmla="*/ 1 h 133"/>
                    <a:gd name="T16" fmla="*/ 6 w 135"/>
                    <a:gd name="T17" fmla="*/ 1 h 133"/>
                    <a:gd name="T18" fmla="*/ 5 w 135"/>
                    <a:gd name="T19" fmla="*/ 0 h 133"/>
                    <a:gd name="T20" fmla="*/ 5 w 135"/>
                    <a:gd name="T21" fmla="*/ 0 h 133"/>
                    <a:gd name="T22" fmla="*/ 4 w 135"/>
                    <a:gd name="T23" fmla="*/ 1 h 133"/>
                    <a:gd name="T24" fmla="*/ 3 w 135"/>
                    <a:gd name="T25" fmla="*/ 1 h 133"/>
                    <a:gd name="T26" fmla="*/ 2 w 135"/>
                    <a:gd name="T27" fmla="*/ 1 h 133"/>
                    <a:gd name="T28" fmla="*/ 2 w 135"/>
                    <a:gd name="T29" fmla="*/ 2 h 133"/>
                    <a:gd name="T30" fmla="*/ 1 w 135"/>
                    <a:gd name="T31" fmla="*/ 2 h 133"/>
                    <a:gd name="T32" fmla="*/ 1 w 135"/>
                    <a:gd name="T33" fmla="*/ 3 h 133"/>
                    <a:gd name="T34" fmla="*/ 1 w 135"/>
                    <a:gd name="T35" fmla="*/ 4 h 133"/>
                    <a:gd name="T36" fmla="*/ 0 w 135"/>
                    <a:gd name="T37" fmla="*/ 5 h 133"/>
                    <a:gd name="T38" fmla="*/ 0 w 135"/>
                    <a:gd name="T39" fmla="*/ 5 h 133"/>
                    <a:gd name="T40" fmla="*/ 1 w 135"/>
                    <a:gd name="T41" fmla="*/ 5 h 133"/>
                    <a:gd name="T42" fmla="*/ 1 w 135"/>
                    <a:gd name="T43" fmla="*/ 6 h 133"/>
                    <a:gd name="T44" fmla="*/ 1 w 135"/>
                    <a:gd name="T45" fmla="*/ 7 h 133"/>
                    <a:gd name="T46" fmla="*/ 2 w 135"/>
                    <a:gd name="T47" fmla="*/ 8 h 133"/>
                    <a:gd name="T48" fmla="*/ 2 w 135"/>
                    <a:gd name="T49" fmla="*/ 8 h 133"/>
                    <a:gd name="T50" fmla="*/ 3 w 135"/>
                    <a:gd name="T51" fmla="*/ 8 h 133"/>
                    <a:gd name="T52" fmla="*/ 4 w 135"/>
                    <a:gd name="T53" fmla="*/ 9 h 133"/>
                    <a:gd name="T54" fmla="*/ 5 w 135"/>
                    <a:gd name="T55" fmla="*/ 9 h 133"/>
                    <a:gd name="T56" fmla="*/ 5 w 135"/>
                    <a:gd name="T57" fmla="*/ 9 h 133"/>
                    <a:gd name="T58" fmla="*/ 6 w 135"/>
                    <a:gd name="T59" fmla="*/ 9 h 133"/>
                    <a:gd name="T60" fmla="*/ 6 w 135"/>
                    <a:gd name="T61" fmla="*/ 8 h 133"/>
                    <a:gd name="T62" fmla="*/ 7 w 135"/>
                    <a:gd name="T63" fmla="*/ 8 h 133"/>
                    <a:gd name="T64" fmla="*/ 8 w 135"/>
                    <a:gd name="T65" fmla="*/ 8 h 133"/>
                    <a:gd name="T66" fmla="*/ 8 w 135"/>
                    <a:gd name="T67" fmla="*/ 7 h 133"/>
                    <a:gd name="T68" fmla="*/ 9 w 135"/>
                    <a:gd name="T69" fmla="*/ 6 h 133"/>
                    <a:gd name="T70" fmla="*/ 9 w 135"/>
                    <a:gd name="T71" fmla="*/ 5 h 133"/>
                    <a:gd name="T72" fmla="*/ 9 w 135"/>
                    <a:gd name="T73" fmla="*/ 5 h 13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35"/>
                    <a:gd name="T112" fmla="*/ 0 h 133"/>
                    <a:gd name="T113" fmla="*/ 135 w 135"/>
                    <a:gd name="T114" fmla="*/ 133 h 13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35" h="133">
                      <a:moveTo>
                        <a:pt x="135" y="65"/>
                      </a:moveTo>
                      <a:lnTo>
                        <a:pt x="135" y="65"/>
                      </a:lnTo>
                      <a:lnTo>
                        <a:pt x="134" y="53"/>
                      </a:lnTo>
                      <a:lnTo>
                        <a:pt x="130" y="40"/>
                      </a:lnTo>
                      <a:lnTo>
                        <a:pt x="124" y="29"/>
                      </a:lnTo>
                      <a:lnTo>
                        <a:pt x="116" y="18"/>
                      </a:lnTo>
                      <a:lnTo>
                        <a:pt x="106" y="11"/>
                      </a:lnTo>
                      <a:lnTo>
                        <a:pt x="95" y="5"/>
                      </a:lnTo>
                      <a:lnTo>
                        <a:pt x="82" y="1"/>
                      </a:lnTo>
                      <a:lnTo>
                        <a:pt x="70" y="0"/>
                      </a:lnTo>
                      <a:lnTo>
                        <a:pt x="55" y="1"/>
                      </a:lnTo>
                      <a:lnTo>
                        <a:pt x="42" y="5"/>
                      </a:lnTo>
                      <a:lnTo>
                        <a:pt x="31" y="11"/>
                      </a:lnTo>
                      <a:lnTo>
                        <a:pt x="20" y="18"/>
                      </a:lnTo>
                      <a:lnTo>
                        <a:pt x="12" y="29"/>
                      </a:lnTo>
                      <a:lnTo>
                        <a:pt x="5" y="40"/>
                      </a:lnTo>
                      <a:lnTo>
                        <a:pt x="1" y="53"/>
                      </a:lnTo>
                      <a:lnTo>
                        <a:pt x="0" y="65"/>
                      </a:lnTo>
                      <a:lnTo>
                        <a:pt x="1" y="79"/>
                      </a:lnTo>
                      <a:lnTo>
                        <a:pt x="5" y="92"/>
                      </a:lnTo>
                      <a:lnTo>
                        <a:pt x="12" y="103"/>
                      </a:lnTo>
                      <a:lnTo>
                        <a:pt x="20" y="113"/>
                      </a:lnTo>
                      <a:lnTo>
                        <a:pt x="31" y="122"/>
                      </a:lnTo>
                      <a:lnTo>
                        <a:pt x="42" y="128"/>
                      </a:lnTo>
                      <a:lnTo>
                        <a:pt x="55" y="132"/>
                      </a:lnTo>
                      <a:lnTo>
                        <a:pt x="70" y="133"/>
                      </a:lnTo>
                      <a:lnTo>
                        <a:pt x="82" y="132"/>
                      </a:lnTo>
                      <a:lnTo>
                        <a:pt x="95" y="128"/>
                      </a:lnTo>
                      <a:lnTo>
                        <a:pt x="106" y="122"/>
                      </a:lnTo>
                      <a:lnTo>
                        <a:pt x="116" y="113"/>
                      </a:lnTo>
                      <a:lnTo>
                        <a:pt x="124" y="103"/>
                      </a:lnTo>
                      <a:lnTo>
                        <a:pt x="130" y="92"/>
                      </a:lnTo>
                      <a:lnTo>
                        <a:pt x="134" y="79"/>
                      </a:lnTo>
                      <a:lnTo>
                        <a:pt x="135" y="6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56" name="Freeform 1113"/>
                <p:cNvSpPr>
                  <a:spLocks/>
                </p:cNvSpPr>
                <p:nvPr/>
              </p:nvSpPr>
              <p:spPr bwMode="auto">
                <a:xfrm>
                  <a:off x="5736" y="3348"/>
                  <a:ext cx="68" cy="67"/>
                </a:xfrm>
                <a:custGeom>
                  <a:avLst/>
                  <a:gdLst>
                    <a:gd name="T0" fmla="*/ 9 w 135"/>
                    <a:gd name="T1" fmla="*/ 4 h 135"/>
                    <a:gd name="T2" fmla="*/ 9 w 135"/>
                    <a:gd name="T3" fmla="*/ 4 h 135"/>
                    <a:gd name="T4" fmla="*/ 9 w 135"/>
                    <a:gd name="T5" fmla="*/ 3 h 135"/>
                    <a:gd name="T6" fmla="*/ 9 w 135"/>
                    <a:gd name="T7" fmla="*/ 2 h 135"/>
                    <a:gd name="T8" fmla="*/ 8 w 135"/>
                    <a:gd name="T9" fmla="*/ 1 h 135"/>
                    <a:gd name="T10" fmla="*/ 8 w 135"/>
                    <a:gd name="T11" fmla="*/ 1 h 135"/>
                    <a:gd name="T12" fmla="*/ 7 w 135"/>
                    <a:gd name="T13" fmla="*/ 0 h 135"/>
                    <a:gd name="T14" fmla="*/ 6 w 135"/>
                    <a:gd name="T15" fmla="*/ 0 h 135"/>
                    <a:gd name="T16" fmla="*/ 6 w 135"/>
                    <a:gd name="T17" fmla="*/ 0 h 135"/>
                    <a:gd name="T18" fmla="*/ 5 w 135"/>
                    <a:gd name="T19" fmla="*/ 0 h 135"/>
                    <a:gd name="T20" fmla="*/ 5 w 135"/>
                    <a:gd name="T21" fmla="*/ 0 h 135"/>
                    <a:gd name="T22" fmla="*/ 4 w 135"/>
                    <a:gd name="T23" fmla="*/ 0 h 135"/>
                    <a:gd name="T24" fmla="*/ 3 w 135"/>
                    <a:gd name="T25" fmla="*/ 0 h 135"/>
                    <a:gd name="T26" fmla="*/ 2 w 135"/>
                    <a:gd name="T27" fmla="*/ 0 h 135"/>
                    <a:gd name="T28" fmla="*/ 2 w 135"/>
                    <a:gd name="T29" fmla="*/ 1 h 135"/>
                    <a:gd name="T30" fmla="*/ 1 w 135"/>
                    <a:gd name="T31" fmla="*/ 1 h 135"/>
                    <a:gd name="T32" fmla="*/ 1 w 135"/>
                    <a:gd name="T33" fmla="*/ 2 h 135"/>
                    <a:gd name="T34" fmla="*/ 1 w 135"/>
                    <a:gd name="T35" fmla="*/ 3 h 135"/>
                    <a:gd name="T36" fmla="*/ 0 w 135"/>
                    <a:gd name="T37" fmla="*/ 4 h 135"/>
                    <a:gd name="T38" fmla="*/ 0 w 135"/>
                    <a:gd name="T39" fmla="*/ 4 h 135"/>
                    <a:gd name="T40" fmla="*/ 1 w 135"/>
                    <a:gd name="T41" fmla="*/ 5 h 135"/>
                    <a:gd name="T42" fmla="*/ 1 w 135"/>
                    <a:gd name="T43" fmla="*/ 5 h 135"/>
                    <a:gd name="T44" fmla="*/ 1 w 135"/>
                    <a:gd name="T45" fmla="*/ 6 h 135"/>
                    <a:gd name="T46" fmla="*/ 2 w 135"/>
                    <a:gd name="T47" fmla="*/ 7 h 135"/>
                    <a:gd name="T48" fmla="*/ 2 w 135"/>
                    <a:gd name="T49" fmla="*/ 7 h 135"/>
                    <a:gd name="T50" fmla="*/ 3 w 135"/>
                    <a:gd name="T51" fmla="*/ 8 h 135"/>
                    <a:gd name="T52" fmla="*/ 4 w 135"/>
                    <a:gd name="T53" fmla="*/ 8 h 135"/>
                    <a:gd name="T54" fmla="*/ 5 w 135"/>
                    <a:gd name="T55" fmla="*/ 8 h 135"/>
                    <a:gd name="T56" fmla="*/ 5 w 135"/>
                    <a:gd name="T57" fmla="*/ 8 h 135"/>
                    <a:gd name="T58" fmla="*/ 6 w 135"/>
                    <a:gd name="T59" fmla="*/ 8 h 135"/>
                    <a:gd name="T60" fmla="*/ 6 w 135"/>
                    <a:gd name="T61" fmla="*/ 8 h 135"/>
                    <a:gd name="T62" fmla="*/ 7 w 135"/>
                    <a:gd name="T63" fmla="*/ 7 h 135"/>
                    <a:gd name="T64" fmla="*/ 8 w 135"/>
                    <a:gd name="T65" fmla="*/ 7 h 135"/>
                    <a:gd name="T66" fmla="*/ 8 w 135"/>
                    <a:gd name="T67" fmla="*/ 6 h 135"/>
                    <a:gd name="T68" fmla="*/ 9 w 135"/>
                    <a:gd name="T69" fmla="*/ 5 h 135"/>
                    <a:gd name="T70" fmla="*/ 9 w 135"/>
                    <a:gd name="T71" fmla="*/ 5 h 135"/>
                    <a:gd name="T72" fmla="*/ 9 w 135"/>
                    <a:gd name="T73" fmla="*/ 4 h 13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35"/>
                    <a:gd name="T112" fmla="*/ 0 h 135"/>
                    <a:gd name="T113" fmla="*/ 135 w 135"/>
                    <a:gd name="T114" fmla="*/ 135 h 13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35" h="135">
                      <a:moveTo>
                        <a:pt x="135" y="68"/>
                      </a:moveTo>
                      <a:lnTo>
                        <a:pt x="135" y="68"/>
                      </a:lnTo>
                      <a:lnTo>
                        <a:pt x="134" y="54"/>
                      </a:lnTo>
                      <a:lnTo>
                        <a:pt x="130" y="41"/>
                      </a:lnTo>
                      <a:lnTo>
                        <a:pt x="124" y="30"/>
                      </a:lnTo>
                      <a:lnTo>
                        <a:pt x="116" y="20"/>
                      </a:lnTo>
                      <a:lnTo>
                        <a:pt x="106" y="11"/>
                      </a:lnTo>
                      <a:lnTo>
                        <a:pt x="95" y="5"/>
                      </a:lnTo>
                      <a:lnTo>
                        <a:pt x="82" y="1"/>
                      </a:lnTo>
                      <a:lnTo>
                        <a:pt x="70" y="0"/>
                      </a:lnTo>
                      <a:lnTo>
                        <a:pt x="55" y="1"/>
                      </a:lnTo>
                      <a:lnTo>
                        <a:pt x="42" y="5"/>
                      </a:lnTo>
                      <a:lnTo>
                        <a:pt x="31" y="11"/>
                      </a:lnTo>
                      <a:lnTo>
                        <a:pt x="20" y="20"/>
                      </a:lnTo>
                      <a:lnTo>
                        <a:pt x="12" y="30"/>
                      </a:lnTo>
                      <a:lnTo>
                        <a:pt x="5" y="41"/>
                      </a:lnTo>
                      <a:lnTo>
                        <a:pt x="1" y="54"/>
                      </a:lnTo>
                      <a:lnTo>
                        <a:pt x="0" y="68"/>
                      </a:lnTo>
                      <a:lnTo>
                        <a:pt x="1" y="80"/>
                      </a:lnTo>
                      <a:lnTo>
                        <a:pt x="5" y="93"/>
                      </a:lnTo>
                      <a:lnTo>
                        <a:pt x="12" y="104"/>
                      </a:lnTo>
                      <a:lnTo>
                        <a:pt x="20" y="114"/>
                      </a:lnTo>
                      <a:lnTo>
                        <a:pt x="31" y="123"/>
                      </a:lnTo>
                      <a:lnTo>
                        <a:pt x="42" y="130"/>
                      </a:lnTo>
                      <a:lnTo>
                        <a:pt x="55" y="133"/>
                      </a:lnTo>
                      <a:lnTo>
                        <a:pt x="70" y="135"/>
                      </a:lnTo>
                      <a:lnTo>
                        <a:pt x="82" y="133"/>
                      </a:lnTo>
                      <a:lnTo>
                        <a:pt x="95" y="130"/>
                      </a:lnTo>
                      <a:lnTo>
                        <a:pt x="106" y="123"/>
                      </a:lnTo>
                      <a:lnTo>
                        <a:pt x="116" y="114"/>
                      </a:lnTo>
                      <a:lnTo>
                        <a:pt x="124" y="104"/>
                      </a:lnTo>
                      <a:lnTo>
                        <a:pt x="130" y="93"/>
                      </a:lnTo>
                      <a:lnTo>
                        <a:pt x="134" y="80"/>
                      </a:lnTo>
                      <a:lnTo>
                        <a:pt x="135" y="6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57" name="Freeform 1114"/>
                <p:cNvSpPr>
                  <a:spLocks/>
                </p:cNvSpPr>
                <p:nvPr/>
              </p:nvSpPr>
              <p:spPr bwMode="auto">
                <a:xfrm>
                  <a:off x="5736" y="3491"/>
                  <a:ext cx="68" cy="66"/>
                </a:xfrm>
                <a:custGeom>
                  <a:avLst/>
                  <a:gdLst>
                    <a:gd name="T0" fmla="*/ 9 w 135"/>
                    <a:gd name="T1" fmla="*/ 5 h 132"/>
                    <a:gd name="T2" fmla="*/ 9 w 135"/>
                    <a:gd name="T3" fmla="*/ 5 h 132"/>
                    <a:gd name="T4" fmla="*/ 9 w 135"/>
                    <a:gd name="T5" fmla="*/ 4 h 132"/>
                    <a:gd name="T6" fmla="*/ 9 w 135"/>
                    <a:gd name="T7" fmla="*/ 3 h 132"/>
                    <a:gd name="T8" fmla="*/ 8 w 135"/>
                    <a:gd name="T9" fmla="*/ 2 h 132"/>
                    <a:gd name="T10" fmla="*/ 8 w 135"/>
                    <a:gd name="T11" fmla="*/ 2 h 132"/>
                    <a:gd name="T12" fmla="*/ 7 w 135"/>
                    <a:gd name="T13" fmla="*/ 1 h 132"/>
                    <a:gd name="T14" fmla="*/ 6 w 135"/>
                    <a:gd name="T15" fmla="*/ 1 h 132"/>
                    <a:gd name="T16" fmla="*/ 6 w 135"/>
                    <a:gd name="T17" fmla="*/ 1 h 132"/>
                    <a:gd name="T18" fmla="*/ 5 w 135"/>
                    <a:gd name="T19" fmla="*/ 0 h 132"/>
                    <a:gd name="T20" fmla="*/ 5 w 135"/>
                    <a:gd name="T21" fmla="*/ 0 h 132"/>
                    <a:gd name="T22" fmla="*/ 4 w 135"/>
                    <a:gd name="T23" fmla="*/ 1 h 132"/>
                    <a:gd name="T24" fmla="*/ 3 w 135"/>
                    <a:gd name="T25" fmla="*/ 1 h 132"/>
                    <a:gd name="T26" fmla="*/ 2 w 135"/>
                    <a:gd name="T27" fmla="*/ 1 h 132"/>
                    <a:gd name="T28" fmla="*/ 2 w 135"/>
                    <a:gd name="T29" fmla="*/ 2 h 132"/>
                    <a:gd name="T30" fmla="*/ 1 w 135"/>
                    <a:gd name="T31" fmla="*/ 2 h 132"/>
                    <a:gd name="T32" fmla="*/ 1 w 135"/>
                    <a:gd name="T33" fmla="*/ 3 h 132"/>
                    <a:gd name="T34" fmla="*/ 1 w 135"/>
                    <a:gd name="T35" fmla="*/ 4 h 132"/>
                    <a:gd name="T36" fmla="*/ 0 w 135"/>
                    <a:gd name="T37" fmla="*/ 5 h 132"/>
                    <a:gd name="T38" fmla="*/ 0 w 135"/>
                    <a:gd name="T39" fmla="*/ 5 h 132"/>
                    <a:gd name="T40" fmla="*/ 1 w 135"/>
                    <a:gd name="T41" fmla="*/ 5 h 132"/>
                    <a:gd name="T42" fmla="*/ 1 w 135"/>
                    <a:gd name="T43" fmla="*/ 6 h 132"/>
                    <a:gd name="T44" fmla="*/ 1 w 135"/>
                    <a:gd name="T45" fmla="*/ 7 h 132"/>
                    <a:gd name="T46" fmla="*/ 2 w 135"/>
                    <a:gd name="T47" fmla="*/ 7 h 132"/>
                    <a:gd name="T48" fmla="*/ 2 w 135"/>
                    <a:gd name="T49" fmla="*/ 8 h 132"/>
                    <a:gd name="T50" fmla="*/ 3 w 135"/>
                    <a:gd name="T51" fmla="*/ 8 h 132"/>
                    <a:gd name="T52" fmla="*/ 4 w 135"/>
                    <a:gd name="T53" fmla="*/ 9 h 132"/>
                    <a:gd name="T54" fmla="*/ 5 w 135"/>
                    <a:gd name="T55" fmla="*/ 9 h 132"/>
                    <a:gd name="T56" fmla="*/ 5 w 135"/>
                    <a:gd name="T57" fmla="*/ 9 h 132"/>
                    <a:gd name="T58" fmla="*/ 6 w 135"/>
                    <a:gd name="T59" fmla="*/ 9 h 132"/>
                    <a:gd name="T60" fmla="*/ 6 w 135"/>
                    <a:gd name="T61" fmla="*/ 8 h 132"/>
                    <a:gd name="T62" fmla="*/ 7 w 135"/>
                    <a:gd name="T63" fmla="*/ 8 h 132"/>
                    <a:gd name="T64" fmla="*/ 8 w 135"/>
                    <a:gd name="T65" fmla="*/ 7 h 132"/>
                    <a:gd name="T66" fmla="*/ 8 w 135"/>
                    <a:gd name="T67" fmla="*/ 7 h 132"/>
                    <a:gd name="T68" fmla="*/ 9 w 135"/>
                    <a:gd name="T69" fmla="*/ 6 h 132"/>
                    <a:gd name="T70" fmla="*/ 9 w 135"/>
                    <a:gd name="T71" fmla="*/ 5 h 132"/>
                    <a:gd name="T72" fmla="*/ 9 w 135"/>
                    <a:gd name="T73" fmla="*/ 5 h 13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35"/>
                    <a:gd name="T112" fmla="*/ 0 h 132"/>
                    <a:gd name="T113" fmla="*/ 135 w 135"/>
                    <a:gd name="T114" fmla="*/ 132 h 13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35" h="132">
                      <a:moveTo>
                        <a:pt x="135" y="67"/>
                      </a:moveTo>
                      <a:lnTo>
                        <a:pt x="135" y="67"/>
                      </a:lnTo>
                      <a:lnTo>
                        <a:pt x="134" y="53"/>
                      </a:lnTo>
                      <a:lnTo>
                        <a:pt x="130" y="40"/>
                      </a:lnTo>
                      <a:lnTo>
                        <a:pt x="124" y="29"/>
                      </a:lnTo>
                      <a:lnTo>
                        <a:pt x="116" y="20"/>
                      </a:lnTo>
                      <a:lnTo>
                        <a:pt x="106" y="11"/>
                      </a:lnTo>
                      <a:lnTo>
                        <a:pt x="95" y="5"/>
                      </a:lnTo>
                      <a:lnTo>
                        <a:pt x="82" y="1"/>
                      </a:lnTo>
                      <a:lnTo>
                        <a:pt x="70" y="0"/>
                      </a:lnTo>
                      <a:lnTo>
                        <a:pt x="55" y="1"/>
                      </a:lnTo>
                      <a:lnTo>
                        <a:pt x="42" y="5"/>
                      </a:lnTo>
                      <a:lnTo>
                        <a:pt x="31" y="11"/>
                      </a:lnTo>
                      <a:lnTo>
                        <a:pt x="20" y="20"/>
                      </a:lnTo>
                      <a:lnTo>
                        <a:pt x="12" y="29"/>
                      </a:lnTo>
                      <a:lnTo>
                        <a:pt x="5" y="40"/>
                      </a:lnTo>
                      <a:lnTo>
                        <a:pt x="1" y="53"/>
                      </a:lnTo>
                      <a:lnTo>
                        <a:pt x="0" y="67"/>
                      </a:lnTo>
                      <a:lnTo>
                        <a:pt x="1" y="79"/>
                      </a:lnTo>
                      <a:lnTo>
                        <a:pt x="5" y="92"/>
                      </a:lnTo>
                      <a:lnTo>
                        <a:pt x="12" y="103"/>
                      </a:lnTo>
                      <a:lnTo>
                        <a:pt x="20" y="112"/>
                      </a:lnTo>
                      <a:lnTo>
                        <a:pt x="31" y="121"/>
                      </a:lnTo>
                      <a:lnTo>
                        <a:pt x="42" y="127"/>
                      </a:lnTo>
                      <a:lnTo>
                        <a:pt x="55" y="131"/>
                      </a:lnTo>
                      <a:lnTo>
                        <a:pt x="70" y="132"/>
                      </a:lnTo>
                      <a:lnTo>
                        <a:pt x="82" y="131"/>
                      </a:lnTo>
                      <a:lnTo>
                        <a:pt x="95" y="127"/>
                      </a:lnTo>
                      <a:lnTo>
                        <a:pt x="106" y="121"/>
                      </a:lnTo>
                      <a:lnTo>
                        <a:pt x="116" y="112"/>
                      </a:lnTo>
                      <a:lnTo>
                        <a:pt x="124" y="103"/>
                      </a:lnTo>
                      <a:lnTo>
                        <a:pt x="130" y="92"/>
                      </a:lnTo>
                      <a:lnTo>
                        <a:pt x="134" y="79"/>
                      </a:lnTo>
                      <a:lnTo>
                        <a:pt x="135" y="6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58" name="Freeform 1115"/>
                <p:cNvSpPr>
                  <a:spLocks/>
                </p:cNvSpPr>
                <p:nvPr/>
              </p:nvSpPr>
              <p:spPr bwMode="auto">
                <a:xfrm>
                  <a:off x="5736" y="3627"/>
                  <a:ext cx="68" cy="66"/>
                </a:xfrm>
                <a:custGeom>
                  <a:avLst/>
                  <a:gdLst>
                    <a:gd name="T0" fmla="*/ 9 w 135"/>
                    <a:gd name="T1" fmla="*/ 4 h 133"/>
                    <a:gd name="T2" fmla="*/ 9 w 135"/>
                    <a:gd name="T3" fmla="*/ 4 h 133"/>
                    <a:gd name="T4" fmla="*/ 9 w 135"/>
                    <a:gd name="T5" fmla="*/ 3 h 133"/>
                    <a:gd name="T6" fmla="*/ 9 w 135"/>
                    <a:gd name="T7" fmla="*/ 2 h 133"/>
                    <a:gd name="T8" fmla="*/ 8 w 135"/>
                    <a:gd name="T9" fmla="*/ 1 h 133"/>
                    <a:gd name="T10" fmla="*/ 8 w 135"/>
                    <a:gd name="T11" fmla="*/ 1 h 133"/>
                    <a:gd name="T12" fmla="*/ 7 w 135"/>
                    <a:gd name="T13" fmla="*/ 0 h 133"/>
                    <a:gd name="T14" fmla="*/ 6 w 135"/>
                    <a:gd name="T15" fmla="*/ 0 h 133"/>
                    <a:gd name="T16" fmla="*/ 6 w 135"/>
                    <a:gd name="T17" fmla="*/ 0 h 133"/>
                    <a:gd name="T18" fmla="*/ 5 w 135"/>
                    <a:gd name="T19" fmla="*/ 0 h 133"/>
                    <a:gd name="T20" fmla="*/ 5 w 135"/>
                    <a:gd name="T21" fmla="*/ 0 h 133"/>
                    <a:gd name="T22" fmla="*/ 4 w 135"/>
                    <a:gd name="T23" fmla="*/ 0 h 133"/>
                    <a:gd name="T24" fmla="*/ 3 w 135"/>
                    <a:gd name="T25" fmla="*/ 0 h 133"/>
                    <a:gd name="T26" fmla="*/ 2 w 135"/>
                    <a:gd name="T27" fmla="*/ 0 h 133"/>
                    <a:gd name="T28" fmla="*/ 2 w 135"/>
                    <a:gd name="T29" fmla="*/ 1 h 133"/>
                    <a:gd name="T30" fmla="*/ 1 w 135"/>
                    <a:gd name="T31" fmla="*/ 1 h 133"/>
                    <a:gd name="T32" fmla="*/ 1 w 135"/>
                    <a:gd name="T33" fmla="*/ 2 h 133"/>
                    <a:gd name="T34" fmla="*/ 1 w 135"/>
                    <a:gd name="T35" fmla="*/ 3 h 133"/>
                    <a:gd name="T36" fmla="*/ 0 w 135"/>
                    <a:gd name="T37" fmla="*/ 4 h 133"/>
                    <a:gd name="T38" fmla="*/ 0 w 135"/>
                    <a:gd name="T39" fmla="*/ 4 h 133"/>
                    <a:gd name="T40" fmla="*/ 1 w 135"/>
                    <a:gd name="T41" fmla="*/ 5 h 133"/>
                    <a:gd name="T42" fmla="*/ 1 w 135"/>
                    <a:gd name="T43" fmla="*/ 5 h 133"/>
                    <a:gd name="T44" fmla="*/ 1 w 135"/>
                    <a:gd name="T45" fmla="*/ 6 h 133"/>
                    <a:gd name="T46" fmla="*/ 2 w 135"/>
                    <a:gd name="T47" fmla="*/ 7 h 133"/>
                    <a:gd name="T48" fmla="*/ 2 w 135"/>
                    <a:gd name="T49" fmla="*/ 7 h 133"/>
                    <a:gd name="T50" fmla="*/ 3 w 135"/>
                    <a:gd name="T51" fmla="*/ 8 h 133"/>
                    <a:gd name="T52" fmla="*/ 4 w 135"/>
                    <a:gd name="T53" fmla="*/ 8 h 133"/>
                    <a:gd name="T54" fmla="*/ 5 w 135"/>
                    <a:gd name="T55" fmla="*/ 8 h 133"/>
                    <a:gd name="T56" fmla="*/ 5 w 135"/>
                    <a:gd name="T57" fmla="*/ 8 h 133"/>
                    <a:gd name="T58" fmla="*/ 6 w 135"/>
                    <a:gd name="T59" fmla="*/ 8 h 133"/>
                    <a:gd name="T60" fmla="*/ 6 w 135"/>
                    <a:gd name="T61" fmla="*/ 8 h 133"/>
                    <a:gd name="T62" fmla="*/ 7 w 135"/>
                    <a:gd name="T63" fmla="*/ 7 h 133"/>
                    <a:gd name="T64" fmla="*/ 8 w 135"/>
                    <a:gd name="T65" fmla="*/ 7 h 133"/>
                    <a:gd name="T66" fmla="*/ 8 w 135"/>
                    <a:gd name="T67" fmla="*/ 6 h 133"/>
                    <a:gd name="T68" fmla="*/ 9 w 135"/>
                    <a:gd name="T69" fmla="*/ 5 h 133"/>
                    <a:gd name="T70" fmla="*/ 9 w 135"/>
                    <a:gd name="T71" fmla="*/ 5 h 133"/>
                    <a:gd name="T72" fmla="*/ 9 w 135"/>
                    <a:gd name="T73" fmla="*/ 4 h 13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35"/>
                    <a:gd name="T112" fmla="*/ 0 h 133"/>
                    <a:gd name="T113" fmla="*/ 135 w 135"/>
                    <a:gd name="T114" fmla="*/ 133 h 13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35" h="133">
                      <a:moveTo>
                        <a:pt x="135" y="67"/>
                      </a:moveTo>
                      <a:lnTo>
                        <a:pt x="135" y="67"/>
                      </a:lnTo>
                      <a:lnTo>
                        <a:pt x="134" y="53"/>
                      </a:lnTo>
                      <a:lnTo>
                        <a:pt x="130" y="41"/>
                      </a:lnTo>
                      <a:lnTo>
                        <a:pt x="124" y="29"/>
                      </a:lnTo>
                      <a:lnTo>
                        <a:pt x="116" y="20"/>
                      </a:lnTo>
                      <a:lnTo>
                        <a:pt x="106" y="12"/>
                      </a:lnTo>
                      <a:lnTo>
                        <a:pt x="95" y="5"/>
                      </a:lnTo>
                      <a:lnTo>
                        <a:pt x="82" y="2"/>
                      </a:lnTo>
                      <a:lnTo>
                        <a:pt x="70" y="0"/>
                      </a:lnTo>
                      <a:lnTo>
                        <a:pt x="55" y="2"/>
                      </a:lnTo>
                      <a:lnTo>
                        <a:pt x="42" y="5"/>
                      </a:lnTo>
                      <a:lnTo>
                        <a:pt x="31" y="12"/>
                      </a:lnTo>
                      <a:lnTo>
                        <a:pt x="20" y="20"/>
                      </a:lnTo>
                      <a:lnTo>
                        <a:pt x="12" y="29"/>
                      </a:lnTo>
                      <a:lnTo>
                        <a:pt x="5" y="41"/>
                      </a:lnTo>
                      <a:lnTo>
                        <a:pt x="1" y="53"/>
                      </a:lnTo>
                      <a:lnTo>
                        <a:pt x="0" y="67"/>
                      </a:lnTo>
                      <a:lnTo>
                        <a:pt x="1" y="80"/>
                      </a:lnTo>
                      <a:lnTo>
                        <a:pt x="5" y="92"/>
                      </a:lnTo>
                      <a:lnTo>
                        <a:pt x="12" y="104"/>
                      </a:lnTo>
                      <a:lnTo>
                        <a:pt x="20" y="113"/>
                      </a:lnTo>
                      <a:lnTo>
                        <a:pt x="31" y="121"/>
                      </a:lnTo>
                      <a:lnTo>
                        <a:pt x="42" y="128"/>
                      </a:lnTo>
                      <a:lnTo>
                        <a:pt x="55" y="131"/>
                      </a:lnTo>
                      <a:lnTo>
                        <a:pt x="70" y="133"/>
                      </a:lnTo>
                      <a:lnTo>
                        <a:pt x="82" y="131"/>
                      </a:lnTo>
                      <a:lnTo>
                        <a:pt x="95" y="128"/>
                      </a:lnTo>
                      <a:lnTo>
                        <a:pt x="106" y="121"/>
                      </a:lnTo>
                      <a:lnTo>
                        <a:pt x="116" y="113"/>
                      </a:lnTo>
                      <a:lnTo>
                        <a:pt x="124" y="104"/>
                      </a:lnTo>
                      <a:lnTo>
                        <a:pt x="130" y="92"/>
                      </a:lnTo>
                      <a:lnTo>
                        <a:pt x="134" y="80"/>
                      </a:lnTo>
                      <a:lnTo>
                        <a:pt x="135" y="6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59" name="Freeform 1116"/>
                <p:cNvSpPr>
                  <a:spLocks/>
                </p:cNvSpPr>
                <p:nvPr/>
              </p:nvSpPr>
              <p:spPr bwMode="auto">
                <a:xfrm>
                  <a:off x="5736" y="3763"/>
                  <a:ext cx="68" cy="65"/>
                </a:xfrm>
                <a:custGeom>
                  <a:avLst/>
                  <a:gdLst>
                    <a:gd name="T0" fmla="*/ 9 w 135"/>
                    <a:gd name="T1" fmla="*/ 4 h 131"/>
                    <a:gd name="T2" fmla="*/ 9 w 135"/>
                    <a:gd name="T3" fmla="*/ 4 h 131"/>
                    <a:gd name="T4" fmla="*/ 9 w 135"/>
                    <a:gd name="T5" fmla="*/ 3 h 131"/>
                    <a:gd name="T6" fmla="*/ 9 w 135"/>
                    <a:gd name="T7" fmla="*/ 2 h 131"/>
                    <a:gd name="T8" fmla="*/ 8 w 135"/>
                    <a:gd name="T9" fmla="*/ 1 h 131"/>
                    <a:gd name="T10" fmla="*/ 8 w 135"/>
                    <a:gd name="T11" fmla="*/ 1 h 131"/>
                    <a:gd name="T12" fmla="*/ 7 w 135"/>
                    <a:gd name="T13" fmla="*/ 0 h 131"/>
                    <a:gd name="T14" fmla="*/ 6 w 135"/>
                    <a:gd name="T15" fmla="*/ 0 h 131"/>
                    <a:gd name="T16" fmla="*/ 6 w 135"/>
                    <a:gd name="T17" fmla="*/ 0 h 131"/>
                    <a:gd name="T18" fmla="*/ 5 w 135"/>
                    <a:gd name="T19" fmla="*/ 0 h 131"/>
                    <a:gd name="T20" fmla="*/ 5 w 135"/>
                    <a:gd name="T21" fmla="*/ 0 h 131"/>
                    <a:gd name="T22" fmla="*/ 4 w 135"/>
                    <a:gd name="T23" fmla="*/ 0 h 131"/>
                    <a:gd name="T24" fmla="*/ 3 w 135"/>
                    <a:gd name="T25" fmla="*/ 0 h 131"/>
                    <a:gd name="T26" fmla="*/ 2 w 135"/>
                    <a:gd name="T27" fmla="*/ 0 h 131"/>
                    <a:gd name="T28" fmla="*/ 2 w 135"/>
                    <a:gd name="T29" fmla="*/ 1 h 131"/>
                    <a:gd name="T30" fmla="*/ 1 w 135"/>
                    <a:gd name="T31" fmla="*/ 1 h 131"/>
                    <a:gd name="T32" fmla="*/ 1 w 135"/>
                    <a:gd name="T33" fmla="*/ 2 h 131"/>
                    <a:gd name="T34" fmla="*/ 1 w 135"/>
                    <a:gd name="T35" fmla="*/ 3 h 131"/>
                    <a:gd name="T36" fmla="*/ 0 w 135"/>
                    <a:gd name="T37" fmla="*/ 4 h 131"/>
                    <a:gd name="T38" fmla="*/ 0 w 135"/>
                    <a:gd name="T39" fmla="*/ 4 h 131"/>
                    <a:gd name="T40" fmla="*/ 1 w 135"/>
                    <a:gd name="T41" fmla="*/ 4 h 131"/>
                    <a:gd name="T42" fmla="*/ 1 w 135"/>
                    <a:gd name="T43" fmla="*/ 5 h 131"/>
                    <a:gd name="T44" fmla="*/ 1 w 135"/>
                    <a:gd name="T45" fmla="*/ 6 h 131"/>
                    <a:gd name="T46" fmla="*/ 2 w 135"/>
                    <a:gd name="T47" fmla="*/ 6 h 131"/>
                    <a:gd name="T48" fmla="*/ 2 w 135"/>
                    <a:gd name="T49" fmla="*/ 7 h 131"/>
                    <a:gd name="T50" fmla="*/ 3 w 135"/>
                    <a:gd name="T51" fmla="*/ 7 h 131"/>
                    <a:gd name="T52" fmla="*/ 4 w 135"/>
                    <a:gd name="T53" fmla="*/ 8 h 131"/>
                    <a:gd name="T54" fmla="*/ 5 w 135"/>
                    <a:gd name="T55" fmla="*/ 8 h 131"/>
                    <a:gd name="T56" fmla="*/ 5 w 135"/>
                    <a:gd name="T57" fmla="*/ 8 h 131"/>
                    <a:gd name="T58" fmla="*/ 6 w 135"/>
                    <a:gd name="T59" fmla="*/ 8 h 131"/>
                    <a:gd name="T60" fmla="*/ 6 w 135"/>
                    <a:gd name="T61" fmla="*/ 7 h 131"/>
                    <a:gd name="T62" fmla="*/ 7 w 135"/>
                    <a:gd name="T63" fmla="*/ 7 h 131"/>
                    <a:gd name="T64" fmla="*/ 8 w 135"/>
                    <a:gd name="T65" fmla="*/ 6 h 131"/>
                    <a:gd name="T66" fmla="*/ 8 w 135"/>
                    <a:gd name="T67" fmla="*/ 6 h 131"/>
                    <a:gd name="T68" fmla="*/ 9 w 135"/>
                    <a:gd name="T69" fmla="*/ 5 h 131"/>
                    <a:gd name="T70" fmla="*/ 9 w 135"/>
                    <a:gd name="T71" fmla="*/ 4 h 131"/>
                    <a:gd name="T72" fmla="*/ 9 w 135"/>
                    <a:gd name="T73" fmla="*/ 4 h 13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35"/>
                    <a:gd name="T112" fmla="*/ 0 h 131"/>
                    <a:gd name="T113" fmla="*/ 135 w 135"/>
                    <a:gd name="T114" fmla="*/ 131 h 13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35" h="131">
                      <a:moveTo>
                        <a:pt x="135" y="65"/>
                      </a:moveTo>
                      <a:lnTo>
                        <a:pt x="135" y="65"/>
                      </a:lnTo>
                      <a:lnTo>
                        <a:pt x="134" y="52"/>
                      </a:lnTo>
                      <a:lnTo>
                        <a:pt x="130" y="40"/>
                      </a:lnTo>
                      <a:lnTo>
                        <a:pt x="124" y="29"/>
                      </a:lnTo>
                      <a:lnTo>
                        <a:pt x="116" y="19"/>
                      </a:lnTo>
                      <a:lnTo>
                        <a:pt x="106" y="11"/>
                      </a:lnTo>
                      <a:lnTo>
                        <a:pt x="95" y="5"/>
                      </a:lnTo>
                      <a:lnTo>
                        <a:pt x="82" y="1"/>
                      </a:lnTo>
                      <a:lnTo>
                        <a:pt x="70" y="0"/>
                      </a:lnTo>
                      <a:lnTo>
                        <a:pt x="55" y="1"/>
                      </a:lnTo>
                      <a:lnTo>
                        <a:pt x="42" y="5"/>
                      </a:lnTo>
                      <a:lnTo>
                        <a:pt x="31" y="11"/>
                      </a:lnTo>
                      <a:lnTo>
                        <a:pt x="20" y="19"/>
                      </a:lnTo>
                      <a:lnTo>
                        <a:pt x="12" y="29"/>
                      </a:lnTo>
                      <a:lnTo>
                        <a:pt x="5" y="40"/>
                      </a:lnTo>
                      <a:lnTo>
                        <a:pt x="1" y="52"/>
                      </a:lnTo>
                      <a:lnTo>
                        <a:pt x="0" y="65"/>
                      </a:lnTo>
                      <a:lnTo>
                        <a:pt x="1" y="78"/>
                      </a:lnTo>
                      <a:lnTo>
                        <a:pt x="5" y="91"/>
                      </a:lnTo>
                      <a:lnTo>
                        <a:pt x="12" y="102"/>
                      </a:lnTo>
                      <a:lnTo>
                        <a:pt x="20" y="111"/>
                      </a:lnTo>
                      <a:lnTo>
                        <a:pt x="31" y="120"/>
                      </a:lnTo>
                      <a:lnTo>
                        <a:pt x="42" y="126"/>
                      </a:lnTo>
                      <a:lnTo>
                        <a:pt x="55" y="130"/>
                      </a:lnTo>
                      <a:lnTo>
                        <a:pt x="70" y="131"/>
                      </a:lnTo>
                      <a:lnTo>
                        <a:pt x="82" y="130"/>
                      </a:lnTo>
                      <a:lnTo>
                        <a:pt x="95" y="126"/>
                      </a:lnTo>
                      <a:lnTo>
                        <a:pt x="106" y="120"/>
                      </a:lnTo>
                      <a:lnTo>
                        <a:pt x="116" y="111"/>
                      </a:lnTo>
                      <a:lnTo>
                        <a:pt x="124" y="102"/>
                      </a:lnTo>
                      <a:lnTo>
                        <a:pt x="130" y="91"/>
                      </a:lnTo>
                      <a:lnTo>
                        <a:pt x="134" y="78"/>
                      </a:lnTo>
                      <a:lnTo>
                        <a:pt x="135" y="6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60" name="Freeform 1117"/>
                <p:cNvSpPr>
                  <a:spLocks/>
                </p:cNvSpPr>
                <p:nvPr/>
              </p:nvSpPr>
              <p:spPr bwMode="auto">
                <a:xfrm>
                  <a:off x="5736" y="3914"/>
                  <a:ext cx="68" cy="67"/>
                </a:xfrm>
                <a:custGeom>
                  <a:avLst/>
                  <a:gdLst>
                    <a:gd name="T0" fmla="*/ 9 w 135"/>
                    <a:gd name="T1" fmla="*/ 5 h 133"/>
                    <a:gd name="T2" fmla="*/ 9 w 135"/>
                    <a:gd name="T3" fmla="*/ 5 h 133"/>
                    <a:gd name="T4" fmla="*/ 9 w 135"/>
                    <a:gd name="T5" fmla="*/ 4 h 133"/>
                    <a:gd name="T6" fmla="*/ 9 w 135"/>
                    <a:gd name="T7" fmla="*/ 3 h 133"/>
                    <a:gd name="T8" fmla="*/ 8 w 135"/>
                    <a:gd name="T9" fmla="*/ 2 h 133"/>
                    <a:gd name="T10" fmla="*/ 8 w 135"/>
                    <a:gd name="T11" fmla="*/ 2 h 133"/>
                    <a:gd name="T12" fmla="*/ 7 w 135"/>
                    <a:gd name="T13" fmla="*/ 1 h 133"/>
                    <a:gd name="T14" fmla="*/ 6 w 135"/>
                    <a:gd name="T15" fmla="*/ 1 h 133"/>
                    <a:gd name="T16" fmla="*/ 6 w 135"/>
                    <a:gd name="T17" fmla="*/ 1 h 133"/>
                    <a:gd name="T18" fmla="*/ 5 w 135"/>
                    <a:gd name="T19" fmla="*/ 0 h 133"/>
                    <a:gd name="T20" fmla="*/ 5 w 135"/>
                    <a:gd name="T21" fmla="*/ 0 h 133"/>
                    <a:gd name="T22" fmla="*/ 4 w 135"/>
                    <a:gd name="T23" fmla="*/ 1 h 133"/>
                    <a:gd name="T24" fmla="*/ 3 w 135"/>
                    <a:gd name="T25" fmla="*/ 1 h 133"/>
                    <a:gd name="T26" fmla="*/ 2 w 135"/>
                    <a:gd name="T27" fmla="*/ 1 h 133"/>
                    <a:gd name="T28" fmla="*/ 2 w 135"/>
                    <a:gd name="T29" fmla="*/ 2 h 133"/>
                    <a:gd name="T30" fmla="*/ 1 w 135"/>
                    <a:gd name="T31" fmla="*/ 2 h 133"/>
                    <a:gd name="T32" fmla="*/ 1 w 135"/>
                    <a:gd name="T33" fmla="*/ 3 h 133"/>
                    <a:gd name="T34" fmla="*/ 1 w 135"/>
                    <a:gd name="T35" fmla="*/ 4 h 133"/>
                    <a:gd name="T36" fmla="*/ 0 w 135"/>
                    <a:gd name="T37" fmla="*/ 5 h 133"/>
                    <a:gd name="T38" fmla="*/ 0 w 135"/>
                    <a:gd name="T39" fmla="*/ 5 h 133"/>
                    <a:gd name="T40" fmla="*/ 1 w 135"/>
                    <a:gd name="T41" fmla="*/ 5 h 133"/>
                    <a:gd name="T42" fmla="*/ 1 w 135"/>
                    <a:gd name="T43" fmla="*/ 6 h 133"/>
                    <a:gd name="T44" fmla="*/ 1 w 135"/>
                    <a:gd name="T45" fmla="*/ 7 h 133"/>
                    <a:gd name="T46" fmla="*/ 2 w 135"/>
                    <a:gd name="T47" fmla="*/ 8 h 133"/>
                    <a:gd name="T48" fmla="*/ 2 w 135"/>
                    <a:gd name="T49" fmla="*/ 8 h 133"/>
                    <a:gd name="T50" fmla="*/ 3 w 135"/>
                    <a:gd name="T51" fmla="*/ 8 h 133"/>
                    <a:gd name="T52" fmla="*/ 4 w 135"/>
                    <a:gd name="T53" fmla="*/ 9 h 133"/>
                    <a:gd name="T54" fmla="*/ 5 w 135"/>
                    <a:gd name="T55" fmla="*/ 9 h 133"/>
                    <a:gd name="T56" fmla="*/ 5 w 135"/>
                    <a:gd name="T57" fmla="*/ 9 h 133"/>
                    <a:gd name="T58" fmla="*/ 6 w 135"/>
                    <a:gd name="T59" fmla="*/ 9 h 133"/>
                    <a:gd name="T60" fmla="*/ 6 w 135"/>
                    <a:gd name="T61" fmla="*/ 8 h 133"/>
                    <a:gd name="T62" fmla="*/ 7 w 135"/>
                    <a:gd name="T63" fmla="*/ 8 h 133"/>
                    <a:gd name="T64" fmla="*/ 8 w 135"/>
                    <a:gd name="T65" fmla="*/ 8 h 133"/>
                    <a:gd name="T66" fmla="*/ 8 w 135"/>
                    <a:gd name="T67" fmla="*/ 7 h 133"/>
                    <a:gd name="T68" fmla="*/ 9 w 135"/>
                    <a:gd name="T69" fmla="*/ 6 h 133"/>
                    <a:gd name="T70" fmla="*/ 9 w 135"/>
                    <a:gd name="T71" fmla="*/ 5 h 133"/>
                    <a:gd name="T72" fmla="*/ 9 w 135"/>
                    <a:gd name="T73" fmla="*/ 5 h 13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35"/>
                    <a:gd name="T112" fmla="*/ 0 h 133"/>
                    <a:gd name="T113" fmla="*/ 135 w 135"/>
                    <a:gd name="T114" fmla="*/ 133 h 13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35" h="133">
                      <a:moveTo>
                        <a:pt x="135" y="66"/>
                      </a:moveTo>
                      <a:lnTo>
                        <a:pt x="135" y="66"/>
                      </a:lnTo>
                      <a:lnTo>
                        <a:pt x="134" y="53"/>
                      </a:lnTo>
                      <a:lnTo>
                        <a:pt x="130" y="40"/>
                      </a:lnTo>
                      <a:lnTo>
                        <a:pt x="124" y="29"/>
                      </a:lnTo>
                      <a:lnTo>
                        <a:pt x="116" y="20"/>
                      </a:lnTo>
                      <a:lnTo>
                        <a:pt x="106" y="11"/>
                      </a:lnTo>
                      <a:lnTo>
                        <a:pt x="95" y="5"/>
                      </a:lnTo>
                      <a:lnTo>
                        <a:pt x="82" y="1"/>
                      </a:lnTo>
                      <a:lnTo>
                        <a:pt x="70" y="0"/>
                      </a:lnTo>
                      <a:lnTo>
                        <a:pt x="55" y="1"/>
                      </a:lnTo>
                      <a:lnTo>
                        <a:pt x="42" y="5"/>
                      </a:lnTo>
                      <a:lnTo>
                        <a:pt x="31" y="11"/>
                      </a:lnTo>
                      <a:lnTo>
                        <a:pt x="20" y="20"/>
                      </a:lnTo>
                      <a:lnTo>
                        <a:pt x="12" y="29"/>
                      </a:lnTo>
                      <a:lnTo>
                        <a:pt x="5" y="40"/>
                      </a:lnTo>
                      <a:lnTo>
                        <a:pt x="1" y="53"/>
                      </a:lnTo>
                      <a:lnTo>
                        <a:pt x="0" y="66"/>
                      </a:lnTo>
                      <a:lnTo>
                        <a:pt x="1" y="80"/>
                      </a:lnTo>
                      <a:lnTo>
                        <a:pt x="5" y="93"/>
                      </a:lnTo>
                      <a:lnTo>
                        <a:pt x="12" y="104"/>
                      </a:lnTo>
                      <a:lnTo>
                        <a:pt x="20" y="114"/>
                      </a:lnTo>
                      <a:lnTo>
                        <a:pt x="31" y="122"/>
                      </a:lnTo>
                      <a:lnTo>
                        <a:pt x="42" y="128"/>
                      </a:lnTo>
                      <a:lnTo>
                        <a:pt x="55" y="132"/>
                      </a:lnTo>
                      <a:lnTo>
                        <a:pt x="70" y="133"/>
                      </a:lnTo>
                      <a:lnTo>
                        <a:pt x="82" y="132"/>
                      </a:lnTo>
                      <a:lnTo>
                        <a:pt x="95" y="128"/>
                      </a:lnTo>
                      <a:lnTo>
                        <a:pt x="106" y="122"/>
                      </a:lnTo>
                      <a:lnTo>
                        <a:pt x="116" y="114"/>
                      </a:lnTo>
                      <a:lnTo>
                        <a:pt x="124" y="104"/>
                      </a:lnTo>
                      <a:lnTo>
                        <a:pt x="130" y="93"/>
                      </a:lnTo>
                      <a:lnTo>
                        <a:pt x="134" y="80"/>
                      </a:lnTo>
                      <a:lnTo>
                        <a:pt x="135" y="6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61" name="Freeform 1118"/>
                <p:cNvSpPr>
                  <a:spLocks/>
                </p:cNvSpPr>
                <p:nvPr/>
              </p:nvSpPr>
              <p:spPr bwMode="auto">
                <a:xfrm>
                  <a:off x="5736" y="4376"/>
                  <a:ext cx="68" cy="67"/>
                </a:xfrm>
                <a:custGeom>
                  <a:avLst/>
                  <a:gdLst>
                    <a:gd name="T0" fmla="*/ 9 w 135"/>
                    <a:gd name="T1" fmla="*/ 5 h 134"/>
                    <a:gd name="T2" fmla="*/ 9 w 135"/>
                    <a:gd name="T3" fmla="*/ 5 h 134"/>
                    <a:gd name="T4" fmla="*/ 9 w 135"/>
                    <a:gd name="T5" fmla="*/ 4 h 134"/>
                    <a:gd name="T6" fmla="*/ 9 w 135"/>
                    <a:gd name="T7" fmla="*/ 3 h 134"/>
                    <a:gd name="T8" fmla="*/ 8 w 135"/>
                    <a:gd name="T9" fmla="*/ 2 h 134"/>
                    <a:gd name="T10" fmla="*/ 8 w 135"/>
                    <a:gd name="T11" fmla="*/ 2 h 134"/>
                    <a:gd name="T12" fmla="*/ 7 w 135"/>
                    <a:gd name="T13" fmla="*/ 1 h 134"/>
                    <a:gd name="T14" fmla="*/ 6 w 135"/>
                    <a:gd name="T15" fmla="*/ 1 h 134"/>
                    <a:gd name="T16" fmla="*/ 6 w 135"/>
                    <a:gd name="T17" fmla="*/ 1 h 134"/>
                    <a:gd name="T18" fmla="*/ 5 w 135"/>
                    <a:gd name="T19" fmla="*/ 0 h 134"/>
                    <a:gd name="T20" fmla="*/ 5 w 135"/>
                    <a:gd name="T21" fmla="*/ 0 h 134"/>
                    <a:gd name="T22" fmla="*/ 4 w 135"/>
                    <a:gd name="T23" fmla="*/ 1 h 134"/>
                    <a:gd name="T24" fmla="*/ 3 w 135"/>
                    <a:gd name="T25" fmla="*/ 1 h 134"/>
                    <a:gd name="T26" fmla="*/ 2 w 135"/>
                    <a:gd name="T27" fmla="*/ 1 h 134"/>
                    <a:gd name="T28" fmla="*/ 2 w 135"/>
                    <a:gd name="T29" fmla="*/ 2 h 134"/>
                    <a:gd name="T30" fmla="*/ 1 w 135"/>
                    <a:gd name="T31" fmla="*/ 2 h 134"/>
                    <a:gd name="T32" fmla="*/ 1 w 135"/>
                    <a:gd name="T33" fmla="*/ 3 h 134"/>
                    <a:gd name="T34" fmla="*/ 1 w 135"/>
                    <a:gd name="T35" fmla="*/ 4 h 134"/>
                    <a:gd name="T36" fmla="*/ 0 w 135"/>
                    <a:gd name="T37" fmla="*/ 5 h 134"/>
                    <a:gd name="T38" fmla="*/ 0 w 135"/>
                    <a:gd name="T39" fmla="*/ 5 h 134"/>
                    <a:gd name="T40" fmla="*/ 1 w 135"/>
                    <a:gd name="T41" fmla="*/ 5 h 134"/>
                    <a:gd name="T42" fmla="*/ 1 w 135"/>
                    <a:gd name="T43" fmla="*/ 6 h 134"/>
                    <a:gd name="T44" fmla="*/ 1 w 135"/>
                    <a:gd name="T45" fmla="*/ 7 h 134"/>
                    <a:gd name="T46" fmla="*/ 2 w 135"/>
                    <a:gd name="T47" fmla="*/ 8 h 134"/>
                    <a:gd name="T48" fmla="*/ 2 w 135"/>
                    <a:gd name="T49" fmla="*/ 8 h 134"/>
                    <a:gd name="T50" fmla="*/ 3 w 135"/>
                    <a:gd name="T51" fmla="*/ 9 h 134"/>
                    <a:gd name="T52" fmla="*/ 4 w 135"/>
                    <a:gd name="T53" fmla="*/ 9 h 134"/>
                    <a:gd name="T54" fmla="*/ 5 w 135"/>
                    <a:gd name="T55" fmla="*/ 9 h 134"/>
                    <a:gd name="T56" fmla="*/ 5 w 135"/>
                    <a:gd name="T57" fmla="*/ 9 h 134"/>
                    <a:gd name="T58" fmla="*/ 6 w 135"/>
                    <a:gd name="T59" fmla="*/ 9 h 134"/>
                    <a:gd name="T60" fmla="*/ 6 w 135"/>
                    <a:gd name="T61" fmla="*/ 9 h 134"/>
                    <a:gd name="T62" fmla="*/ 7 w 135"/>
                    <a:gd name="T63" fmla="*/ 8 h 134"/>
                    <a:gd name="T64" fmla="*/ 8 w 135"/>
                    <a:gd name="T65" fmla="*/ 8 h 134"/>
                    <a:gd name="T66" fmla="*/ 8 w 135"/>
                    <a:gd name="T67" fmla="*/ 7 h 134"/>
                    <a:gd name="T68" fmla="*/ 9 w 135"/>
                    <a:gd name="T69" fmla="*/ 6 h 134"/>
                    <a:gd name="T70" fmla="*/ 9 w 135"/>
                    <a:gd name="T71" fmla="*/ 5 h 134"/>
                    <a:gd name="T72" fmla="*/ 9 w 135"/>
                    <a:gd name="T73" fmla="*/ 5 h 13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35"/>
                    <a:gd name="T112" fmla="*/ 0 h 134"/>
                    <a:gd name="T113" fmla="*/ 135 w 135"/>
                    <a:gd name="T114" fmla="*/ 134 h 13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35" h="134">
                      <a:moveTo>
                        <a:pt x="135" y="66"/>
                      </a:moveTo>
                      <a:lnTo>
                        <a:pt x="135" y="66"/>
                      </a:lnTo>
                      <a:lnTo>
                        <a:pt x="134" y="52"/>
                      </a:lnTo>
                      <a:lnTo>
                        <a:pt x="130" y="41"/>
                      </a:lnTo>
                      <a:lnTo>
                        <a:pt x="124" y="29"/>
                      </a:lnTo>
                      <a:lnTo>
                        <a:pt x="116" y="19"/>
                      </a:lnTo>
                      <a:lnTo>
                        <a:pt x="106" y="12"/>
                      </a:lnTo>
                      <a:lnTo>
                        <a:pt x="95" y="5"/>
                      </a:lnTo>
                      <a:lnTo>
                        <a:pt x="82" y="1"/>
                      </a:lnTo>
                      <a:lnTo>
                        <a:pt x="70" y="0"/>
                      </a:lnTo>
                      <a:lnTo>
                        <a:pt x="55" y="1"/>
                      </a:lnTo>
                      <a:lnTo>
                        <a:pt x="42" y="5"/>
                      </a:lnTo>
                      <a:lnTo>
                        <a:pt x="31" y="12"/>
                      </a:lnTo>
                      <a:lnTo>
                        <a:pt x="20" y="19"/>
                      </a:lnTo>
                      <a:lnTo>
                        <a:pt x="12" y="29"/>
                      </a:lnTo>
                      <a:lnTo>
                        <a:pt x="5" y="41"/>
                      </a:lnTo>
                      <a:lnTo>
                        <a:pt x="1" y="52"/>
                      </a:lnTo>
                      <a:lnTo>
                        <a:pt x="0" y="66"/>
                      </a:lnTo>
                      <a:lnTo>
                        <a:pt x="1" y="80"/>
                      </a:lnTo>
                      <a:lnTo>
                        <a:pt x="5" y="92"/>
                      </a:lnTo>
                      <a:lnTo>
                        <a:pt x="12" y="104"/>
                      </a:lnTo>
                      <a:lnTo>
                        <a:pt x="20" y="114"/>
                      </a:lnTo>
                      <a:lnTo>
                        <a:pt x="31" y="123"/>
                      </a:lnTo>
                      <a:lnTo>
                        <a:pt x="42" y="129"/>
                      </a:lnTo>
                      <a:lnTo>
                        <a:pt x="55" y="133"/>
                      </a:lnTo>
                      <a:lnTo>
                        <a:pt x="70" y="134"/>
                      </a:lnTo>
                      <a:lnTo>
                        <a:pt x="82" y="133"/>
                      </a:lnTo>
                      <a:lnTo>
                        <a:pt x="95" y="129"/>
                      </a:lnTo>
                      <a:lnTo>
                        <a:pt x="106" y="123"/>
                      </a:lnTo>
                      <a:lnTo>
                        <a:pt x="116" y="114"/>
                      </a:lnTo>
                      <a:lnTo>
                        <a:pt x="124" y="104"/>
                      </a:lnTo>
                      <a:lnTo>
                        <a:pt x="130" y="92"/>
                      </a:lnTo>
                      <a:lnTo>
                        <a:pt x="134" y="80"/>
                      </a:lnTo>
                      <a:lnTo>
                        <a:pt x="135" y="6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62" name="Freeform 1119"/>
                <p:cNvSpPr>
                  <a:spLocks/>
                </p:cNvSpPr>
                <p:nvPr/>
              </p:nvSpPr>
              <p:spPr bwMode="auto">
                <a:xfrm>
                  <a:off x="5736" y="5295"/>
                  <a:ext cx="68" cy="66"/>
                </a:xfrm>
                <a:custGeom>
                  <a:avLst/>
                  <a:gdLst>
                    <a:gd name="T0" fmla="*/ 9 w 135"/>
                    <a:gd name="T1" fmla="*/ 4 h 134"/>
                    <a:gd name="T2" fmla="*/ 9 w 135"/>
                    <a:gd name="T3" fmla="*/ 4 h 134"/>
                    <a:gd name="T4" fmla="*/ 9 w 135"/>
                    <a:gd name="T5" fmla="*/ 3 h 134"/>
                    <a:gd name="T6" fmla="*/ 9 w 135"/>
                    <a:gd name="T7" fmla="*/ 2 h 134"/>
                    <a:gd name="T8" fmla="*/ 8 w 135"/>
                    <a:gd name="T9" fmla="*/ 1 h 134"/>
                    <a:gd name="T10" fmla="*/ 8 w 135"/>
                    <a:gd name="T11" fmla="*/ 1 h 134"/>
                    <a:gd name="T12" fmla="*/ 7 w 135"/>
                    <a:gd name="T13" fmla="*/ 0 h 134"/>
                    <a:gd name="T14" fmla="*/ 6 w 135"/>
                    <a:gd name="T15" fmla="*/ 0 h 134"/>
                    <a:gd name="T16" fmla="*/ 6 w 135"/>
                    <a:gd name="T17" fmla="*/ 0 h 134"/>
                    <a:gd name="T18" fmla="*/ 5 w 135"/>
                    <a:gd name="T19" fmla="*/ 0 h 134"/>
                    <a:gd name="T20" fmla="*/ 5 w 135"/>
                    <a:gd name="T21" fmla="*/ 0 h 134"/>
                    <a:gd name="T22" fmla="*/ 4 w 135"/>
                    <a:gd name="T23" fmla="*/ 0 h 134"/>
                    <a:gd name="T24" fmla="*/ 3 w 135"/>
                    <a:gd name="T25" fmla="*/ 0 h 134"/>
                    <a:gd name="T26" fmla="*/ 2 w 135"/>
                    <a:gd name="T27" fmla="*/ 0 h 134"/>
                    <a:gd name="T28" fmla="*/ 2 w 135"/>
                    <a:gd name="T29" fmla="*/ 1 h 134"/>
                    <a:gd name="T30" fmla="*/ 1 w 135"/>
                    <a:gd name="T31" fmla="*/ 1 h 134"/>
                    <a:gd name="T32" fmla="*/ 1 w 135"/>
                    <a:gd name="T33" fmla="*/ 2 h 134"/>
                    <a:gd name="T34" fmla="*/ 1 w 135"/>
                    <a:gd name="T35" fmla="*/ 3 h 134"/>
                    <a:gd name="T36" fmla="*/ 0 w 135"/>
                    <a:gd name="T37" fmla="*/ 4 h 134"/>
                    <a:gd name="T38" fmla="*/ 0 w 135"/>
                    <a:gd name="T39" fmla="*/ 4 h 134"/>
                    <a:gd name="T40" fmla="*/ 1 w 135"/>
                    <a:gd name="T41" fmla="*/ 5 h 134"/>
                    <a:gd name="T42" fmla="*/ 1 w 135"/>
                    <a:gd name="T43" fmla="*/ 5 h 134"/>
                    <a:gd name="T44" fmla="*/ 1 w 135"/>
                    <a:gd name="T45" fmla="*/ 6 h 134"/>
                    <a:gd name="T46" fmla="*/ 2 w 135"/>
                    <a:gd name="T47" fmla="*/ 7 h 134"/>
                    <a:gd name="T48" fmla="*/ 2 w 135"/>
                    <a:gd name="T49" fmla="*/ 7 h 134"/>
                    <a:gd name="T50" fmla="*/ 3 w 135"/>
                    <a:gd name="T51" fmla="*/ 8 h 134"/>
                    <a:gd name="T52" fmla="*/ 4 w 135"/>
                    <a:gd name="T53" fmla="*/ 8 h 134"/>
                    <a:gd name="T54" fmla="*/ 5 w 135"/>
                    <a:gd name="T55" fmla="*/ 8 h 134"/>
                    <a:gd name="T56" fmla="*/ 5 w 135"/>
                    <a:gd name="T57" fmla="*/ 8 h 134"/>
                    <a:gd name="T58" fmla="*/ 6 w 135"/>
                    <a:gd name="T59" fmla="*/ 8 h 134"/>
                    <a:gd name="T60" fmla="*/ 6 w 135"/>
                    <a:gd name="T61" fmla="*/ 8 h 134"/>
                    <a:gd name="T62" fmla="*/ 7 w 135"/>
                    <a:gd name="T63" fmla="*/ 7 h 134"/>
                    <a:gd name="T64" fmla="*/ 8 w 135"/>
                    <a:gd name="T65" fmla="*/ 7 h 134"/>
                    <a:gd name="T66" fmla="*/ 8 w 135"/>
                    <a:gd name="T67" fmla="*/ 6 h 134"/>
                    <a:gd name="T68" fmla="*/ 9 w 135"/>
                    <a:gd name="T69" fmla="*/ 5 h 134"/>
                    <a:gd name="T70" fmla="*/ 9 w 135"/>
                    <a:gd name="T71" fmla="*/ 5 h 134"/>
                    <a:gd name="T72" fmla="*/ 9 w 135"/>
                    <a:gd name="T73" fmla="*/ 4 h 13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35"/>
                    <a:gd name="T112" fmla="*/ 0 h 134"/>
                    <a:gd name="T113" fmla="*/ 135 w 135"/>
                    <a:gd name="T114" fmla="*/ 134 h 13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35" h="134">
                      <a:moveTo>
                        <a:pt x="135" y="67"/>
                      </a:moveTo>
                      <a:lnTo>
                        <a:pt x="135" y="67"/>
                      </a:lnTo>
                      <a:lnTo>
                        <a:pt x="134" y="53"/>
                      </a:lnTo>
                      <a:lnTo>
                        <a:pt x="130" y="41"/>
                      </a:lnTo>
                      <a:lnTo>
                        <a:pt x="124" y="29"/>
                      </a:lnTo>
                      <a:lnTo>
                        <a:pt x="116" y="20"/>
                      </a:lnTo>
                      <a:lnTo>
                        <a:pt x="106" y="12"/>
                      </a:lnTo>
                      <a:lnTo>
                        <a:pt x="95" y="5"/>
                      </a:lnTo>
                      <a:lnTo>
                        <a:pt x="82" y="1"/>
                      </a:lnTo>
                      <a:lnTo>
                        <a:pt x="70" y="0"/>
                      </a:lnTo>
                      <a:lnTo>
                        <a:pt x="55" y="1"/>
                      </a:lnTo>
                      <a:lnTo>
                        <a:pt x="42" y="5"/>
                      </a:lnTo>
                      <a:lnTo>
                        <a:pt x="31" y="12"/>
                      </a:lnTo>
                      <a:lnTo>
                        <a:pt x="20" y="20"/>
                      </a:lnTo>
                      <a:lnTo>
                        <a:pt x="12" y="29"/>
                      </a:lnTo>
                      <a:lnTo>
                        <a:pt x="5" y="41"/>
                      </a:lnTo>
                      <a:lnTo>
                        <a:pt x="1" y="53"/>
                      </a:lnTo>
                      <a:lnTo>
                        <a:pt x="0" y="67"/>
                      </a:lnTo>
                      <a:lnTo>
                        <a:pt x="1" y="81"/>
                      </a:lnTo>
                      <a:lnTo>
                        <a:pt x="5" y="94"/>
                      </a:lnTo>
                      <a:lnTo>
                        <a:pt x="12" y="105"/>
                      </a:lnTo>
                      <a:lnTo>
                        <a:pt x="20" y="115"/>
                      </a:lnTo>
                      <a:lnTo>
                        <a:pt x="31" y="123"/>
                      </a:lnTo>
                      <a:lnTo>
                        <a:pt x="42" y="129"/>
                      </a:lnTo>
                      <a:lnTo>
                        <a:pt x="55" y="133"/>
                      </a:lnTo>
                      <a:lnTo>
                        <a:pt x="70" y="134"/>
                      </a:lnTo>
                      <a:lnTo>
                        <a:pt x="82" y="133"/>
                      </a:lnTo>
                      <a:lnTo>
                        <a:pt x="95" y="129"/>
                      </a:lnTo>
                      <a:lnTo>
                        <a:pt x="106" y="123"/>
                      </a:lnTo>
                      <a:lnTo>
                        <a:pt x="116" y="115"/>
                      </a:lnTo>
                      <a:lnTo>
                        <a:pt x="124" y="105"/>
                      </a:lnTo>
                      <a:lnTo>
                        <a:pt x="130" y="94"/>
                      </a:lnTo>
                      <a:lnTo>
                        <a:pt x="134" y="81"/>
                      </a:lnTo>
                      <a:lnTo>
                        <a:pt x="135" y="6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63" name="Freeform 1120"/>
                <p:cNvSpPr>
                  <a:spLocks/>
                </p:cNvSpPr>
                <p:nvPr/>
              </p:nvSpPr>
              <p:spPr bwMode="auto">
                <a:xfrm>
                  <a:off x="5736" y="5582"/>
                  <a:ext cx="68" cy="67"/>
                </a:xfrm>
                <a:custGeom>
                  <a:avLst/>
                  <a:gdLst>
                    <a:gd name="T0" fmla="*/ 9 w 135"/>
                    <a:gd name="T1" fmla="*/ 5 h 133"/>
                    <a:gd name="T2" fmla="*/ 9 w 135"/>
                    <a:gd name="T3" fmla="*/ 5 h 133"/>
                    <a:gd name="T4" fmla="*/ 9 w 135"/>
                    <a:gd name="T5" fmla="*/ 4 h 133"/>
                    <a:gd name="T6" fmla="*/ 9 w 135"/>
                    <a:gd name="T7" fmla="*/ 3 h 133"/>
                    <a:gd name="T8" fmla="*/ 8 w 135"/>
                    <a:gd name="T9" fmla="*/ 2 h 133"/>
                    <a:gd name="T10" fmla="*/ 8 w 135"/>
                    <a:gd name="T11" fmla="*/ 2 h 133"/>
                    <a:gd name="T12" fmla="*/ 7 w 135"/>
                    <a:gd name="T13" fmla="*/ 1 h 133"/>
                    <a:gd name="T14" fmla="*/ 6 w 135"/>
                    <a:gd name="T15" fmla="*/ 1 h 133"/>
                    <a:gd name="T16" fmla="*/ 6 w 135"/>
                    <a:gd name="T17" fmla="*/ 1 h 133"/>
                    <a:gd name="T18" fmla="*/ 5 w 135"/>
                    <a:gd name="T19" fmla="*/ 0 h 133"/>
                    <a:gd name="T20" fmla="*/ 5 w 135"/>
                    <a:gd name="T21" fmla="*/ 0 h 133"/>
                    <a:gd name="T22" fmla="*/ 4 w 135"/>
                    <a:gd name="T23" fmla="*/ 1 h 133"/>
                    <a:gd name="T24" fmla="*/ 3 w 135"/>
                    <a:gd name="T25" fmla="*/ 1 h 133"/>
                    <a:gd name="T26" fmla="*/ 2 w 135"/>
                    <a:gd name="T27" fmla="*/ 1 h 133"/>
                    <a:gd name="T28" fmla="*/ 2 w 135"/>
                    <a:gd name="T29" fmla="*/ 2 h 133"/>
                    <a:gd name="T30" fmla="*/ 1 w 135"/>
                    <a:gd name="T31" fmla="*/ 2 h 133"/>
                    <a:gd name="T32" fmla="*/ 1 w 135"/>
                    <a:gd name="T33" fmla="*/ 3 h 133"/>
                    <a:gd name="T34" fmla="*/ 1 w 135"/>
                    <a:gd name="T35" fmla="*/ 4 h 133"/>
                    <a:gd name="T36" fmla="*/ 0 w 135"/>
                    <a:gd name="T37" fmla="*/ 5 h 133"/>
                    <a:gd name="T38" fmla="*/ 0 w 135"/>
                    <a:gd name="T39" fmla="*/ 5 h 133"/>
                    <a:gd name="T40" fmla="*/ 1 w 135"/>
                    <a:gd name="T41" fmla="*/ 5 h 133"/>
                    <a:gd name="T42" fmla="*/ 1 w 135"/>
                    <a:gd name="T43" fmla="*/ 6 h 133"/>
                    <a:gd name="T44" fmla="*/ 1 w 135"/>
                    <a:gd name="T45" fmla="*/ 7 h 133"/>
                    <a:gd name="T46" fmla="*/ 2 w 135"/>
                    <a:gd name="T47" fmla="*/ 8 h 133"/>
                    <a:gd name="T48" fmla="*/ 2 w 135"/>
                    <a:gd name="T49" fmla="*/ 8 h 133"/>
                    <a:gd name="T50" fmla="*/ 3 w 135"/>
                    <a:gd name="T51" fmla="*/ 8 h 133"/>
                    <a:gd name="T52" fmla="*/ 4 w 135"/>
                    <a:gd name="T53" fmla="*/ 9 h 133"/>
                    <a:gd name="T54" fmla="*/ 5 w 135"/>
                    <a:gd name="T55" fmla="*/ 9 h 133"/>
                    <a:gd name="T56" fmla="*/ 5 w 135"/>
                    <a:gd name="T57" fmla="*/ 9 h 133"/>
                    <a:gd name="T58" fmla="*/ 6 w 135"/>
                    <a:gd name="T59" fmla="*/ 9 h 133"/>
                    <a:gd name="T60" fmla="*/ 6 w 135"/>
                    <a:gd name="T61" fmla="*/ 8 h 133"/>
                    <a:gd name="T62" fmla="*/ 7 w 135"/>
                    <a:gd name="T63" fmla="*/ 8 h 133"/>
                    <a:gd name="T64" fmla="*/ 8 w 135"/>
                    <a:gd name="T65" fmla="*/ 8 h 133"/>
                    <a:gd name="T66" fmla="*/ 8 w 135"/>
                    <a:gd name="T67" fmla="*/ 7 h 133"/>
                    <a:gd name="T68" fmla="*/ 9 w 135"/>
                    <a:gd name="T69" fmla="*/ 6 h 133"/>
                    <a:gd name="T70" fmla="*/ 9 w 135"/>
                    <a:gd name="T71" fmla="*/ 5 h 133"/>
                    <a:gd name="T72" fmla="*/ 9 w 135"/>
                    <a:gd name="T73" fmla="*/ 5 h 13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35"/>
                    <a:gd name="T112" fmla="*/ 0 h 133"/>
                    <a:gd name="T113" fmla="*/ 135 w 135"/>
                    <a:gd name="T114" fmla="*/ 133 h 13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35" h="133">
                      <a:moveTo>
                        <a:pt x="135" y="66"/>
                      </a:moveTo>
                      <a:lnTo>
                        <a:pt x="135" y="66"/>
                      </a:lnTo>
                      <a:lnTo>
                        <a:pt x="134" y="54"/>
                      </a:lnTo>
                      <a:lnTo>
                        <a:pt x="130" y="41"/>
                      </a:lnTo>
                      <a:lnTo>
                        <a:pt x="124" y="30"/>
                      </a:lnTo>
                      <a:lnTo>
                        <a:pt x="116" y="20"/>
                      </a:lnTo>
                      <a:lnTo>
                        <a:pt x="106" y="11"/>
                      </a:lnTo>
                      <a:lnTo>
                        <a:pt x="95" y="5"/>
                      </a:lnTo>
                      <a:lnTo>
                        <a:pt x="82" y="1"/>
                      </a:lnTo>
                      <a:lnTo>
                        <a:pt x="70" y="0"/>
                      </a:lnTo>
                      <a:lnTo>
                        <a:pt x="55" y="1"/>
                      </a:lnTo>
                      <a:lnTo>
                        <a:pt x="42" y="5"/>
                      </a:lnTo>
                      <a:lnTo>
                        <a:pt x="31" y="11"/>
                      </a:lnTo>
                      <a:lnTo>
                        <a:pt x="20" y="20"/>
                      </a:lnTo>
                      <a:lnTo>
                        <a:pt x="12" y="30"/>
                      </a:lnTo>
                      <a:lnTo>
                        <a:pt x="5" y="41"/>
                      </a:lnTo>
                      <a:lnTo>
                        <a:pt x="1" y="54"/>
                      </a:lnTo>
                      <a:lnTo>
                        <a:pt x="0" y="66"/>
                      </a:lnTo>
                      <a:lnTo>
                        <a:pt x="1" y="80"/>
                      </a:lnTo>
                      <a:lnTo>
                        <a:pt x="5" y="93"/>
                      </a:lnTo>
                      <a:lnTo>
                        <a:pt x="12" y="104"/>
                      </a:lnTo>
                      <a:lnTo>
                        <a:pt x="20" y="114"/>
                      </a:lnTo>
                      <a:lnTo>
                        <a:pt x="31" y="122"/>
                      </a:lnTo>
                      <a:lnTo>
                        <a:pt x="42" y="128"/>
                      </a:lnTo>
                      <a:lnTo>
                        <a:pt x="55" y="132"/>
                      </a:lnTo>
                      <a:lnTo>
                        <a:pt x="70" y="133"/>
                      </a:lnTo>
                      <a:lnTo>
                        <a:pt x="82" y="132"/>
                      </a:lnTo>
                      <a:lnTo>
                        <a:pt x="95" y="128"/>
                      </a:lnTo>
                      <a:lnTo>
                        <a:pt x="106" y="122"/>
                      </a:lnTo>
                      <a:lnTo>
                        <a:pt x="116" y="114"/>
                      </a:lnTo>
                      <a:lnTo>
                        <a:pt x="124" y="104"/>
                      </a:lnTo>
                      <a:lnTo>
                        <a:pt x="130" y="93"/>
                      </a:lnTo>
                      <a:lnTo>
                        <a:pt x="134" y="80"/>
                      </a:lnTo>
                      <a:lnTo>
                        <a:pt x="135" y="6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64" name="Freeform 1121"/>
                <p:cNvSpPr>
                  <a:spLocks/>
                </p:cNvSpPr>
                <p:nvPr/>
              </p:nvSpPr>
              <p:spPr bwMode="auto">
                <a:xfrm>
                  <a:off x="5736" y="5431"/>
                  <a:ext cx="68" cy="66"/>
                </a:xfrm>
                <a:custGeom>
                  <a:avLst/>
                  <a:gdLst>
                    <a:gd name="T0" fmla="*/ 9 w 135"/>
                    <a:gd name="T1" fmla="*/ 5 h 132"/>
                    <a:gd name="T2" fmla="*/ 9 w 135"/>
                    <a:gd name="T3" fmla="*/ 5 h 132"/>
                    <a:gd name="T4" fmla="*/ 9 w 135"/>
                    <a:gd name="T5" fmla="*/ 4 h 132"/>
                    <a:gd name="T6" fmla="*/ 9 w 135"/>
                    <a:gd name="T7" fmla="*/ 3 h 132"/>
                    <a:gd name="T8" fmla="*/ 8 w 135"/>
                    <a:gd name="T9" fmla="*/ 2 h 132"/>
                    <a:gd name="T10" fmla="*/ 8 w 135"/>
                    <a:gd name="T11" fmla="*/ 2 h 132"/>
                    <a:gd name="T12" fmla="*/ 7 w 135"/>
                    <a:gd name="T13" fmla="*/ 1 h 132"/>
                    <a:gd name="T14" fmla="*/ 6 w 135"/>
                    <a:gd name="T15" fmla="*/ 1 h 132"/>
                    <a:gd name="T16" fmla="*/ 6 w 135"/>
                    <a:gd name="T17" fmla="*/ 1 h 132"/>
                    <a:gd name="T18" fmla="*/ 5 w 135"/>
                    <a:gd name="T19" fmla="*/ 0 h 132"/>
                    <a:gd name="T20" fmla="*/ 5 w 135"/>
                    <a:gd name="T21" fmla="*/ 0 h 132"/>
                    <a:gd name="T22" fmla="*/ 4 w 135"/>
                    <a:gd name="T23" fmla="*/ 1 h 132"/>
                    <a:gd name="T24" fmla="*/ 3 w 135"/>
                    <a:gd name="T25" fmla="*/ 1 h 132"/>
                    <a:gd name="T26" fmla="*/ 2 w 135"/>
                    <a:gd name="T27" fmla="*/ 1 h 132"/>
                    <a:gd name="T28" fmla="*/ 2 w 135"/>
                    <a:gd name="T29" fmla="*/ 2 h 132"/>
                    <a:gd name="T30" fmla="*/ 1 w 135"/>
                    <a:gd name="T31" fmla="*/ 2 h 132"/>
                    <a:gd name="T32" fmla="*/ 1 w 135"/>
                    <a:gd name="T33" fmla="*/ 3 h 132"/>
                    <a:gd name="T34" fmla="*/ 1 w 135"/>
                    <a:gd name="T35" fmla="*/ 4 h 132"/>
                    <a:gd name="T36" fmla="*/ 0 w 135"/>
                    <a:gd name="T37" fmla="*/ 5 h 132"/>
                    <a:gd name="T38" fmla="*/ 0 w 135"/>
                    <a:gd name="T39" fmla="*/ 5 h 132"/>
                    <a:gd name="T40" fmla="*/ 1 w 135"/>
                    <a:gd name="T41" fmla="*/ 5 h 132"/>
                    <a:gd name="T42" fmla="*/ 1 w 135"/>
                    <a:gd name="T43" fmla="*/ 6 h 132"/>
                    <a:gd name="T44" fmla="*/ 1 w 135"/>
                    <a:gd name="T45" fmla="*/ 7 h 132"/>
                    <a:gd name="T46" fmla="*/ 2 w 135"/>
                    <a:gd name="T47" fmla="*/ 7 h 132"/>
                    <a:gd name="T48" fmla="*/ 2 w 135"/>
                    <a:gd name="T49" fmla="*/ 8 h 132"/>
                    <a:gd name="T50" fmla="*/ 3 w 135"/>
                    <a:gd name="T51" fmla="*/ 8 h 132"/>
                    <a:gd name="T52" fmla="*/ 4 w 135"/>
                    <a:gd name="T53" fmla="*/ 9 h 132"/>
                    <a:gd name="T54" fmla="*/ 5 w 135"/>
                    <a:gd name="T55" fmla="*/ 9 h 132"/>
                    <a:gd name="T56" fmla="*/ 5 w 135"/>
                    <a:gd name="T57" fmla="*/ 9 h 132"/>
                    <a:gd name="T58" fmla="*/ 6 w 135"/>
                    <a:gd name="T59" fmla="*/ 9 h 132"/>
                    <a:gd name="T60" fmla="*/ 6 w 135"/>
                    <a:gd name="T61" fmla="*/ 8 h 132"/>
                    <a:gd name="T62" fmla="*/ 7 w 135"/>
                    <a:gd name="T63" fmla="*/ 8 h 132"/>
                    <a:gd name="T64" fmla="*/ 8 w 135"/>
                    <a:gd name="T65" fmla="*/ 7 h 132"/>
                    <a:gd name="T66" fmla="*/ 8 w 135"/>
                    <a:gd name="T67" fmla="*/ 7 h 132"/>
                    <a:gd name="T68" fmla="*/ 9 w 135"/>
                    <a:gd name="T69" fmla="*/ 6 h 132"/>
                    <a:gd name="T70" fmla="*/ 9 w 135"/>
                    <a:gd name="T71" fmla="*/ 5 h 132"/>
                    <a:gd name="T72" fmla="*/ 9 w 135"/>
                    <a:gd name="T73" fmla="*/ 5 h 13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35"/>
                    <a:gd name="T112" fmla="*/ 0 h 132"/>
                    <a:gd name="T113" fmla="*/ 135 w 135"/>
                    <a:gd name="T114" fmla="*/ 132 h 13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35" h="132">
                      <a:moveTo>
                        <a:pt x="135" y="65"/>
                      </a:moveTo>
                      <a:lnTo>
                        <a:pt x="135" y="65"/>
                      </a:lnTo>
                      <a:lnTo>
                        <a:pt x="134" y="51"/>
                      </a:lnTo>
                      <a:lnTo>
                        <a:pt x="130" y="40"/>
                      </a:lnTo>
                      <a:lnTo>
                        <a:pt x="124" y="29"/>
                      </a:lnTo>
                      <a:lnTo>
                        <a:pt x="116" y="19"/>
                      </a:lnTo>
                      <a:lnTo>
                        <a:pt x="106" y="11"/>
                      </a:lnTo>
                      <a:lnTo>
                        <a:pt x="95" y="5"/>
                      </a:lnTo>
                      <a:lnTo>
                        <a:pt x="82" y="1"/>
                      </a:lnTo>
                      <a:lnTo>
                        <a:pt x="70" y="0"/>
                      </a:lnTo>
                      <a:lnTo>
                        <a:pt x="55" y="1"/>
                      </a:lnTo>
                      <a:lnTo>
                        <a:pt x="42" y="5"/>
                      </a:lnTo>
                      <a:lnTo>
                        <a:pt x="31" y="11"/>
                      </a:lnTo>
                      <a:lnTo>
                        <a:pt x="20" y="19"/>
                      </a:lnTo>
                      <a:lnTo>
                        <a:pt x="12" y="29"/>
                      </a:lnTo>
                      <a:lnTo>
                        <a:pt x="5" y="40"/>
                      </a:lnTo>
                      <a:lnTo>
                        <a:pt x="1" y="51"/>
                      </a:lnTo>
                      <a:lnTo>
                        <a:pt x="0" y="65"/>
                      </a:lnTo>
                      <a:lnTo>
                        <a:pt x="1" y="79"/>
                      </a:lnTo>
                      <a:lnTo>
                        <a:pt x="5" y="92"/>
                      </a:lnTo>
                      <a:lnTo>
                        <a:pt x="12" y="103"/>
                      </a:lnTo>
                      <a:lnTo>
                        <a:pt x="20" y="112"/>
                      </a:lnTo>
                      <a:lnTo>
                        <a:pt x="31" y="121"/>
                      </a:lnTo>
                      <a:lnTo>
                        <a:pt x="42" y="127"/>
                      </a:lnTo>
                      <a:lnTo>
                        <a:pt x="55" y="131"/>
                      </a:lnTo>
                      <a:lnTo>
                        <a:pt x="70" y="132"/>
                      </a:lnTo>
                      <a:lnTo>
                        <a:pt x="82" y="131"/>
                      </a:lnTo>
                      <a:lnTo>
                        <a:pt x="95" y="127"/>
                      </a:lnTo>
                      <a:lnTo>
                        <a:pt x="106" y="121"/>
                      </a:lnTo>
                      <a:lnTo>
                        <a:pt x="116" y="112"/>
                      </a:lnTo>
                      <a:lnTo>
                        <a:pt x="124" y="103"/>
                      </a:lnTo>
                      <a:lnTo>
                        <a:pt x="130" y="92"/>
                      </a:lnTo>
                      <a:lnTo>
                        <a:pt x="134" y="79"/>
                      </a:lnTo>
                      <a:lnTo>
                        <a:pt x="135" y="6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65" name="Freeform 1122"/>
                <p:cNvSpPr>
                  <a:spLocks/>
                </p:cNvSpPr>
                <p:nvPr/>
              </p:nvSpPr>
              <p:spPr bwMode="auto">
                <a:xfrm>
                  <a:off x="5736" y="5016"/>
                  <a:ext cx="68" cy="67"/>
                </a:xfrm>
                <a:custGeom>
                  <a:avLst/>
                  <a:gdLst>
                    <a:gd name="T0" fmla="*/ 9 w 135"/>
                    <a:gd name="T1" fmla="*/ 5 h 134"/>
                    <a:gd name="T2" fmla="*/ 9 w 135"/>
                    <a:gd name="T3" fmla="*/ 5 h 134"/>
                    <a:gd name="T4" fmla="*/ 9 w 135"/>
                    <a:gd name="T5" fmla="*/ 4 h 134"/>
                    <a:gd name="T6" fmla="*/ 9 w 135"/>
                    <a:gd name="T7" fmla="*/ 3 h 134"/>
                    <a:gd name="T8" fmla="*/ 8 w 135"/>
                    <a:gd name="T9" fmla="*/ 2 h 134"/>
                    <a:gd name="T10" fmla="*/ 8 w 135"/>
                    <a:gd name="T11" fmla="*/ 2 h 134"/>
                    <a:gd name="T12" fmla="*/ 7 w 135"/>
                    <a:gd name="T13" fmla="*/ 1 h 134"/>
                    <a:gd name="T14" fmla="*/ 6 w 135"/>
                    <a:gd name="T15" fmla="*/ 1 h 134"/>
                    <a:gd name="T16" fmla="*/ 6 w 135"/>
                    <a:gd name="T17" fmla="*/ 1 h 134"/>
                    <a:gd name="T18" fmla="*/ 5 w 135"/>
                    <a:gd name="T19" fmla="*/ 0 h 134"/>
                    <a:gd name="T20" fmla="*/ 5 w 135"/>
                    <a:gd name="T21" fmla="*/ 0 h 134"/>
                    <a:gd name="T22" fmla="*/ 4 w 135"/>
                    <a:gd name="T23" fmla="*/ 1 h 134"/>
                    <a:gd name="T24" fmla="*/ 3 w 135"/>
                    <a:gd name="T25" fmla="*/ 1 h 134"/>
                    <a:gd name="T26" fmla="*/ 2 w 135"/>
                    <a:gd name="T27" fmla="*/ 1 h 134"/>
                    <a:gd name="T28" fmla="*/ 2 w 135"/>
                    <a:gd name="T29" fmla="*/ 2 h 134"/>
                    <a:gd name="T30" fmla="*/ 1 w 135"/>
                    <a:gd name="T31" fmla="*/ 2 h 134"/>
                    <a:gd name="T32" fmla="*/ 1 w 135"/>
                    <a:gd name="T33" fmla="*/ 3 h 134"/>
                    <a:gd name="T34" fmla="*/ 1 w 135"/>
                    <a:gd name="T35" fmla="*/ 4 h 134"/>
                    <a:gd name="T36" fmla="*/ 0 w 135"/>
                    <a:gd name="T37" fmla="*/ 5 h 134"/>
                    <a:gd name="T38" fmla="*/ 0 w 135"/>
                    <a:gd name="T39" fmla="*/ 5 h 134"/>
                    <a:gd name="T40" fmla="*/ 1 w 135"/>
                    <a:gd name="T41" fmla="*/ 6 h 134"/>
                    <a:gd name="T42" fmla="*/ 1 w 135"/>
                    <a:gd name="T43" fmla="*/ 6 h 134"/>
                    <a:gd name="T44" fmla="*/ 1 w 135"/>
                    <a:gd name="T45" fmla="*/ 7 h 134"/>
                    <a:gd name="T46" fmla="*/ 2 w 135"/>
                    <a:gd name="T47" fmla="*/ 8 h 134"/>
                    <a:gd name="T48" fmla="*/ 2 w 135"/>
                    <a:gd name="T49" fmla="*/ 8 h 134"/>
                    <a:gd name="T50" fmla="*/ 3 w 135"/>
                    <a:gd name="T51" fmla="*/ 9 h 134"/>
                    <a:gd name="T52" fmla="*/ 4 w 135"/>
                    <a:gd name="T53" fmla="*/ 9 h 134"/>
                    <a:gd name="T54" fmla="*/ 5 w 135"/>
                    <a:gd name="T55" fmla="*/ 9 h 134"/>
                    <a:gd name="T56" fmla="*/ 5 w 135"/>
                    <a:gd name="T57" fmla="*/ 9 h 134"/>
                    <a:gd name="T58" fmla="*/ 6 w 135"/>
                    <a:gd name="T59" fmla="*/ 9 h 134"/>
                    <a:gd name="T60" fmla="*/ 6 w 135"/>
                    <a:gd name="T61" fmla="*/ 9 h 134"/>
                    <a:gd name="T62" fmla="*/ 7 w 135"/>
                    <a:gd name="T63" fmla="*/ 8 h 134"/>
                    <a:gd name="T64" fmla="*/ 8 w 135"/>
                    <a:gd name="T65" fmla="*/ 8 h 134"/>
                    <a:gd name="T66" fmla="*/ 8 w 135"/>
                    <a:gd name="T67" fmla="*/ 7 h 134"/>
                    <a:gd name="T68" fmla="*/ 9 w 135"/>
                    <a:gd name="T69" fmla="*/ 6 h 134"/>
                    <a:gd name="T70" fmla="*/ 9 w 135"/>
                    <a:gd name="T71" fmla="*/ 6 h 134"/>
                    <a:gd name="T72" fmla="*/ 9 w 135"/>
                    <a:gd name="T73" fmla="*/ 5 h 13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35"/>
                    <a:gd name="T112" fmla="*/ 0 h 134"/>
                    <a:gd name="T113" fmla="*/ 135 w 135"/>
                    <a:gd name="T114" fmla="*/ 134 h 13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35" h="134">
                      <a:moveTo>
                        <a:pt x="135" y="67"/>
                      </a:moveTo>
                      <a:lnTo>
                        <a:pt x="135" y="67"/>
                      </a:lnTo>
                      <a:lnTo>
                        <a:pt x="134" y="53"/>
                      </a:lnTo>
                      <a:lnTo>
                        <a:pt x="130" y="40"/>
                      </a:lnTo>
                      <a:lnTo>
                        <a:pt x="124" y="29"/>
                      </a:lnTo>
                      <a:lnTo>
                        <a:pt x="116" y="19"/>
                      </a:lnTo>
                      <a:lnTo>
                        <a:pt x="106" y="11"/>
                      </a:lnTo>
                      <a:lnTo>
                        <a:pt x="95" y="5"/>
                      </a:lnTo>
                      <a:lnTo>
                        <a:pt x="82" y="1"/>
                      </a:lnTo>
                      <a:lnTo>
                        <a:pt x="70" y="0"/>
                      </a:lnTo>
                      <a:lnTo>
                        <a:pt x="55" y="1"/>
                      </a:lnTo>
                      <a:lnTo>
                        <a:pt x="42" y="5"/>
                      </a:lnTo>
                      <a:lnTo>
                        <a:pt x="31" y="11"/>
                      </a:lnTo>
                      <a:lnTo>
                        <a:pt x="20" y="19"/>
                      </a:lnTo>
                      <a:lnTo>
                        <a:pt x="12" y="29"/>
                      </a:lnTo>
                      <a:lnTo>
                        <a:pt x="5" y="40"/>
                      </a:lnTo>
                      <a:lnTo>
                        <a:pt x="1" y="53"/>
                      </a:lnTo>
                      <a:lnTo>
                        <a:pt x="0" y="67"/>
                      </a:lnTo>
                      <a:lnTo>
                        <a:pt x="1" y="81"/>
                      </a:lnTo>
                      <a:lnTo>
                        <a:pt x="5" y="93"/>
                      </a:lnTo>
                      <a:lnTo>
                        <a:pt x="12" y="105"/>
                      </a:lnTo>
                      <a:lnTo>
                        <a:pt x="20" y="113"/>
                      </a:lnTo>
                      <a:lnTo>
                        <a:pt x="31" y="122"/>
                      </a:lnTo>
                      <a:lnTo>
                        <a:pt x="42" y="129"/>
                      </a:lnTo>
                      <a:lnTo>
                        <a:pt x="55" y="132"/>
                      </a:lnTo>
                      <a:lnTo>
                        <a:pt x="70" y="134"/>
                      </a:lnTo>
                      <a:lnTo>
                        <a:pt x="82" y="132"/>
                      </a:lnTo>
                      <a:lnTo>
                        <a:pt x="95" y="129"/>
                      </a:lnTo>
                      <a:lnTo>
                        <a:pt x="106" y="122"/>
                      </a:lnTo>
                      <a:lnTo>
                        <a:pt x="116" y="113"/>
                      </a:lnTo>
                      <a:lnTo>
                        <a:pt x="124" y="105"/>
                      </a:lnTo>
                      <a:lnTo>
                        <a:pt x="130" y="93"/>
                      </a:lnTo>
                      <a:lnTo>
                        <a:pt x="134" y="81"/>
                      </a:lnTo>
                      <a:lnTo>
                        <a:pt x="135" y="6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66" name="Freeform 1123"/>
                <p:cNvSpPr>
                  <a:spLocks/>
                </p:cNvSpPr>
                <p:nvPr/>
              </p:nvSpPr>
              <p:spPr bwMode="auto">
                <a:xfrm>
                  <a:off x="5736" y="5159"/>
                  <a:ext cx="68" cy="66"/>
                </a:xfrm>
                <a:custGeom>
                  <a:avLst/>
                  <a:gdLst>
                    <a:gd name="T0" fmla="*/ 9 w 135"/>
                    <a:gd name="T1" fmla="*/ 5 h 131"/>
                    <a:gd name="T2" fmla="*/ 9 w 135"/>
                    <a:gd name="T3" fmla="*/ 5 h 131"/>
                    <a:gd name="T4" fmla="*/ 9 w 135"/>
                    <a:gd name="T5" fmla="*/ 4 h 131"/>
                    <a:gd name="T6" fmla="*/ 9 w 135"/>
                    <a:gd name="T7" fmla="*/ 3 h 131"/>
                    <a:gd name="T8" fmla="*/ 8 w 135"/>
                    <a:gd name="T9" fmla="*/ 2 h 131"/>
                    <a:gd name="T10" fmla="*/ 8 w 135"/>
                    <a:gd name="T11" fmla="*/ 2 h 131"/>
                    <a:gd name="T12" fmla="*/ 7 w 135"/>
                    <a:gd name="T13" fmla="*/ 1 h 131"/>
                    <a:gd name="T14" fmla="*/ 6 w 135"/>
                    <a:gd name="T15" fmla="*/ 1 h 131"/>
                    <a:gd name="T16" fmla="*/ 6 w 135"/>
                    <a:gd name="T17" fmla="*/ 1 h 131"/>
                    <a:gd name="T18" fmla="*/ 5 w 135"/>
                    <a:gd name="T19" fmla="*/ 0 h 131"/>
                    <a:gd name="T20" fmla="*/ 5 w 135"/>
                    <a:gd name="T21" fmla="*/ 0 h 131"/>
                    <a:gd name="T22" fmla="*/ 4 w 135"/>
                    <a:gd name="T23" fmla="*/ 1 h 131"/>
                    <a:gd name="T24" fmla="*/ 3 w 135"/>
                    <a:gd name="T25" fmla="*/ 1 h 131"/>
                    <a:gd name="T26" fmla="*/ 2 w 135"/>
                    <a:gd name="T27" fmla="*/ 1 h 131"/>
                    <a:gd name="T28" fmla="*/ 2 w 135"/>
                    <a:gd name="T29" fmla="*/ 2 h 131"/>
                    <a:gd name="T30" fmla="*/ 1 w 135"/>
                    <a:gd name="T31" fmla="*/ 2 h 131"/>
                    <a:gd name="T32" fmla="*/ 1 w 135"/>
                    <a:gd name="T33" fmla="*/ 3 h 131"/>
                    <a:gd name="T34" fmla="*/ 1 w 135"/>
                    <a:gd name="T35" fmla="*/ 4 h 131"/>
                    <a:gd name="T36" fmla="*/ 0 w 135"/>
                    <a:gd name="T37" fmla="*/ 5 h 131"/>
                    <a:gd name="T38" fmla="*/ 0 w 135"/>
                    <a:gd name="T39" fmla="*/ 5 h 131"/>
                    <a:gd name="T40" fmla="*/ 1 w 135"/>
                    <a:gd name="T41" fmla="*/ 5 h 131"/>
                    <a:gd name="T42" fmla="*/ 1 w 135"/>
                    <a:gd name="T43" fmla="*/ 6 h 131"/>
                    <a:gd name="T44" fmla="*/ 1 w 135"/>
                    <a:gd name="T45" fmla="*/ 7 h 131"/>
                    <a:gd name="T46" fmla="*/ 2 w 135"/>
                    <a:gd name="T47" fmla="*/ 7 h 131"/>
                    <a:gd name="T48" fmla="*/ 2 w 135"/>
                    <a:gd name="T49" fmla="*/ 8 h 131"/>
                    <a:gd name="T50" fmla="*/ 3 w 135"/>
                    <a:gd name="T51" fmla="*/ 8 h 131"/>
                    <a:gd name="T52" fmla="*/ 4 w 135"/>
                    <a:gd name="T53" fmla="*/ 9 h 131"/>
                    <a:gd name="T54" fmla="*/ 5 w 135"/>
                    <a:gd name="T55" fmla="*/ 9 h 131"/>
                    <a:gd name="T56" fmla="*/ 5 w 135"/>
                    <a:gd name="T57" fmla="*/ 9 h 131"/>
                    <a:gd name="T58" fmla="*/ 6 w 135"/>
                    <a:gd name="T59" fmla="*/ 9 h 131"/>
                    <a:gd name="T60" fmla="*/ 6 w 135"/>
                    <a:gd name="T61" fmla="*/ 8 h 131"/>
                    <a:gd name="T62" fmla="*/ 7 w 135"/>
                    <a:gd name="T63" fmla="*/ 8 h 131"/>
                    <a:gd name="T64" fmla="*/ 8 w 135"/>
                    <a:gd name="T65" fmla="*/ 7 h 131"/>
                    <a:gd name="T66" fmla="*/ 8 w 135"/>
                    <a:gd name="T67" fmla="*/ 7 h 131"/>
                    <a:gd name="T68" fmla="*/ 9 w 135"/>
                    <a:gd name="T69" fmla="*/ 6 h 131"/>
                    <a:gd name="T70" fmla="*/ 9 w 135"/>
                    <a:gd name="T71" fmla="*/ 5 h 131"/>
                    <a:gd name="T72" fmla="*/ 9 w 135"/>
                    <a:gd name="T73" fmla="*/ 5 h 13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35"/>
                    <a:gd name="T112" fmla="*/ 0 h 131"/>
                    <a:gd name="T113" fmla="*/ 135 w 135"/>
                    <a:gd name="T114" fmla="*/ 131 h 13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35" h="131">
                      <a:moveTo>
                        <a:pt x="135" y="66"/>
                      </a:moveTo>
                      <a:lnTo>
                        <a:pt x="135" y="66"/>
                      </a:lnTo>
                      <a:lnTo>
                        <a:pt x="134" y="53"/>
                      </a:lnTo>
                      <a:lnTo>
                        <a:pt x="130" y="40"/>
                      </a:lnTo>
                      <a:lnTo>
                        <a:pt x="124" y="29"/>
                      </a:lnTo>
                      <a:lnTo>
                        <a:pt x="116" y="19"/>
                      </a:lnTo>
                      <a:lnTo>
                        <a:pt x="106" y="11"/>
                      </a:lnTo>
                      <a:lnTo>
                        <a:pt x="95" y="5"/>
                      </a:lnTo>
                      <a:lnTo>
                        <a:pt x="82" y="1"/>
                      </a:lnTo>
                      <a:lnTo>
                        <a:pt x="70" y="0"/>
                      </a:lnTo>
                      <a:lnTo>
                        <a:pt x="55" y="1"/>
                      </a:lnTo>
                      <a:lnTo>
                        <a:pt x="42" y="5"/>
                      </a:lnTo>
                      <a:lnTo>
                        <a:pt x="31" y="11"/>
                      </a:lnTo>
                      <a:lnTo>
                        <a:pt x="20" y="19"/>
                      </a:lnTo>
                      <a:lnTo>
                        <a:pt x="12" y="29"/>
                      </a:lnTo>
                      <a:lnTo>
                        <a:pt x="5" y="40"/>
                      </a:lnTo>
                      <a:lnTo>
                        <a:pt x="1" y="53"/>
                      </a:lnTo>
                      <a:lnTo>
                        <a:pt x="0" y="66"/>
                      </a:lnTo>
                      <a:lnTo>
                        <a:pt x="1" y="79"/>
                      </a:lnTo>
                      <a:lnTo>
                        <a:pt x="5" y="91"/>
                      </a:lnTo>
                      <a:lnTo>
                        <a:pt x="12" y="102"/>
                      </a:lnTo>
                      <a:lnTo>
                        <a:pt x="20" y="112"/>
                      </a:lnTo>
                      <a:lnTo>
                        <a:pt x="31" y="120"/>
                      </a:lnTo>
                      <a:lnTo>
                        <a:pt x="42" y="126"/>
                      </a:lnTo>
                      <a:lnTo>
                        <a:pt x="55" y="130"/>
                      </a:lnTo>
                      <a:lnTo>
                        <a:pt x="70" y="131"/>
                      </a:lnTo>
                      <a:lnTo>
                        <a:pt x="82" y="130"/>
                      </a:lnTo>
                      <a:lnTo>
                        <a:pt x="95" y="126"/>
                      </a:lnTo>
                      <a:lnTo>
                        <a:pt x="106" y="120"/>
                      </a:lnTo>
                      <a:lnTo>
                        <a:pt x="116" y="112"/>
                      </a:lnTo>
                      <a:lnTo>
                        <a:pt x="124" y="102"/>
                      </a:lnTo>
                      <a:lnTo>
                        <a:pt x="130" y="91"/>
                      </a:lnTo>
                      <a:lnTo>
                        <a:pt x="134" y="79"/>
                      </a:lnTo>
                      <a:lnTo>
                        <a:pt x="135" y="6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67" name="Freeform 1124"/>
                <p:cNvSpPr>
                  <a:spLocks/>
                </p:cNvSpPr>
                <p:nvPr/>
              </p:nvSpPr>
              <p:spPr bwMode="auto">
                <a:xfrm>
                  <a:off x="5736" y="4881"/>
                  <a:ext cx="68" cy="65"/>
                </a:xfrm>
                <a:custGeom>
                  <a:avLst/>
                  <a:gdLst>
                    <a:gd name="T0" fmla="*/ 9 w 135"/>
                    <a:gd name="T1" fmla="*/ 4 h 131"/>
                    <a:gd name="T2" fmla="*/ 9 w 135"/>
                    <a:gd name="T3" fmla="*/ 4 h 131"/>
                    <a:gd name="T4" fmla="*/ 9 w 135"/>
                    <a:gd name="T5" fmla="*/ 3 h 131"/>
                    <a:gd name="T6" fmla="*/ 9 w 135"/>
                    <a:gd name="T7" fmla="*/ 2 h 131"/>
                    <a:gd name="T8" fmla="*/ 8 w 135"/>
                    <a:gd name="T9" fmla="*/ 1 h 131"/>
                    <a:gd name="T10" fmla="*/ 8 w 135"/>
                    <a:gd name="T11" fmla="*/ 1 h 131"/>
                    <a:gd name="T12" fmla="*/ 7 w 135"/>
                    <a:gd name="T13" fmla="*/ 0 h 131"/>
                    <a:gd name="T14" fmla="*/ 6 w 135"/>
                    <a:gd name="T15" fmla="*/ 0 h 131"/>
                    <a:gd name="T16" fmla="*/ 6 w 135"/>
                    <a:gd name="T17" fmla="*/ 0 h 131"/>
                    <a:gd name="T18" fmla="*/ 5 w 135"/>
                    <a:gd name="T19" fmla="*/ 0 h 131"/>
                    <a:gd name="T20" fmla="*/ 5 w 135"/>
                    <a:gd name="T21" fmla="*/ 0 h 131"/>
                    <a:gd name="T22" fmla="*/ 4 w 135"/>
                    <a:gd name="T23" fmla="*/ 0 h 131"/>
                    <a:gd name="T24" fmla="*/ 3 w 135"/>
                    <a:gd name="T25" fmla="*/ 0 h 131"/>
                    <a:gd name="T26" fmla="*/ 2 w 135"/>
                    <a:gd name="T27" fmla="*/ 0 h 131"/>
                    <a:gd name="T28" fmla="*/ 2 w 135"/>
                    <a:gd name="T29" fmla="*/ 1 h 131"/>
                    <a:gd name="T30" fmla="*/ 1 w 135"/>
                    <a:gd name="T31" fmla="*/ 1 h 131"/>
                    <a:gd name="T32" fmla="*/ 1 w 135"/>
                    <a:gd name="T33" fmla="*/ 2 h 131"/>
                    <a:gd name="T34" fmla="*/ 1 w 135"/>
                    <a:gd name="T35" fmla="*/ 3 h 131"/>
                    <a:gd name="T36" fmla="*/ 0 w 135"/>
                    <a:gd name="T37" fmla="*/ 4 h 131"/>
                    <a:gd name="T38" fmla="*/ 0 w 135"/>
                    <a:gd name="T39" fmla="*/ 4 h 131"/>
                    <a:gd name="T40" fmla="*/ 1 w 135"/>
                    <a:gd name="T41" fmla="*/ 4 h 131"/>
                    <a:gd name="T42" fmla="*/ 1 w 135"/>
                    <a:gd name="T43" fmla="*/ 5 h 131"/>
                    <a:gd name="T44" fmla="*/ 1 w 135"/>
                    <a:gd name="T45" fmla="*/ 6 h 131"/>
                    <a:gd name="T46" fmla="*/ 2 w 135"/>
                    <a:gd name="T47" fmla="*/ 7 h 131"/>
                    <a:gd name="T48" fmla="*/ 2 w 135"/>
                    <a:gd name="T49" fmla="*/ 7 h 131"/>
                    <a:gd name="T50" fmla="*/ 3 w 135"/>
                    <a:gd name="T51" fmla="*/ 7 h 131"/>
                    <a:gd name="T52" fmla="*/ 4 w 135"/>
                    <a:gd name="T53" fmla="*/ 8 h 131"/>
                    <a:gd name="T54" fmla="*/ 5 w 135"/>
                    <a:gd name="T55" fmla="*/ 8 h 131"/>
                    <a:gd name="T56" fmla="*/ 5 w 135"/>
                    <a:gd name="T57" fmla="*/ 8 h 131"/>
                    <a:gd name="T58" fmla="*/ 6 w 135"/>
                    <a:gd name="T59" fmla="*/ 8 h 131"/>
                    <a:gd name="T60" fmla="*/ 6 w 135"/>
                    <a:gd name="T61" fmla="*/ 7 h 131"/>
                    <a:gd name="T62" fmla="*/ 7 w 135"/>
                    <a:gd name="T63" fmla="*/ 7 h 131"/>
                    <a:gd name="T64" fmla="*/ 8 w 135"/>
                    <a:gd name="T65" fmla="*/ 7 h 131"/>
                    <a:gd name="T66" fmla="*/ 8 w 135"/>
                    <a:gd name="T67" fmla="*/ 6 h 131"/>
                    <a:gd name="T68" fmla="*/ 9 w 135"/>
                    <a:gd name="T69" fmla="*/ 5 h 131"/>
                    <a:gd name="T70" fmla="*/ 9 w 135"/>
                    <a:gd name="T71" fmla="*/ 4 h 131"/>
                    <a:gd name="T72" fmla="*/ 9 w 135"/>
                    <a:gd name="T73" fmla="*/ 4 h 13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35"/>
                    <a:gd name="T112" fmla="*/ 0 h 131"/>
                    <a:gd name="T113" fmla="*/ 135 w 135"/>
                    <a:gd name="T114" fmla="*/ 131 h 13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35" h="131">
                      <a:moveTo>
                        <a:pt x="135" y="66"/>
                      </a:moveTo>
                      <a:lnTo>
                        <a:pt x="135" y="66"/>
                      </a:lnTo>
                      <a:lnTo>
                        <a:pt x="134" y="53"/>
                      </a:lnTo>
                      <a:lnTo>
                        <a:pt x="130" y="40"/>
                      </a:lnTo>
                      <a:lnTo>
                        <a:pt x="124" y="29"/>
                      </a:lnTo>
                      <a:lnTo>
                        <a:pt x="116" y="18"/>
                      </a:lnTo>
                      <a:lnTo>
                        <a:pt x="106" y="11"/>
                      </a:lnTo>
                      <a:lnTo>
                        <a:pt x="95" y="5"/>
                      </a:lnTo>
                      <a:lnTo>
                        <a:pt x="82" y="1"/>
                      </a:lnTo>
                      <a:lnTo>
                        <a:pt x="70" y="0"/>
                      </a:lnTo>
                      <a:lnTo>
                        <a:pt x="55" y="1"/>
                      </a:lnTo>
                      <a:lnTo>
                        <a:pt x="42" y="5"/>
                      </a:lnTo>
                      <a:lnTo>
                        <a:pt x="31" y="11"/>
                      </a:lnTo>
                      <a:lnTo>
                        <a:pt x="20" y="18"/>
                      </a:lnTo>
                      <a:lnTo>
                        <a:pt x="12" y="29"/>
                      </a:lnTo>
                      <a:lnTo>
                        <a:pt x="5" y="40"/>
                      </a:lnTo>
                      <a:lnTo>
                        <a:pt x="1" y="53"/>
                      </a:lnTo>
                      <a:lnTo>
                        <a:pt x="0" y="66"/>
                      </a:lnTo>
                      <a:lnTo>
                        <a:pt x="1" y="79"/>
                      </a:lnTo>
                      <a:lnTo>
                        <a:pt x="5" y="90"/>
                      </a:lnTo>
                      <a:lnTo>
                        <a:pt x="12" y="102"/>
                      </a:lnTo>
                      <a:lnTo>
                        <a:pt x="20" y="112"/>
                      </a:lnTo>
                      <a:lnTo>
                        <a:pt x="31" y="119"/>
                      </a:lnTo>
                      <a:lnTo>
                        <a:pt x="42" y="126"/>
                      </a:lnTo>
                      <a:lnTo>
                        <a:pt x="55" y="130"/>
                      </a:lnTo>
                      <a:lnTo>
                        <a:pt x="70" y="131"/>
                      </a:lnTo>
                      <a:lnTo>
                        <a:pt x="82" y="130"/>
                      </a:lnTo>
                      <a:lnTo>
                        <a:pt x="95" y="126"/>
                      </a:lnTo>
                      <a:lnTo>
                        <a:pt x="106" y="119"/>
                      </a:lnTo>
                      <a:lnTo>
                        <a:pt x="116" y="112"/>
                      </a:lnTo>
                      <a:lnTo>
                        <a:pt x="124" y="102"/>
                      </a:lnTo>
                      <a:lnTo>
                        <a:pt x="130" y="90"/>
                      </a:lnTo>
                      <a:lnTo>
                        <a:pt x="134" y="79"/>
                      </a:lnTo>
                      <a:lnTo>
                        <a:pt x="135" y="6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68" name="Freeform 1125"/>
                <p:cNvSpPr>
                  <a:spLocks/>
                </p:cNvSpPr>
                <p:nvPr/>
              </p:nvSpPr>
              <p:spPr bwMode="auto">
                <a:xfrm>
                  <a:off x="5736" y="4748"/>
                  <a:ext cx="68" cy="68"/>
                </a:xfrm>
                <a:custGeom>
                  <a:avLst/>
                  <a:gdLst>
                    <a:gd name="T0" fmla="*/ 9 w 135"/>
                    <a:gd name="T1" fmla="*/ 4 h 137"/>
                    <a:gd name="T2" fmla="*/ 9 w 135"/>
                    <a:gd name="T3" fmla="*/ 4 h 137"/>
                    <a:gd name="T4" fmla="*/ 9 w 135"/>
                    <a:gd name="T5" fmla="*/ 3 h 137"/>
                    <a:gd name="T6" fmla="*/ 9 w 135"/>
                    <a:gd name="T7" fmla="*/ 2 h 137"/>
                    <a:gd name="T8" fmla="*/ 8 w 135"/>
                    <a:gd name="T9" fmla="*/ 1 h 137"/>
                    <a:gd name="T10" fmla="*/ 8 w 135"/>
                    <a:gd name="T11" fmla="*/ 1 h 137"/>
                    <a:gd name="T12" fmla="*/ 7 w 135"/>
                    <a:gd name="T13" fmla="*/ 0 h 137"/>
                    <a:gd name="T14" fmla="*/ 6 w 135"/>
                    <a:gd name="T15" fmla="*/ 0 h 137"/>
                    <a:gd name="T16" fmla="*/ 6 w 135"/>
                    <a:gd name="T17" fmla="*/ 0 h 137"/>
                    <a:gd name="T18" fmla="*/ 5 w 135"/>
                    <a:gd name="T19" fmla="*/ 0 h 137"/>
                    <a:gd name="T20" fmla="*/ 5 w 135"/>
                    <a:gd name="T21" fmla="*/ 0 h 137"/>
                    <a:gd name="T22" fmla="*/ 4 w 135"/>
                    <a:gd name="T23" fmla="*/ 0 h 137"/>
                    <a:gd name="T24" fmla="*/ 3 w 135"/>
                    <a:gd name="T25" fmla="*/ 0 h 137"/>
                    <a:gd name="T26" fmla="*/ 2 w 135"/>
                    <a:gd name="T27" fmla="*/ 0 h 137"/>
                    <a:gd name="T28" fmla="*/ 2 w 135"/>
                    <a:gd name="T29" fmla="*/ 1 h 137"/>
                    <a:gd name="T30" fmla="*/ 1 w 135"/>
                    <a:gd name="T31" fmla="*/ 1 h 137"/>
                    <a:gd name="T32" fmla="*/ 1 w 135"/>
                    <a:gd name="T33" fmla="*/ 2 h 137"/>
                    <a:gd name="T34" fmla="*/ 1 w 135"/>
                    <a:gd name="T35" fmla="*/ 3 h 137"/>
                    <a:gd name="T36" fmla="*/ 0 w 135"/>
                    <a:gd name="T37" fmla="*/ 4 h 137"/>
                    <a:gd name="T38" fmla="*/ 0 w 135"/>
                    <a:gd name="T39" fmla="*/ 4 h 137"/>
                    <a:gd name="T40" fmla="*/ 1 w 135"/>
                    <a:gd name="T41" fmla="*/ 5 h 137"/>
                    <a:gd name="T42" fmla="*/ 1 w 135"/>
                    <a:gd name="T43" fmla="*/ 5 h 137"/>
                    <a:gd name="T44" fmla="*/ 1 w 135"/>
                    <a:gd name="T45" fmla="*/ 6 h 137"/>
                    <a:gd name="T46" fmla="*/ 2 w 135"/>
                    <a:gd name="T47" fmla="*/ 7 h 137"/>
                    <a:gd name="T48" fmla="*/ 2 w 135"/>
                    <a:gd name="T49" fmla="*/ 7 h 137"/>
                    <a:gd name="T50" fmla="*/ 3 w 135"/>
                    <a:gd name="T51" fmla="*/ 8 h 137"/>
                    <a:gd name="T52" fmla="*/ 4 w 135"/>
                    <a:gd name="T53" fmla="*/ 8 h 137"/>
                    <a:gd name="T54" fmla="*/ 5 w 135"/>
                    <a:gd name="T55" fmla="*/ 8 h 137"/>
                    <a:gd name="T56" fmla="*/ 5 w 135"/>
                    <a:gd name="T57" fmla="*/ 8 h 137"/>
                    <a:gd name="T58" fmla="*/ 6 w 135"/>
                    <a:gd name="T59" fmla="*/ 8 h 137"/>
                    <a:gd name="T60" fmla="*/ 6 w 135"/>
                    <a:gd name="T61" fmla="*/ 8 h 137"/>
                    <a:gd name="T62" fmla="*/ 7 w 135"/>
                    <a:gd name="T63" fmla="*/ 7 h 137"/>
                    <a:gd name="T64" fmla="*/ 8 w 135"/>
                    <a:gd name="T65" fmla="*/ 7 h 137"/>
                    <a:gd name="T66" fmla="*/ 8 w 135"/>
                    <a:gd name="T67" fmla="*/ 6 h 137"/>
                    <a:gd name="T68" fmla="*/ 9 w 135"/>
                    <a:gd name="T69" fmla="*/ 5 h 137"/>
                    <a:gd name="T70" fmla="*/ 9 w 135"/>
                    <a:gd name="T71" fmla="*/ 5 h 137"/>
                    <a:gd name="T72" fmla="*/ 9 w 135"/>
                    <a:gd name="T73" fmla="*/ 4 h 13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35"/>
                    <a:gd name="T112" fmla="*/ 0 h 137"/>
                    <a:gd name="T113" fmla="*/ 135 w 135"/>
                    <a:gd name="T114" fmla="*/ 137 h 13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35" h="137">
                      <a:moveTo>
                        <a:pt x="135" y="67"/>
                      </a:moveTo>
                      <a:lnTo>
                        <a:pt x="135" y="67"/>
                      </a:lnTo>
                      <a:lnTo>
                        <a:pt x="134" y="53"/>
                      </a:lnTo>
                      <a:lnTo>
                        <a:pt x="130" y="41"/>
                      </a:lnTo>
                      <a:lnTo>
                        <a:pt x="124" y="29"/>
                      </a:lnTo>
                      <a:lnTo>
                        <a:pt x="116" y="21"/>
                      </a:lnTo>
                      <a:lnTo>
                        <a:pt x="106" y="12"/>
                      </a:lnTo>
                      <a:lnTo>
                        <a:pt x="95" y="5"/>
                      </a:lnTo>
                      <a:lnTo>
                        <a:pt x="82" y="2"/>
                      </a:lnTo>
                      <a:lnTo>
                        <a:pt x="70" y="0"/>
                      </a:lnTo>
                      <a:lnTo>
                        <a:pt x="55" y="2"/>
                      </a:lnTo>
                      <a:lnTo>
                        <a:pt x="42" y="5"/>
                      </a:lnTo>
                      <a:lnTo>
                        <a:pt x="31" y="12"/>
                      </a:lnTo>
                      <a:lnTo>
                        <a:pt x="20" y="21"/>
                      </a:lnTo>
                      <a:lnTo>
                        <a:pt x="12" y="29"/>
                      </a:lnTo>
                      <a:lnTo>
                        <a:pt x="5" y="41"/>
                      </a:lnTo>
                      <a:lnTo>
                        <a:pt x="1" y="53"/>
                      </a:lnTo>
                      <a:lnTo>
                        <a:pt x="0" y="67"/>
                      </a:lnTo>
                      <a:lnTo>
                        <a:pt x="1" y="81"/>
                      </a:lnTo>
                      <a:lnTo>
                        <a:pt x="5" y="94"/>
                      </a:lnTo>
                      <a:lnTo>
                        <a:pt x="12" y="105"/>
                      </a:lnTo>
                      <a:lnTo>
                        <a:pt x="20" y="115"/>
                      </a:lnTo>
                      <a:lnTo>
                        <a:pt x="31" y="124"/>
                      </a:lnTo>
                      <a:lnTo>
                        <a:pt x="42" y="130"/>
                      </a:lnTo>
                      <a:lnTo>
                        <a:pt x="55" y="135"/>
                      </a:lnTo>
                      <a:lnTo>
                        <a:pt x="70" y="137"/>
                      </a:lnTo>
                      <a:lnTo>
                        <a:pt x="82" y="135"/>
                      </a:lnTo>
                      <a:lnTo>
                        <a:pt x="95" y="130"/>
                      </a:lnTo>
                      <a:lnTo>
                        <a:pt x="106" y="124"/>
                      </a:lnTo>
                      <a:lnTo>
                        <a:pt x="116" y="115"/>
                      </a:lnTo>
                      <a:lnTo>
                        <a:pt x="124" y="105"/>
                      </a:lnTo>
                      <a:lnTo>
                        <a:pt x="130" y="94"/>
                      </a:lnTo>
                      <a:lnTo>
                        <a:pt x="134" y="81"/>
                      </a:lnTo>
                      <a:lnTo>
                        <a:pt x="135" y="6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69" name="Freeform 1126"/>
                <p:cNvSpPr>
                  <a:spLocks/>
                </p:cNvSpPr>
                <p:nvPr/>
              </p:nvSpPr>
              <p:spPr bwMode="auto">
                <a:xfrm>
                  <a:off x="5736" y="4628"/>
                  <a:ext cx="68" cy="66"/>
                </a:xfrm>
                <a:custGeom>
                  <a:avLst/>
                  <a:gdLst>
                    <a:gd name="T0" fmla="*/ 9 w 135"/>
                    <a:gd name="T1" fmla="*/ 5 h 131"/>
                    <a:gd name="T2" fmla="*/ 9 w 135"/>
                    <a:gd name="T3" fmla="*/ 5 h 131"/>
                    <a:gd name="T4" fmla="*/ 9 w 135"/>
                    <a:gd name="T5" fmla="*/ 4 h 131"/>
                    <a:gd name="T6" fmla="*/ 9 w 135"/>
                    <a:gd name="T7" fmla="*/ 3 h 131"/>
                    <a:gd name="T8" fmla="*/ 8 w 135"/>
                    <a:gd name="T9" fmla="*/ 2 h 131"/>
                    <a:gd name="T10" fmla="*/ 8 w 135"/>
                    <a:gd name="T11" fmla="*/ 2 h 131"/>
                    <a:gd name="T12" fmla="*/ 7 w 135"/>
                    <a:gd name="T13" fmla="*/ 1 h 131"/>
                    <a:gd name="T14" fmla="*/ 6 w 135"/>
                    <a:gd name="T15" fmla="*/ 1 h 131"/>
                    <a:gd name="T16" fmla="*/ 6 w 135"/>
                    <a:gd name="T17" fmla="*/ 1 h 131"/>
                    <a:gd name="T18" fmla="*/ 5 w 135"/>
                    <a:gd name="T19" fmla="*/ 0 h 131"/>
                    <a:gd name="T20" fmla="*/ 5 w 135"/>
                    <a:gd name="T21" fmla="*/ 0 h 131"/>
                    <a:gd name="T22" fmla="*/ 4 w 135"/>
                    <a:gd name="T23" fmla="*/ 1 h 131"/>
                    <a:gd name="T24" fmla="*/ 3 w 135"/>
                    <a:gd name="T25" fmla="*/ 1 h 131"/>
                    <a:gd name="T26" fmla="*/ 2 w 135"/>
                    <a:gd name="T27" fmla="*/ 1 h 131"/>
                    <a:gd name="T28" fmla="*/ 2 w 135"/>
                    <a:gd name="T29" fmla="*/ 2 h 131"/>
                    <a:gd name="T30" fmla="*/ 1 w 135"/>
                    <a:gd name="T31" fmla="*/ 2 h 131"/>
                    <a:gd name="T32" fmla="*/ 1 w 135"/>
                    <a:gd name="T33" fmla="*/ 3 h 131"/>
                    <a:gd name="T34" fmla="*/ 1 w 135"/>
                    <a:gd name="T35" fmla="*/ 4 h 131"/>
                    <a:gd name="T36" fmla="*/ 0 w 135"/>
                    <a:gd name="T37" fmla="*/ 5 h 131"/>
                    <a:gd name="T38" fmla="*/ 0 w 135"/>
                    <a:gd name="T39" fmla="*/ 5 h 131"/>
                    <a:gd name="T40" fmla="*/ 1 w 135"/>
                    <a:gd name="T41" fmla="*/ 5 h 131"/>
                    <a:gd name="T42" fmla="*/ 1 w 135"/>
                    <a:gd name="T43" fmla="*/ 6 h 131"/>
                    <a:gd name="T44" fmla="*/ 1 w 135"/>
                    <a:gd name="T45" fmla="*/ 7 h 131"/>
                    <a:gd name="T46" fmla="*/ 2 w 135"/>
                    <a:gd name="T47" fmla="*/ 7 h 131"/>
                    <a:gd name="T48" fmla="*/ 2 w 135"/>
                    <a:gd name="T49" fmla="*/ 8 h 131"/>
                    <a:gd name="T50" fmla="*/ 3 w 135"/>
                    <a:gd name="T51" fmla="*/ 8 h 131"/>
                    <a:gd name="T52" fmla="*/ 4 w 135"/>
                    <a:gd name="T53" fmla="*/ 9 h 131"/>
                    <a:gd name="T54" fmla="*/ 5 w 135"/>
                    <a:gd name="T55" fmla="*/ 9 h 131"/>
                    <a:gd name="T56" fmla="*/ 5 w 135"/>
                    <a:gd name="T57" fmla="*/ 9 h 131"/>
                    <a:gd name="T58" fmla="*/ 6 w 135"/>
                    <a:gd name="T59" fmla="*/ 9 h 131"/>
                    <a:gd name="T60" fmla="*/ 6 w 135"/>
                    <a:gd name="T61" fmla="*/ 8 h 131"/>
                    <a:gd name="T62" fmla="*/ 7 w 135"/>
                    <a:gd name="T63" fmla="*/ 8 h 131"/>
                    <a:gd name="T64" fmla="*/ 8 w 135"/>
                    <a:gd name="T65" fmla="*/ 7 h 131"/>
                    <a:gd name="T66" fmla="*/ 8 w 135"/>
                    <a:gd name="T67" fmla="*/ 7 h 131"/>
                    <a:gd name="T68" fmla="*/ 9 w 135"/>
                    <a:gd name="T69" fmla="*/ 6 h 131"/>
                    <a:gd name="T70" fmla="*/ 9 w 135"/>
                    <a:gd name="T71" fmla="*/ 5 h 131"/>
                    <a:gd name="T72" fmla="*/ 9 w 135"/>
                    <a:gd name="T73" fmla="*/ 5 h 13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35"/>
                    <a:gd name="T112" fmla="*/ 0 h 131"/>
                    <a:gd name="T113" fmla="*/ 135 w 135"/>
                    <a:gd name="T114" fmla="*/ 131 h 13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35" h="131">
                      <a:moveTo>
                        <a:pt x="135" y="65"/>
                      </a:moveTo>
                      <a:lnTo>
                        <a:pt x="135" y="65"/>
                      </a:lnTo>
                      <a:lnTo>
                        <a:pt x="134" y="52"/>
                      </a:lnTo>
                      <a:lnTo>
                        <a:pt x="130" y="40"/>
                      </a:lnTo>
                      <a:lnTo>
                        <a:pt x="124" y="29"/>
                      </a:lnTo>
                      <a:lnTo>
                        <a:pt x="116" y="19"/>
                      </a:lnTo>
                      <a:lnTo>
                        <a:pt x="106" y="11"/>
                      </a:lnTo>
                      <a:lnTo>
                        <a:pt x="95" y="5"/>
                      </a:lnTo>
                      <a:lnTo>
                        <a:pt x="82" y="1"/>
                      </a:lnTo>
                      <a:lnTo>
                        <a:pt x="70" y="0"/>
                      </a:lnTo>
                      <a:lnTo>
                        <a:pt x="55" y="1"/>
                      </a:lnTo>
                      <a:lnTo>
                        <a:pt x="42" y="5"/>
                      </a:lnTo>
                      <a:lnTo>
                        <a:pt x="31" y="11"/>
                      </a:lnTo>
                      <a:lnTo>
                        <a:pt x="20" y="19"/>
                      </a:lnTo>
                      <a:lnTo>
                        <a:pt x="12" y="29"/>
                      </a:lnTo>
                      <a:lnTo>
                        <a:pt x="5" y="40"/>
                      </a:lnTo>
                      <a:lnTo>
                        <a:pt x="1" y="52"/>
                      </a:lnTo>
                      <a:lnTo>
                        <a:pt x="0" y="65"/>
                      </a:lnTo>
                      <a:lnTo>
                        <a:pt x="1" y="79"/>
                      </a:lnTo>
                      <a:lnTo>
                        <a:pt x="5" y="91"/>
                      </a:lnTo>
                      <a:lnTo>
                        <a:pt x="12" y="102"/>
                      </a:lnTo>
                      <a:lnTo>
                        <a:pt x="20" y="112"/>
                      </a:lnTo>
                      <a:lnTo>
                        <a:pt x="31" y="120"/>
                      </a:lnTo>
                      <a:lnTo>
                        <a:pt x="42" y="126"/>
                      </a:lnTo>
                      <a:lnTo>
                        <a:pt x="55" y="130"/>
                      </a:lnTo>
                      <a:lnTo>
                        <a:pt x="70" y="131"/>
                      </a:lnTo>
                      <a:lnTo>
                        <a:pt x="82" y="130"/>
                      </a:lnTo>
                      <a:lnTo>
                        <a:pt x="95" y="126"/>
                      </a:lnTo>
                      <a:lnTo>
                        <a:pt x="106" y="120"/>
                      </a:lnTo>
                      <a:lnTo>
                        <a:pt x="116" y="112"/>
                      </a:lnTo>
                      <a:lnTo>
                        <a:pt x="124" y="102"/>
                      </a:lnTo>
                      <a:lnTo>
                        <a:pt x="130" y="91"/>
                      </a:lnTo>
                      <a:lnTo>
                        <a:pt x="134" y="79"/>
                      </a:lnTo>
                      <a:lnTo>
                        <a:pt x="135" y="6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70" name="Freeform 1127"/>
                <p:cNvSpPr>
                  <a:spLocks/>
                </p:cNvSpPr>
                <p:nvPr/>
              </p:nvSpPr>
              <p:spPr bwMode="auto">
                <a:xfrm>
                  <a:off x="5736" y="4505"/>
                  <a:ext cx="68" cy="67"/>
                </a:xfrm>
                <a:custGeom>
                  <a:avLst/>
                  <a:gdLst>
                    <a:gd name="T0" fmla="*/ 9 w 135"/>
                    <a:gd name="T1" fmla="*/ 4 h 135"/>
                    <a:gd name="T2" fmla="*/ 9 w 135"/>
                    <a:gd name="T3" fmla="*/ 4 h 135"/>
                    <a:gd name="T4" fmla="*/ 9 w 135"/>
                    <a:gd name="T5" fmla="*/ 3 h 135"/>
                    <a:gd name="T6" fmla="*/ 9 w 135"/>
                    <a:gd name="T7" fmla="*/ 2 h 135"/>
                    <a:gd name="T8" fmla="*/ 8 w 135"/>
                    <a:gd name="T9" fmla="*/ 1 h 135"/>
                    <a:gd name="T10" fmla="*/ 8 w 135"/>
                    <a:gd name="T11" fmla="*/ 1 h 135"/>
                    <a:gd name="T12" fmla="*/ 7 w 135"/>
                    <a:gd name="T13" fmla="*/ 0 h 135"/>
                    <a:gd name="T14" fmla="*/ 6 w 135"/>
                    <a:gd name="T15" fmla="*/ 0 h 135"/>
                    <a:gd name="T16" fmla="*/ 6 w 135"/>
                    <a:gd name="T17" fmla="*/ 0 h 135"/>
                    <a:gd name="T18" fmla="*/ 5 w 135"/>
                    <a:gd name="T19" fmla="*/ 0 h 135"/>
                    <a:gd name="T20" fmla="*/ 5 w 135"/>
                    <a:gd name="T21" fmla="*/ 0 h 135"/>
                    <a:gd name="T22" fmla="*/ 4 w 135"/>
                    <a:gd name="T23" fmla="*/ 0 h 135"/>
                    <a:gd name="T24" fmla="*/ 3 w 135"/>
                    <a:gd name="T25" fmla="*/ 0 h 135"/>
                    <a:gd name="T26" fmla="*/ 2 w 135"/>
                    <a:gd name="T27" fmla="*/ 0 h 135"/>
                    <a:gd name="T28" fmla="*/ 2 w 135"/>
                    <a:gd name="T29" fmla="*/ 1 h 135"/>
                    <a:gd name="T30" fmla="*/ 1 w 135"/>
                    <a:gd name="T31" fmla="*/ 1 h 135"/>
                    <a:gd name="T32" fmla="*/ 1 w 135"/>
                    <a:gd name="T33" fmla="*/ 2 h 135"/>
                    <a:gd name="T34" fmla="*/ 1 w 135"/>
                    <a:gd name="T35" fmla="*/ 3 h 135"/>
                    <a:gd name="T36" fmla="*/ 0 w 135"/>
                    <a:gd name="T37" fmla="*/ 4 h 135"/>
                    <a:gd name="T38" fmla="*/ 0 w 135"/>
                    <a:gd name="T39" fmla="*/ 4 h 135"/>
                    <a:gd name="T40" fmla="*/ 1 w 135"/>
                    <a:gd name="T41" fmla="*/ 5 h 135"/>
                    <a:gd name="T42" fmla="*/ 1 w 135"/>
                    <a:gd name="T43" fmla="*/ 5 h 135"/>
                    <a:gd name="T44" fmla="*/ 1 w 135"/>
                    <a:gd name="T45" fmla="*/ 6 h 135"/>
                    <a:gd name="T46" fmla="*/ 2 w 135"/>
                    <a:gd name="T47" fmla="*/ 7 h 135"/>
                    <a:gd name="T48" fmla="*/ 2 w 135"/>
                    <a:gd name="T49" fmla="*/ 7 h 135"/>
                    <a:gd name="T50" fmla="*/ 3 w 135"/>
                    <a:gd name="T51" fmla="*/ 8 h 135"/>
                    <a:gd name="T52" fmla="*/ 4 w 135"/>
                    <a:gd name="T53" fmla="*/ 8 h 135"/>
                    <a:gd name="T54" fmla="*/ 5 w 135"/>
                    <a:gd name="T55" fmla="*/ 8 h 135"/>
                    <a:gd name="T56" fmla="*/ 5 w 135"/>
                    <a:gd name="T57" fmla="*/ 8 h 135"/>
                    <a:gd name="T58" fmla="*/ 6 w 135"/>
                    <a:gd name="T59" fmla="*/ 8 h 135"/>
                    <a:gd name="T60" fmla="*/ 6 w 135"/>
                    <a:gd name="T61" fmla="*/ 8 h 135"/>
                    <a:gd name="T62" fmla="*/ 7 w 135"/>
                    <a:gd name="T63" fmla="*/ 7 h 135"/>
                    <a:gd name="T64" fmla="*/ 8 w 135"/>
                    <a:gd name="T65" fmla="*/ 7 h 135"/>
                    <a:gd name="T66" fmla="*/ 8 w 135"/>
                    <a:gd name="T67" fmla="*/ 6 h 135"/>
                    <a:gd name="T68" fmla="*/ 9 w 135"/>
                    <a:gd name="T69" fmla="*/ 5 h 135"/>
                    <a:gd name="T70" fmla="*/ 9 w 135"/>
                    <a:gd name="T71" fmla="*/ 5 h 135"/>
                    <a:gd name="T72" fmla="*/ 9 w 135"/>
                    <a:gd name="T73" fmla="*/ 4 h 13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35"/>
                    <a:gd name="T112" fmla="*/ 0 h 135"/>
                    <a:gd name="T113" fmla="*/ 135 w 135"/>
                    <a:gd name="T114" fmla="*/ 135 h 13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35" h="135">
                      <a:moveTo>
                        <a:pt x="135" y="66"/>
                      </a:moveTo>
                      <a:lnTo>
                        <a:pt x="135" y="66"/>
                      </a:lnTo>
                      <a:lnTo>
                        <a:pt x="134" y="54"/>
                      </a:lnTo>
                      <a:lnTo>
                        <a:pt x="130" y="41"/>
                      </a:lnTo>
                      <a:lnTo>
                        <a:pt x="124" y="30"/>
                      </a:lnTo>
                      <a:lnTo>
                        <a:pt x="116" y="20"/>
                      </a:lnTo>
                      <a:lnTo>
                        <a:pt x="106" y="11"/>
                      </a:lnTo>
                      <a:lnTo>
                        <a:pt x="95" y="5"/>
                      </a:lnTo>
                      <a:lnTo>
                        <a:pt x="82" y="1"/>
                      </a:lnTo>
                      <a:lnTo>
                        <a:pt x="70" y="0"/>
                      </a:lnTo>
                      <a:lnTo>
                        <a:pt x="55" y="1"/>
                      </a:lnTo>
                      <a:lnTo>
                        <a:pt x="42" y="5"/>
                      </a:lnTo>
                      <a:lnTo>
                        <a:pt x="31" y="11"/>
                      </a:lnTo>
                      <a:lnTo>
                        <a:pt x="20" y="20"/>
                      </a:lnTo>
                      <a:lnTo>
                        <a:pt x="12" y="30"/>
                      </a:lnTo>
                      <a:lnTo>
                        <a:pt x="5" y="41"/>
                      </a:lnTo>
                      <a:lnTo>
                        <a:pt x="1" y="54"/>
                      </a:lnTo>
                      <a:lnTo>
                        <a:pt x="0" y="66"/>
                      </a:lnTo>
                      <a:lnTo>
                        <a:pt x="1" y="80"/>
                      </a:lnTo>
                      <a:lnTo>
                        <a:pt x="5" y="93"/>
                      </a:lnTo>
                      <a:lnTo>
                        <a:pt x="12" y="104"/>
                      </a:lnTo>
                      <a:lnTo>
                        <a:pt x="20" y="114"/>
                      </a:lnTo>
                      <a:lnTo>
                        <a:pt x="31" y="123"/>
                      </a:lnTo>
                      <a:lnTo>
                        <a:pt x="42" y="130"/>
                      </a:lnTo>
                      <a:lnTo>
                        <a:pt x="55" y="133"/>
                      </a:lnTo>
                      <a:lnTo>
                        <a:pt x="70" y="135"/>
                      </a:lnTo>
                      <a:lnTo>
                        <a:pt x="82" y="133"/>
                      </a:lnTo>
                      <a:lnTo>
                        <a:pt x="95" y="130"/>
                      </a:lnTo>
                      <a:lnTo>
                        <a:pt x="106" y="123"/>
                      </a:lnTo>
                      <a:lnTo>
                        <a:pt x="116" y="114"/>
                      </a:lnTo>
                      <a:lnTo>
                        <a:pt x="124" y="104"/>
                      </a:lnTo>
                      <a:lnTo>
                        <a:pt x="130" y="93"/>
                      </a:lnTo>
                      <a:lnTo>
                        <a:pt x="134" y="80"/>
                      </a:lnTo>
                      <a:lnTo>
                        <a:pt x="135" y="6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71" name="Line 1128"/>
                <p:cNvSpPr>
                  <a:spLocks noChangeShapeType="1"/>
                </p:cNvSpPr>
                <p:nvPr/>
              </p:nvSpPr>
              <p:spPr bwMode="auto">
                <a:xfrm flipV="1">
                  <a:off x="6853" y="2807"/>
                  <a:ext cx="116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72" name="Line 1129"/>
                <p:cNvSpPr>
                  <a:spLocks noChangeShapeType="1"/>
                </p:cNvSpPr>
                <p:nvPr/>
              </p:nvSpPr>
              <p:spPr bwMode="auto">
                <a:xfrm>
                  <a:off x="6752" y="2861"/>
                  <a:ext cx="10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73" name="Line 1130"/>
                <p:cNvSpPr>
                  <a:spLocks noChangeShapeType="1"/>
                </p:cNvSpPr>
                <p:nvPr/>
              </p:nvSpPr>
              <p:spPr bwMode="auto">
                <a:xfrm flipH="1">
                  <a:off x="6968" y="2868"/>
                  <a:ext cx="8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74" name="Line 1131"/>
                <p:cNvSpPr>
                  <a:spLocks noChangeShapeType="1"/>
                </p:cNvSpPr>
                <p:nvPr/>
              </p:nvSpPr>
              <p:spPr bwMode="auto">
                <a:xfrm flipV="1">
                  <a:off x="6853" y="2933"/>
                  <a:ext cx="116" cy="5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75" name="Line 1132"/>
                <p:cNvSpPr>
                  <a:spLocks noChangeShapeType="1"/>
                </p:cNvSpPr>
                <p:nvPr/>
              </p:nvSpPr>
              <p:spPr bwMode="auto">
                <a:xfrm>
                  <a:off x="6752" y="2986"/>
                  <a:ext cx="10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76" name="Line 1133"/>
                <p:cNvSpPr>
                  <a:spLocks noChangeShapeType="1"/>
                </p:cNvSpPr>
                <p:nvPr/>
              </p:nvSpPr>
              <p:spPr bwMode="auto">
                <a:xfrm flipH="1">
                  <a:off x="6968" y="2994"/>
                  <a:ext cx="8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77" name="Line 1134"/>
                <p:cNvSpPr>
                  <a:spLocks noChangeShapeType="1"/>
                </p:cNvSpPr>
                <p:nvPr/>
              </p:nvSpPr>
              <p:spPr bwMode="auto">
                <a:xfrm flipV="1">
                  <a:off x="6853" y="3052"/>
                  <a:ext cx="116" cy="5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78" name="Line 1135"/>
                <p:cNvSpPr>
                  <a:spLocks noChangeShapeType="1"/>
                </p:cNvSpPr>
                <p:nvPr/>
              </p:nvSpPr>
              <p:spPr bwMode="auto">
                <a:xfrm>
                  <a:off x="6752" y="3105"/>
                  <a:ext cx="10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79" name="Line 1136"/>
                <p:cNvSpPr>
                  <a:spLocks noChangeShapeType="1"/>
                </p:cNvSpPr>
                <p:nvPr/>
              </p:nvSpPr>
              <p:spPr bwMode="auto">
                <a:xfrm flipH="1">
                  <a:off x="6968" y="3113"/>
                  <a:ext cx="8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80" name="Line 1137"/>
                <p:cNvSpPr>
                  <a:spLocks noChangeShapeType="1"/>
                </p:cNvSpPr>
                <p:nvPr/>
              </p:nvSpPr>
              <p:spPr bwMode="auto">
                <a:xfrm flipV="1">
                  <a:off x="6853" y="3184"/>
                  <a:ext cx="116" cy="5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81" name="Line 1138"/>
                <p:cNvSpPr>
                  <a:spLocks noChangeShapeType="1"/>
                </p:cNvSpPr>
                <p:nvPr/>
              </p:nvSpPr>
              <p:spPr bwMode="auto">
                <a:xfrm>
                  <a:off x="6752" y="3237"/>
                  <a:ext cx="10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82" name="Line 1139"/>
                <p:cNvSpPr>
                  <a:spLocks noChangeShapeType="1"/>
                </p:cNvSpPr>
                <p:nvPr/>
              </p:nvSpPr>
              <p:spPr bwMode="auto">
                <a:xfrm flipH="1">
                  <a:off x="6968" y="3245"/>
                  <a:ext cx="8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83" name="Line 1140"/>
                <p:cNvSpPr>
                  <a:spLocks noChangeShapeType="1"/>
                </p:cNvSpPr>
                <p:nvPr/>
              </p:nvSpPr>
              <p:spPr bwMode="auto">
                <a:xfrm flipV="1">
                  <a:off x="6853" y="3319"/>
                  <a:ext cx="116" cy="5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84" name="Line 1141"/>
                <p:cNvSpPr>
                  <a:spLocks noChangeShapeType="1"/>
                </p:cNvSpPr>
                <p:nvPr/>
              </p:nvSpPr>
              <p:spPr bwMode="auto">
                <a:xfrm>
                  <a:off x="6752" y="3372"/>
                  <a:ext cx="10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85" name="Line 1142"/>
                <p:cNvSpPr>
                  <a:spLocks noChangeShapeType="1"/>
                </p:cNvSpPr>
                <p:nvPr/>
              </p:nvSpPr>
              <p:spPr bwMode="auto">
                <a:xfrm flipH="1">
                  <a:off x="6968" y="3381"/>
                  <a:ext cx="8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86" name="Line 1143"/>
                <p:cNvSpPr>
                  <a:spLocks noChangeShapeType="1"/>
                </p:cNvSpPr>
                <p:nvPr/>
              </p:nvSpPr>
              <p:spPr bwMode="auto">
                <a:xfrm flipV="1">
                  <a:off x="6853" y="3463"/>
                  <a:ext cx="116" cy="5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87" name="Line 1144"/>
                <p:cNvSpPr>
                  <a:spLocks noChangeShapeType="1"/>
                </p:cNvSpPr>
                <p:nvPr/>
              </p:nvSpPr>
              <p:spPr bwMode="auto">
                <a:xfrm>
                  <a:off x="6752" y="3515"/>
                  <a:ext cx="10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88" name="Line 1145"/>
                <p:cNvSpPr>
                  <a:spLocks noChangeShapeType="1"/>
                </p:cNvSpPr>
                <p:nvPr/>
              </p:nvSpPr>
              <p:spPr bwMode="auto">
                <a:xfrm flipH="1">
                  <a:off x="6968" y="3524"/>
                  <a:ext cx="8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89" name="Line 1146"/>
                <p:cNvSpPr>
                  <a:spLocks noChangeShapeType="1"/>
                </p:cNvSpPr>
                <p:nvPr/>
              </p:nvSpPr>
              <p:spPr bwMode="auto">
                <a:xfrm flipV="1">
                  <a:off x="6853" y="3598"/>
                  <a:ext cx="116" cy="5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90" name="Line 1147"/>
                <p:cNvSpPr>
                  <a:spLocks noChangeShapeType="1"/>
                </p:cNvSpPr>
                <p:nvPr/>
              </p:nvSpPr>
              <p:spPr bwMode="auto">
                <a:xfrm>
                  <a:off x="6752" y="3650"/>
                  <a:ext cx="10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91" name="Line 1148"/>
                <p:cNvSpPr>
                  <a:spLocks noChangeShapeType="1"/>
                </p:cNvSpPr>
                <p:nvPr/>
              </p:nvSpPr>
              <p:spPr bwMode="auto">
                <a:xfrm flipH="1">
                  <a:off x="6968" y="3659"/>
                  <a:ext cx="8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92" name="Line 1149"/>
                <p:cNvSpPr>
                  <a:spLocks noChangeShapeType="1"/>
                </p:cNvSpPr>
                <p:nvPr/>
              </p:nvSpPr>
              <p:spPr bwMode="auto">
                <a:xfrm flipV="1">
                  <a:off x="6853" y="3598"/>
                  <a:ext cx="116" cy="5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93" name="Line 1150"/>
                <p:cNvSpPr>
                  <a:spLocks noChangeShapeType="1"/>
                </p:cNvSpPr>
                <p:nvPr/>
              </p:nvSpPr>
              <p:spPr bwMode="auto">
                <a:xfrm flipV="1">
                  <a:off x="6853" y="3746"/>
                  <a:ext cx="116" cy="5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94" name="Line 1151"/>
                <p:cNvSpPr>
                  <a:spLocks noChangeShapeType="1"/>
                </p:cNvSpPr>
                <p:nvPr/>
              </p:nvSpPr>
              <p:spPr bwMode="auto">
                <a:xfrm>
                  <a:off x="6752" y="3650"/>
                  <a:ext cx="10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95" name="Line 1152"/>
                <p:cNvSpPr>
                  <a:spLocks noChangeShapeType="1"/>
                </p:cNvSpPr>
                <p:nvPr/>
              </p:nvSpPr>
              <p:spPr bwMode="auto">
                <a:xfrm>
                  <a:off x="6752" y="3799"/>
                  <a:ext cx="10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96" name="Line 1153"/>
                <p:cNvSpPr>
                  <a:spLocks noChangeShapeType="1"/>
                </p:cNvSpPr>
                <p:nvPr/>
              </p:nvSpPr>
              <p:spPr bwMode="auto">
                <a:xfrm flipH="1">
                  <a:off x="6968" y="3659"/>
                  <a:ext cx="8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97" name="Line 1154"/>
                <p:cNvSpPr>
                  <a:spLocks noChangeShapeType="1"/>
                </p:cNvSpPr>
                <p:nvPr/>
              </p:nvSpPr>
              <p:spPr bwMode="auto">
                <a:xfrm flipH="1">
                  <a:off x="6968" y="3808"/>
                  <a:ext cx="8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98" name="Line 1155"/>
                <p:cNvSpPr>
                  <a:spLocks noChangeShapeType="1"/>
                </p:cNvSpPr>
                <p:nvPr/>
              </p:nvSpPr>
              <p:spPr bwMode="auto">
                <a:xfrm flipV="1">
                  <a:off x="6853" y="3463"/>
                  <a:ext cx="116" cy="5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599" name="Line 1156"/>
                <p:cNvSpPr>
                  <a:spLocks noChangeShapeType="1"/>
                </p:cNvSpPr>
                <p:nvPr/>
              </p:nvSpPr>
              <p:spPr bwMode="auto">
                <a:xfrm flipV="1">
                  <a:off x="6853" y="3319"/>
                  <a:ext cx="116" cy="5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00" name="Line 1157"/>
                <p:cNvSpPr>
                  <a:spLocks noChangeShapeType="1"/>
                </p:cNvSpPr>
                <p:nvPr/>
              </p:nvSpPr>
              <p:spPr bwMode="auto">
                <a:xfrm flipV="1">
                  <a:off x="6853" y="3184"/>
                  <a:ext cx="116" cy="5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01" name="Line 1158"/>
                <p:cNvSpPr>
                  <a:spLocks noChangeShapeType="1"/>
                </p:cNvSpPr>
                <p:nvPr/>
              </p:nvSpPr>
              <p:spPr bwMode="auto">
                <a:xfrm>
                  <a:off x="6752" y="3515"/>
                  <a:ext cx="10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02" name="Line 1159"/>
                <p:cNvSpPr>
                  <a:spLocks noChangeShapeType="1"/>
                </p:cNvSpPr>
                <p:nvPr/>
              </p:nvSpPr>
              <p:spPr bwMode="auto">
                <a:xfrm>
                  <a:off x="6752" y="3372"/>
                  <a:ext cx="10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03" name="Line 1160"/>
                <p:cNvSpPr>
                  <a:spLocks noChangeShapeType="1"/>
                </p:cNvSpPr>
                <p:nvPr/>
              </p:nvSpPr>
              <p:spPr bwMode="auto">
                <a:xfrm>
                  <a:off x="6752" y="3237"/>
                  <a:ext cx="10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04" name="Line 1161"/>
                <p:cNvSpPr>
                  <a:spLocks noChangeShapeType="1"/>
                </p:cNvSpPr>
                <p:nvPr/>
              </p:nvSpPr>
              <p:spPr bwMode="auto">
                <a:xfrm flipH="1">
                  <a:off x="6968" y="3524"/>
                  <a:ext cx="8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05" name="Line 1162"/>
                <p:cNvSpPr>
                  <a:spLocks noChangeShapeType="1"/>
                </p:cNvSpPr>
                <p:nvPr/>
              </p:nvSpPr>
              <p:spPr bwMode="auto">
                <a:xfrm flipH="1">
                  <a:off x="6968" y="3381"/>
                  <a:ext cx="8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06" name="Line 1163"/>
                <p:cNvSpPr>
                  <a:spLocks noChangeShapeType="1"/>
                </p:cNvSpPr>
                <p:nvPr/>
              </p:nvSpPr>
              <p:spPr bwMode="auto">
                <a:xfrm flipH="1">
                  <a:off x="6968" y="3245"/>
                  <a:ext cx="8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07" name="Line 1164"/>
                <p:cNvSpPr>
                  <a:spLocks noChangeShapeType="1"/>
                </p:cNvSpPr>
                <p:nvPr/>
              </p:nvSpPr>
              <p:spPr bwMode="auto">
                <a:xfrm flipV="1">
                  <a:off x="6853" y="3052"/>
                  <a:ext cx="116" cy="5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08" name="Line 1165"/>
                <p:cNvSpPr>
                  <a:spLocks noChangeShapeType="1"/>
                </p:cNvSpPr>
                <p:nvPr/>
              </p:nvSpPr>
              <p:spPr bwMode="auto">
                <a:xfrm flipV="1">
                  <a:off x="6853" y="2933"/>
                  <a:ext cx="116" cy="5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09" name="Line 1166"/>
                <p:cNvSpPr>
                  <a:spLocks noChangeShapeType="1"/>
                </p:cNvSpPr>
                <p:nvPr/>
              </p:nvSpPr>
              <p:spPr bwMode="auto">
                <a:xfrm flipV="1">
                  <a:off x="6853" y="2807"/>
                  <a:ext cx="116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10" name="Line 1167"/>
                <p:cNvSpPr>
                  <a:spLocks noChangeShapeType="1"/>
                </p:cNvSpPr>
                <p:nvPr/>
              </p:nvSpPr>
              <p:spPr bwMode="auto">
                <a:xfrm>
                  <a:off x="6752" y="3105"/>
                  <a:ext cx="10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11" name="Line 1168"/>
                <p:cNvSpPr>
                  <a:spLocks noChangeShapeType="1"/>
                </p:cNvSpPr>
                <p:nvPr/>
              </p:nvSpPr>
              <p:spPr bwMode="auto">
                <a:xfrm>
                  <a:off x="6752" y="2986"/>
                  <a:ext cx="10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12" name="Line 1169"/>
                <p:cNvSpPr>
                  <a:spLocks noChangeShapeType="1"/>
                </p:cNvSpPr>
                <p:nvPr/>
              </p:nvSpPr>
              <p:spPr bwMode="auto">
                <a:xfrm>
                  <a:off x="6752" y="2861"/>
                  <a:ext cx="10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13" name="Line 1170"/>
                <p:cNvSpPr>
                  <a:spLocks noChangeShapeType="1"/>
                </p:cNvSpPr>
                <p:nvPr/>
              </p:nvSpPr>
              <p:spPr bwMode="auto">
                <a:xfrm flipH="1">
                  <a:off x="6968" y="3113"/>
                  <a:ext cx="8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14" name="Line 1171"/>
                <p:cNvSpPr>
                  <a:spLocks noChangeShapeType="1"/>
                </p:cNvSpPr>
                <p:nvPr/>
              </p:nvSpPr>
              <p:spPr bwMode="auto">
                <a:xfrm flipH="1">
                  <a:off x="6968" y="2994"/>
                  <a:ext cx="8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15" name="Line 1172"/>
                <p:cNvSpPr>
                  <a:spLocks noChangeShapeType="1"/>
                </p:cNvSpPr>
                <p:nvPr/>
              </p:nvSpPr>
              <p:spPr bwMode="auto">
                <a:xfrm flipH="1">
                  <a:off x="6968" y="2868"/>
                  <a:ext cx="8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16" name="Line 1173"/>
                <p:cNvSpPr>
                  <a:spLocks noChangeShapeType="1"/>
                </p:cNvSpPr>
                <p:nvPr/>
              </p:nvSpPr>
              <p:spPr bwMode="auto">
                <a:xfrm flipH="1">
                  <a:off x="7056" y="2868"/>
                  <a:ext cx="12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17" name="Line 1174"/>
                <p:cNvSpPr>
                  <a:spLocks noChangeShapeType="1"/>
                </p:cNvSpPr>
                <p:nvPr/>
              </p:nvSpPr>
              <p:spPr bwMode="auto">
                <a:xfrm flipV="1">
                  <a:off x="6853" y="5278"/>
                  <a:ext cx="116" cy="5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18" name="Line 1175"/>
                <p:cNvSpPr>
                  <a:spLocks noChangeShapeType="1"/>
                </p:cNvSpPr>
                <p:nvPr/>
              </p:nvSpPr>
              <p:spPr bwMode="auto">
                <a:xfrm flipV="1">
                  <a:off x="6853" y="5278"/>
                  <a:ext cx="116" cy="5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19" name="Line 1176"/>
                <p:cNvSpPr>
                  <a:spLocks noChangeShapeType="1"/>
                </p:cNvSpPr>
                <p:nvPr/>
              </p:nvSpPr>
              <p:spPr bwMode="auto">
                <a:xfrm flipV="1">
                  <a:off x="6853" y="5427"/>
                  <a:ext cx="116" cy="5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20" name="Line 1177"/>
                <p:cNvSpPr>
                  <a:spLocks noChangeShapeType="1"/>
                </p:cNvSpPr>
                <p:nvPr/>
              </p:nvSpPr>
              <p:spPr bwMode="auto">
                <a:xfrm flipV="1">
                  <a:off x="6853" y="5427"/>
                  <a:ext cx="116" cy="5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21" name="Line 1178"/>
                <p:cNvSpPr>
                  <a:spLocks noChangeShapeType="1"/>
                </p:cNvSpPr>
                <p:nvPr/>
              </p:nvSpPr>
              <p:spPr bwMode="auto">
                <a:xfrm>
                  <a:off x="6752" y="5479"/>
                  <a:ext cx="10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22" name="Line 1179"/>
                <p:cNvSpPr>
                  <a:spLocks noChangeShapeType="1"/>
                </p:cNvSpPr>
                <p:nvPr/>
              </p:nvSpPr>
              <p:spPr bwMode="auto">
                <a:xfrm>
                  <a:off x="6752" y="5331"/>
                  <a:ext cx="10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23" name="Line 1180"/>
                <p:cNvSpPr>
                  <a:spLocks noChangeShapeType="1"/>
                </p:cNvSpPr>
                <p:nvPr/>
              </p:nvSpPr>
              <p:spPr bwMode="auto">
                <a:xfrm>
                  <a:off x="6752" y="5331"/>
                  <a:ext cx="10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24" name="Line 1181"/>
                <p:cNvSpPr>
                  <a:spLocks noChangeShapeType="1"/>
                </p:cNvSpPr>
                <p:nvPr/>
              </p:nvSpPr>
              <p:spPr bwMode="auto">
                <a:xfrm>
                  <a:off x="6752" y="5479"/>
                  <a:ext cx="10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25" name="Line 1182"/>
                <p:cNvSpPr>
                  <a:spLocks noChangeShapeType="1"/>
                </p:cNvSpPr>
                <p:nvPr/>
              </p:nvSpPr>
              <p:spPr bwMode="auto">
                <a:xfrm flipH="1">
                  <a:off x="6968" y="5488"/>
                  <a:ext cx="8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26" name="Line 1183"/>
                <p:cNvSpPr>
                  <a:spLocks noChangeShapeType="1"/>
                </p:cNvSpPr>
                <p:nvPr/>
              </p:nvSpPr>
              <p:spPr bwMode="auto">
                <a:xfrm flipH="1">
                  <a:off x="6968" y="5339"/>
                  <a:ext cx="8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27" name="Line 1184"/>
                <p:cNvSpPr>
                  <a:spLocks noChangeShapeType="1"/>
                </p:cNvSpPr>
                <p:nvPr/>
              </p:nvSpPr>
              <p:spPr bwMode="auto">
                <a:xfrm flipH="1">
                  <a:off x="6968" y="5339"/>
                  <a:ext cx="8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28" name="Line 1185"/>
                <p:cNvSpPr>
                  <a:spLocks noChangeShapeType="1"/>
                </p:cNvSpPr>
                <p:nvPr/>
              </p:nvSpPr>
              <p:spPr bwMode="auto">
                <a:xfrm flipH="1">
                  <a:off x="6968" y="5488"/>
                  <a:ext cx="8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29" name="Line 1186"/>
                <p:cNvSpPr>
                  <a:spLocks noChangeShapeType="1"/>
                </p:cNvSpPr>
                <p:nvPr/>
              </p:nvSpPr>
              <p:spPr bwMode="auto">
                <a:xfrm flipV="1">
                  <a:off x="6853" y="4864"/>
                  <a:ext cx="116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30" name="Line 1187"/>
                <p:cNvSpPr>
                  <a:spLocks noChangeShapeType="1"/>
                </p:cNvSpPr>
                <p:nvPr/>
              </p:nvSpPr>
              <p:spPr bwMode="auto">
                <a:xfrm flipV="1">
                  <a:off x="6853" y="4999"/>
                  <a:ext cx="116" cy="5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31" name="Line 1188"/>
                <p:cNvSpPr>
                  <a:spLocks noChangeShapeType="1"/>
                </p:cNvSpPr>
                <p:nvPr/>
              </p:nvSpPr>
              <p:spPr bwMode="auto">
                <a:xfrm flipV="1">
                  <a:off x="6853" y="5143"/>
                  <a:ext cx="116" cy="5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32" name="Line 1189"/>
                <p:cNvSpPr>
                  <a:spLocks noChangeShapeType="1"/>
                </p:cNvSpPr>
                <p:nvPr/>
              </p:nvSpPr>
              <p:spPr bwMode="auto">
                <a:xfrm flipV="1">
                  <a:off x="6853" y="5143"/>
                  <a:ext cx="116" cy="5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33" name="Line 1190"/>
                <p:cNvSpPr>
                  <a:spLocks noChangeShapeType="1"/>
                </p:cNvSpPr>
                <p:nvPr/>
              </p:nvSpPr>
              <p:spPr bwMode="auto">
                <a:xfrm flipV="1">
                  <a:off x="6853" y="4999"/>
                  <a:ext cx="116" cy="5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34" name="Line 1191"/>
                <p:cNvSpPr>
                  <a:spLocks noChangeShapeType="1"/>
                </p:cNvSpPr>
                <p:nvPr/>
              </p:nvSpPr>
              <p:spPr bwMode="auto">
                <a:xfrm flipV="1">
                  <a:off x="6853" y="4864"/>
                  <a:ext cx="116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35" name="Line 1192"/>
                <p:cNvSpPr>
                  <a:spLocks noChangeShapeType="1"/>
                </p:cNvSpPr>
                <p:nvPr/>
              </p:nvSpPr>
              <p:spPr bwMode="auto">
                <a:xfrm>
                  <a:off x="6752" y="5195"/>
                  <a:ext cx="10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36" name="Line 1193"/>
                <p:cNvSpPr>
                  <a:spLocks noChangeShapeType="1"/>
                </p:cNvSpPr>
                <p:nvPr/>
              </p:nvSpPr>
              <p:spPr bwMode="auto">
                <a:xfrm>
                  <a:off x="6752" y="5195"/>
                  <a:ext cx="10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37" name="Line 1194"/>
                <p:cNvSpPr>
                  <a:spLocks noChangeShapeType="1"/>
                </p:cNvSpPr>
                <p:nvPr/>
              </p:nvSpPr>
              <p:spPr bwMode="auto">
                <a:xfrm>
                  <a:off x="6752" y="4918"/>
                  <a:ext cx="10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38" name="Line 1195"/>
                <p:cNvSpPr>
                  <a:spLocks noChangeShapeType="1"/>
                </p:cNvSpPr>
                <p:nvPr/>
              </p:nvSpPr>
              <p:spPr bwMode="auto">
                <a:xfrm>
                  <a:off x="6752" y="5054"/>
                  <a:ext cx="10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39" name="Line 1196"/>
                <p:cNvSpPr>
                  <a:spLocks noChangeShapeType="1"/>
                </p:cNvSpPr>
                <p:nvPr/>
              </p:nvSpPr>
              <p:spPr bwMode="auto">
                <a:xfrm>
                  <a:off x="6752" y="5054"/>
                  <a:ext cx="10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40" name="Line 1197"/>
                <p:cNvSpPr>
                  <a:spLocks noChangeShapeType="1"/>
                </p:cNvSpPr>
                <p:nvPr/>
              </p:nvSpPr>
              <p:spPr bwMode="auto">
                <a:xfrm>
                  <a:off x="6752" y="4918"/>
                  <a:ext cx="10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41" name="Line 1198"/>
                <p:cNvSpPr>
                  <a:spLocks noChangeShapeType="1"/>
                </p:cNvSpPr>
                <p:nvPr/>
              </p:nvSpPr>
              <p:spPr bwMode="auto">
                <a:xfrm flipH="1">
                  <a:off x="6968" y="5204"/>
                  <a:ext cx="8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42" name="Line 1199"/>
                <p:cNvSpPr>
                  <a:spLocks noChangeShapeType="1"/>
                </p:cNvSpPr>
                <p:nvPr/>
              </p:nvSpPr>
              <p:spPr bwMode="auto">
                <a:xfrm flipH="1">
                  <a:off x="6968" y="5204"/>
                  <a:ext cx="8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43" name="Line 1200"/>
                <p:cNvSpPr>
                  <a:spLocks noChangeShapeType="1"/>
                </p:cNvSpPr>
                <p:nvPr/>
              </p:nvSpPr>
              <p:spPr bwMode="auto">
                <a:xfrm flipH="1">
                  <a:off x="6968" y="4927"/>
                  <a:ext cx="8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44" name="Line 1201"/>
                <p:cNvSpPr>
                  <a:spLocks noChangeShapeType="1"/>
                </p:cNvSpPr>
                <p:nvPr/>
              </p:nvSpPr>
              <p:spPr bwMode="auto">
                <a:xfrm flipH="1">
                  <a:off x="6968" y="5062"/>
                  <a:ext cx="8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45" name="Line 1202"/>
                <p:cNvSpPr>
                  <a:spLocks noChangeShapeType="1"/>
                </p:cNvSpPr>
                <p:nvPr/>
              </p:nvSpPr>
              <p:spPr bwMode="auto">
                <a:xfrm flipH="1">
                  <a:off x="6968" y="5062"/>
                  <a:ext cx="8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46" name="Line 1203"/>
                <p:cNvSpPr>
                  <a:spLocks noChangeShapeType="1"/>
                </p:cNvSpPr>
                <p:nvPr/>
              </p:nvSpPr>
              <p:spPr bwMode="auto">
                <a:xfrm flipH="1">
                  <a:off x="6968" y="4927"/>
                  <a:ext cx="8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47" name="Line 1204"/>
                <p:cNvSpPr>
                  <a:spLocks noChangeShapeType="1"/>
                </p:cNvSpPr>
                <p:nvPr/>
              </p:nvSpPr>
              <p:spPr bwMode="auto">
                <a:xfrm flipV="1">
                  <a:off x="6853" y="4488"/>
                  <a:ext cx="116" cy="5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48" name="Line 1205"/>
                <p:cNvSpPr>
                  <a:spLocks noChangeShapeType="1"/>
                </p:cNvSpPr>
                <p:nvPr/>
              </p:nvSpPr>
              <p:spPr bwMode="auto">
                <a:xfrm flipV="1">
                  <a:off x="6853" y="4613"/>
                  <a:ext cx="116" cy="5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49" name="Line 1206"/>
                <p:cNvSpPr>
                  <a:spLocks noChangeShapeType="1"/>
                </p:cNvSpPr>
                <p:nvPr/>
              </p:nvSpPr>
              <p:spPr bwMode="auto">
                <a:xfrm flipV="1">
                  <a:off x="6853" y="4732"/>
                  <a:ext cx="116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50" name="Line 1207"/>
                <p:cNvSpPr>
                  <a:spLocks noChangeShapeType="1"/>
                </p:cNvSpPr>
                <p:nvPr/>
              </p:nvSpPr>
              <p:spPr bwMode="auto">
                <a:xfrm flipV="1">
                  <a:off x="6853" y="4732"/>
                  <a:ext cx="116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51" name="Line 1208"/>
                <p:cNvSpPr>
                  <a:spLocks noChangeShapeType="1"/>
                </p:cNvSpPr>
                <p:nvPr/>
              </p:nvSpPr>
              <p:spPr bwMode="auto">
                <a:xfrm flipV="1">
                  <a:off x="6853" y="4613"/>
                  <a:ext cx="116" cy="5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52" name="Line 1209"/>
                <p:cNvSpPr>
                  <a:spLocks noChangeShapeType="1"/>
                </p:cNvSpPr>
                <p:nvPr/>
              </p:nvSpPr>
              <p:spPr bwMode="auto">
                <a:xfrm flipV="1">
                  <a:off x="6853" y="4488"/>
                  <a:ext cx="116" cy="5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53" name="Line 1210"/>
                <p:cNvSpPr>
                  <a:spLocks noChangeShapeType="1"/>
                </p:cNvSpPr>
                <p:nvPr/>
              </p:nvSpPr>
              <p:spPr bwMode="auto">
                <a:xfrm>
                  <a:off x="6752" y="4666"/>
                  <a:ext cx="10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54" name="Line 1211"/>
                <p:cNvSpPr>
                  <a:spLocks noChangeShapeType="1"/>
                </p:cNvSpPr>
                <p:nvPr/>
              </p:nvSpPr>
              <p:spPr bwMode="auto">
                <a:xfrm>
                  <a:off x="6752" y="4786"/>
                  <a:ext cx="10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55" name="Line 1212"/>
                <p:cNvSpPr>
                  <a:spLocks noChangeShapeType="1"/>
                </p:cNvSpPr>
                <p:nvPr/>
              </p:nvSpPr>
              <p:spPr bwMode="auto">
                <a:xfrm>
                  <a:off x="6752" y="4786"/>
                  <a:ext cx="10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56" name="Line 1213"/>
                <p:cNvSpPr>
                  <a:spLocks noChangeShapeType="1"/>
                </p:cNvSpPr>
                <p:nvPr/>
              </p:nvSpPr>
              <p:spPr bwMode="auto">
                <a:xfrm>
                  <a:off x="6752" y="4666"/>
                  <a:ext cx="10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57" name="Line 1214"/>
                <p:cNvSpPr>
                  <a:spLocks noChangeShapeType="1"/>
                </p:cNvSpPr>
                <p:nvPr/>
              </p:nvSpPr>
              <p:spPr bwMode="auto">
                <a:xfrm>
                  <a:off x="6752" y="4541"/>
                  <a:ext cx="10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58" name="Line 1215"/>
                <p:cNvSpPr>
                  <a:spLocks noChangeShapeType="1"/>
                </p:cNvSpPr>
                <p:nvPr/>
              </p:nvSpPr>
              <p:spPr bwMode="auto">
                <a:xfrm>
                  <a:off x="6752" y="4541"/>
                  <a:ext cx="10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59" name="Line 1216"/>
                <p:cNvSpPr>
                  <a:spLocks noChangeShapeType="1"/>
                </p:cNvSpPr>
                <p:nvPr/>
              </p:nvSpPr>
              <p:spPr bwMode="auto">
                <a:xfrm flipH="1">
                  <a:off x="6968" y="4675"/>
                  <a:ext cx="8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60" name="Line 1217"/>
                <p:cNvSpPr>
                  <a:spLocks noChangeShapeType="1"/>
                </p:cNvSpPr>
                <p:nvPr/>
              </p:nvSpPr>
              <p:spPr bwMode="auto">
                <a:xfrm flipH="1">
                  <a:off x="6968" y="4794"/>
                  <a:ext cx="8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61" name="Line 1218"/>
                <p:cNvSpPr>
                  <a:spLocks noChangeShapeType="1"/>
                </p:cNvSpPr>
                <p:nvPr/>
              </p:nvSpPr>
              <p:spPr bwMode="auto">
                <a:xfrm flipH="1">
                  <a:off x="6968" y="4794"/>
                  <a:ext cx="8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62" name="Line 1219"/>
                <p:cNvSpPr>
                  <a:spLocks noChangeShapeType="1"/>
                </p:cNvSpPr>
                <p:nvPr/>
              </p:nvSpPr>
              <p:spPr bwMode="auto">
                <a:xfrm flipH="1">
                  <a:off x="6968" y="4675"/>
                  <a:ext cx="8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63" name="Line 1220"/>
                <p:cNvSpPr>
                  <a:spLocks noChangeShapeType="1"/>
                </p:cNvSpPr>
                <p:nvPr/>
              </p:nvSpPr>
              <p:spPr bwMode="auto">
                <a:xfrm flipH="1">
                  <a:off x="6968" y="4549"/>
                  <a:ext cx="8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64" name="Line 1221"/>
                <p:cNvSpPr>
                  <a:spLocks noChangeShapeType="1"/>
                </p:cNvSpPr>
                <p:nvPr/>
              </p:nvSpPr>
              <p:spPr bwMode="auto">
                <a:xfrm flipH="1">
                  <a:off x="6968" y="4549"/>
                  <a:ext cx="8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665" name="Rectangle 1222"/>
                <p:cNvSpPr>
                  <a:spLocks noChangeArrowheads="1"/>
                </p:cNvSpPr>
                <p:nvPr/>
              </p:nvSpPr>
              <p:spPr bwMode="auto">
                <a:xfrm>
                  <a:off x="6748" y="5648"/>
                  <a:ext cx="100" cy="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600" b="0">
                      <a:solidFill>
                        <a:srgbClr val="000000"/>
                      </a:solidFill>
                    </a:rPr>
                    <a:t>M</a:t>
                  </a:r>
                  <a:endParaRPr lang="es-ES" altLang="es-ES"/>
                </a:p>
              </p:txBody>
            </p:sp>
            <p:sp>
              <p:nvSpPr>
                <p:cNvPr id="17666" name="Rectangle 1223"/>
                <p:cNvSpPr>
                  <a:spLocks noChangeArrowheads="1"/>
                </p:cNvSpPr>
                <p:nvPr/>
              </p:nvSpPr>
              <p:spPr bwMode="auto">
                <a:xfrm>
                  <a:off x="6917" y="2570"/>
                  <a:ext cx="67" cy="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Aft>
                      <a:spcPts val="1000"/>
                    </a:spcAft>
                  </a:pPr>
                  <a:r>
                    <a:rPr lang="en-US" altLang="es-ES" sz="600" b="0">
                      <a:solidFill>
                        <a:srgbClr val="000000"/>
                      </a:solidFill>
                    </a:rPr>
                    <a:t>L</a:t>
                  </a:r>
                  <a:endParaRPr lang="es-ES" altLang="es-ES"/>
                </a:p>
              </p:txBody>
            </p:sp>
          </p:grpSp>
          <p:sp>
            <p:nvSpPr>
              <p:cNvPr id="17460" name="Rectangle 1224"/>
              <p:cNvSpPr>
                <a:spLocks noChangeArrowheads="1"/>
              </p:cNvSpPr>
              <p:nvPr/>
            </p:nvSpPr>
            <p:spPr bwMode="auto">
              <a:xfrm>
                <a:off x="6985" y="2570"/>
                <a:ext cx="71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Aft>
                    <a:spcPts val="1000"/>
                  </a:spcAft>
                </a:pPr>
                <a:r>
                  <a:rPr lang="en-US" altLang="es-ES" sz="600" b="0">
                    <a:solidFill>
                      <a:srgbClr val="000000"/>
                    </a:solidFill>
                  </a:rPr>
                  <a:t>+</a:t>
                </a:r>
                <a:endParaRPr lang="es-ES" altLang="es-ES"/>
              </a:p>
            </p:txBody>
          </p:sp>
          <p:sp>
            <p:nvSpPr>
              <p:cNvPr id="17461" name="Rectangle 1225"/>
              <p:cNvSpPr>
                <a:spLocks noChangeArrowheads="1"/>
              </p:cNvSpPr>
              <p:nvPr/>
            </p:nvSpPr>
            <p:spPr bwMode="auto">
              <a:xfrm>
                <a:off x="5463" y="5664"/>
                <a:ext cx="41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Aft>
                    <a:spcPts val="1000"/>
                  </a:spcAft>
                </a:pPr>
                <a:r>
                  <a:rPr lang="en-US" altLang="es-ES" sz="400" b="0">
                    <a:solidFill>
                      <a:srgbClr val="000000"/>
                    </a:solidFill>
                  </a:rPr>
                  <a:t>x</a:t>
                </a:r>
                <a:endParaRPr lang="es-ES" altLang="es-ES"/>
              </a:p>
            </p:txBody>
          </p:sp>
          <p:sp>
            <p:nvSpPr>
              <p:cNvPr id="17462" name="Rectangle 1226"/>
              <p:cNvSpPr>
                <a:spLocks noChangeArrowheads="1"/>
              </p:cNvSpPr>
              <p:nvPr/>
            </p:nvSpPr>
            <p:spPr bwMode="auto">
              <a:xfrm>
                <a:off x="5460" y="5748"/>
                <a:ext cx="45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Aft>
                    <a:spcPts val="1000"/>
                  </a:spcAft>
                </a:pPr>
                <a:r>
                  <a:rPr lang="en-US" altLang="es-ES" sz="400" b="0">
                    <a:solidFill>
                      <a:srgbClr val="000000"/>
                    </a:solidFill>
                  </a:rPr>
                  <a:t>3</a:t>
                </a:r>
                <a:endParaRPr lang="es-ES" altLang="es-ES"/>
              </a:p>
            </p:txBody>
          </p:sp>
          <p:sp>
            <p:nvSpPr>
              <p:cNvPr id="17463" name="Rectangle 1227"/>
              <p:cNvSpPr>
                <a:spLocks noChangeArrowheads="1"/>
              </p:cNvSpPr>
              <p:nvPr/>
            </p:nvSpPr>
            <p:spPr bwMode="auto">
              <a:xfrm>
                <a:off x="5533" y="5671"/>
                <a:ext cx="45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Aft>
                    <a:spcPts val="1000"/>
                  </a:spcAft>
                </a:pPr>
                <a:r>
                  <a:rPr lang="en-US" altLang="es-ES" sz="400" b="0">
                    <a:solidFill>
                      <a:srgbClr val="000000"/>
                    </a:solidFill>
                  </a:rPr>
                  <a:t>2</a:t>
                </a:r>
                <a:endParaRPr lang="es-ES" altLang="es-ES"/>
              </a:p>
            </p:txBody>
          </p:sp>
          <p:sp>
            <p:nvSpPr>
              <p:cNvPr id="17464" name="Rectangle 1228"/>
              <p:cNvSpPr>
                <a:spLocks noChangeArrowheads="1"/>
              </p:cNvSpPr>
              <p:nvPr/>
            </p:nvSpPr>
            <p:spPr bwMode="auto">
              <a:xfrm>
                <a:off x="5540" y="5749"/>
                <a:ext cx="45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Aft>
                    <a:spcPts val="1000"/>
                  </a:spcAft>
                </a:pPr>
                <a:r>
                  <a:rPr lang="en-US" altLang="es-ES" sz="400" b="0">
                    <a:solidFill>
                      <a:srgbClr val="000000"/>
                    </a:solidFill>
                  </a:rPr>
                  <a:t>4</a:t>
                </a:r>
                <a:endParaRPr lang="es-ES" altLang="es-ES"/>
              </a:p>
            </p:txBody>
          </p:sp>
          <p:sp>
            <p:nvSpPr>
              <p:cNvPr id="17465" name="Line 1229"/>
              <p:cNvSpPr>
                <a:spLocks noChangeShapeType="1"/>
              </p:cNvSpPr>
              <p:nvPr/>
            </p:nvSpPr>
            <p:spPr bwMode="auto">
              <a:xfrm>
                <a:off x="5811" y="5924"/>
                <a:ext cx="380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466" name="Line 1230"/>
              <p:cNvSpPr>
                <a:spLocks noChangeShapeType="1"/>
              </p:cNvSpPr>
              <p:nvPr/>
            </p:nvSpPr>
            <p:spPr bwMode="auto">
              <a:xfrm>
                <a:off x="7453" y="3877"/>
                <a:ext cx="1" cy="32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7420" name="Line 1231"/>
            <p:cNvSpPr>
              <a:spLocks noChangeShapeType="1"/>
            </p:cNvSpPr>
            <p:nvPr/>
          </p:nvSpPr>
          <p:spPr bwMode="auto">
            <a:xfrm>
              <a:off x="7334" y="4711"/>
              <a:ext cx="437" cy="1"/>
            </a:xfrm>
            <a:prstGeom prst="line">
              <a:avLst/>
            </a:prstGeom>
            <a:noFill/>
            <a:ln w="1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421" name="Line 1232"/>
            <p:cNvSpPr>
              <a:spLocks noChangeShapeType="1"/>
            </p:cNvSpPr>
            <p:nvPr/>
          </p:nvSpPr>
          <p:spPr bwMode="auto">
            <a:xfrm>
              <a:off x="5909" y="5687"/>
              <a:ext cx="1" cy="585"/>
            </a:xfrm>
            <a:prstGeom prst="line">
              <a:avLst/>
            </a:prstGeom>
            <a:noFill/>
            <a:ln w="1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422" name="Line 1233"/>
            <p:cNvSpPr>
              <a:spLocks noChangeShapeType="1"/>
            </p:cNvSpPr>
            <p:nvPr/>
          </p:nvSpPr>
          <p:spPr bwMode="auto">
            <a:xfrm>
              <a:off x="5915" y="6278"/>
              <a:ext cx="585" cy="1"/>
            </a:xfrm>
            <a:prstGeom prst="line">
              <a:avLst/>
            </a:prstGeom>
            <a:noFill/>
            <a:ln w="1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423" name="Line 1234"/>
            <p:cNvSpPr>
              <a:spLocks noChangeShapeType="1"/>
            </p:cNvSpPr>
            <p:nvPr/>
          </p:nvSpPr>
          <p:spPr bwMode="auto">
            <a:xfrm>
              <a:off x="5760" y="5837"/>
              <a:ext cx="1" cy="734"/>
            </a:xfrm>
            <a:prstGeom prst="line">
              <a:avLst/>
            </a:prstGeom>
            <a:noFill/>
            <a:ln w="1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424" name="Line 1235"/>
            <p:cNvSpPr>
              <a:spLocks noChangeShapeType="1"/>
            </p:cNvSpPr>
            <p:nvPr/>
          </p:nvSpPr>
          <p:spPr bwMode="auto">
            <a:xfrm>
              <a:off x="5766" y="6577"/>
              <a:ext cx="734" cy="1"/>
            </a:xfrm>
            <a:prstGeom prst="line">
              <a:avLst/>
            </a:prstGeom>
            <a:noFill/>
            <a:ln w="1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425" name="Rectangle 1236"/>
            <p:cNvSpPr>
              <a:spLocks noChangeArrowheads="1"/>
            </p:cNvSpPr>
            <p:nvPr/>
          </p:nvSpPr>
          <p:spPr bwMode="auto">
            <a:xfrm>
              <a:off x="7782" y="4488"/>
              <a:ext cx="116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900" b="0">
                  <a:solidFill>
                    <a:srgbClr val="000000"/>
                  </a:solidFill>
                </a:rPr>
                <a:t>Diagrama de conexiones</a:t>
              </a:r>
              <a:endParaRPr lang="es-ES" altLang="es-ES"/>
            </a:p>
          </p:txBody>
        </p:sp>
        <p:sp>
          <p:nvSpPr>
            <p:cNvPr id="17426" name="Rectangle 1237"/>
            <p:cNvSpPr>
              <a:spLocks noChangeArrowheads="1"/>
            </p:cNvSpPr>
            <p:nvPr/>
          </p:nvSpPr>
          <p:spPr bwMode="auto">
            <a:xfrm>
              <a:off x="6499" y="6169"/>
              <a:ext cx="150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7427" name="Rectangle 1238"/>
            <p:cNvSpPr>
              <a:spLocks noChangeArrowheads="1"/>
            </p:cNvSpPr>
            <p:nvPr/>
          </p:nvSpPr>
          <p:spPr bwMode="auto">
            <a:xfrm>
              <a:off x="6587" y="6210"/>
              <a:ext cx="1371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900" b="0">
                  <a:solidFill>
                    <a:srgbClr val="000000"/>
                  </a:solidFill>
                </a:rPr>
                <a:t>Número de canal</a:t>
              </a:r>
              <a:endParaRPr lang="es-ES" altLang="es-ES"/>
            </a:p>
          </p:txBody>
        </p:sp>
        <p:sp>
          <p:nvSpPr>
            <p:cNvPr id="17428" name="Rectangle 1239"/>
            <p:cNvSpPr>
              <a:spLocks noChangeArrowheads="1"/>
            </p:cNvSpPr>
            <p:nvPr/>
          </p:nvSpPr>
          <p:spPr bwMode="auto">
            <a:xfrm>
              <a:off x="6499" y="6469"/>
              <a:ext cx="233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7429" name="Rectangle 1240"/>
            <p:cNvSpPr>
              <a:spLocks noChangeArrowheads="1"/>
            </p:cNvSpPr>
            <p:nvPr/>
          </p:nvSpPr>
          <p:spPr bwMode="auto">
            <a:xfrm>
              <a:off x="6587" y="6510"/>
              <a:ext cx="2232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900" b="0">
                  <a:solidFill>
                    <a:srgbClr val="000000"/>
                  </a:solidFill>
                </a:rPr>
                <a:t>Indicador de estado (Verde)</a:t>
              </a:r>
              <a:endParaRPr lang="es-ES" altLang="es-ES"/>
            </a:p>
          </p:txBody>
        </p:sp>
        <p:sp>
          <p:nvSpPr>
            <p:cNvPr id="17430" name="Rectangle 1241"/>
            <p:cNvSpPr>
              <a:spLocks noChangeArrowheads="1"/>
            </p:cNvSpPr>
            <p:nvPr/>
          </p:nvSpPr>
          <p:spPr bwMode="auto">
            <a:xfrm>
              <a:off x="2394" y="2868"/>
              <a:ext cx="1230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7431" name="Rectangle 1242"/>
            <p:cNvSpPr>
              <a:spLocks noChangeArrowheads="1"/>
            </p:cNvSpPr>
            <p:nvPr/>
          </p:nvSpPr>
          <p:spPr bwMode="auto">
            <a:xfrm>
              <a:off x="2483" y="3119"/>
              <a:ext cx="112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s-ES" altLang="es-ES"/>
            </a:p>
          </p:txBody>
        </p:sp>
        <p:sp>
          <p:nvSpPr>
            <p:cNvPr id="17432" name="Rectangle 1243"/>
            <p:cNvSpPr>
              <a:spLocks noChangeArrowheads="1"/>
            </p:cNvSpPr>
            <p:nvPr/>
          </p:nvSpPr>
          <p:spPr bwMode="auto">
            <a:xfrm>
              <a:off x="4416" y="1774"/>
              <a:ext cx="3511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7433" name="Rectangle 1244"/>
            <p:cNvSpPr>
              <a:spLocks noChangeArrowheads="1"/>
            </p:cNvSpPr>
            <p:nvPr/>
          </p:nvSpPr>
          <p:spPr bwMode="auto">
            <a:xfrm>
              <a:off x="4587" y="1774"/>
              <a:ext cx="3927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500" dirty="0" err="1">
                  <a:solidFill>
                    <a:srgbClr val="002060"/>
                  </a:solidFill>
                </a:rPr>
                <a:t>Módulo</a:t>
              </a:r>
              <a:r>
                <a:rPr lang="en-US" altLang="es-ES" sz="1500" dirty="0">
                  <a:solidFill>
                    <a:srgbClr val="002060"/>
                  </a:solidFill>
                </a:rPr>
                <a:t> de Entradas </a:t>
              </a:r>
              <a:r>
                <a:rPr lang="en-US" altLang="es-ES" sz="1500" dirty="0" err="1">
                  <a:solidFill>
                    <a:srgbClr val="002060"/>
                  </a:solidFill>
                </a:rPr>
                <a:t>Digitales</a:t>
              </a:r>
              <a:r>
                <a:rPr lang="en-US" altLang="es-ES" sz="1500" dirty="0">
                  <a:solidFill>
                    <a:srgbClr val="002060"/>
                  </a:solidFill>
                </a:rPr>
                <a:t>  PLC S7 - 314</a:t>
              </a:r>
              <a:endParaRPr lang="es-ES" altLang="es-ES" dirty="0">
                <a:solidFill>
                  <a:srgbClr val="002060"/>
                </a:solidFill>
              </a:endParaRPr>
            </a:p>
          </p:txBody>
        </p:sp>
        <p:sp>
          <p:nvSpPr>
            <p:cNvPr id="17434" name="Rectangle 1245"/>
            <p:cNvSpPr>
              <a:spLocks noChangeArrowheads="1"/>
            </p:cNvSpPr>
            <p:nvPr/>
          </p:nvSpPr>
          <p:spPr bwMode="auto">
            <a:xfrm>
              <a:off x="4752" y="1907"/>
              <a:ext cx="129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endParaRPr lang="es-ES" altLang="es-ES"/>
            </a:p>
          </p:txBody>
        </p:sp>
        <p:sp>
          <p:nvSpPr>
            <p:cNvPr id="17435" name="Rectangle 1246"/>
            <p:cNvSpPr>
              <a:spLocks noChangeArrowheads="1"/>
            </p:cNvSpPr>
            <p:nvPr/>
          </p:nvSpPr>
          <p:spPr bwMode="auto">
            <a:xfrm>
              <a:off x="3507" y="5819"/>
              <a:ext cx="1341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7436" name="Rectangle 1247"/>
            <p:cNvSpPr>
              <a:spLocks noChangeArrowheads="1"/>
            </p:cNvSpPr>
            <p:nvPr/>
          </p:nvSpPr>
          <p:spPr bwMode="auto">
            <a:xfrm>
              <a:off x="3507" y="5855"/>
              <a:ext cx="1051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900" b="0">
                  <a:solidFill>
                    <a:srgbClr val="000000"/>
                  </a:solidFill>
                </a:rPr>
                <a:t>Borne 20 (M)</a:t>
              </a:r>
              <a:endParaRPr lang="es-ES" altLang="es-ES"/>
            </a:p>
          </p:txBody>
        </p:sp>
        <p:sp>
          <p:nvSpPr>
            <p:cNvPr id="17437" name="Rectangle 1248"/>
            <p:cNvSpPr>
              <a:spLocks noChangeArrowheads="1"/>
            </p:cNvSpPr>
            <p:nvPr/>
          </p:nvSpPr>
          <p:spPr bwMode="auto">
            <a:xfrm>
              <a:off x="4596" y="5855"/>
              <a:ext cx="51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900" b="0">
                  <a:solidFill>
                    <a:srgbClr val="000000"/>
                  </a:solidFill>
                </a:rPr>
                <a:t> </a:t>
              </a:r>
              <a:endParaRPr lang="es-ES" altLang="es-ES"/>
            </a:p>
          </p:txBody>
        </p:sp>
        <p:sp>
          <p:nvSpPr>
            <p:cNvPr id="17438" name="Rectangle 1249"/>
            <p:cNvSpPr>
              <a:spLocks noChangeArrowheads="1"/>
            </p:cNvSpPr>
            <p:nvPr/>
          </p:nvSpPr>
          <p:spPr bwMode="auto">
            <a:xfrm>
              <a:off x="3271" y="5594"/>
              <a:ext cx="1341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7439" name="Rectangle 1250"/>
            <p:cNvSpPr>
              <a:spLocks noChangeArrowheads="1"/>
            </p:cNvSpPr>
            <p:nvPr/>
          </p:nvSpPr>
          <p:spPr bwMode="auto">
            <a:xfrm>
              <a:off x="3271" y="5630"/>
              <a:ext cx="1271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900" b="0">
                  <a:solidFill>
                    <a:srgbClr val="000000"/>
                  </a:solidFill>
                </a:rPr>
                <a:t>Borne 19 (E5.7)</a:t>
              </a:r>
              <a:endParaRPr lang="es-ES" altLang="es-ES"/>
            </a:p>
          </p:txBody>
        </p:sp>
        <p:sp>
          <p:nvSpPr>
            <p:cNvPr id="17440" name="Rectangle 1251"/>
            <p:cNvSpPr>
              <a:spLocks noChangeArrowheads="1"/>
            </p:cNvSpPr>
            <p:nvPr/>
          </p:nvSpPr>
          <p:spPr bwMode="auto">
            <a:xfrm>
              <a:off x="4587" y="5630"/>
              <a:ext cx="51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900" b="0">
                  <a:solidFill>
                    <a:srgbClr val="000000"/>
                  </a:solidFill>
                </a:rPr>
                <a:t> </a:t>
              </a:r>
              <a:endParaRPr lang="es-ES" altLang="es-ES"/>
            </a:p>
          </p:txBody>
        </p:sp>
        <p:sp>
          <p:nvSpPr>
            <p:cNvPr id="17441" name="Rectangle 1252"/>
            <p:cNvSpPr>
              <a:spLocks noChangeArrowheads="1"/>
            </p:cNvSpPr>
            <p:nvPr/>
          </p:nvSpPr>
          <p:spPr bwMode="auto">
            <a:xfrm>
              <a:off x="3507" y="2592"/>
              <a:ext cx="1341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7442" name="Rectangle 1253"/>
            <p:cNvSpPr>
              <a:spLocks noChangeArrowheads="1"/>
            </p:cNvSpPr>
            <p:nvPr/>
          </p:nvSpPr>
          <p:spPr bwMode="auto">
            <a:xfrm>
              <a:off x="3507" y="2628"/>
              <a:ext cx="1006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900" b="0">
                  <a:solidFill>
                    <a:srgbClr val="000000"/>
                  </a:solidFill>
                </a:rPr>
                <a:t>Borne 1 (L+)</a:t>
              </a:r>
              <a:endParaRPr lang="es-ES" altLang="es-ES"/>
            </a:p>
          </p:txBody>
        </p:sp>
        <p:sp>
          <p:nvSpPr>
            <p:cNvPr id="17443" name="Rectangle 1254"/>
            <p:cNvSpPr>
              <a:spLocks noChangeArrowheads="1"/>
            </p:cNvSpPr>
            <p:nvPr/>
          </p:nvSpPr>
          <p:spPr bwMode="auto">
            <a:xfrm>
              <a:off x="4549" y="2628"/>
              <a:ext cx="51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900" b="0">
                  <a:solidFill>
                    <a:srgbClr val="000000"/>
                  </a:solidFill>
                </a:rPr>
                <a:t> </a:t>
              </a:r>
              <a:endParaRPr lang="es-ES" altLang="es-ES"/>
            </a:p>
          </p:txBody>
        </p:sp>
        <p:grpSp>
          <p:nvGrpSpPr>
            <p:cNvPr id="17444" name="Group 1255"/>
            <p:cNvGrpSpPr>
              <a:grpSpLocks/>
            </p:cNvGrpSpPr>
            <p:nvPr/>
          </p:nvGrpSpPr>
          <p:grpSpPr bwMode="auto">
            <a:xfrm>
              <a:off x="4666" y="5612"/>
              <a:ext cx="992" cy="331"/>
              <a:chOff x="4666" y="5612"/>
              <a:chExt cx="992" cy="331"/>
            </a:xfrm>
          </p:grpSpPr>
          <p:sp>
            <p:nvSpPr>
              <p:cNvPr id="17457" name="Line 1256"/>
              <p:cNvSpPr>
                <a:spLocks noChangeShapeType="1"/>
              </p:cNvSpPr>
              <p:nvPr/>
            </p:nvSpPr>
            <p:spPr bwMode="auto">
              <a:xfrm flipV="1">
                <a:off x="4666" y="5648"/>
                <a:ext cx="932" cy="295"/>
              </a:xfrm>
              <a:prstGeom prst="line">
                <a:avLst/>
              </a:prstGeom>
              <a:noFill/>
              <a:ln w="1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458" name="Freeform 1257"/>
              <p:cNvSpPr>
                <a:spLocks/>
              </p:cNvSpPr>
              <p:nvPr/>
            </p:nvSpPr>
            <p:spPr bwMode="auto">
              <a:xfrm>
                <a:off x="5550" y="5612"/>
                <a:ext cx="108" cy="92"/>
              </a:xfrm>
              <a:custGeom>
                <a:avLst/>
                <a:gdLst>
                  <a:gd name="T0" fmla="*/ 30 w 108"/>
                  <a:gd name="T1" fmla="*/ 92 h 92"/>
                  <a:gd name="T2" fmla="*/ 108 w 108"/>
                  <a:gd name="T3" fmla="*/ 18 h 92"/>
                  <a:gd name="T4" fmla="*/ 0 w 108"/>
                  <a:gd name="T5" fmla="*/ 0 h 92"/>
                  <a:gd name="T6" fmla="*/ 45 w 108"/>
                  <a:gd name="T7" fmla="*/ 36 h 92"/>
                  <a:gd name="T8" fmla="*/ 30 w 108"/>
                  <a:gd name="T9" fmla="*/ 92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92"/>
                  <a:gd name="T17" fmla="*/ 108 w 108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92">
                    <a:moveTo>
                      <a:pt x="30" y="92"/>
                    </a:moveTo>
                    <a:lnTo>
                      <a:pt x="108" y="18"/>
                    </a:lnTo>
                    <a:lnTo>
                      <a:pt x="0" y="0"/>
                    </a:lnTo>
                    <a:lnTo>
                      <a:pt x="45" y="36"/>
                    </a:lnTo>
                    <a:lnTo>
                      <a:pt x="30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7445" name="Group 1258"/>
            <p:cNvGrpSpPr>
              <a:grpSpLocks/>
            </p:cNvGrpSpPr>
            <p:nvPr/>
          </p:nvGrpSpPr>
          <p:grpSpPr bwMode="auto">
            <a:xfrm>
              <a:off x="4666" y="5457"/>
              <a:ext cx="992" cy="227"/>
              <a:chOff x="4666" y="5457"/>
              <a:chExt cx="992" cy="227"/>
            </a:xfrm>
          </p:grpSpPr>
          <p:sp>
            <p:nvSpPr>
              <p:cNvPr id="17455" name="Line 1259"/>
              <p:cNvSpPr>
                <a:spLocks noChangeShapeType="1"/>
              </p:cNvSpPr>
              <p:nvPr/>
            </p:nvSpPr>
            <p:spPr bwMode="auto">
              <a:xfrm flipV="1">
                <a:off x="4666" y="5495"/>
                <a:ext cx="932" cy="189"/>
              </a:xfrm>
              <a:prstGeom prst="line">
                <a:avLst/>
              </a:prstGeom>
              <a:noFill/>
              <a:ln w="1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456" name="Freeform 1260"/>
              <p:cNvSpPr>
                <a:spLocks/>
              </p:cNvSpPr>
              <p:nvPr/>
            </p:nvSpPr>
            <p:spPr bwMode="auto">
              <a:xfrm>
                <a:off x="5553" y="5457"/>
                <a:ext cx="105" cy="92"/>
              </a:xfrm>
              <a:custGeom>
                <a:avLst/>
                <a:gdLst>
                  <a:gd name="T0" fmla="*/ 20 w 105"/>
                  <a:gd name="T1" fmla="*/ 92 h 92"/>
                  <a:gd name="T2" fmla="*/ 105 w 105"/>
                  <a:gd name="T3" fmla="*/ 25 h 92"/>
                  <a:gd name="T4" fmla="*/ 0 w 105"/>
                  <a:gd name="T5" fmla="*/ 0 h 92"/>
                  <a:gd name="T6" fmla="*/ 40 w 105"/>
                  <a:gd name="T7" fmla="*/ 40 h 92"/>
                  <a:gd name="T8" fmla="*/ 20 w 105"/>
                  <a:gd name="T9" fmla="*/ 92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20" y="92"/>
                    </a:moveTo>
                    <a:lnTo>
                      <a:pt x="105" y="25"/>
                    </a:lnTo>
                    <a:lnTo>
                      <a:pt x="0" y="0"/>
                    </a:lnTo>
                    <a:lnTo>
                      <a:pt x="40" y="40"/>
                    </a:lnTo>
                    <a:lnTo>
                      <a:pt x="20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7446" name="Group 1261"/>
            <p:cNvGrpSpPr>
              <a:grpSpLocks/>
            </p:cNvGrpSpPr>
            <p:nvPr/>
          </p:nvGrpSpPr>
          <p:grpSpPr bwMode="auto">
            <a:xfrm>
              <a:off x="4621" y="2659"/>
              <a:ext cx="1046" cy="110"/>
              <a:chOff x="4621" y="2659"/>
              <a:chExt cx="1046" cy="110"/>
            </a:xfrm>
          </p:grpSpPr>
          <p:sp>
            <p:nvSpPr>
              <p:cNvPr id="17453" name="Line 1262"/>
              <p:cNvSpPr>
                <a:spLocks noChangeShapeType="1"/>
              </p:cNvSpPr>
              <p:nvPr/>
            </p:nvSpPr>
            <p:spPr bwMode="auto">
              <a:xfrm>
                <a:off x="4621" y="2659"/>
                <a:ext cx="986" cy="63"/>
              </a:xfrm>
              <a:prstGeom prst="line">
                <a:avLst/>
              </a:prstGeom>
              <a:noFill/>
              <a:ln w="1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454" name="Freeform 1263"/>
              <p:cNvSpPr>
                <a:spLocks/>
              </p:cNvSpPr>
              <p:nvPr/>
            </p:nvSpPr>
            <p:spPr bwMode="auto">
              <a:xfrm>
                <a:off x="5568" y="2673"/>
                <a:ext cx="99" cy="96"/>
              </a:xfrm>
              <a:custGeom>
                <a:avLst/>
                <a:gdLst>
                  <a:gd name="T0" fmla="*/ 0 w 99"/>
                  <a:gd name="T1" fmla="*/ 96 h 96"/>
                  <a:gd name="T2" fmla="*/ 99 w 99"/>
                  <a:gd name="T3" fmla="*/ 56 h 96"/>
                  <a:gd name="T4" fmla="*/ 7 w 99"/>
                  <a:gd name="T5" fmla="*/ 0 h 96"/>
                  <a:gd name="T6" fmla="*/ 34 w 99"/>
                  <a:gd name="T7" fmla="*/ 49 h 96"/>
                  <a:gd name="T8" fmla="*/ 0 w 99"/>
                  <a:gd name="T9" fmla="*/ 9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6"/>
                  <a:gd name="T17" fmla="*/ 99 w 99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6">
                    <a:moveTo>
                      <a:pt x="0" y="96"/>
                    </a:moveTo>
                    <a:lnTo>
                      <a:pt x="99" y="56"/>
                    </a:lnTo>
                    <a:lnTo>
                      <a:pt x="7" y="0"/>
                    </a:lnTo>
                    <a:lnTo>
                      <a:pt x="34" y="49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7447" name="Rectangle 1264"/>
            <p:cNvSpPr>
              <a:spLocks noChangeArrowheads="1"/>
            </p:cNvSpPr>
            <p:nvPr/>
          </p:nvSpPr>
          <p:spPr bwMode="auto">
            <a:xfrm>
              <a:off x="3507" y="2805"/>
              <a:ext cx="1341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7448" name="Rectangle 1265"/>
            <p:cNvSpPr>
              <a:spLocks noChangeArrowheads="1"/>
            </p:cNvSpPr>
            <p:nvPr/>
          </p:nvSpPr>
          <p:spPr bwMode="auto">
            <a:xfrm>
              <a:off x="3507" y="2841"/>
              <a:ext cx="1231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900" b="0">
                  <a:solidFill>
                    <a:srgbClr val="000000"/>
                  </a:solidFill>
                </a:rPr>
                <a:t>Borne 2 (E4.0))</a:t>
              </a:r>
              <a:endParaRPr lang="es-ES" altLang="es-ES"/>
            </a:p>
          </p:txBody>
        </p:sp>
        <p:sp>
          <p:nvSpPr>
            <p:cNvPr id="17449" name="Rectangle 1266"/>
            <p:cNvSpPr>
              <a:spLocks noChangeArrowheads="1"/>
            </p:cNvSpPr>
            <p:nvPr/>
          </p:nvSpPr>
          <p:spPr bwMode="auto">
            <a:xfrm>
              <a:off x="4783" y="2841"/>
              <a:ext cx="51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900" b="0">
                  <a:solidFill>
                    <a:srgbClr val="000000"/>
                  </a:solidFill>
                </a:rPr>
                <a:t> </a:t>
              </a:r>
              <a:endParaRPr lang="es-ES" altLang="es-ES"/>
            </a:p>
          </p:txBody>
        </p:sp>
        <p:grpSp>
          <p:nvGrpSpPr>
            <p:cNvPr id="17450" name="Group 1267"/>
            <p:cNvGrpSpPr>
              <a:grpSpLocks/>
            </p:cNvGrpSpPr>
            <p:nvPr/>
          </p:nvGrpSpPr>
          <p:grpSpPr bwMode="auto">
            <a:xfrm>
              <a:off x="4846" y="2844"/>
              <a:ext cx="812" cy="96"/>
              <a:chOff x="4846" y="2844"/>
              <a:chExt cx="812" cy="96"/>
            </a:xfrm>
          </p:grpSpPr>
          <p:sp>
            <p:nvSpPr>
              <p:cNvPr id="17451" name="Line 1268"/>
              <p:cNvSpPr>
                <a:spLocks noChangeShapeType="1"/>
              </p:cNvSpPr>
              <p:nvPr/>
            </p:nvSpPr>
            <p:spPr bwMode="auto">
              <a:xfrm flipV="1">
                <a:off x="4846" y="2889"/>
                <a:ext cx="749" cy="40"/>
              </a:xfrm>
              <a:prstGeom prst="line">
                <a:avLst/>
              </a:prstGeom>
              <a:noFill/>
              <a:ln w="1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452" name="Freeform 1269"/>
              <p:cNvSpPr>
                <a:spLocks/>
              </p:cNvSpPr>
              <p:nvPr/>
            </p:nvSpPr>
            <p:spPr bwMode="auto">
              <a:xfrm>
                <a:off x="5557" y="2844"/>
                <a:ext cx="101" cy="96"/>
              </a:xfrm>
              <a:custGeom>
                <a:avLst/>
                <a:gdLst>
                  <a:gd name="T0" fmla="*/ 7 w 101"/>
                  <a:gd name="T1" fmla="*/ 96 h 96"/>
                  <a:gd name="T2" fmla="*/ 101 w 101"/>
                  <a:gd name="T3" fmla="*/ 42 h 96"/>
                  <a:gd name="T4" fmla="*/ 0 w 101"/>
                  <a:gd name="T5" fmla="*/ 0 h 96"/>
                  <a:gd name="T6" fmla="*/ 34 w 101"/>
                  <a:gd name="T7" fmla="*/ 47 h 96"/>
                  <a:gd name="T8" fmla="*/ 7 w 101"/>
                  <a:gd name="T9" fmla="*/ 9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"/>
                  <a:gd name="T16" fmla="*/ 0 h 96"/>
                  <a:gd name="T17" fmla="*/ 101 w 101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" h="96">
                    <a:moveTo>
                      <a:pt x="7" y="96"/>
                    </a:moveTo>
                    <a:lnTo>
                      <a:pt x="101" y="42"/>
                    </a:lnTo>
                    <a:lnTo>
                      <a:pt x="0" y="0"/>
                    </a:lnTo>
                    <a:lnTo>
                      <a:pt x="34" y="47"/>
                    </a:lnTo>
                    <a:lnTo>
                      <a:pt x="7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7417" name="1275 CuadroTexto"/>
          <p:cNvSpPr txBox="1">
            <a:spLocks noChangeArrowheads="1"/>
          </p:cNvSpPr>
          <p:nvPr/>
        </p:nvSpPr>
        <p:spPr bwMode="auto">
          <a:xfrm>
            <a:off x="5072063" y="4000500"/>
            <a:ext cx="928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s-ES_tradnl" altLang="es-ES" sz="1400" b="0"/>
              <a:t>Contacto NO</a:t>
            </a:r>
            <a:endParaRPr lang="es-ES" altLang="es-ES" b="0"/>
          </a:p>
        </p:txBody>
      </p:sp>
      <p:sp>
        <p:nvSpPr>
          <p:cNvPr id="358" name="Google Shape;1591;p36">
            <a:extLst>
              <a:ext uri="{FF2B5EF4-FFF2-40B4-BE49-F238E27FC236}">
                <a16:creationId xmlns:a16="http://schemas.microsoft.com/office/drawing/2014/main" id="{48266091-BCC3-4E64-B292-C4F7044350D2}"/>
              </a:ext>
            </a:extLst>
          </p:cNvPr>
          <p:cNvSpPr txBox="1"/>
          <p:nvPr/>
        </p:nvSpPr>
        <p:spPr>
          <a:xfrm>
            <a:off x="0" y="5980638"/>
            <a:ext cx="308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7232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dirty="0"/>
              <a:t>Módulo de Salidas Digitales</a:t>
            </a:r>
          </a:p>
        </p:txBody>
      </p:sp>
      <p:sp>
        <p:nvSpPr>
          <p:cNvPr id="18438" name="1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599A5C-662B-40A3-B73D-BCB47E8FF5C3}" type="slidenum">
              <a:rPr lang="es-ES" altLang="es-ES" b="0">
                <a:latin typeface="Arial Black" panose="020B0A04020102020204" pitchFamily="34" charset="0"/>
              </a:rPr>
              <a:pPr eaLnBrk="1" hangingPunct="1"/>
              <a:t>14</a:t>
            </a:fld>
            <a:endParaRPr lang="es-ES" altLang="es-ES" b="0">
              <a:latin typeface="Arial Black" panose="020B0A04020102020204" pitchFamily="34" charset="0"/>
            </a:endParaRPr>
          </a:p>
        </p:txBody>
      </p:sp>
      <p:grpSp>
        <p:nvGrpSpPr>
          <p:cNvPr id="18435" name="Group 337"/>
          <p:cNvGrpSpPr>
            <a:grpSpLocks/>
          </p:cNvGrpSpPr>
          <p:nvPr/>
        </p:nvGrpSpPr>
        <p:grpSpPr bwMode="auto">
          <a:xfrm>
            <a:off x="204975" y="1078982"/>
            <a:ext cx="4887912" cy="3846513"/>
            <a:chOff x="2088" y="1608"/>
            <a:chExt cx="7698" cy="6057"/>
          </a:xfrm>
        </p:grpSpPr>
        <p:sp>
          <p:nvSpPr>
            <p:cNvPr id="18492" name="Line 338"/>
            <p:cNvSpPr>
              <a:spLocks noChangeShapeType="1"/>
            </p:cNvSpPr>
            <p:nvPr/>
          </p:nvSpPr>
          <p:spPr bwMode="auto">
            <a:xfrm>
              <a:off x="7202" y="4758"/>
              <a:ext cx="1" cy="140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493" name="Rectangle 339"/>
            <p:cNvSpPr>
              <a:spLocks noChangeArrowheads="1"/>
            </p:cNvSpPr>
            <p:nvPr/>
          </p:nvSpPr>
          <p:spPr bwMode="auto">
            <a:xfrm>
              <a:off x="5823" y="2992"/>
              <a:ext cx="13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494" name="Rectangle 340"/>
            <p:cNvSpPr>
              <a:spLocks noChangeArrowheads="1"/>
            </p:cNvSpPr>
            <p:nvPr/>
          </p:nvSpPr>
          <p:spPr bwMode="auto">
            <a:xfrm>
              <a:off x="5823" y="3014"/>
              <a:ext cx="7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700" b="0">
                  <a:solidFill>
                    <a:srgbClr val="000000"/>
                  </a:solidFill>
                </a:rPr>
                <a:t>0</a:t>
              </a:r>
              <a:endParaRPr lang="es-ES" altLang="es-ES"/>
            </a:p>
          </p:txBody>
        </p:sp>
        <p:sp>
          <p:nvSpPr>
            <p:cNvPr id="18495" name="Rectangle 341"/>
            <p:cNvSpPr>
              <a:spLocks noChangeArrowheads="1"/>
            </p:cNvSpPr>
            <p:nvPr/>
          </p:nvSpPr>
          <p:spPr bwMode="auto">
            <a:xfrm>
              <a:off x="5900" y="2954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496" name="Rectangle 342"/>
            <p:cNvSpPr>
              <a:spLocks noChangeArrowheads="1"/>
            </p:cNvSpPr>
            <p:nvPr/>
          </p:nvSpPr>
          <p:spPr bwMode="auto">
            <a:xfrm>
              <a:off x="5823" y="4871"/>
              <a:ext cx="13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497" name="Rectangle 343"/>
            <p:cNvSpPr>
              <a:spLocks noChangeArrowheads="1"/>
            </p:cNvSpPr>
            <p:nvPr/>
          </p:nvSpPr>
          <p:spPr bwMode="auto">
            <a:xfrm>
              <a:off x="5823" y="4894"/>
              <a:ext cx="7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700" b="0">
                  <a:solidFill>
                    <a:srgbClr val="000000"/>
                  </a:solidFill>
                </a:rPr>
                <a:t>0</a:t>
              </a:r>
              <a:endParaRPr lang="es-ES" altLang="es-ES"/>
            </a:p>
          </p:txBody>
        </p:sp>
        <p:sp>
          <p:nvSpPr>
            <p:cNvPr id="18498" name="Rectangle 344"/>
            <p:cNvSpPr>
              <a:spLocks noChangeArrowheads="1"/>
            </p:cNvSpPr>
            <p:nvPr/>
          </p:nvSpPr>
          <p:spPr bwMode="auto">
            <a:xfrm>
              <a:off x="5900" y="4833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499" name="Rectangle 345"/>
            <p:cNvSpPr>
              <a:spLocks noChangeArrowheads="1"/>
            </p:cNvSpPr>
            <p:nvPr/>
          </p:nvSpPr>
          <p:spPr bwMode="auto">
            <a:xfrm>
              <a:off x="5823" y="3128"/>
              <a:ext cx="13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500" name="Rectangle 346"/>
            <p:cNvSpPr>
              <a:spLocks noChangeArrowheads="1"/>
            </p:cNvSpPr>
            <p:nvPr/>
          </p:nvSpPr>
          <p:spPr bwMode="auto">
            <a:xfrm>
              <a:off x="5823" y="3151"/>
              <a:ext cx="7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700" b="0">
                  <a:solidFill>
                    <a:srgbClr val="000000"/>
                  </a:solidFill>
                </a:rPr>
                <a:t>1</a:t>
              </a:r>
              <a:endParaRPr lang="es-ES" altLang="es-ES"/>
            </a:p>
          </p:txBody>
        </p:sp>
        <p:sp>
          <p:nvSpPr>
            <p:cNvPr id="18501" name="Rectangle 347"/>
            <p:cNvSpPr>
              <a:spLocks noChangeArrowheads="1"/>
            </p:cNvSpPr>
            <p:nvPr/>
          </p:nvSpPr>
          <p:spPr bwMode="auto">
            <a:xfrm>
              <a:off x="5900" y="3090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502" name="Rectangle 348"/>
            <p:cNvSpPr>
              <a:spLocks noChangeArrowheads="1"/>
            </p:cNvSpPr>
            <p:nvPr/>
          </p:nvSpPr>
          <p:spPr bwMode="auto">
            <a:xfrm>
              <a:off x="5823" y="5008"/>
              <a:ext cx="13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503" name="Rectangle 349"/>
            <p:cNvSpPr>
              <a:spLocks noChangeArrowheads="1"/>
            </p:cNvSpPr>
            <p:nvPr/>
          </p:nvSpPr>
          <p:spPr bwMode="auto">
            <a:xfrm>
              <a:off x="5823" y="5033"/>
              <a:ext cx="7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700" b="0">
                  <a:solidFill>
                    <a:srgbClr val="000000"/>
                  </a:solidFill>
                </a:rPr>
                <a:t>1</a:t>
              </a:r>
              <a:endParaRPr lang="es-ES" altLang="es-ES"/>
            </a:p>
          </p:txBody>
        </p:sp>
        <p:sp>
          <p:nvSpPr>
            <p:cNvPr id="18504" name="Rectangle 350"/>
            <p:cNvSpPr>
              <a:spLocks noChangeArrowheads="1"/>
            </p:cNvSpPr>
            <p:nvPr/>
          </p:nvSpPr>
          <p:spPr bwMode="auto">
            <a:xfrm>
              <a:off x="5900" y="4973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505" name="Rectangle 351"/>
            <p:cNvSpPr>
              <a:spLocks noChangeArrowheads="1"/>
            </p:cNvSpPr>
            <p:nvPr/>
          </p:nvSpPr>
          <p:spPr bwMode="auto">
            <a:xfrm>
              <a:off x="6697" y="2779"/>
              <a:ext cx="9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506" name="Rectangle 352"/>
            <p:cNvSpPr>
              <a:spLocks noChangeArrowheads="1"/>
            </p:cNvSpPr>
            <p:nvPr/>
          </p:nvSpPr>
          <p:spPr bwMode="auto">
            <a:xfrm>
              <a:off x="6697" y="2792"/>
              <a:ext cx="5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500" b="0">
                  <a:solidFill>
                    <a:srgbClr val="000000"/>
                  </a:solidFill>
                </a:rPr>
                <a:t>1</a:t>
              </a:r>
              <a:endParaRPr lang="es-ES" altLang="es-ES"/>
            </a:p>
          </p:txBody>
        </p:sp>
        <p:sp>
          <p:nvSpPr>
            <p:cNvPr id="18507" name="Rectangle 353"/>
            <p:cNvSpPr>
              <a:spLocks noChangeArrowheads="1"/>
            </p:cNvSpPr>
            <p:nvPr/>
          </p:nvSpPr>
          <p:spPr bwMode="auto">
            <a:xfrm>
              <a:off x="6753" y="2701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508" name="Rectangle 354"/>
            <p:cNvSpPr>
              <a:spLocks noChangeArrowheads="1"/>
            </p:cNvSpPr>
            <p:nvPr/>
          </p:nvSpPr>
          <p:spPr bwMode="auto">
            <a:xfrm>
              <a:off x="6688" y="4813"/>
              <a:ext cx="96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509" name="Rectangle 355"/>
            <p:cNvSpPr>
              <a:spLocks noChangeArrowheads="1"/>
            </p:cNvSpPr>
            <p:nvPr/>
          </p:nvSpPr>
          <p:spPr bwMode="auto">
            <a:xfrm>
              <a:off x="6688" y="4826"/>
              <a:ext cx="5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500" b="0">
                  <a:solidFill>
                    <a:srgbClr val="000000"/>
                  </a:solidFill>
                </a:rPr>
                <a:t>1</a:t>
              </a:r>
              <a:endParaRPr lang="es-ES" altLang="es-ES"/>
            </a:p>
          </p:txBody>
        </p:sp>
        <p:sp>
          <p:nvSpPr>
            <p:cNvPr id="18510" name="Rectangle 356"/>
            <p:cNvSpPr>
              <a:spLocks noChangeArrowheads="1"/>
            </p:cNvSpPr>
            <p:nvPr/>
          </p:nvSpPr>
          <p:spPr bwMode="auto">
            <a:xfrm>
              <a:off x="6743" y="4735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511" name="Rectangle 357"/>
            <p:cNvSpPr>
              <a:spLocks noChangeArrowheads="1"/>
            </p:cNvSpPr>
            <p:nvPr/>
          </p:nvSpPr>
          <p:spPr bwMode="auto">
            <a:xfrm>
              <a:off x="6748" y="4806"/>
              <a:ext cx="9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512" name="Rectangle 358"/>
            <p:cNvSpPr>
              <a:spLocks noChangeArrowheads="1"/>
            </p:cNvSpPr>
            <p:nvPr/>
          </p:nvSpPr>
          <p:spPr bwMode="auto">
            <a:xfrm>
              <a:off x="6748" y="4818"/>
              <a:ext cx="5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500" b="0">
                  <a:solidFill>
                    <a:srgbClr val="000000"/>
                  </a:solidFill>
                </a:rPr>
                <a:t>2</a:t>
              </a:r>
              <a:endParaRPr lang="es-ES" altLang="es-ES"/>
            </a:p>
          </p:txBody>
        </p:sp>
        <p:sp>
          <p:nvSpPr>
            <p:cNvPr id="18513" name="Rectangle 359"/>
            <p:cNvSpPr>
              <a:spLocks noChangeArrowheads="1"/>
            </p:cNvSpPr>
            <p:nvPr/>
          </p:nvSpPr>
          <p:spPr bwMode="auto">
            <a:xfrm>
              <a:off x="6803" y="4727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514" name="Rectangle 360"/>
            <p:cNvSpPr>
              <a:spLocks noChangeArrowheads="1"/>
            </p:cNvSpPr>
            <p:nvPr/>
          </p:nvSpPr>
          <p:spPr bwMode="auto">
            <a:xfrm>
              <a:off x="5823" y="3260"/>
              <a:ext cx="13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515" name="Rectangle 361"/>
            <p:cNvSpPr>
              <a:spLocks noChangeArrowheads="1"/>
            </p:cNvSpPr>
            <p:nvPr/>
          </p:nvSpPr>
          <p:spPr bwMode="auto">
            <a:xfrm>
              <a:off x="5823" y="3282"/>
              <a:ext cx="7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700" b="0">
                  <a:solidFill>
                    <a:srgbClr val="000000"/>
                  </a:solidFill>
                </a:rPr>
                <a:t>2</a:t>
              </a:r>
              <a:endParaRPr lang="es-ES" altLang="es-ES"/>
            </a:p>
          </p:txBody>
        </p:sp>
        <p:sp>
          <p:nvSpPr>
            <p:cNvPr id="18516" name="Rectangle 362"/>
            <p:cNvSpPr>
              <a:spLocks noChangeArrowheads="1"/>
            </p:cNvSpPr>
            <p:nvPr/>
          </p:nvSpPr>
          <p:spPr bwMode="auto">
            <a:xfrm>
              <a:off x="5900" y="3222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517" name="Rectangle 363"/>
            <p:cNvSpPr>
              <a:spLocks noChangeArrowheads="1"/>
            </p:cNvSpPr>
            <p:nvPr/>
          </p:nvSpPr>
          <p:spPr bwMode="auto">
            <a:xfrm>
              <a:off x="5823" y="5140"/>
              <a:ext cx="13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518" name="Rectangle 364"/>
            <p:cNvSpPr>
              <a:spLocks noChangeArrowheads="1"/>
            </p:cNvSpPr>
            <p:nvPr/>
          </p:nvSpPr>
          <p:spPr bwMode="auto">
            <a:xfrm>
              <a:off x="5823" y="5162"/>
              <a:ext cx="7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700" b="0">
                  <a:solidFill>
                    <a:srgbClr val="000000"/>
                  </a:solidFill>
                </a:rPr>
                <a:t>2</a:t>
              </a:r>
              <a:endParaRPr lang="es-ES" altLang="es-ES"/>
            </a:p>
          </p:txBody>
        </p:sp>
        <p:sp>
          <p:nvSpPr>
            <p:cNvPr id="18519" name="Rectangle 365"/>
            <p:cNvSpPr>
              <a:spLocks noChangeArrowheads="1"/>
            </p:cNvSpPr>
            <p:nvPr/>
          </p:nvSpPr>
          <p:spPr bwMode="auto">
            <a:xfrm>
              <a:off x="5900" y="5102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520" name="Rectangle 366"/>
            <p:cNvSpPr>
              <a:spLocks noChangeArrowheads="1"/>
            </p:cNvSpPr>
            <p:nvPr/>
          </p:nvSpPr>
          <p:spPr bwMode="auto">
            <a:xfrm>
              <a:off x="6697" y="2933"/>
              <a:ext cx="9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521" name="Rectangle 367"/>
            <p:cNvSpPr>
              <a:spLocks noChangeArrowheads="1"/>
            </p:cNvSpPr>
            <p:nvPr/>
          </p:nvSpPr>
          <p:spPr bwMode="auto">
            <a:xfrm>
              <a:off x="6697" y="2946"/>
              <a:ext cx="5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500" b="0">
                  <a:solidFill>
                    <a:srgbClr val="000000"/>
                  </a:solidFill>
                </a:rPr>
                <a:t>2</a:t>
              </a:r>
              <a:endParaRPr lang="es-ES" altLang="es-ES"/>
            </a:p>
          </p:txBody>
        </p:sp>
        <p:sp>
          <p:nvSpPr>
            <p:cNvPr id="18522" name="Rectangle 368"/>
            <p:cNvSpPr>
              <a:spLocks noChangeArrowheads="1"/>
            </p:cNvSpPr>
            <p:nvPr/>
          </p:nvSpPr>
          <p:spPr bwMode="auto">
            <a:xfrm>
              <a:off x="6753" y="2855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523" name="Rectangle 369"/>
            <p:cNvSpPr>
              <a:spLocks noChangeArrowheads="1"/>
            </p:cNvSpPr>
            <p:nvPr/>
          </p:nvSpPr>
          <p:spPr bwMode="auto">
            <a:xfrm>
              <a:off x="6688" y="4968"/>
              <a:ext cx="9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524" name="Rectangle 370"/>
            <p:cNvSpPr>
              <a:spLocks noChangeArrowheads="1"/>
            </p:cNvSpPr>
            <p:nvPr/>
          </p:nvSpPr>
          <p:spPr bwMode="auto">
            <a:xfrm>
              <a:off x="6688" y="4980"/>
              <a:ext cx="5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500" b="0">
                  <a:solidFill>
                    <a:srgbClr val="000000"/>
                  </a:solidFill>
                </a:rPr>
                <a:t>1</a:t>
              </a:r>
              <a:endParaRPr lang="es-ES" altLang="es-ES"/>
            </a:p>
          </p:txBody>
        </p:sp>
        <p:sp>
          <p:nvSpPr>
            <p:cNvPr id="18525" name="Rectangle 371"/>
            <p:cNvSpPr>
              <a:spLocks noChangeArrowheads="1"/>
            </p:cNvSpPr>
            <p:nvPr/>
          </p:nvSpPr>
          <p:spPr bwMode="auto">
            <a:xfrm>
              <a:off x="6743" y="4889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526" name="Rectangle 372"/>
            <p:cNvSpPr>
              <a:spLocks noChangeArrowheads="1"/>
            </p:cNvSpPr>
            <p:nvPr/>
          </p:nvSpPr>
          <p:spPr bwMode="auto">
            <a:xfrm>
              <a:off x="6748" y="4960"/>
              <a:ext cx="9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527" name="Rectangle 373"/>
            <p:cNvSpPr>
              <a:spLocks noChangeArrowheads="1"/>
            </p:cNvSpPr>
            <p:nvPr/>
          </p:nvSpPr>
          <p:spPr bwMode="auto">
            <a:xfrm>
              <a:off x="6748" y="4973"/>
              <a:ext cx="5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500" b="0">
                  <a:solidFill>
                    <a:srgbClr val="000000"/>
                  </a:solidFill>
                </a:rPr>
                <a:t>3</a:t>
              </a:r>
              <a:endParaRPr lang="es-ES" altLang="es-ES"/>
            </a:p>
          </p:txBody>
        </p:sp>
        <p:sp>
          <p:nvSpPr>
            <p:cNvPr id="18528" name="Rectangle 374"/>
            <p:cNvSpPr>
              <a:spLocks noChangeArrowheads="1"/>
            </p:cNvSpPr>
            <p:nvPr/>
          </p:nvSpPr>
          <p:spPr bwMode="auto">
            <a:xfrm>
              <a:off x="6803" y="4881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529" name="Rectangle 375"/>
            <p:cNvSpPr>
              <a:spLocks noChangeArrowheads="1"/>
            </p:cNvSpPr>
            <p:nvPr/>
          </p:nvSpPr>
          <p:spPr bwMode="auto">
            <a:xfrm>
              <a:off x="5823" y="3417"/>
              <a:ext cx="13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530" name="Rectangle 376"/>
            <p:cNvSpPr>
              <a:spLocks noChangeArrowheads="1"/>
            </p:cNvSpPr>
            <p:nvPr/>
          </p:nvSpPr>
          <p:spPr bwMode="auto">
            <a:xfrm>
              <a:off x="5823" y="3444"/>
              <a:ext cx="7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700" b="0">
                  <a:solidFill>
                    <a:srgbClr val="000000"/>
                  </a:solidFill>
                </a:rPr>
                <a:t>3</a:t>
              </a:r>
              <a:endParaRPr lang="es-ES" altLang="es-ES"/>
            </a:p>
          </p:txBody>
        </p:sp>
        <p:sp>
          <p:nvSpPr>
            <p:cNvPr id="18531" name="Rectangle 377"/>
            <p:cNvSpPr>
              <a:spLocks noChangeArrowheads="1"/>
            </p:cNvSpPr>
            <p:nvPr/>
          </p:nvSpPr>
          <p:spPr bwMode="auto">
            <a:xfrm>
              <a:off x="5900" y="3384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532" name="Rectangle 378"/>
            <p:cNvSpPr>
              <a:spLocks noChangeArrowheads="1"/>
            </p:cNvSpPr>
            <p:nvPr/>
          </p:nvSpPr>
          <p:spPr bwMode="auto">
            <a:xfrm>
              <a:off x="5823" y="5296"/>
              <a:ext cx="13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533" name="Rectangle 379"/>
            <p:cNvSpPr>
              <a:spLocks noChangeArrowheads="1"/>
            </p:cNvSpPr>
            <p:nvPr/>
          </p:nvSpPr>
          <p:spPr bwMode="auto">
            <a:xfrm>
              <a:off x="5823" y="5324"/>
              <a:ext cx="7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700" b="0">
                  <a:solidFill>
                    <a:srgbClr val="000000"/>
                  </a:solidFill>
                </a:rPr>
                <a:t>3</a:t>
              </a:r>
              <a:endParaRPr lang="es-ES" altLang="es-ES"/>
            </a:p>
          </p:txBody>
        </p:sp>
        <p:sp>
          <p:nvSpPr>
            <p:cNvPr id="18534" name="Rectangle 380"/>
            <p:cNvSpPr>
              <a:spLocks noChangeArrowheads="1"/>
            </p:cNvSpPr>
            <p:nvPr/>
          </p:nvSpPr>
          <p:spPr bwMode="auto">
            <a:xfrm>
              <a:off x="5900" y="5264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535" name="Rectangle 381"/>
            <p:cNvSpPr>
              <a:spLocks noChangeArrowheads="1"/>
            </p:cNvSpPr>
            <p:nvPr/>
          </p:nvSpPr>
          <p:spPr bwMode="auto">
            <a:xfrm>
              <a:off x="6697" y="3067"/>
              <a:ext cx="9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536" name="Rectangle 382"/>
            <p:cNvSpPr>
              <a:spLocks noChangeArrowheads="1"/>
            </p:cNvSpPr>
            <p:nvPr/>
          </p:nvSpPr>
          <p:spPr bwMode="auto">
            <a:xfrm>
              <a:off x="6697" y="3078"/>
              <a:ext cx="5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500" b="0">
                  <a:solidFill>
                    <a:srgbClr val="000000"/>
                  </a:solidFill>
                </a:rPr>
                <a:t>3</a:t>
              </a:r>
              <a:endParaRPr lang="es-ES" altLang="es-ES"/>
            </a:p>
          </p:txBody>
        </p:sp>
        <p:sp>
          <p:nvSpPr>
            <p:cNvPr id="18537" name="Rectangle 383"/>
            <p:cNvSpPr>
              <a:spLocks noChangeArrowheads="1"/>
            </p:cNvSpPr>
            <p:nvPr/>
          </p:nvSpPr>
          <p:spPr bwMode="auto">
            <a:xfrm>
              <a:off x="6753" y="2986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538" name="Rectangle 384"/>
            <p:cNvSpPr>
              <a:spLocks noChangeArrowheads="1"/>
            </p:cNvSpPr>
            <p:nvPr/>
          </p:nvSpPr>
          <p:spPr bwMode="auto">
            <a:xfrm>
              <a:off x="6688" y="5102"/>
              <a:ext cx="9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539" name="Rectangle 385"/>
            <p:cNvSpPr>
              <a:spLocks noChangeArrowheads="1"/>
            </p:cNvSpPr>
            <p:nvPr/>
          </p:nvSpPr>
          <p:spPr bwMode="auto">
            <a:xfrm>
              <a:off x="6688" y="5112"/>
              <a:ext cx="5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500" b="0">
                  <a:solidFill>
                    <a:srgbClr val="000000"/>
                  </a:solidFill>
                </a:rPr>
                <a:t>1</a:t>
              </a:r>
              <a:endParaRPr lang="es-ES" altLang="es-ES"/>
            </a:p>
          </p:txBody>
        </p:sp>
        <p:sp>
          <p:nvSpPr>
            <p:cNvPr id="18540" name="Rectangle 386"/>
            <p:cNvSpPr>
              <a:spLocks noChangeArrowheads="1"/>
            </p:cNvSpPr>
            <p:nvPr/>
          </p:nvSpPr>
          <p:spPr bwMode="auto">
            <a:xfrm>
              <a:off x="6743" y="5021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541" name="Rectangle 387"/>
            <p:cNvSpPr>
              <a:spLocks noChangeArrowheads="1"/>
            </p:cNvSpPr>
            <p:nvPr/>
          </p:nvSpPr>
          <p:spPr bwMode="auto">
            <a:xfrm>
              <a:off x="6748" y="5091"/>
              <a:ext cx="96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542" name="Rectangle 388"/>
            <p:cNvSpPr>
              <a:spLocks noChangeArrowheads="1"/>
            </p:cNvSpPr>
            <p:nvPr/>
          </p:nvSpPr>
          <p:spPr bwMode="auto">
            <a:xfrm>
              <a:off x="6748" y="5104"/>
              <a:ext cx="5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500" b="0">
                  <a:solidFill>
                    <a:srgbClr val="000000"/>
                  </a:solidFill>
                </a:rPr>
                <a:t>4</a:t>
              </a:r>
              <a:endParaRPr lang="es-ES" altLang="es-ES"/>
            </a:p>
          </p:txBody>
        </p:sp>
        <p:sp>
          <p:nvSpPr>
            <p:cNvPr id="18543" name="Rectangle 389"/>
            <p:cNvSpPr>
              <a:spLocks noChangeArrowheads="1"/>
            </p:cNvSpPr>
            <p:nvPr/>
          </p:nvSpPr>
          <p:spPr bwMode="auto">
            <a:xfrm>
              <a:off x="6803" y="5013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544" name="Rectangle 390"/>
            <p:cNvSpPr>
              <a:spLocks noChangeArrowheads="1"/>
            </p:cNvSpPr>
            <p:nvPr/>
          </p:nvSpPr>
          <p:spPr bwMode="auto">
            <a:xfrm>
              <a:off x="5823" y="3576"/>
              <a:ext cx="13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545" name="Rectangle 391"/>
            <p:cNvSpPr>
              <a:spLocks noChangeArrowheads="1"/>
            </p:cNvSpPr>
            <p:nvPr/>
          </p:nvSpPr>
          <p:spPr bwMode="auto">
            <a:xfrm>
              <a:off x="5823" y="3599"/>
              <a:ext cx="7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700" b="0">
                  <a:solidFill>
                    <a:srgbClr val="000000"/>
                  </a:solidFill>
                </a:rPr>
                <a:t>4</a:t>
              </a:r>
              <a:endParaRPr lang="es-ES" altLang="es-ES"/>
            </a:p>
          </p:txBody>
        </p:sp>
        <p:sp>
          <p:nvSpPr>
            <p:cNvPr id="18546" name="Rectangle 392"/>
            <p:cNvSpPr>
              <a:spLocks noChangeArrowheads="1"/>
            </p:cNvSpPr>
            <p:nvPr/>
          </p:nvSpPr>
          <p:spPr bwMode="auto">
            <a:xfrm>
              <a:off x="5900" y="3538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547" name="Rectangle 393"/>
            <p:cNvSpPr>
              <a:spLocks noChangeArrowheads="1"/>
            </p:cNvSpPr>
            <p:nvPr/>
          </p:nvSpPr>
          <p:spPr bwMode="auto">
            <a:xfrm>
              <a:off x="5823" y="5456"/>
              <a:ext cx="13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548" name="Rectangle 394"/>
            <p:cNvSpPr>
              <a:spLocks noChangeArrowheads="1"/>
            </p:cNvSpPr>
            <p:nvPr/>
          </p:nvSpPr>
          <p:spPr bwMode="auto">
            <a:xfrm>
              <a:off x="5823" y="5479"/>
              <a:ext cx="7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700" b="0">
                  <a:solidFill>
                    <a:srgbClr val="000000"/>
                  </a:solidFill>
                </a:rPr>
                <a:t>4</a:t>
              </a:r>
              <a:endParaRPr lang="es-ES" altLang="es-ES"/>
            </a:p>
          </p:txBody>
        </p:sp>
        <p:sp>
          <p:nvSpPr>
            <p:cNvPr id="18549" name="Rectangle 395"/>
            <p:cNvSpPr>
              <a:spLocks noChangeArrowheads="1"/>
            </p:cNvSpPr>
            <p:nvPr/>
          </p:nvSpPr>
          <p:spPr bwMode="auto">
            <a:xfrm>
              <a:off x="5900" y="5418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550" name="Rectangle 396"/>
            <p:cNvSpPr>
              <a:spLocks noChangeArrowheads="1"/>
            </p:cNvSpPr>
            <p:nvPr/>
          </p:nvSpPr>
          <p:spPr bwMode="auto">
            <a:xfrm>
              <a:off x="6697" y="3212"/>
              <a:ext cx="94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551" name="Rectangle 397"/>
            <p:cNvSpPr>
              <a:spLocks noChangeArrowheads="1"/>
            </p:cNvSpPr>
            <p:nvPr/>
          </p:nvSpPr>
          <p:spPr bwMode="auto">
            <a:xfrm>
              <a:off x="6697" y="3224"/>
              <a:ext cx="5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500" b="0">
                  <a:solidFill>
                    <a:srgbClr val="000000"/>
                  </a:solidFill>
                </a:rPr>
                <a:t>4</a:t>
              </a:r>
              <a:endParaRPr lang="es-ES" altLang="es-ES"/>
            </a:p>
          </p:txBody>
        </p:sp>
        <p:sp>
          <p:nvSpPr>
            <p:cNvPr id="18552" name="Rectangle 398"/>
            <p:cNvSpPr>
              <a:spLocks noChangeArrowheads="1"/>
            </p:cNvSpPr>
            <p:nvPr/>
          </p:nvSpPr>
          <p:spPr bwMode="auto">
            <a:xfrm>
              <a:off x="6753" y="3133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553" name="Rectangle 399"/>
            <p:cNvSpPr>
              <a:spLocks noChangeArrowheads="1"/>
            </p:cNvSpPr>
            <p:nvPr/>
          </p:nvSpPr>
          <p:spPr bwMode="auto">
            <a:xfrm>
              <a:off x="6688" y="5248"/>
              <a:ext cx="96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554" name="Rectangle 400"/>
            <p:cNvSpPr>
              <a:spLocks noChangeArrowheads="1"/>
            </p:cNvSpPr>
            <p:nvPr/>
          </p:nvSpPr>
          <p:spPr bwMode="auto">
            <a:xfrm>
              <a:off x="6688" y="5258"/>
              <a:ext cx="5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500" b="0">
                  <a:solidFill>
                    <a:srgbClr val="000000"/>
                  </a:solidFill>
                </a:rPr>
                <a:t>1</a:t>
              </a:r>
              <a:endParaRPr lang="es-ES" altLang="es-ES"/>
            </a:p>
          </p:txBody>
        </p:sp>
        <p:sp>
          <p:nvSpPr>
            <p:cNvPr id="18555" name="Rectangle 401"/>
            <p:cNvSpPr>
              <a:spLocks noChangeArrowheads="1"/>
            </p:cNvSpPr>
            <p:nvPr/>
          </p:nvSpPr>
          <p:spPr bwMode="auto">
            <a:xfrm>
              <a:off x="6743" y="5167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556" name="Rectangle 402"/>
            <p:cNvSpPr>
              <a:spLocks noChangeArrowheads="1"/>
            </p:cNvSpPr>
            <p:nvPr/>
          </p:nvSpPr>
          <p:spPr bwMode="auto">
            <a:xfrm>
              <a:off x="6748" y="5238"/>
              <a:ext cx="96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557" name="Rectangle 403"/>
            <p:cNvSpPr>
              <a:spLocks noChangeArrowheads="1"/>
            </p:cNvSpPr>
            <p:nvPr/>
          </p:nvSpPr>
          <p:spPr bwMode="auto">
            <a:xfrm>
              <a:off x="6748" y="5251"/>
              <a:ext cx="5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500" b="0">
                  <a:solidFill>
                    <a:srgbClr val="000000"/>
                  </a:solidFill>
                </a:rPr>
                <a:t>5</a:t>
              </a:r>
              <a:endParaRPr lang="es-ES" altLang="es-ES"/>
            </a:p>
          </p:txBody>
        </p:sp>
        <p:sp>
          <p:nvSpPr>
            <p:cNvPr id="18558" name="Rectangle 404"/>
            <p:cNvSpPr>
              <a:spLocks noChangeArrowheads="1"/>
            </p:cNvSpPr>
            <p:nvPr/>
          </p:nvSpPr>
          <p:spPr bwMode="auto">
            <a:xfrm>
              <a:off x="6803" y="5160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559" name="Rectangle 405"/>
            <p:cNvSpPr>
              <a:spLocks noChangeArrowheads="1"/>
            </p:cNvSpPr>
            <p:nvPr/>
          </p:nvSpPr>
          <p:spPr bwMode="auto">
            <a:xfrm>
              <a:off x="5823" y="3730"/>
              <a:ext cx="13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560" name="Rectangle 406"/>
            <p:cNvSpPr>
              <a:spLocks noChangeArrowheads="1"/>
            </p:cNvSpPr>
            <p:nvPr/>
          </p:nvSpPr>
          <p:spPr bwMode="auto">
            <a:xfrm>
              <a:off x="5823" y="3758"/>
              <a:ext cx="7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700" b="0">
                  <a:solidFill>
                    <a:srgbClr val="000000"/>
                  </a:solidFill>
                </a:rPr>
                <a:t>5</a:t>
              </a:r>
              <a:endParaRPr lang="es-ES" altLang="es-ES"/>
            </a:p>
          </p:txBody>
        </p:sp>
        <p:sp>
          <p:nvSpPr>
            <p:cNvPr id="18561" name="Rectangle 407"/>
            <p:cNvSpPr>
              <a:spLocks noChangeArrowheads="1"/>
            </p:cNvSpPr>
            <p:nvPr/>
          </p:nvSpPr>
          <p:spPr bwMode="auto">
            <a:xfrm>
              <a:off x="5900" y="3697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562" name="Rectangle 408"/>
            <p:cNvSpPr>
              <a:spLocks noChangeArrowheads="1"/>
            </p:cNvSpPr>
            <p:nvPr/>
          </p:nvSpPr>
          <p:spPr bwMode="auto">
            <a:xfrm>
              <a:off x="5823" y="5610"/>
              <a:ext cx="13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563" name="Rectangle 409"/>
            <p:cNvSpPr>
              <a:spLocks noChangeArrowheads="1"/>
            </p:cNvSpPr>
            <p:nvPr/>
          </p:nvSpPr>
          <p:spPr bwMode="auto">
            <a:xfrm>
              <a:off x="5823" y="5638"/>
              <a:ext cx="7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700" b="0">
                  <a:solidFill>
                    <a:srgbClr val="000000"/>
                  </a:solidFill>
                </a:rPr>
                <a:t>5</a:t>
              </a:r>
              <a:endParaRPr lang="es-ES" altLang="es-ES"/>
            </a:p>
          </p:txBody>
        </p:sp>
        <p:sp>
          <p:nvSpPr>
            <p:cNvPr id="18564" name="Rectangle 410"/>
            <p:cNvSpPr>
              <a:spLocks noChangeArrowheads="1"/>
            </p:cNvSpPr>
            <p:nvPr/>
          </p:nvSpPr>
          <p:spPr bwMode="auto">
            <a:xfrm>
              <a:off x="5900" y="5577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565" name="Rectangle 411"/>
            <p:cNvSpPr>
              <a:spLocks noChangeArrowheads="1"/>
            </p:cNvSpPr>
            <p:nvPr/>
          </p:nvSpPr>
          <p:spPr bwMode="auto">
            <a:xfrm>
              <a:off x="6697" y="3371"/>
              <a:ext cx="9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566" name="Rectangle 412"/>
            <p:cNvSpPr>
              <a:spLocks noChangeArrowheads="1"/>
            </p:cNvSpPr>
            <p:nvPr/>
          </p:nvSpPr>
          <p:spPr bwMode="auto">
            <a:xfrm>
              <a:off x="6697" y="3381"/>
              <a:ext cx="5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500" b="0">
                  <a:solidFill>
                    <a:srgbClr val="000000"/>
                  </a:solidFill>
                </a:rPr>
                <a:t>5</a:t>
              </a:r>
              <a:endParaRPr lang="es-ES" altLang="es-ES"/>
            </a:p>
          </p:txBody>
        </p:sp>
        <p:sp>
          <p:nvSpPr>
            <p:cNvPr id="18567" name="Rectangle 413"/>
            <p:cNvSpPr>
              <a:spLocks noChangeArrowheads="1"/>
            </p:cNvSpPr>
            <p:nvPr/>
          </p:nvSpPr>
          <p:spPr bwMode="auto">
            <a:xfrm>
              <a:off x="6753" y="3290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568" name="Rectangle 414"/>
            <p:cNvSpPr>
              <a:spLocks noChangeArrowheads="1"/>
            </p:cNvSpPr>
            <p:nvPr/>
          </p:nvSpPr>
          <p:spPr bwMode="auto">
            <a:xfrm>
              <a:off x="6688" y="5405"/>
              <a:ext cx="96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569" name="Rectangle 415"/>
            <p:cNvSpPr>
              <a:spLocks noChangeArrowheads="1"/>
            </p:cNvSpPr>
            <p:nvPr/>
          </p:nvSpPr>
          <p:spPr bwMode="auto">
            <a:xfrm>
              <a:off x="6688" y="5418"/>
              <a:ext cx="5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500" b="0">
                  <a:solidFill>
                    <a:srgbClr val="000000"/>
                  </a:solidFill>
                </a:rPr>
                <a:t>1</a:t>
              </a:r>
              <a:endParaRPr lang="es-ES" altLang="es-ES"/>
            </a:p>
          </p:txBody>
        </p:sp>
        <p:sp>
          <p:nvSpPr>
            <p:cNvPr id="18570" name="Rectangle 416"/>
            <p:cNvSpPr>
              <a:spLocks noChangeArrowheads="1"/>
            </p:cNvSpPr>
            <p:nvPr/>
          </p:nvSpPr>
          <p:spPr bwMode="auto">
            <a:xfrm>
              <a:off x="6743" y="5327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571" name="Rectangle 417"/>
            <p:cNvSpPr>
              <a:spLocks noChangeArrowheads="1"/>
            </p:cNvSpPr>
            <p:nvPr/>
          </p:nvSpPr>
          <p:spPr bwMode="auto">
            <a:xfrm>
              <a:off x="6748" y="5395"/>
              <a:ext cx="96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572" name="Rectangle 418"/>
            <p:cNvSpPr>
              <a:spLocks noChangeArrowheads="1"/>
            </p:cNvSpPr>
            <p:nvPr/>
          </p:nvSpPr>
          <p:spPr bwMode="auto">
            <a:xfrm>
              <a:off x="6748" y="5408"/>
              <a:ext cx="5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500" b="0">
                  <a:solidFill>
                    <a:srgbClr val="000000"/>
                  </a:solidFill>
                </a:rPr>
                <a:t>6</a:t>
              </a:r>
              <a:endParaRPr lang="es-ES" altLang="es-ES"/>
            </a:p>
          </p:txBody>
        </p:sp>
        <p:sp>
          <p:nvSpPr>
            <p:cNvPr id="18573" name="Rectangle 419"/>
            <p:cNvSpPr>
              <a:spLocks noChangeArrowheads="1"/>
            </p:cNvSpPr>
            <p:nvPr/>
          </p:nvSpPr>
          <p:spPr bwMode="auto">
            <a:xfrm>
              <a:off x="6803" y="5317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574" name="Rectangle 420"/>
            <p:cNvSpPr>
              <a:spLocks noChangeArrowheads="1"/>
            </p:cNvSpPr>
            <p:nvPr/>
          </p:nvSpPr>
          <p:spPr bwMode="auto">
            <a:xfrm>
              <a:off x="5823" y="3882"/>
              <a:ext cx="13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575" name="Rectangle 421"/>
            <p:cNvSpPr>
              <a:spLocks noChangeArrowheads="1"/>
            </p:cNvSpPr>
            <p:nvPr/>
          </p:nvSpPr>
          <p:spPr bwMode="auto">
            <a:xfrm>
              <a:off x="5823" y="3905"/>
              <a:ext cx="7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700" b="0">
                  <a:solidFill>
                    <a:srgbClr val="000000"/>
                  </a:solidFill>
                </a:rPr>
                <a:t>6</a:t>
              </a:r>
              <a:endParaRPr lang="es-ES" altLang="es-ES"/>
            </a:p>
          </p:txBody>
        </p:sp>
        <p:sp>
          <p:nvSpPr>
            <p:cNvPr id="18576" name="Rectangle 422"/>
            <p:cNvSpPr>
              <a:spLocks noChangeArrowheads="1"/>
            </p:cNvSpPr>
            <p:nvPr/>
          </p:nvSpPr>
          <p:spPr bwMode="auto">
            <a:xfrm>
              <a:off x="5900" y="3844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577" name="Rectangle 423"/>
            <p:cNvSpPr>
              <a:spLocks noChangeArrowheads="1"/>
            </p:cNvSpPr>
            <p:nvPr/>
          </p:nvSpPr>
          <p:spPr bwMode="auto">
            <a:xfrm>
              <a:off x="5823" y="5762"/>
              <a:ext cx="13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578" name="Rectangle 424"/>
            <p:cNvSpPr>
              <a:spLocks noChangeArrowheads="1"/>
            </p:cNvSpPr>
            <p:nvPr/>
          </p:nvSpPr>
          <p:spPr bwMode="auto">
            <a:xfrm>
              <a:off x="5823" y="5785"/>
              <a:ext cx="7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700" b="0">
                  <a:solidFill>
                    <a:srgbClr val="000000"/>
                  </a:solidFill>
                </a:rPr>
                <a:t>6</a:t>
              </a:r>
              <a:endParaRPr lang="es-ES" altLang="es-ES"/>
            </a:p>
          </p:txBody>
        </p:sp>
        <p:sp>
          <p:nvSpPr>
            <p:cNvPr id="18579" name="Rectangle 425"/>
            <p:cNvSpPr>
              <a:spLocks noChangeArrowheads="1"/>
            </p:cNvSpPr>
            <p:nvPr/>
          </p:nvSpPr>
          <p:spPr bwMode="auto">
            <a:xfrm>
              <a:off x="5900" y="5724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580" name="Rectangle 426"/>
            <p:cNvSpPr>
              <a:spLocks noChangeArrowheads="1"/>
            </p:cNvSpPr>
            <p:nvPr/>
          </p:nvSpPr>
          <p:spPr bwMode="auto">
            <a:xfrm>
              <a:off x="6697" y="3528"/>
              <a:ext cx="9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581" name="Rectangle 427"/>
            <p:cNvSpPr>
              <a:spLocks noChangeArrowheads="1"/>
            </p:cNvSpPr>
            <p:nvPr/>
          </p:nvSpPr>
          <p:spPr bwMode="auto">
            <a:xfrm>
              <a:off x="6697" y="3538"/>
              <a:ext cx="5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500" b="0">
                  <a:solidFill>
                    <a:srgbClr val="000000"/>
                  </a:solidFill>
                </a:rPr>
                <a:t>6</a:t>
              </a:r>
              <a:endParaRPr lang="es-ES" altLang="es-ES"/>
            </a:p>
          </p:txBody>
        </p:sp>
        <p:sp>
          <p:nvSpPr>
            <p:cNvPr id="18582" name="Rectangle 428"/>
            <p:cNvSpPr>
              <a:spLocks noChangeArrowheads="1"/>
            </p:cNvSpPr>
            <p:nvPr/>
          </p:nvSpPr>
          <p:spPr bwMode="auto">
            <a:xfrm>
              <a:off x="6753" y="3447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583" name="Rectangle 429"/>
            <p:cNvSpPr>
              <a:spLocks noChangeArrowheads="1"/>
            </p:cNvSpPr>
            <p:nvPr/>
          </p:nvSpPr>
          <p:spPr bwMode="auto">
            <a:xfrm>
              <a:off x="6688" y="5562"/>
              <a:ext cx="96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584" name="Rectangle 430"/>
            <p:cNvSpPr>
              <a:spLocks noChangeArrowheads="1"/>
            </p:cNvSpPr>
            <p:nvPr/>
          </p:nvSpPr>
          <p:spPr bwMode="auto">
            <a:xfrm>
              <a:off x="6688" y="5575"/>
              <a:ext cx="5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500" b="0">
                  <a:solidFill>
                    <a:srgbClr val="000000"/>
                  </a:solidFill>
                </a:rPr>
                <a:t>1</a:t>
              </a:r>
              <a:endParaRPr lang="es-ES" altLang="es-ES"/>
            </a:p>
          </p:txBody>
        </p:sp>
        <p:sp>
          <p:nvSpPr>
            <p:cNvPr id="18585" name="Rectangle 431"/>
            <p:cNvSpPr>
              <a:spLocks noChangeArrowheads="1"/>
            </p:cNvSpPr>
            <p:nvPr/>
          </p:nvSpPr>
          <p:spPr bwMode="auto">
            <a:xfrm>
              <a:off x="6743" y="5484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586" name="Rectangle 432"/>
            <p:cNvSpPr>
              <a:spLocks noChangeArrowheads="1"/>
            </p:cNvSpPr>
            <p:nvPr/>
          </p:nvSpPr>
          <p:spPr bwMode="auto">
            <a:xfrm>
              <a:off x="6748" y="5552"/>
              <a:ext cx="96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587" name="Rectangle 433"/>
            <p:cNvSpPr>
              <a:spLocks noChangeArrowheads="1"/>
            </p:cNvSpPr>
            <p:nvPr/>
          </p:nvSpPr>
          <p:spPr bwMode="auto">
            <a:xfrm>
              <a:off x="6748" y="5565"/>
              <a:ext cx="5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500" b="0">
                  <a:solidFill>
                    <a:srgbClr val="000000"/>
                  </a:solidFill>
                </a:rPr>
                <a:t>7</a:t>
              </a:r>
              <a:endParaRPr lang="es-ES" altLang="es-ES"/>
            </a:p>
          </p:txBody>
        </p:sp>
        <p:sp>
          <p:nvSpPr>
            <p:cNvPr id="18588" name="Rectangle 434"/>
            <p:cNvSpPr>
              <a:spLocks noChangeArrowheads="1"/>
            </p:cNvSpPr>
            <p:nvPr/>
          </p:nvSpPr>
          <p:spPr bwMode="auto">
            <a:xfrm>
              <a:off x="6803" y="5474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589" name="Rectangle 435"/>
            <p:cNvSpPr>
              <a:spLocks noChangeArrowheads="1"/>
            </p:cNvSpPr>
            <p:nvPr/>
          </p:nvSpPr>
          <p:spPr bwMode="auto">
            <a:xfrm>
              <a:off x="6697" y="3832"/>
              <a:ext cx="94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590" name="Rectangle 436"/>
            <p:cNvSpPr>
              <a:spLocks noChangeArrowheads="1"/>
            </p:cNvSpPr>
            <p:nvPr/>
          </p:nvSpPr>
          <p:spPr bwMode="auto">
            <a:xfrm>
              <a:off x="6697" y="3844"/>
              <a:ext cx="5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500" b="0">
                  <a:solidFill>
                    <a:srgbClr val="000000"/>
                  </a:solidFill>
                </a:rPr>
                <a:t>8</a:t>
              </a:r>
              <a:endParaRPr lang="es-ES" altLang="es-ES"/>
            </a:p>
          </p:txBody>
        </p:sp>
        <p:sp>
          <p:nvSpPr>
            <p:cNvPr id="18591" name="Rectangle 437"/>
            <p:cNvSpPr>
              <a:spLocks noChangeArrowheads="1"/>
            </p:cNvSpPr>
            <p:nvPr/>
          </p:nvSpPr>
          <p:spPr bwMode="auto">
            <a:xfrm>
              <a:off x="6753" y="3753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592" name="Rectangle 438"/>
            <p:cNvSpPr>
              <a:spLocks noChangeArrowheads="1"/>
            </p:cNvSpPr>
            <p:nvPr/>
          </p:nvSpPr>
          <p:spPr bwMode="auto">
            <a:xfrm>
              <a:off x="6688" y="5868"/>
              <a:ext cx="96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593" name="Rectangle 439"/>
            <p:cNvSpPr>
              <a:spLocks noChangeArrowheads="1"/>
            </p:cNvSpPr>
            <p:nvPr/>
          </p:nvSpPr>
          <p:spPr bwMode="auto">
            <a:xfrm>
              <a:off x="6688" y="5881"/>
              <a:ext cx="5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500" b="0">
                  <a:solidFill>
                    <a:srgbClr val="000000"/>
                  </a:solidFill>
                </a:rPr>
                <a:t>1</a:t>
              </a:r>
              <a:endParaRPr lang="es-ES" altLang="es-ES"/>
            </a:p>
          </p:txBody>
        </p:sp>
        <p:sp>
          <p:nvSpPr>
            <p:cNvPr id="18594" name="Rectangle 440"/>
            <p:cNvSpPr>
              <a:spLocks noChangeArrowheads="1"/>
            </p:cNvSpPr>
            <p:nvPr/>
          </p:nvSpPr>
          <p:spPr bwMode="auto">
            <a:xfrm>
              <a:off x="6743" y="5790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595" name="Rectangle 441"/>
            <p:cNvSpPr>
              <a:spLocks noChangeArrowheads="1"/>
            </p:cNvSpPr>
            <p:nvPr/>
          </p:nvSpPr>
          <p:spPr bwMode="auto">
            <a:xfrm>
              <a:off x="6748" y="5861"/>
              <a:ext cx="9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596" name="Rectangle 442"/>
            <p:cNvSpPr>
              <a:spLocks noChangeArrowheads="1"/>
            </p:cNvSpPr>
            <p:nvPr/>
          </p:nvSpPr>
          <p:spPr bwMode="auto">
            <a:xfrm>
              <a:off x="6748" y="5871"/>
              <a:ext cx="5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500" b="0">
                  <a:solidFill>
                    <a:srgbClr val="000000"/>
                  </a:solidFill>
                </a:rPr>
                <a:t>9</a:t>
              </a:r>
              <a:endParaRPr lang="es-ES" altLang="es-ES"/>
            </a:p>
          </p:txBody>
        </p:sp>
        <p:sp>
          <p:nvSpPr>
            <p:cNvPr id="18597" name="Rectangle 443"/>
            <p:cNvSpPr>
              <a:spLocks noChangeArrowheads="1"/>
            </p:cNvSpPr>
            <p:nvPr/>
          </p:nvSpPr>
          <p:spPr bwMode="auto">
            <a:xfrm>
              <a:off x="6803" y="5780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598" name="Rectangle 444"/>
            <p:cNvSpPr>
              <a:spLocks noChangeArrowheads="1"/>
            </p:cNvSpPr>
            <p:nvPr/>
          </p:nvSpPr>
          <p:spPr bwMode="auto">
            <a:xfrm>
              <a:off x="5823" y="4042"/>
              <a:ext cx="13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599" name="Rectangle 445"/>
            <p:cNvSpPr>
              <a:spLocks noChangeArrowheads="1"/>
            </p:cNvSpPr>
            <p:nvPr/>
          </p:nvSpPr>
          <p:spPr bwMode="auto">
            <a:xfrm>
              <a:off x="5823" y="4067"/>
              <a:ext cx="7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700" b="0">
                  <a:solidFill>
                    <a:srgbClr val="000000"/>
                  </a:solidFill>
                </a:rPr>
                <a:t>7</a:t>
              </a:r>
              <a:endParaRPr lang="es-ES" altLang="es-ES"/>
            </a:p>
          </p:txBody>
        </p:sp>
        <p:sp>
          <p:nvSpPr>
            <p:cNvPr id="18600" name="Rectangle 446"/>
            <p:cNvSpPr>
              <a:spLocks noChangeArrowheads="1"/>
            </p:cNvSpPr>
            <p:nvPr/>
          </p:nvSpPr>
          <p:spPr bwMode="auto">
            <a:xfrm>
              <a:off x="5900" y="4006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601" name="Rectangle 447"/>
            <p:cNvSpPr>
              <a:spLocks noChangeArrowheads="1"/>
            </p:cNvSpPr>
            <p:nvPr/>
          </p:nvSpPr>
          <p:spPr bwMode="auto">
            <a:xfrm>
              <a:off x="5823" y="5919"/>
              <a:ext cx="13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602" name="Rectangle 448"/>
            <p:cNvSpPr>
              <a:spLocks noChangeArrowheads="1"/>
            </p:cNvSpPr>
            <p:nvPr/>
          </p:nvSpPr>
          <p:spPr bwMode="auto">
            <a:xfrm>
              <a:off x="5823" y="5947"/>
              <a:ext cx="7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700" b="0">
                  <a:solidFill>
                    <a:srgbClr val="000000"/>
                  </a:solidFill>
                </a:rPr>
                <a:t>7</a:t>
              </a:r>
              <a:endParaRPr lang="es-ES" altLang="es-ES"/>
            </a:p>
          </p:txBody>
        </p:sp>
        <p:sp>
          <p:nvSpPr>
            <p:cNvPr id="18603" name="Rectangle 449"/>
            <p:cNvSpPr>
              <a:spLocks noChangeArrowheads="1"/>
            </p:cNvSpPr>
            <p:nvPr/>
          </p:nvSpPr>
          <p:spPr bwMode="auto">
            <a:xfrm>
              <a:off x="5900" y="5886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604" name="Rectangle 450"/>
            <p:cNvSpPr>
              <a:spLocks noChangeArrowheads="1"/>
            </p:cNvSpPr>
            <p:nvPr/>
          </p:nvSpPr>
          <p:spPr bwMode="auto">
            <a:xfrm>
              <a:off x="6697" y="3682"/>
              <a:ext cx="9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605" name="Rectangle 451"/>
            <p:cNvSpPr>
              <a:spLocks noChangeArrowheads="1"/>
            </p:cNvSpPr>
            <p:nvPr/>
          </p:nvSpPr>
          <p:spPr bwMode="auto">
            <a:xfrm>
              <a:off x="6697" y="3695"/>
              <a:ext cx="5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500" b="0">
                  <a:solidFill>
                    <a:srgbClr val="000000"/>
                  </a:solidFill>
                </a:rPr>
                <a:t>7</a:t>
              </a:r>
              <a:endParaRPr lang="es-ES" altLang="es-ES"/>
            </a:p>
          </p:txBody>
        </p:sp>
        <p:sp>
          <p:nvSpPr>
            <p:cNvPr id="18606" name="Rectangle 452"/>
            <p:cNvSpPr>
              <a:spLocks noChangeArrowheads="1"/>
            </p:cNvSpPr>
            <p:nvPr/>
          </p:nvSpPr>
          <p:spPr bwMode="auto">
            <a:xfrm>
              <a:off x="6753" y="3604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607" name="Rectangle 453"/>
            <p:cNvSpPr>
              <a:spLocks noChangeArrowheads="1"/>
            </p:cNvSpPr>
            <p:nvPr/>
          </p:nvSpPr>
          <p:spPr bwMode="auto">
            <a:xfrm>
              <a:off x="6688" y="5716"/>
              <a:ext cx="96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608" name="Rectangle 454"/>
            <p:cNvSpPr>
              <a:spLocks noChangeArrowheads="1"/>
            </p:cNvSpPr>
            <p:nvPr/>
          </p:nvSpPr>
          <p:spPr bwMode="auto">
            <a:xfrm>
              <a:off x="6688" y="5729"/>
              <a:ext cx="5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500" b="0">
                  <a:solidFill>
                    <a:srgbClr val="000000"/>
                  </a:solidFill>
                </a:rPr>
                <a:t>1</a:t>
              </a:r>
              <a:endParaRPr lang="es-ES" altLang="es-ES"/>
            </a:p>
          </p:txBody>
        </p:sp>
        <p:sp>
          <p:nvSpPr>
            <p:cNvPr id="18609" name="Rectangle 455"/>
            <p:cNvSpPr>
              <a:spLocks noChangeArrowheads="1"/>
            </p:cNvSpPr>
            <p:nvPr/>
          </p:nvSpPr>
          <p:spPr bwMode="auto">
            <a:xfrm>
              <a:off x="6743" y="5638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610" name="Rectangle 456"/>
            <p:cNvSpPr>
              <a:spLocks noChangeArrowheads="1"/>
            </p:cNvSpPr>
            <p:nvPr/>
          </p:nvSpPr>
          <p:spPr bwMode="auto">
            <a:xfrm>
              <a:off x="6748" y="5709"/>
              <a:ext cx="9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611" name="Rectangle 457"/>
            <p:cNvSpPr>
              <a:spLocks noChangeArrowheads="1"/>
            </p:cNvSpPr>
            <p:nvPr/>
          </p:nvSpPr>
          <p:spPr bwMode="auto">
            <a:xfrm>
              <a:off x="6748" y="5721"/>
              <a:ext cx="5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500" b="0">
                  <a:solidFill>
                    <a:srgbClr val="000000"/>
                  </a:solidFill>
                </a:rPr>
                <a:t>8</a:t>
              </a:r>
              <a:endParaRPr lang="es-ES" altLang="es-ES"/>
            </a:p>
          </p:txBody>
        </p:sp>
        <p:sp>
          <p:nvSpPr>
            <p:cNvPr id="18612" name="Rectangle 458"/>
            <p:cNvSpPr>
              <a:spLocks noChangeArrowheads="1"/>
            </p:cNvSpPr>
            <p:nvPr/>
          </p:nvSpPr>
          <p:spPr bwMode="auto">
            <a:xfrm>
              <a:off x="6803" y="5630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613" name="Rectangle 459"/>
            <p:cNvSpPr>
              <a:spLocks noChangeArrowheads="1"/>
            </p:cNvSpPr>
            <p:nvPr/>
          </p:nvSpPr>
          <p:spPr bwMode="auto">
            <a:xfrm>
              <a:off x="6697" y="3988"/>
              <a:ext cx="9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614" name="Rectangle 460"/>
            <p:cNvSpPr>
              <a:spLocks noChangeArrowheads="1"/>
            </p:cNvSpPr>
            <p:nvPr/>
          </p:nvSpPr>
          <p:spPr bwMode="auto">
            <a:xfrm>
              <a:off x="6697" y="4001"/>
              <a:ext cx="5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500" b="0">
                  <a:solidFill>
                    <a:srgbClr val="000000"/>
                  </a:solidFill>
                </a:rPr>
                <a:t>9</a:t>
              </a:r>
              <a:endParaRPr lang="es-ES" altLang="es-ES"/>
            </a:p>
          </p:txBody>
        </p:sp>
        <p:sp>
          <p:nvSpPr>
            <p:cNvPr id="18615" name="Rectangle 461"/>
            <p:cNvSpPr>
              <a:spLocks noChangeArrowheads="1"/>
            </p:cNvSpPr>
            <p:nvPr/>
          </p:nvSpPr>
          <p:spPr bwMode="auto">
            <a:xfrm>
              <a:off x="6753" y="3910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616" name="Rectangle 462"/>
            <p:cNvSpPr>
              <a:spLocks noChangeArrowheads="1"/>
            </p:cNvSpPr>
            <p:nvPr/>
          </p:nvSpPr>
          <p:spPr bwMode="auto">
            <a:xfrm>
              <a:off x="6688" y="6023"/>
              <a:ext cx="9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617" name="Rectangle 463"/>
            <p:cNvSpPr>
              <a:spLocks noChangeArrowheads="1"/>
            </p:cNvSpPr>
            <p:nvPr/>
          </p:nvSpPr>
          <p:spPr bwMode="auto">
            <a:xfrm>
              <a:off x="6688" y="6035"/>
              <a:ext cx="5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500" b="0">
                  <a:solidFill>
                    <a:srgbClr val="000000"/>
                  </a:solidFill>
                </a:rPr>
                <a:t>2</a:t>
              </a:r>
              <a:endParaRPr lang="es-ES" altLang="es-ES"/>
            </a:p>
          </p:txBody>
        </p:sp>
        <p:sp>
          <p:nvSpPr>
            <p:cNvPr id="18618" name="Rectangle 464"/>
            <p:cNvSpPr>
              <a:spLocks noChangeArrowheads="1"/>
            </p:cNvSpPr>
            <p:nvPr/>
          </p:nvSpPr>
          <p:spPr bwMode="auto">
            <a:xfrm>
              <a:off x="6743" y="5944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619" name="Rectangle 465"/>
            <p:cNvSpPr>
              <a:spLocks noChangeArrowheads="1"/>
            </p:cNvSpPr>
            <p:nvPr/>
          </p:nvSpPr>
          <p:spPr bwMode="auto">
            <a:xfrm>
              <a:off x="6748" y="6015"/>
              <a:ext cx="9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620" name="Rectangle 466"/>
            <p:cNvSpPr>
              <a:spLocks noChangeArrowheads="1"/>
            </p:cNvSpPr>
            <p:nvPr/>
          </p:nvSpPr>
          <p:spPr bwMode="auto">
            <a:xfrm>
              <a:off x="6748" y="6028"/>
              <a:ext cx="5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500" b="0">
                  <a:solidFill>
                    <a:srgbClr val="000000"/>
                  </a:solidFill>
                </a:rPr>
                <a:t>0</a:t>
              </a:r>
              <a:endParaRPr lang="es-ES" altLang="es-ES"/>
            </a:p>
          </p:txBody>
        </p:sp>
        <p:sp>
          <p:nvSpPr>
            <p:cNvPr id="18621" name="Rectangle 467"/>
            <p:cNvSpPr>
              <a:spLocks noChangeArrowheads="1"/>
            </p:cNvSpPr>
            <p:nvPr/>
          </p:nvSpPr>
          <p:spPr bwMode="auto">
            <a:xfrm>
              <a:off x="6803" y="5937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622" name="Freeform 468"/>
            <p:cNvSpPr>
              <a:spLocks/>
            </p:cNvSpPr>
            <p:nvPr/>
          </p:nvSpPr>
          <p:spPr bwMode="auto">
            <a:xfrm>
              <a:off x="4886" y="2647"/>
              <a:ext cx="1071" cy="3758"/>
            </a:xfrm>
            <a:custGeom>
              <a:avLst/>
              <a:gdLst>
                <a:gd name="T0" fmla="*/ 0 w 1071"/>
                <a:gd name="T1" fmla="*/ 56 h 3758"/>
                <a:gd name="T2" fmla="*/ 0 w 1071"/>
                <a:gd name="T3" fmla="*/ 3702 h 3758"/>
                <a:gd name="T4" fmla="*/ 0 w 1071"/>
                <a:gd name="T5" fmla="*/ 3712 h 3758"/>
                <a:gd name="T6" fmla="*/ 5 w 1071"/>
                <a:gd name="T7" fmla="*/ 3725 h 3758"/>
                <a:gd name="T8" fmla="*/ 10 w 1071"/>
                <a:gd name="T9" fmla="*/ 3732 h 3758"/>
                <a:gd name="T10" fmla="*/ 15 w 1071"/>
                <a:gd name="T11" fmla="*/ 3742 h 3758"/>
                <a:gd name="T12" fmla="*/ 24 w 1071"/>
                <a:gd name="T13" fmla="*/ 3750 h 3758"/>
                <a:gd name="T14" fmla="*/ 31 w 1071"/>
                <a:gd name="T15" fmla="*/ 3753 h 3758"/>
                <a:gd name="T16" fmla="*/ 43 w 1071"/>
                <a:gd name="T17" fmla="*/ 3755 h 3758"/>
                <a:gd name="T18" fmla="*/ 53 w 1071"/>
                <a:gd name="T19" fmla="*/ 3758 h 3758"/>
                <a:gd name="T20" fmla="*/ 1019 w 1071"/>
                <a:gd name="T21" fmla="*/ 3758 h 3758"/>
                <a:gd name="T22" fmla="*/ 1028 w 1071"/>
                <a:gd name="T23" fmla="*/ 3755 h 3758"/>
                <a:gd name="T24" fmla="*/ 1038 w 1071"/>
                <a:gd name="T25" fmla="*/ 3753 h 3758"/>
                <a:gd name="T26" fmla="*/ 1047 w 1071"/>
                <a:gd name="T27" fmla="*/ 3750 h 3758"/>
                <a:gd name="T28" fmla="*/ 1055 w 1071"/>
                <a:gd name="T29" fmla="*/ 3742 h 3758"/>
                <a:gd name="T30" fmla="*/ 1062 w 1071"/>
                <a:gd name="T31" fmla="*/ 3732 h 3758"/>
                <a:gd name="T32" fmla="*/ 1067 w 1071"/>
                <a:gd name="T33" fmla="*/ 3725 h 3758"/>
                <a:gd name="T34" fmla="*/ 1069 w 1071"/>
                <a:gd name="T35" fmla="*/ 3712 h 3758"/>
                <a:gd name="T36" fmla="*/ 1071 w 1071"/>
                <a:gd name="T37" fmla="*/ 3702 h 3758"/>
                <a:gd name="T38" fmla="*/ 1071 w 1071"/>
                <a:gd name="T39" fmla="*/ 56 h 3758"/>
                <a:gd name="T40" fmla="*/ 1069 w 1071"/>
                <a:gd name="T41" fmla="*/ 43 h 3758"/>
                <a:gd name="T42" fmla="*/ 1067 w 1071"/>
                <a:gd name="T43" fmla="*/ 33 h 3758"/>
                <a:gd name="T44" fmla="*/ 1062 w 1071"/>
                <a:gd name="T45" fmla="*/ 23 h 3758"/>
                <a:gd name="T46" fmla="*/ 1055 w 1071"/>
                <a:gd name="T47" fmla="*/ 16 h 3758"/>
                <a:gd name="T48" fmla="*/ 1047 w 1071"/>
                <a:gd name="T49" fmla="*/ 8 h 3758"/>
                <a:gd name="T50" fmla="*/ 1038 w 1071"/>
                <a:gd name="T51" fmla="*/ 3 h 3758"/>
                <a:gd name="T52" fmla="*/ 1028 w 1071"/>
                <a:gd name="T53" fmla="*/ 0 h 3758"/>
                <a:gd name="T54" fmla="*/ 1019 w 1071"/>
                <a:gd name="T55" fmla="*/ 0 h 3758"/>
                <a:gd name="T56" fmla="*/ 53 w 1071"/>
                <a:gd name="T57" fmla="*/ 0 h 3758"/>
                <a:gd name="T58" fmla="*/ 43 w 1071"/>
                <a:gd name="T59" fmla="*/ 0 h 3758"/>
                <a:gd name="T60" fmla="*/ 31 w 1071"/>
                <a:gd name="T61" fmla="*/ 3 h 3758"/>
                <a:gd name="T62" fmla="*/ 24 w 1071"/>
                <a:gd name="T63" fmla="*/ 8 h 3758"/>
                <a:gd name="T64" fmla="*/ 15 w 1071"/>
                <a:gd name="T65" fmla="*/ 16 h 3758"/>
                <a:gd name="T66" fmla="*/ 10 w 1071"/>
                <a:gd name="T67" fmla="*/ 23 h 3758"/>
                <a:gd name="T68" fmla="*/ 5 w 1071"/>
                <a:gd name="T69" fmla="*/ 33 h 3758"/>
                <a:gd name="T70" fmla="*/ 0 w 1071"/>
                <a:gd name="T71" fmla="*/ 43 h 3758"/>
                <a:gd name="T72" fmla="*/ 0 w 1071"/>
                <a:gd name="T73" fmla="*/ 56 h 37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1"/>
                <a:gd name="T112" fmla="*/ 0 h 3758"/>
                <a:gd name="T113" fmla="*/ 1071 w 1071"/>
                <a:gd name="T114" fmla="*/ 3758 h 37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1" h="3758">
                  <a:moveTo>
                    <a:pt x="0" y="56"/>
                  </a:moveTo>
                  <a:lnTo>
                    <a:pt x="0" y="3702"/>
                  </a:lnTo>
                  <a:lnTo>
                    <a:pt x="0" y="3712"/>
                  </a:lnTo>
                  <a:lnTo>
                    <a:pt x="5" y="3725"/>
                  </a:lnTo>
                  <a:lnTo>
                    <a:pt x="10" y="3732"/>
                  </a:lnTo>
                  <a:lnTo>
                    <a:pt x="15" y="3742"/>
                  </a:lnTo>
                  <a:lnTo>
                    <a:pt x="24" y="3750"/>
                  </a:lnTo>
                  <a:lnTo>
                    <a:pt x="31" y="3753"/>
                  </a:lnTo>
                  <a:lnTo>
                    <a:pt x="43" y="3755"/>
                  </a:lnTo>
                  <a:lnTo>
                    <a:pt x="53" y="3758"/>
                  </a:lnTo>
                  <a:lnTo>
                    <a:pt x="1019" y="3758"/>
                  </a:lnTo>
                  <a:lnTo>
                    <a:pt x="1028" y="3755"/>
                  </a:lnTo>
                  <a:lnTo>
                    <a:pt x="1038" y="3753"/>
                  </a:lnTo>
                  <a:lnTo>
                    <a:pt x="1047" y="3750"/>
                  </a:lnTo>
                  <a:lnTo>
                    <a:pt x="1055" y="3742"/>
                  </a:lnTo>
                  <a:lnTo>
                    <a:pt x="1062" y="3732"/>
                  </a:lnTo>
                  <a:lnTo>
                    <a:pt x="1067" y="3725"/>
                  </a:lnTo>
                  <a:lnTo>
                    <a:pt x="1069" y="3712"/>
                  </a:lnTo>
                  <a:lnTo>
                    <a:pt x="1071" y="3702"/>
                  </a:lnTo>
                  <a:lnTo>
                    <a:pt x="1071" y="56"/>
                  </a:lnTo>
                  <a:lnTo>
                    <a:pt x="1069" y="43"/>
                  </a:lnTo>
                  <a:lnTo>
                    <a:pt x="1067" y="33"/>
                  </a:lnTo>
                  <a:lnTo>
                    <a:pt x="1062" y="23"/>
                  </a:lnTo>
                  <a:lnTo>
                    <a:pt x="1055" y="16"/>
                  </a:lnTo>
                  <a:lnTo>
                    <a:pt x="1047" y="8"/>
                  </a:lnTo>
                  <a:lnTo>
                    <a:pt x="1038" y="3"/>
                  </a:lnTo>
                  <a:lnTo>
                    <a:pt x="1028" y="0"/>
                  </a:lnTo>
                  <a:lnTo>
                    <a:pt x="1019" y="0"/>
                  </a:lnTo>
                  <a:lnTo>
                    <a:pt x="53" y="0"/>
                  </a:lnTo>
                  <a:lnTo>
                    <a:pt x="43" y="0"/>
                  </a:lnTo>
                  <a:lnTo>
                    <a:pt x="31" y="3"/>
                  </a:lnTo>
                  <a:lnTo>
                    <a:pt x="24" y="8"/>
                  </a:lnTo>
                  <a:lnTo>
                    <a:pt x="15" y="16"/>
                  </a:lnTo>
                  <a:lnTo>
                    <a:pt x="10" y="23"/>
                  </a:lnTo>
                  <a:lnTo>
                    <a:pt x="5" y="33"/>
                  </a:lnTo>
                  <a:lnTo>
                    <a:pt x="0" y="43"/>
                  </a:lnTo>
                  <a:lnTo>
                    <a:pt x="0" y="56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23" name="Line 469"/>
            <p:cNvSpPr>
              <a:spLocks noChangeShapeType="1"/>
            </p:cNvSpPr>
            <p:nvPr/>
          </p:nvSpPr>
          <p:spPr bwMode="auto">
            <a:xfrm>
              <a:off x="6366" y="2647"/>
              <a:ext cx="96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24" name="Line 470"/>
            <p:cNvSpPr>
              <a:spLocks noChangeShapeType="1"/>
            </p:cNvSpPr>
            <p:nvPr/>
          </p:nvSpPr>
          <p:spPr bwMode="auto">
            <a:xfrm>
              <a:off x="7382" y="2703"/>
              <a:ext cx="2" cy="364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25" name="Line 471"/>
            <p:cNvSpPr>
              <a:spLocks noChangeShapeType="1"/>
            </p:cNvSpPr>
            <p:nvPr/>
          </p:nvSpPr>
          <p:spPr bwMode="auto">
            <a:xfrm flipH="1">
              <a:off x="6366" y="6405"/>
              <a:ext cx="96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26" name="Line 472"/>
            <p:cNvSpPr>
              <a:spLocks noChangeShapeType="1"/>
            </p:cNvSpPr>
            <p:nvPr/>
          </p:nvSpPr>
          <p:spPr bwMode="auto">
            <a:xfrm flipV="1">
              <a:off x="6313" y="6291"/>
              <a:ext cx="1" cy="5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27" name="Rectangle 473"/>
            <p:cNvSpPr>
              <a:spLocks noChangeArrowheads="1"/>
            </p:cNvSpPr>
            <p:nvPr/>
          </p:nvSpPr>
          <p:spPr bwMode="auto">
            <a:xfrm>
              <a:off x="5600" y="2759"/>
              <a:ext cx="360" cy="3534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628" name="Rectangle 474"/>
            <p:cNvSpPr>
              <a:spLocks noChangeArrowheads="1"/>
            </p:cNvSpPr>
            <p:nvPr/>
          </p:nvSpPr>
          <p:spPr bwMode="auto">
            <a:xfrm>
              <a:off x="6313" y="2759"/>
              <a:ext cx="360" cy="3534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629" name="Rectangle 475"/>
            <p:cNvSpPr>
              <a:spLocks noChangeArrowheads="1"/>
            </p:cNvSpPr>
            <p:nvPr/>
          </p:nvSpPr>
          <p:spPr bwMode="auto">
            <a:xfrm>
              <a:off x="5636" y="2835"/>
              <a:ext cx="108" cy="150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630" name="Rectangle 476"/>
            <p:cNvSpPr>
              <a:spLocks noChangeArrowheads="1"/>
            </p:cNvSpPr>
            <p:nvPr/>
          </p:nvSpPr>
          <p:spPr bwMode="auto">
            <a:xfrm>
              <a:off x="5636" y="4715"/>
              <a:ext cx="108" cy="150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631" name="Freeform 477"/>
            <p:cNvSpPr>
              <a:spLocks/>
            </p:cNvSpPr>
            <p:nvPr/>
          </p:nvSpPr>
          <p:spPr bwMode="auto">
            <a:xfrm>
              <a:off x="5655" y="2873"/>
              <a:ext cx="72" cy="76"/>
            </a:xfrm>
            <a:custGeom>
              <a:avLst/>
              <a:gdLst>
                <a:gd name="T0" fmla="*/ 72 w 72"/>
                <a:gd name="T1" fmla="*/ 38 h 76"/>
                <a:gd name="T2" fmla="*/ 72 w 72"/>
                <a:gd name="T3" fmla="*/ 38 h 76"/>
                <a:gd name="T4" fmla="*/ 72 w 72"/>
                <a:gd name="T5" fmla="*/ 30 h 76"/>
                <a:gd name="T6" fmla="*/ 69 w 72"/>
                <a:gd name="T7" fmla="*/ 22 h 76"/>
                <a:gd name="T8" fmla="*/ 67 w 72"/>
                <a:gd name="T9" fmla="*/ 17 h 76"/>
                <a:gd name="T10" fmla="*/ 62 w 72"/>
                <a:gd name="T11" fmla="*/ 12 h 76"/>
                <a:gd name="T12" fmla="*/ 57 w 72"/>
                <a:gd name="T13" fmla="*/ 7 h 76"/>
                <a:gd name="T14" fmla="*/ 50 w 72"/>
                <a:gd name="T15" fmla="*/ 2 h 76"/>
                <a:gd name="T16" fmla="*/ 43 w 72"/>
                <a:gd name="T17" fmla="*/ 2 h 76"/>
                <a:gd name="T18" fmla="*/ 38 w 72"/>
                <a:gd name="T19" fmla="*/ 0 h 76"/>
                <a:gd name="T20" fmla="*/ 29 w 72"/>
                <a:gd name="T21" fmla="*/ 2 h 76"/>
                <a:gd name="T22" fmla="*/ 21 w 72"/>
                <a:gd name="T23" fmla="*/ 2 h 76"/>
                <a:gd name="T24" fmla="*/ 17 w 72"/>
                <a:gd name="T25" fmla="*/ 7 h 76"/>
                <a:gd name="T26" fmla="*/ 12 w 72"/>
                <a:gd name="T27" fmla="*/ 12 h 76"/>
                <a:gd name="T28" fmla="*/ 7 w 72"/>
                <a:gd name="T29" fmla="*/ 17 h 76"/>
                <a:gd name="T30" fmla="*/ 2 w 72"/>
                <a:gd name="T31" fmla="*/ 22 h 76"/>
                <a:gd name="T32" fmla="*/ 0 w 72"/>
                <a:gd name="T33" fmla="*/ 30 h 76"/>
                <a:gd name="T34" fmla="*/ 0 w 72"/>
                <a:gd name="T35" fmla="*/ 38 h 76"/>
                <a:gd name="T36" fmla="*/ 0 w 72"/>
                <a:gd name="T37" fmla="*/ 45 h 76"/>
                <a:gd name="T38" fmla="*/ 2 w 72"/>
                <a:gd name="T39" fmla="*/ 53 h 76"/>
                <a:gd name="T40" fmla="*/ 7 w 72"/>
                <a:gd name="T41" fmla="*/ 58 h 76"/>
                <a:gd name="T42" fmla="*/ 12 w 72"/>
                <a:gd name="T43" fmla="*/ 63 h 76"/>
                <a:gd name="T44" fmla="*/ 17 w 72"/>
                <a:gd name="T45" fmla="*/ 68 h 76"/>
                <a:gd name="T46" fmla="*/ 21 w 72"/>
                <a:gd name="T47" fmla="*/ 73 h 76"/>
                <a:gd name="T48" fmla="*/ 29 w 72"/>
                <a:gd name="T49" fmla="*/ 76 h 76"/>
                <a:gd name="T50" fmla="*/ 38 w 72"/>
                <a:gd name="T51" fmla="*/ 76 h 76"/>
                <a:gd name="T52" fmla="*/ 43 w 72"/>
                <a:gd name="T53" fmla="*/ 76 h 76"/>
                <a:gd name="T54" fmla="*/ 50 w 72"/>
                <a:gd name="T55" fmla="*/ 73 h 76"/>
                <a:gd name="T56" fmla="*/ 57 w 72"/>
                <a:gd name="T57" fmla="*/ 68 h 76"/>
                <a:gd name="T58" fmla="*/ 62 w 72"/>
                <a:gd name="T59" fmla="*/ 63 h 76"/>
                <a:gd name="T60" fmla="*/ 67 w 72"/>
                <a:gd name="T61" fmla="*/ 58 h 76"/>
                <a:gd name="T62" fmla="*/ 69 w 72"/>
                <a:gd name="T63" fmla="*/ 53 h 76"/>
                <a:gd name="T64" fmla="*/ 72 w 72"/>
                <a:gd name="T65" fmla="*/ 45 h 76"/>
                <a:gd name="T66" fmla="*/ 72 w 72"/>
                <a:gd name="T67" fmla="*/ 38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"/>
                <a:gd name="T103" fmla="*/ 0 h 76"/>
                <a:gd name="T104" fmla="*/ 72 w 72"/>
                <a:gd name="T105" fmla="*/ 76 h 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" h="76">
                  <a:moveTo>
                    <a:pt x="72" y="38"/>
                  </a:moveTo>
                  <a:lnTo>
                    <a:pt x="72" y="38"/>
                  </a:lnTo>
                  <a:lnTo>
                    <a:pt x="72" y="30"/>
                  </a:lnTo>
                  <a:lnTo>
                    <a:pt x="69" y="22"/>
                  </a:lnTo>
                  <a:lnTo>
                    <a:pt x="67" y="17"/>
                  </a:lnTo>
                  <a:lnTo>
                    <a:pt x="62" y="12"/>
                  </a:lnTo>
                  <a:lnTo>
                    <a:pt x="57" y="7"/>
                  </a:lnTo>
                  <a:lnTo>
                    <a:pt x="50" y="2"/>
                  </a:lnTo>
                  <a:lnTo>
                    <a:pt x="43" y="2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1" y="2"/>
                  </a:lnTo>
                  <a:lnTo>
                    <a:pt x="17" y="7"/>
                  </a:lnTo>
                  <a:lnTo>
                    <a:pt x="12" y="12"/>
                  </a:lnTo>
                  <a:lnTo>
                    <a:pt x="7" y="17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2" y="53"/>
                  </a:lnTo>
                  <a:lnTo>
                    <a:pt x="7" y="58"/>
                  </a:lnTo>
                  <a:lnTo>
                    <a:pt x="12" y="63"/>
                  </a:lnTo>
                  <a:lnTo>
                    <a:pt x="17" y="68"/>
                  </a:lnTo>
                  <a:lnTo>
                    <a:pt x="21" y="73"/>
                  </a:lnTo>
                  <a:lnTo>
                    <a:pt x="29" y="76"/>
                  </a:lnTo>
                  <a:lnTo>
                    <a:pt x="38" y="76"/>
                  </a:lnTo>
                  <a:lnTo>
                    <a:pt x="43" y="76"/>
                  </a:lnTo>
                  <a:lnTo>
                    <a:pt x="50" y="73"/>
                  </a:lnTo>
                  <a:lnTo>
                    <a:pt x="57" y="68"/>
                  </a:lnTo>
                  <a:lnTo>
                    <a:pt x="62" y="63"/>
                  </a:lnTo>
                  <a:lnTo>
                    <a:pt x="67" y="58"/>
                  </a:lnTo>
                  <a:lnTo>
                    <a:pt x="69" y="53"/>
                  </a:lnTo>
                  <a:lnTo>
                    <a:pt x="72" y="45"/>
                  </a:lnTo>
                  <a:lnTo>
                    <a:pt x="72" y="38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32" name="Freeform 478"/>
            <p:cNvSpPr>
              <a:spLocks/>
            </p:cNvSpPr>
            <p:nvPr/>
          </p:nvSpPr>
          <p:spPr bwMode="auto">
            <a:xfrm>
              <a:off x="6738" y="2906"/>
              <a:ext cx="464" cy="723"/>
            </a:xfrm>
            <a:custGeom>
              <a:avLst/>
              <a:gdLst>
                <a:gd name="T0" fmla="*/ 0 w 464"/>
                <a:gd name="T1" fmla="*/ 0 h 723"/>
                <a:gd name="T2" fmla="*/ 464 w 464"/>
                <a:gd name="T3" fmla="*/ 0 h 723"/>
                <a:gd name="T4" fmla="*/ 464 w 464"/>
                <a:gd name="T5" fmla="*/ 723 h 723"/>
                <a:gd name="T6" fmla="*/ 0 60000 65536"/>
                <a:gd name="T7" fmla="*/ 0 60000 65536"/>
                <a:gd name="T8" fmla="*/ 0 60000 65536"/>
                <a:gd name="T9" fmla="*/ 0 w 464"/>
                <a:gd name="T10" fmla="*/ 0 h 723"/>
                <a:gd name="T11" fmla="*/ 464 w 464"/>
                <a:gd name="T12" fmla="*/ 723 h 7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4" h="723">
                  <a:moveTo>
                    <a:pt x="0" y="0"/>
                  </a:moveTo>
                  <a:lnTo>
                    <a:pt x="464" y="0"/>
                  </a:lnTo>
                  <a:lnTo>
                    <a:pt x="464" y="723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33" name="Line 479"/>
            <p:cNvSpPr>
              <a:spLocks noChangeShapeType="1"/>
            </p:cNvSpPr>
            <p:nvPr/>
          </p:nvSpPr>
          <p:spPr bwMode="auto">
            <a:xfrm flipH="1">
              <a:off x="6738" y="6159"/>
              <a:ext cx="464" cy="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34" name="Line 480"/>
            <p:cNvSpPr>
              <a:spLocks noChangeShapeType="1"/>
            </p:cNvSpPr>
            <p:nvPr/>
          </p:nvSpPr>
          <p:spPr bwMode="auto">
            <a:xfrm>
              <a:off x="7065" y="3052"/>
              <a:ext cx="1" cy="123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35" name="Freeform 481"/>
            <p:cNvSpPr>
              <a:spLocks/>
            </p:cNvSpPr>
            <p:nvPr/>
          </p:nvSpPr>
          <p:spPr bwMode="auto">
            <a:xfrm>
              <a:off x="7098" y="3629"/>
              <a:ext cx="207" cy="218"/>
            </a:xfrm>
            <a:custGeom>
              <a:avLst/>
              <a:gdLst>
                <a:gd name="T0" fmla="*/ 207 w 207"/>
                <a:gd name="T1" fmla="*/ 106 h 218"/>
                <a:gd name="T2" fmla="*/ 207 w 207"/>
                <a:gd name="T3" fmla="*/ 106 h 218"/>
                <a:gd name="T4" fmla="*/ 205 w 207"/>
                <a:gd name="T5" fmla="*/ 86 h 218"/>
                <a:gd name="T6" fmla="*/ 200 w 207"/>
                <a:gd name="T7" fmla="*/ 66 h 218"/>
                <a:gd name="T8" fmla="*/ 190 w 207"/>
                <a:gd name="T9" fmla="*/ 48 h 218"/>
                <a:gd name="T10" fmla="*/ 176 w 207"/>
                <a:gd name="T11" fmla="*/ 30 h 218"/>
                <a:gd name="T12" fmla="*/ 161 w 207"/>
                <a:gd name="T13" fmla="*/ 18 h 218"/>
                <a:gd name="T14" fmla="*/ 145 w 207"/>
                <a:gd name="T15" fmla="*/ 8 h 218"/>
                <a:gd name="T16" fmla="*/ 125 w 207"/>
                <a:gd name="T17" fmla="*/ 0 h 218"/>
                <a:gd name="T18" fmla="*/ 104 w 207"/>
                <a:gd name="T19" fmla="*/ 0 h 218"/>
                <a:gd name="T20" fmla="*/ 85 w 207"/>
                <a:gd name="T21" fmla="*/ 0 h 218"/>
                <a:gd name="T22" fmla="*/ 65 w 207"/>
                <a:gd name="T23" fmla="*/ 8 h 218"/>
                <a:gd name="T24" fmla="*/ 46 w 207"/>
                <a:gd name="T25" fmla="*/ 18 h 218"/>
                <a:gd name="T26" fmla="*/ 32 w 207"/>
                <a:gd name="T27" fmla="*/ 30 h 218"/>
                <a:gd name="T28" fmla="*/ 20 w 207"/>
                <a:gd name="T29" fmla="*/ 48 h 218"/>
                <a:gd name="T30" fmla="*/ 10 w 207"/>
                <a:gd name="T31" fmla="*/ 66 h 218"/>
                <a:gd name="T32" fmla="*/ 3 w 207"/>
                <a:gd name="T33" fmla="*/ 86 h 218"/>
                <a:gd name="T34" fmla="*/ 0 w 207"/>
                <a:gd name="T35" fmla="*/ 106 h 218"/>
                <a:gd name="T36" fmla="*/ 3 w 207"/>
                <a:gd name="T37" fmla="*/ 129 h 218"/>
                <a:gd name="T38" fmla="*/ 10 w 207"/>
                <a:gd name="T39" fmla="*/ 149 h 218"/>
                <a:gd name="T40" fmla="*/ 20 w 207"/>
                <a:gd name="T41" fmla="*/ 170 h 218"/>
                <a:gd name="T42" fmla="*/ 32 w 207"/>
                <a:gd name="T43" fmla="*/ 185 h 218"/>
                <a:gd name="T44" fmla="*/ 46 w 207"/>
                <a:gd name="T45" fmla="*/ 200 h 218"/>
                <a:gd name="T46" fmla="*/ 65 w 207"/>
                <a:gd name="T47" fmla="*/ 208 h 218"/>
                <a:gd name="T48" fmla="*/ 85 w 207"/>
                <a:gd name="T49" fmla="*/ 215 h 218"/>
                <a:gd name="T50" fmla="*/ 104 w 207"/>
                <a:gd name="T51" fmla="*/ 218 h 218"/>
                <a:gd name="T52" fmla="*/ 125 w 207"/>
                <a:gd name="T53" fmla="*/ 215 h 218"/>
                <a:gd name="T54" fmla="*/ 145 w 207"/>
                <a:gd name="T55" fmla="*/ 208 h 218"/>
                <a:gd name="T56" fmla="*/ 161 w 207"/>
                <a:gd name="T57" fmla="*/ 200 h 218"/>
                <a:gd name="T58" fmla="*/ 176 w 207"/>
                <a:gd name="T59" fmla="*/ 185 h 218"/>
                <a:gd name="T60" fmla="*/ 190 w 207"/>
                <a:gd name="T61" fmla="*/ 170 h 218"/>
                <a:gd name="T62" fmla="*/ 200 w 207"/>
                <a:gd name="T63" fmla="*/ 149 h 218"/>
                <a:gd name="T64" fmla="*/ 205 w 207"/>
                <a:gd name="T65" fmla="*/ 129 h 218"/>
                <a:gd name="T66" fmla="*/ 207 w 207"/>
                <a:gd name="T67" fmla="*/ 106 h 2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7"/>
                <a:gd name="T103" fmla="*/ 0 h 218"/>
                <a:gd name="T104" fmla="*/ 207 w 207"/>
                <a:gd name="T105" fmla="*/ 218 h 2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7" h="218">
                  <a:moveTo>
                    <a:pt x="207" y="106"/>
                  </a:moveTo>
                  <a:lnTo>
                    <a:pt x="207" y="106"/>
                  </a:lnTo>
                  <a:lnTo>
                    <a:pt x="205" y="86"/>
                  </a:lnTo>
                  <a:lnTo>
                    <a:pt x="200" y="66"/>
                  </a:lnTo>
                  <a:lnTo>
                    <a:pt x="190" y="48"/>
                  </a:lnTo>
                  <a:lnTo>
                    <a:pt x="176" y="30"/>
                  </a:lnTo>
                  <a:lnTo>
                    <a:pt x="161" y="18"/>
                  </a:lnTo>
                  <a:lnTo>
                    <a:pt x="145" y="8"/>
                  </a:lnTo>
                  <a:lnTo>
                    <a:pt x="125" y="0"/>
                  </a:lnTo>
                  <a:lnTo>
                    <a:pt x="104" y="0"/>
                  </a:lnTo>
                  <a:lnTo>
                    <a:pt x="85" y="0"/>
                  </a:lnTo>
                  <a:lnTo>
                    <a:pt x="65" y="8"/>
                  </a:lnTo>
                  <a:lnTo>
                    <a:pt x="46" y="18"/>
                  </a:lnTo>
                  <a:lnTo>
                    <a:pt x="32" y="30"/>
                  </a:lnTo>
                  <a:lnTo>
                    <a:pt x="20" y="48"/>
                  </a:lnTo>
                  <a:lnTo>
                    <a:pt x="10" y="66"/>
                  </a:lnTo>
                  <a:lnTo>
                    <a:pt x="3" y="86"/>
                  </a:lnTo>
                  <a:lnTo>
                    <a:pt x="0" y="106"/>
                  </a:lnTo>
                  <a:lnTo>
                    <a:pt x="3" y="129"/>
                  </a:lnTo>
                  <a:lnTo>
                    <a:pt x="10" y="149"/>
                  </a:lnTo>
                  <a:lnTo>
                    <a:pt x="20" y="170"/>
                  </a:lnTo>
                  <a:lnTo>
                    <a:pt x="32" y="185"/>
                  </a:lnTo>
                  <a:lnTo>
                    <a:pt x="46" y="200"/>
                  </a:lnTo>
                  <a:lnTo>
                    <a:pt x="65" y="208"/>
                  </a:lnTo>
                  <a:lnTo>
                    <a:pt x="85" y="215"/>
                  </a:lnTo>
                  <a:lnTo>
                    <a:pt x="104" y="218"/>
                  </a:lnTo>
                  <a:lnTo>
                    <a:pt x="125" y="215"/>
                  </a:lnTo>
                  <a:lnTo>
                    <a:pt x="145" y="208"/>
                  </a:lnTo>
                  <a:lnTo>
                    <a:pt x="161" y="200"/>
                  </a:lnTo>
                  <a:lnTo>
                    <a:pt x="176" y="185"/>
                  </a:lnTo>
                  <a:lnTo>
                    <a:pt x="190" y="170"/>
                  </a:lnTo>
                  <a:lnTo>
                    <a:pt x="200" y="149"/>
                  </a:lnTo>
                  <a:lnTo>
                    <a:pt x="205" y="129"/>
                  </a:lnTo>
                  <a:lnTo>
                    <a:pt x="207" y="106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36" name="Line 482"/>
            <p:cNvSpPr>
              <a:spLocks noChangeShapeType="1"/>
            </p:cNvSpPr>
            <p:nvPr/>
          </p:nvSpPr>
          <p:spPr bwMode="auto">
            <a:xfrm>
              <a:off x="7202" y="3847"/>
              <a:ext cx="1" cy="44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37" name="Line 483"/>
            <p:cNvSpPr>
              <a:spLocks noChangeShapeType="1"/>
            </p:cNvSpPr>
            <p:nvPr/>
          </p:nvSpPr>
          <p:spPr bwMode="auto">
            <a:xfrm>
              <a:off x="7127" y="3718"/>
              <a:ext cx="16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38" name="Line 484"/>
            <p:cNvSpPr>
              <a:spLocks noChangeShapeType="1"/>
            </p:cNvSpPr>
            <p:nvPr/>
          </p:nvSpPr>
          <p:spPr bwMode="auto">
            <a:xfrm>
              <a:off x="7127" y="3743"/>
              <a:ext cx="3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39" name="Line 485"/>
            <p:cNvSpPr>
              <a:spLocks noChangeShapeType="1"/>
            </p:cNvSpPr>
            <p:nvPr/>
          </p:nvSpPr>
          <p:spPr bwMode="auto">
            <a:xfrm>
              <a:off x="7257" y="3743"/>
              <a:ext cx="3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40" name="Line 486"/>
            <p:cNvSpPr>
              <a:spLocks noChangeShapeType="1"/>
            </p:cNvSpPr>
            <p:nvPr/>
          </p:nvSpPr>
          <p:spPr bwMode="auto">
            <a:xfrm>
              <a:off x="7190" y="3743"/>
              <a:ext cx="2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41" name="Line 487"/>
            <p:cNvSpPr>
              <a:spLocks noChangeShapeType="1"/>
            </p:cNvSpPr>
            <p:nvPr/>
          </p:nvSpPr>
          <p:spPr bwMode="auto">
            <a:xfrm flipV="1">
              <a:off x="6313" y="2703"/>
              <a:ext cx="1" cy="5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42" name="Rectangle 488"/>
            <p:cNvSpPr>
              <a:spLocks noChangeArrowheads="1"/>
            </p:cNvSpPr>
            <p:nvPr/>
          </p:nvSpPr>
          <p:spPr bwMode="auto">
            <a:xfrm>
              <a:off x="5126" y="2908"/>
              <a:ext cx="243" cy="89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643" name="Freeform 489"/>
            <p:cNvSpPr>
              <a:spLocks/>
            </p:cNvSpPr>
            <p:nvPr/>
          </p:nvSpPr>
          <p:spPr bwMode="auto">
            <a:xfrm>
              <a:off x="4958" y="2949"/>
              <a:ext cx="570" cy="3192"/>
            </a:xfrm>
            <a:custGeom>
              <a:avLst/>
              <a:gdLst>
                <a:gd name="T0" fmla="*/ 0 w 570"/>
                <a:gd name="T1" fmla="*/ 0 h 3192"/>
                <a:gd name="T2" fmla="*/ 0 w 570"/>
                <a:gd name="T3" fmla="*/ 3192 h 3192"/>
                <a:gd name="T4" fmla="*/ 570 w 570"/>
                <a:gd name="T5" fmla="*/ 3192 h 3192"/>
                <a:gd name="T6" fmla="*/ 570 w 570"/>
                <a:gd name="T7" fmla="*/ 0 h 3192"/>
                <a:gd name="T8" fmla="*/ 409 w 570"/>
                <a:gd name="T9" fmla="*/ 0 h 3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0"/>
                <a:gd name="T16" fmla="*/ 0 h 3192"/>
                <a:gd name="T17" fmla="*/ 570 w 570"/>
                <a:gd name="T18" fmla="*/ 3192 h 3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0" h="3192">
                  <a:moveTo>
                    <a:pt x="0" y="0"/>
                  </a:moveTo>
                  <a:lnTo>
                    <a:pt x="0" y="3192"/>
                  </a:lnTo>
                  <a:lnTo>
                    <a:pt x="570" y="3192"/>
                  </a:lnTo>
                  <a:lnTo>
                    <a:pt x="570" y="0"/>
                  </a:lnTo>
                  <a:lnTo>
                    <a:pt x="40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44" name="Line 490"/>
            <p:cNvSpPr>
              <a:spLocks noChangeShapeType="1"/>
            </p:cNvSpPr>
            <p:nvPr/>
          </p:nvSpPr>
          <p:spPr bwMode="auto">
            <a:xfrm flipH="1">
              <a:off x="4958" y="2949"/>
              <a:ext cx="16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45" name="Freeform 491"/>
            <p:cNvSpPr>
              <a:spLocks/>
            </p:cNvSpPr>
            <p:nvPr/>
          </p:nvSpPr>
          <p:spPr bwMode="auto">
            <a:xfrm>
              <a:off x="5494" y="3212"/>
              <a:ext cx="38" cy="76"/>
            </a:xfrm>
            <a:custGeom>
              <a:avLst/>
              <a:gdLst>
                <a:gd name="T0" fmla="*/ 38 w 38"/>
                <a:gd name="T1" fmla="*/ 0 h 76"/>
                <a:gd name="T2" fmla="*/ 38 w 38"/>
                <a:gd name="T3" fmla="*/ 0 h 76"/>
                <a:gd name="T4" fmla="*/ 36 w 38"/>
                <a:gd name="T5" fmla="*/ 0 h 76"/>
                <a:gd name="T6" fmla="*/ 36 w 38"/>
                <a:gd name="T7" fmla="*/ 0 h 76"/>
                <a:gd name="T8" fmla="*/ 29 w 38"/>
                <a:gd name="T9" fmla="*/ 2 h 76"/>
                <a:gd name="T10" fmla="*/ 22 w 38"/>
                <a:gd name="T11" fmla="*/ 5 h 76"/>
                <a:gd name="T12" fmla="*/ 17 w 38"/>
                <a:gd name="T13" fmla="*/ 7 h 76"/>
                <a:gd name="T14" fmla="*/ 12 w 38"/>
                <a:gd name="T15" fmla="*/ 12 h 76"/>
                <a:gd name="T16" fmla="*/ 7 w 38"/>
                <a:gd name="T17" fmla="*/ 17 h 76"/>
                <a:gd name="T18" fmla="*/ 2 w 38"/>
                <a:gd name="T19" fmla="*/ 25 h 76"/>
                <a:gd name="T20" fmla="*/ 0 w 38"/>
                <a:gd name="T21" fmla="*/ 33 h 76"/>
                <a:gd name="T22" fmla="*/ 0 w 38"/>
                <a:gd name="T23" fmla="*/ 40 h 76"/>
                <a:gd name="T24" fmla="*/ 0 w 38"/>
                <a:gd name="T25" fmla="*/ 48 h 76"/>
                <a:gd name="T26" fmla="*/ 2 w 38"/>
                <a:gd name="T27" fmla="*/ 53 h 76"/>
                <a:gd name="T28" fmla="*/ 7 w 38"/>
                <a:gd name="T29" fmla="*/ 60 h 76"/>
                <a:gd name="T30" fmla="*/ 10 w 38"/>
                <a:gd name="T31" fmla="*/ 65 h 76"/>
                <a:gd name="T32" fmla="*/ 14 w 38"/>
                <a:gd name="T33" fmla="*/ 70 h 76"/>
                <a:gd name="T34" fmla="*/ 22 w 38"/>
                <a:gd name="T35" fmla="*/ 73 h 76"/>
                <a:gd name="T36" fmla="*/ 26 w 38"/>
                <a:gd name="T37" fmla="*/ 76 h 76"/>
                <a:gd name="T38" fmla="*/ 34 w 38"/>
                <a:gd name="T39" fmla="*/ 76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"/>
                <a:gd name="T61" fmla="*/ 0 h 76"/>
                <a:gd name="T62" fmla="*/ 38 w 38"/>
                <a:gd name="T63" fmla="*/ 76 h 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" h="76">
                  <a:moveTo>
                    <a:pt x="38" y="0"/>
                  </a:moveTo>
                  <a:lnTo>
                    <a:pt x="38" y="0"/>
                  </a:lnTo>
                  <a:lnTo>
                    <a:pt x="36" y="0"/>
                  </a:lnTo>
                  <a:lnTo>
                    <a:pt x="29" y="2"/>
                  </a:lnTo>
                  <a:lnTo>
                    <a:pt x="22" y="5"/>
                  </a:lnTo>
                  <a:lnTo>
                    <a:pt x="17" y="7"/>
                  </a:lnTo>
                  <a:lnTo>
                    <a:pt x="12" y="12"/>
                  </a:lnTo>
                  <a:lnTo>
                    <a:pt x="7" y="17"/>
                  </a:lnTo>
                  <a:lnTo>
                    <a:pt x="2" y="25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7" y="60"/>
                  </a:lnTo>
                  <a:lnTo>
                    <a:pt x="10" y="65"/>
                  </a:lnTo>
                  <a:lnTo>
                    <a:pt x="14" y="70"/>
                  </a:lnTo>
                  <a:lnTo>
                    <a:pt x="22" y="73"/>
                  </a:lnTo>
                  <a:lnTo>
                    <a:pt x="26" y="76"/>
                  </a:lnTo>
                  <a:lnTo>
                    <a:pt x="34" y="76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46" name="Freeform 492"/>
            <p:cNvSpPr>
              <a:spLocks/>
            </p:cNvSpPr>
            <p:nvPr/>
          </p:nvSpPr>
          <p:spPr bwMode="auto">
            <a:xfrm>
              <a:off x="4953" y="3212"/>
              <a:ext cx="39" cy="76"/>
            </a:xfrm>
            <a:custGeom>
              <a:avLst/>
              <a:gdLst>
                <a:gd name="T0" fmla="*/ 3 w 39"/>
                <a:gd name="T1" fmla="*/ 76 h 76"/>
                <a:gd name="T2" fmla="*/ 3 w 39"/>
                <a:gd name="T3" fmla="*/ 76 h 76"/>
                <a:gd name="T4" fmla="*/ 10 w 39"/>
                <a:gd name="T5" fmla="*/ 76 h 76"/>
                <a:gd name="T6" fmla="*/ 17 w 39"/>
                <a:gd name="T7" fmla="*/ 73 h 76"/>
                <a:gd name="T8" fmla="*/ 22 w 39"/>
                <a:gd name="T9" fmla="*/ 70 h 76"/>
                <a:gd name="T10" fmla="*/ 27 w 39"/>
                <a:gd name="T11" fmla="*/ 65 h 76"/>
                <a:gd name="T12" fmla="*/ 32 w 39"/>
                <a:gd name="T13" fmla="*/ 60 h 76"/>
                <a:gd name="T14" fmla="*/ 36 w 39"/>
                <a:gd name="T15" fmla="*/ 53 h 76"/>
                <a:gd name="T16" fmla="*/ 36 w 39"/>
                <a:gd name="T17" fmla="*/ 48 h 76"/>
                <a:gd name="T18" fmla="*/ 39 w 39"/>
                <a:gd name="T19" fmla="*/ 40 h 76"/>
                <a:gd name="T20" fmla="*/ 36 w 39"/>
                <a:gd name="T21" fmla="*/ 33 h 76"/>
                <a:gd name="T22" fmla="*/ 36 w 39"/>
                <a:gd name="T23" fmla="*/ 25 h 76"/>
                <a:gd name="T24" fmla="*/ 32 w 39"/>
                <a:gd name="T25" fmla="*/ 17 h 76"/>
                <a:gd name="T26" fmla="*/ 27 w 39"/>
                <a:gd name="T27" fmla="*/ 12 h 76"/>
                <a:gd name="T28" fmla="*/ 22 w 39"/>
                <a:gd name="T29" fmla="*/ 7 h 76"/>
                <a:gd name="T30" fmla="*/ 17 w 39"/>
                <a:gd name="T31" fmla="*/ 5 h 76"/>
                <a:gd name="T32" fmla="*/ 10 w 39"/>
                <a:gd name="T33" fmla="*/ 2 h 76"/>
                <a:gd name="T34" fmla="*/ 3 w 39"/>
                <a:gd name="T35" fmla="*/ 0 h 76"/>
                <a:gd name="T36" fmla="*/ 0 w 39"/>
                <a:gd name="T37" fmla="*/ 0 h 76"/>
                <a:gd name="T38" fmla="*/ 0 w 39"/>
                <a:gd name="T39" fmla="*/ 0 h 76"/>
                <a:gd name="T40" fmla="*/ 0 w 39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76"/>
                <a:gd name="T65" fmla="*/ 39 w 39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76">
                  <a:moveTo>
                    <a:pt x="3" y="76"/>
                  </a:moveTo>
                  <a:lnTo>
                    <a:pt x="3" y="76"/>
                  </a:lnTo>
                  <a:lnTo>
                    <a:pt x="10" y="76"/>
                  </a:lnTo>
                  <a:lnTo>
                    <a:pt x="17" y="73"/>
                  </a:lnTo>
                  <a:lnTo>
                    <a:pt x="22" y="70"/>
                  </a:lnTo>
                  <a:lnTo>
                    <a:pt x="27" y="65"/>
                  </a:lnTo>
                  <a:lnTo>
                    <a:pt x="32" y="60"/>
                  </a:lnTo>
                  <a:lnTo>
                    <a:pt x="36" y="53"/>
                  </a:lnTo>
                  <a:lnTo>
                    <a:pt x="36" y="48"/>
                  </a:lnTo>
                  <a:lnTo>
                    <a:pt x="39" y="40"/>
                  </a:lnTo>
                  <a:lnTo>
                    <a:pt x="36" y="33"/>
                  </a:lnTo>
                  <a:lnTo>
                    <a:pt x="36" y="25"/>
                  </a:lnTo>
                  <a:lnTo>
                    <a:pt x="32" y="17"/>
                  </a:lnTo>
                  <a:lnTo>
                    <a:pt x="27" y="12"/>
                  </a:lnTo>
                  <a:lnTo>
                    <a:pt x="22" y="7"/>
                  </a:lnTo>
                  <a:lnTo>
                    <a:pt x="17" y="5"/>
                  </a:lnTo>
                  <a:lnTo>
                    <a:pt x="10" y="2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47" name="Freeform 493"/>
            <p:cNvSpPr>
              <a:spLocks/>
            </p:cNvSpPr>
            <p:nvPr/>
          </p:nvSpPr>
          <p:spPr bwMode="auto">
            <a:xfrm>
              <a:off x="4953" y="4001"/>
              <a:ext cx="39" cy="76"/>
            </a:xfrm>
            <a:custGeom>
              <a:avLst/>
              <a:gdLst>
                <a:gd name="T0" fmla="*/ 3 w 39"/>
                <a:gd name="T1" fmla="*/ 76 h 76"/>
                <a:gd name="T2" fmla="*/ 3 w 39"/>
                <a:gd name="T3" fmla="*/ 76 h 76"/>
                <a:gd name="T4" fmla="*/ 10 w 39"/>
                <a:gd name="T5" fmla="*/ 76 h 76"/>
                <a:gd name="T6" fmla="*/ 17 w 39"/>
                <a:gd name="T7" fmla="*/ 73 h 76"/>
                <a:gd name="T8" fmla="*/ 22 w 39"/>
                <a:gd name="T9" fmla="*/ 71 h 76"/>
                <a:gd name="T10" fmla="*/ 27 w 39"/>
                <a:gd name="T11" fmla="*/ 66 h 76"/>
                <a:gd name="T12" fmla="*/ 32 w 39"/>
                <a:gd name="T13" fmla="*/ 61 h 76"/>
                <a:gd name="T14" fmla="*/ 36 w 39"/>
                <a:gd name="T15" fmla="*/ 53 h 76"/>
                <a:gd name="T16" fmla="*/ 36 w 39"/>
                <a:gd name="T17" fmla="*/ 48 h 76"/>
                <a:gd name="T18" fmla="*/ 39 w 39"/>
                <a:gd name="T19" fmla="*/ 41 h 76"/>
                <a:gd name="T20" fmla="*/ 36 w 39"/>
                <a:gd name="T21" fmla="*/ 33 h 76"/>
                <a:gd name="T22" fmla="*/ 36 w 39"/>
                <a:gd name="T23" fmla="*/ 25 h 76"/>
                <a:gd name="T24" fmla="*/ 32 w 39"/>
                <a:gd name="T25" fmla="*/ 18 h 76"/>
                <a:gd name="T26" fmla="*/ 27 w 39"/>
                <a:gd name="T27" fmla="*/ 13 h 76"/>
                <a:gd name="T28" fmla="*/ 22 w 39"/>
                <a:gd name="T29" fmla="*/ 8 h 76"/>
                <a:gd name="T30" fmla="*/ 17 w 39"/>
                <a:gd name="T31" fmla="*/ 5 h 76"/>
                <a:gd name="T32" fmla="*/ 10 w 39"/>
                <a:gd name="T33" fmla="*/ 3 h 76"/>
                <a:gd name="T34" fmla="*/ 3 w 39"/>
                <a:gd name="T35" fmla="*/ 0 h 76"/>
                <a:gd name="T36" fmla="*/ 0 w 39"/>
                <a:gd name="T37" fmla="*/ 0 h 76"/>
                <a:gd name="T38" fmla="*/ 0 w 39"/>
                <a:gd name="T39" fmla="*/ 0 h 76"/>
                <a:gd name="T40" fmla="*/ 0 w 39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76"/>
                <a:gd name="T65" fmla="*/ 39 w 39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76">
                  <a:moveTo>
                    <a:pt x="3" y="76"/>
                  </a:moveTo>
                  <a:lnTo>
                    <a:pt x="3" y="76"/>
                  </a:lnTo>
                  <a:lnTo>
                    <a:pt x="10" y="76"/>
                  </a:lnTo>
                  <a:lnTo>
                    <a:pt x="17" y="73"/>
                  </a:lnTo>
                  <a:lnTo>
                    <a:pt x="22" y="71"/>
                  </a:lnTo>
                  <a:lnTo>
                    <a:pt x="27" y="66"/>
                  </a:lnTo>
                  <a:lnTo>
                    <a:pt x="32" y="61"/>
                  </a:lnTo>
                  <a:lnTo>
                    <a:pt x="36" y="53"/>
                  </a:lnTo>
                  <a:lnTo>
                    <a:pt x="36" y="48"/>
                  </a:lnTo>
                  <a:lnTo>
                    <a:pt x="39" y="41"/>
                  </a:lnTo>
                  <a:lnTo>
                    <a:pt x="36" y="33"/>
                  </a:lnTo>
                  <a:lnTo>
                    <a:pt x="36" y="25"/>
                  </a:lnTo>
                  <a:lnTo>
                    <a:pt x="32" y="18"/>
                  </a:lnTo>
                  <a:lnTo>
                    <a:pt x="27" y="13"/>
                  </a:lnTo>
                  <a:lnTo>
                    <a:pt x="22" y="8"/>
                  </a:lnTo>
                  <a:lnTo>
                    <a:pt x="17" y="5"/>
                  </a:lnTo>
                  <a:lnTo>
                    <a:pt x="10" y="3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48" name="Freeform 494"/>
            <p:cNvSpPr>
              <a:spLocks/>
            </p:cNvSpPr>
            <p:nvPr/>
          </p:nvSpPr>
          <p:spPr bwMode="auto">
            <a:xfrm>
              <a:off x="5494" y="4001"/>
              <a:ext cx="38" cy="76"/>
            </a:xfrm>
            <a:custGeom>
              <a:avLst/>
              <a:gdLst>
                <a:gd name="T0" fmla="*/ 38 w 38"/>
                <a:gd name="T1" fmla="*/ 0 h 76"/>
                <a:gd name="T2" fmla="*/ 38 w 38"/>
                <a:gd name="T3" fmla="*/ 0 h 76"/>
                <a:gd name="T4" fmla="*/ 36 w 38"/>
                <a:gd name="T5" fmla="*/ 0 h 76"/>
                <a:gd name="T6" fmla="*/ 36 w 38"/>
                <a:gd name="T7" fmla="*/ 0 h 76"/>
                <a:gd name="T8" fmla="*/ 29 w 38"/>
                <a:gd name="T9" fmla="*/ 3 h 76"/>
                <a:gd name="T10" fmla="*/ 22 w 38"/>
                <a:gd name="T11" fmla="*/ 5 h 76"/>
                <a:gd name="T12" fmla="*/ 17 w 38"/>
                <a:gd name="T13" fmla="*/ 8 h 76"/>
                <a:gd name="T14" fmla="*/ 12 w 38"/>
                <a:gd name="T15" fmla="*/ 13 h 76"/>
                <a:gd name="T16" fmla="*/ 7 w 38"/>
                <a:gd name="T17" fmla="*/ 18 h 76"/>
                <a:gd name="T18" fmla="*/ 2 w 38"/>
                <a:gd name="T19" fmla="*/ 25 h 76"/>
                <a:gd name="T20" fmla="*/ 0 w 38"/>
                <a:gd name="T21" fmla="*/ 33 h 76"/>
                <a:gd name="T22" fmla="*/ 0 w 38"/>
                <a:gd name="T23" fmla="*/ 41 h 76"/>
                <a:gd name="T24" fmla="*/ 0 w 38"/>
                <a:gd name="T25" fmla="*/ 48 h 76"/>
                <a:gd name="T26" fmla="*/ 2 w 38"/>
                <a:gd name="T27" fmla="*/ 53 h 76"/>
                <a:gd name="T28" fmla="*/ 7 w 38"/>
                <a:gd name="T29" fmla="*/ 61 h 76"/>
                <a:gd name="T30" fmla="*/ 10 w 38"/>
                <a:gd name="T31" fmla="*/ 66 h 76"/>
                <a:gd name="T32" fmla="*/ 14 w 38"/>
                <a:gd name="T33" fmla="*/ 71 h 76"/>
                <a:gd name="T34" fmla="*/ 22 w 38"/>
                <a:gd name="T35" fmla="*/ 73 h 76"/>
                <a:gd name="T36" fmla="*/ 26 w 38"/>
                <a:gd name="T37" fmla="*/ 76 h 76"/>
                <a:gd name="T38" fmla="*/ 34 w 38"/>
                <a:gd name="T39" fmla="*/ 76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"/>
                <a:gd name="T61" fmla="*/ 0 h 76"/>
                <a:gd name="T62" fmla="*/ 38 w 38"/>
                <a:gd name="T63" fmla="*/ 76 h 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" h="76">
                  <a:moveTo>
                    <a:pt x="38" y="0"/>
                  </a:moveTo>
                  <a:lnTo>
                    <a:pt x="38" y="0"/>
                  </a:lnTo>
                  <a:lnTo>
                    <a:pt x="36" y="0"/>
                  </a:lnTo>
                  <a:lnTo>
                    <a:pt x="29" y="3"/>
                  </a:lnTo>
                  <a:lnTo>
                    <a:pt x="22" y="5"/>
                  </a:lnTo>
                  <a:lnTo>
                    <a:pt x="17" y="8"/>
                  </a:lnTo>
                  <a:lnTo>
                    <a:pt x="12" y="13"/>
                  </a:lnTo>
                  <a:lnTo>
                    <a:pt x="7" y="18"/>
                  </a:lnTo>
                  <a:lnTo>
                    <a:pt x="2" y="25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7" y="61"/>
                  </a:lnTo>
                  <a:lnTo>
                    <a:pt x="10" y="66"/>
                  </a:lnTo>
                  <a:lnTo>
                    <a:pt x="14" y="71"/>
                  </a:lnTo>
                  <a:lnTo>
                    <a:pt x="22" y="73"/>
                  </a:lnTo>
                  <a:lnTo>
                    <a:pt x="26" y="76"/>
                  </a:lnTo>
                  <a:lnTo>
                    <a:pt x="34" y="76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49" name="Freeform 495"/>
            <p:cNvSpPr>
              <a:spLocks/>
            </p:cNvSpPr>
            <p:nvPr/>
          </p:nvSpPr>
          <p:spPr bwMode="auto">
            <a:xfrm>
              <a:off x="4953" y="4942"/>
              <a:ext cx="39" cy="76"/>
            </a:xfrm>
            <a:custGeom>
              <a:avLst/>
              <a:gdLst>
                <a:gd name="T0" fmla="*/ 3 w 39"/>
                <a:gd name="T1" fmla="*/ 76 h 76"/>
                <a:gd name="T2" fmla="*/ 3 w 39"/>
                <a:gd name="T3" fmla="*/ 76 h 76"/>
                <a:gd name="T4" fmla="*/ 10 w 39"/>
                <a:gd name="T5" fmla="*/ 76 h 76"/>
                <a:gd name="T6" fmla="*/ 17 w 39"/>
                <a:gd name="T7" fmla="*/ 71 h 76"/>
                <a:gd name="T8" fmla="*/ 22 w 39"/>
                <a:gd name="T9" fmla="*/ 69 h 76"/>
                <a:gd name="T10" fmla="*/ 27 w 39"/>
                <a:gd name="T11" fmla="*/ 63 h 76"/>
                <a:gd name="T12" fmla="*/ 32 w 39"/>
                <a:gd name="T13" fmla="*/ 58 h 76"/>
                <a:gd name="T14" fmla="*/ 36 w 39"/>
                <a:gd name="T15" fmla="*/ 53 h 76"/>
                <a:gd name="T16" fmla="*/ 36 w 39"/>
                <a:gd name="T17" fmla="*/ 46 h 76"/>
                <a:gd name="T18" fmla="*/ 39 w 39"/>
                <a:gd name="T19" fmla="*/ 38 h 76"/>
                <a:gd name="T20" fmla="*/ 36 w 39"/>
                <a:gd name="T21" fmla="*/ 31 h 76"/>
                <a:gd name="T22" fmla="*/ 36 w 39"/>
                <a:gd name="T23" fmla="*/ 23 h 76"/>
                <a:gd name="T24" fmla="*/ 32 w 39"/>
                <a:gd name="T25" fmla="*/ 15 h 76"/>
                <a:gd name="T26" fmla="*/ 27 w 39"/>
                <a:gd name="T27" fmla="*/ 10 h 76"/>
                <a:gd name="T28" fmla="*/ 22 w 39"/>
                <a:gd name="T29" fmla="*/ 5 h 76"/>
                <a:gd name="T30" fmla="*/ 17 w 39"/>
                <a:gd name="T31" fmla="*/ 3 h 76"/>
                <a:gd name="T32" fmla="*/ 10 w 39"/>
                <a:gd name="T33" fmla="*/ 0 h 76"/>
                <a:gd name="T34" fmla="*/ 3 w 39"/>
                <a:gd name="T35" fmla="*/ 0 h 76"/>
                <a:gd name="T36" fmla="*/ 0 w 39"/>
                <a:gd name="T37" fmla="*/ 0 h 76"/>
                <a:gd name="T38" fmla="*/ 0 w 39"/>
                <a:gd name="T39" fmla="*/ 0 h 76"/>
                <a:gd name="T40" fmla="*/ 0 w 39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76"/>
                <a:gd name="T65" fmla="*/ 39 w 39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76">
                  <a:moveTo>
                    <a:pt x="3" y="76"/>
                  </a:moveTo>
                  <a:lnTo>
                    <a:pt x="3" y="76"/>
                  </a:lnTo>
                  <a:lnTo>
                    <a:pt x="10" y="76"/>
                  </a:lnTo>
                  <a:lnTo>
                    <a:pt x="17" y="71"/>
                  </a:lnTo>
                  <a:lnTo>
                    <a:pt x="22" y="69"/>
                  </a:lnTo>
                  <a:lnTo>
                    <a:pt x="27" y="63"/>
                  </a:lnTo>
                  <a:lnTo>
                    <a:pt x="32" y="58"/>
                  </a:lnTo>
                  <a:lnTo>
                    <a:pt x="36" y="53"/>
                  </a:lnTo>
                  <a:lnTo>
                    <a:pt x="36" y="46"/>
                  </a:lnTo>
                  <a:lnTo>
                    <a:pt x="39" y="38"/>
                  </a:lnTo>
                  <a:lnTo>
                    <a:pt x="36" y="31"/>
                  </a:lnTo>
                  <a:lnTo>
                    <a:pt x="36" y="23"/>
                  </a:lnTo>
                  <a:lnTo>
                    <a:pt x="32" y="15"/>
                  </a:lnTo>
                  <a:lnTo>
                    <a:pt x="27" y="10"/>
                  </a:lnTo>
                  <a:lnTo>
                    <a:pt x="22" y="5"/>
                  </a:lnTo>
                  <a:lnTo>
                    <a:pt x="17" y="3"/>
                  </a:lnTo>
                  <a:lnTo>
                    <a:pt x="10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0" name="Freeform 496"/>
            <p:cNvSpPr>
              <a:spLocks/>
            </p:cNvSpPr>
            <p:nvPr/>
          </p:nvSpPr>
          <p:spPr bwMode="auto">
            <a:xfrm>
              <a:off x="5494" y="4942"/>
              <a:ext cx="38" cy="76"/>
            </a:xfrm>
            <a:custGeom>
              <a:avLst/>
              <a:gdLst>
                <a:gd name="T0" fmla="*/ 38 w 38"/>
                <a:gd name="T1" fmla="*/ 0 h 76"/>
                <a:gd name="T2" fmla="*/ 38 w 38"/>
                <a:gd name="T3" fmla="*/ 0 h 76"/>
                <a:gd name="T4" fmla="*/ 36 w 38"/>
                <a:gd name="T5" fmla="*/ 0 h 76"/>
                <a:gd name="T6" fmla="*/ 36 w 38"/>
                <a:gd name="T7" fmla="*/ 0 h 76"/>
                <a:gd name="T8" fmla="*/ 29 w 38"/>
                <a:gd name="T9" fmla="*/ 0 h 76"/>
                <a:gd name="T10" fmla="*/ 22 w 38"/>
                <a:gd name="T11" fmla="*/ 3 h 76"/>
                <a:gd name="T12" fmla="*/ 17 w 38"/>
                <a:gd name="T13" fmla="*/ 5 h 76"/>
                <a:gd name="T14" fmla="*/ 12 w 38"/>
                <a:gd name="T15" fmla="*/ 10 h 76"/>
                <a:gd name="T16" fmla="*/ 7 w 38"/>
                <a:gd name="T17" fmla="*/ 15 h 76"/>
                <a:gd name="T18" fmla="*/ 2 w 38"/>
                <a:gd name="T19" fmla="*/ 23 h 76"/>
                <a:gd name="T20" fmla="*/ 0 w 38"/>
                <a:gd name="T21" fmla="*/ 31 h 76"/>
                <a:gd name="T22" fmla="*/ 0 w 38"/>
                <a:gd name="T23" fmla="*/ 38 h 76"/>
                <a:gd name="T24" fmla="*/ 0 w 38"/>
                <a:gd name="T25" fmla="*/ 46 h 76"/>
                <a:gd name="T26" fmla="*/ 2 w 38"/>
                <a:gd name="T27" fmla="*/ 53 h 76"/>
                <a:gd name="T28" fmla="*/ 7 w 38"/>
                <a:gd name="T29" fmla="*/ 58 h 76"/>
                <a:gd name="T30" fmla="*/ 10 w 38"/>
                <a:gd name="T31" fmla="*/ 63 h 76"/>
                <a:gd name="T32" fmla="*/ 14 w 38"/>
                <a:gd name="T33" fmla="*/ 69 h 76"/>
                <a:gd name="T34" fmla="*/ 22 w 38"/>
                <a:gd name="T35" fmla="*/ 71 h 76"/>
                <a:gd name="T36" fmla="*/ 26 w 38"/>
                <a:gd name="T37" fmla="*/ 76 h 76"/>
                <a:gd name="T38" fmla="*/ 34 w 38"/>
                <a:gd name="T39" fmla="*/ 76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"/>
                <a:gd name="T61" fmla="*/ 0 h 76"/>
                <a:gd name="T62" fmla="*/ 38 w 38"/>
                <a:gd name="T63" fmla="*/ 76 h 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" h="76">
                  <a:moveTo>
                    <a:pt x="38" y="0"/>
                  </a:moveTo>
                  <a:lnTo>
                    <a:pt x="38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2" y="3"/>
                  </a:lnTo>
                  <a:lnTo>
                    <a:pt x="17" y="5"/>
                  </a:lnTo>
                  <a:lnTo>
                    <a:pt x="12" y="10"/>
                  </a:lnTo>
                  <a:lnTo>
                    <a:pt x="7" y="15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2" y="53"/>
                  </a:lnTo>
                  <a:lnTo>
                    <a:pt x="7" y="58"/>
                  </a:lnTo>
                  <a:lnTo>
                    <a:pt x="10" y="63"/>
                  </a:lnTo>
                  <a:lnTo>
                    <a:pt x="14" y="69"/>
                  </a:lnTo>
                  <a:lnTo>
                    <a:pt x="22" y="71"/>
                  </a:lnTo>
                  <a:lnTo>
                    <a:pt x="26" y="76"/>
                  </a:lnTo>
                  <a:lnTo>
                    <a:pt x="34" y="76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1" name="Freeform 497"/>
            <p:cNvSpPr>
              <a:spLocks/>
            </p:cNvSpPr>
            <p:nvPr/>
          </p:nvSpPr>
          <p:spPr bwMode="auto">
            <a:xfrm>
              <a:off x="4953" y="5767"/>
              <a:ext cx="39" cy="76"/>
            </a:xfrm>
            <a:custGeom>
              <a:avLst/>
              <a:gdLst>
                <a:gd name="T0" fmla="*/ 3 w 39"/>
                <a:gd name="T1" fmla="*/ 76 h 76"/>
                <a:gd name="T2" fmla="*/ 3 w 39"/>
                <a:gd name="T3" fmla="*/ 76 h 76"/>
                <a:gd name="T4" fmla="*/ 10 w 39"/>
                <a:gd name="T5" fmla="*/ 76 h 76"/>
                <a:gd name="T6" fmla="*/ 17 w 39"/>
                <a:gd name="T7" fmla="*/ 73 h 76"/>
                <a:gd name="T8" fmla="*/ 22 w 39"/>
                <a:gd name="T9" fmla="*/ 71 h 76"/>
                <a:gd name="T10" fmla="*/ 27 w 39"/>
                <a:gd name="T11" fmla="*/ 66 h 76"/>
                <a:gd name="T12" fmla="*/ 32 w 39"/>
                <a:gd name="T13" fmla="*/ 61 h 76"/>
                <a:gd name="T14" fmla="*/ 36 w 39"/>
                <a:gd name="T15" fmla="*/ 53 h 76"/>
                <a:gd name="T16" fmla="*/ 36 w 39"/>
                <a:gd name="T17" fmla="*/ 46 h 76"/>
                <a:gd name="T18" fmla="*/ 39 w 39"/>
                <a:gd name="T19" fmla="*/ 40 h 76"/>
                <a:gd name="T20" fmla="*/ 36 w 39"/>
                <a:gd name="T21" fmla="*/ 30 h 76"/>
                <a:gd name="T22" fmla="*/ 36 w 39"/>
                <a:gd name="T23" fmla="*/ 25 h 76"/>
                <a:gd name="T24" fmla="*/ 32 w 39"/>
                <a:gd name="T25" fmla="*/ 18 h 76"/>
                <a:gd name="T26" fmla="*/ 27 w 39"/>
                <a:gd name="T27" fmla="*/ 13 h 76"/>
                <a:gd name="T28" fmla="*/ 22 w 39"/>
                <a:gd name="T29" fmla="*/ 8 h 76"/>
                <a:gd name="T30" fmla="*/ 17 w 39"/>
                <a:gd name="T31" fmla="*/ 5 h 76"/>
                <a:gd name="T32" fmla="*/ 10 w 39"/>
                <a:gd name="T33" fmla="*/ 3 h 76"/>
                <a:gd name="T34" fmla="*/ 3 w 39"/>
                <a:gd name="T35" fmla="*/ 0 h 76"/>
                <a:gd name="T36" fmla="*/ 0 w 39"/>
                <a:gd name="T37" fmla="*/ 0 h 76"/>
                <a:gd name="T38" fmla="*/ 0 w 39"/>
                <a:gd name="T39" fmla="*/ 0 h 76"/>
                <a:gd name="T40" fmla="*/ 0 w 39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76"/>
                <a:gd name="T65" fmla="*/ 39 w 39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76">
                  <a:moveTo>
                    <a:pt x="3" y="76"/>
                  </a:moveTo>
                  <a:lnTo>
                    <a:pt x="3" y="76"/>
                  </a:lnTo>
                  <a:lnTo>
                    <a:pt x="10" y="76"/>
                  </a:lnTo>
                  <a:lnTo>
                    <a:pt x="17" y="73"/>
                  </a:lnTo>
                  <a:lnTo>
                    <a:pt x="22" y="71"/>
                  </a:lnTo>
                  <a:lnTo>
                    <a:pt x="27" y="66"/>
                  </a:lnTo>
                  <a:lnTo>
                    <a:pt x="32" y="61"/>
                  </a:lnTo>
                  <a:lnTo>
                    <a:pt x="36" y="53"/>
                  </a:lnTo>
                  <a:lnTo>
                    <a:pt x="36" y="46"/>
                  </a:lnTo>
                  <a:lnTo>
                    <a:pt x="39" y="40"/>
                  </a:lnTo>
                  <a:lnTo>
                    <a:pt x="36" y="30"/>
                  </a:lnTo>
                  <a:lnTo>
                    <a:pt x="36" y="25"/>
                  </a:lnTo>
                  <a:lnTo>
                    <a:pt x="32" y="18"/>
                  </a:lnTo>
                  <a:lnTo>
                    <a:pt x="27" y="13"/>
                  </a:lnTo>
                  <a:lnTo>
                    <a:pt x="22" y="8"/>
                  </a:lnTo>
                  <a:lnTo>
                    <a:pt x="17" y="5"/>
                  </a:lnTo>
                  <a:lnTo>
                    <a:pt x="10" y="3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2" name="Freeform 498"/>
            <p:cNvSpPr>
              <a:spLocks/>
            </p:cNvSpPr>
            <p:nvPr/>
          </p:nvSpPr>
          <p:spPr bwMode="auto">
            <a:xfrm>
              <a:off x="5494" y="5767"/>
              <a:ext cx="38" cy="76"/>
            </a:xfrm>
            <a:custGeom>
              <a:avLst/>
              <a:gdLst>
                <a:gd name="T0" fmla="*/ 38 w 38"/>
                <a:gd name="T1" fmla="*/ 0 h 76"/>
                <a:gd name="T2" fmla="*/ 38 w 38"/>
                <a:gd name="T3" fmla="*/ 0 h 76"/>
                <a:gd name="T4" fmla="*/ 36 w 38"/>
                <a:gd name="T5" fmla="*/ 0 h 76"/>
                <a:gd name="T6" fmla="*/ 36 w 38"/>
                <a:gd name="T7" fmla="*/ 0 h 76"/>
                <a:gd name="T8" fmla="*/ 29 w 38"/>
                <a:gd name="T9" fmla="*/ 3 h 76"/>
                <a:gd name="T10" fmla="*/ 22 w 38"/>
                <a:gd name="T11" fmla="*/ 5 h 76"/>
                <a:gd name="T12" fmla="*/ 17 w 38"/>
                <a:gd name="T13" fmla="*/ 8 h 76"/>
                <a:gd name="T14" fmla="*/ 12 w 38"/>
                <a:gd name="T15" fmla="*/ 13 h 76"/>
                <a:gd name="T16" fmla="*/ 7 w 38"/>
                <a:gd name="T17" fmla="*/ 18 h 76"/>
                <a:gd name="T18" fmla="*/ 2 w 38"/>
                <a:gd name="T19" fmla="*/ 25 h 76"/>
                <a:gd name="T20" fmla="*/ 0 w 38"/>
                <a:gd name="T21" fmla="*/ 30 h 76"/>
                <a:gd name="T22" fmla="*/ 0 w 38"/>
                <a:gd name="T23" fmla="*/ 40 h 76"/>
                <a:gd name="T24" fmla="*/ 0 w 38"/>
                <a:gd name="T25" fmla="*/ 46 h 76"/>
                <a:gd name="T26" fmla="*/ 2 w 38"/>
                <a:gd name="T27" fmla="*/ 53 h 76"/>
                <a:gd name="T28" fmla="*/ 7 w 38"/>
                <a:gd name="T29" fmla="*/ 61 h 76"/>
                <a:gd name="T30" fmla="*/ 10 w 38"/>
                <a:gd name="T31" fmla="*/ 66 h 76"/>
                <a:gd name="T32" fmla="*/ 14 w 38"/>
                <a:gd name="T33" fmla="*/ 71 h 76"/>
                <a:gd name="T34" fmla="*/ 22 w 38"/>
                <a:gd name="T35" fmla="*/ 73 h 76"/>
                <a:gd name="T36" fmla="*/ 26 w 38"/>
                <a:gd name="T37" fmla="*/ 76 h 76"/>
                <a:gd name="T38" fmla="*/ 34 w 38"/>
                <a:gd name="T39" fmla="*/ 76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"/>
                <a:gd name="T61" fmla="*/ 0 h 76"/>
                <a:gd name="T62" fmla="*/ 38 w 38"/>
                <a:gd name="T63" fmla="*/ 76 h 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" h="76">
                  <a:moveTo>
                    <a:pt x="38" y="0"/>
                  </a:moveTo>
                  <a:lnTo>
                    <a:pt x="38" y="0"/>
                  </a:lnTo>
                  <a:lnTo>
                    <a:pt x="36" y="0"/>
                  </a:lnTo>
                  <a:lnTo>
                    <a:pt x="29" y="3"/>
                  </a:lnTo>
                  <a:lnTo>
                    <a:pt x="22" y="5"/>
                  </a:lnTo>
                  <a:lnTo>
                    <a:pt x="17" y="8"/>
                  </a:lnTo>
                  <a:lnTo>
                    <a:pt x="12" y="13"/>
                  </a:lnTo>
                  <a:lnTo>
                    <a:pt x="7" y="18"/>
                  </a:lnTo>
                  <a:lnTo>
                    <a:pt x="2" y="25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2" y="53"/>
                  </a:lnTo>
                  <a:lnTo>
                    <a:pt x="7" y="61"/>
                  </a:lnTo>
                  <a:lnTo>
                    <a:pt x="10" y="66"/>
                  </a:lnTo>
                  <a:lnTo>
                    <a:pt x="14" y="71"/>
                  </a:lnTo>
                  <a:lnTo>
                    <a:pt x="22" y="73"/>
                  </a:lnTo>
                  <a:lnTo>
                    <a:pt x="26" y="76"/>
                  </a:lnTo>
                  <a:lnTo>
                    <a:pt x="34" y="76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3" name="Freeform 499"/>
            <p:cNvSpPr>
              <a:spLocks/>
            </p:cNvSpPr>
            <p:nvPr/>
          </p:nvSpPr>
          <p:spPr bwMode="auto">
            <a:xfrm>
              <a:off x="6313" y="6349"/>
              <a:ext cx="53" cy="56"/>
            </a:xfrm>
            <a:custGeom>
              <a:avLst/>
              <a:gdLst>
                <a:gd name="T0" fmla="*/ 0 w 53"/>
                <a:gd name="T1" fmla="*/ 0 h 56"/>
                <a:gd name="T2" fmla="*/ 0 w 53"/>
                <a:gd name="T3" fmla="*/ 0 h 56"/>
                <a:gd name="T4" fmla="*/ 2 w 53"/>
                <a:gd name="T5" fmla="*/ 10 h 56"/>
                <a:gd name="T6" fmla="*/ 5 w 53"/>
                <a:gd name="T7" fmla="*/ 20 h 56"/>
                <a:gd name="T8" fmla="*/ 10 w 53"/>
                <a:gd name="T9" fmla="*/ 30 h 56"/>
                <a:gd name="T10" fmla="*/ 14 w 53"/>
                <a:gd name="T11" fmla="*/ 38 h 56"/>
                <a:gd name="T12" fmla="*/ 22 w 53"/>
                <a:gd name="T13" fmla="*/ 45 h 56"/>
                <a:gd name="T14" fmla="*/ 31 w 53"/>
                <a:gd name="T15" fmla="*/ 51 h 56"/>
                <a:gd name="T16" fmla="*/ 41 w 53"/>
                <a:gd name="T17" fmla="*/ 53 h 56"/>
                <a:gd name="T18" fmla="*/ 53 w 53"/>
                <a:gd name="T19" fmla="*/ 56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56"/>
                <a:gd name="T32" fmla="*/ 53 w 53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56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5" y="20"/>
                  </a:lnTo>
                  <a:lnTo>
                    <a:pt x="10" y="30"/>
                  </a:lnTo>
                  <a:lnTo>
                    <a:pt x="14" y="38"/>
                  </a:lnTo>
                  <a:lnTo>
                    <a:pt x="22" y="45"/>
                  </a:lnTo>
                  <a:lnTo>
                    <a:pt x="31" y="51"/>
                  </a:lnTo>
                  <a:lnTo>
                    <a:pt x="41" y="53"/>
                  </a:lnTo>
                  <a:lnTo>
                    <a:pt x="53" y="56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4" name="Freeform 500"/>
            <p:cNvSpPr>
              <a:spLocks/>
            </p:cNvSpPr>
            <p:nvPr/>
          </p:nvSpPr>
          <p:spPr bwMode="auto">
            <a:xfrm>
              <a:off x="7329" y="6349"/>
              <a:ext cx="53" cy="56"/>
            </a:xfrm>
            <a:custGeom>
              <a:avLst/>
              <a:gdLst>
                <a:gd name="T0" fmla="*/ 0 w 53"/>
                <a:gd name="T1" fmla="*/ 56 h 56"/>
                <a:gd name="T2" fmla="*/ 0 w 53"/>
                <a:gd name="T3" fmla="*/ 56 h 56"/>
                <a:gd name="T4" fmla="*/ 12 w 53"/>
                <a:gd name="T5" fmla="*/ 53 h 56"/>
                <a:gd name="T6" fmla="*/ 22 w 53"/>
                <a:gd name="T7" fmla="*/ 51 h 56"/>
                <a:gd name="T8" fmla="*/ 31 w 53"/>
                <a:gd name="T9" fmla="*/ 45 h 56"/>
                <a:gd name="T10" fmla="*/ 38 w 53"/>
                <a:gd name="T11" fmla="*/ 38 h 56"/>
                <a:gd name="T12" fmla="*/ 46 w 53"/>
                <a:gd name="T13" fmla="*/ 30 h 56"/>
                <a:gd name="T14" fmla="*/ 51 w 53"/>
                <a:gd name="T15" fmla="*/ 20 h 56"/>
                <a:gd name="T16" fmla="*/ 53 w 53"/>
                <a:gd name="T17" fmla="*/ 10 h 56"/>
                <a:gd name="T18" fmla="*/ 53 w 53"/>
                <a:gd name="T19" fmla="*/ 0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56"/>
                <a:gd name="T32" fmla="*/ 53 w 53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56">
                  <a:moveTo>
                    <a:pt x="0" y="56"/>
                  </a:moveTo>
                  <a:lnTo>
                    <a:pt x="0" y="56"/>
                  </a:lnTo>
                  <a:lnTo>
                    <a:pt x="12" y="53"/>
                  </a:lnTo>
                  <a:lnTo>
                    <a:pt x="22" y="51"/>
                  </a:lnTo>
                  <a:lnTo>
                    <a:pt x="31" y="45"/>
                  </a:lnTo>
                  <a:lnTo>
                    <a:pt x="38" y="38"/>
                  </a:lnTo>
                  <a:lnTo>
                    <a:pt x="46" y="30"/>
                  </a:lnTo>
                  <a:lnTo>
                    <a:pt x="51" y="20"/>
                  </a:lnTo>
                  <a:lnTo>
                    <a:pt x="53" y="10"/>
                  </a:lnTo>
                  <a:lnTo>
                    <a:pt x="53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5" name="Freeform 501"/>
            <p:cNvSpPr>
              <a:spLocks/>
            </p:cNvSpPr>
            <p:nvPr/>
          </p:nvSpPr>
          <p:spPr bwMode="auto">
            <a:xfrm>
              <a:off x="7329" y="2647"/>
              <a:ext cx="53" cy="56"/>
            </a:xfrm>
            <a:custGeom>
              <a:avLst/>
              <a:gdLst>
                <a:gd name="T0" fmla="*/ 53 w 53"/>
                <a:gd name="T1" fmla="*/ 56 h 56"/>
                <a:gd name="T2" fmla="*/ 53 w 53"/>
                <a:gd name="T3" fmla="*/ 56 h 56"/>
                <a:gd name="T4" fmla="*/ 53 w 53"/>
                <a:gd name="T5" fmla="*/ 43 h 56"/>
                <a:gd name="T6" fmla="*/ 51 w 53"/>
                <a:gd name="T7" fmla="*/ 33 h 56"/>
                <a:gd name="T8" fmla="*/ 46 w 53"/>
                <a:gd name="T9" fmla="*/ 23 h 56"/>
                <a:gd name="T10" fmla="*/ 38 w 53"/>
                <a:gd name="T11" fmla="*/ 16 h 56"/>
                <a:gd name="T12" fmla="*/ 31 w 53"/>
                <a:gd name="T13" fmla="*/ 8 h 56"/>
                <a:gd name="T14" fmla="*/ 22 w 53"/>
                <a:gd name="T15" fmla="*/ 3 h 56"/>
                <a:gd name="T16" fmla="*/ 12 w 53"/>
                <a:gd name="T17" fmla="*/ 0 h 56"/>
                <a:gd name="T18" fmla="*/ 0 w 53"/>
                <a:gd name="T19" fmla="*/ 0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56"/>
                <a:gd name="T32" fmla="*/ 53 w 53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56">
                  <a:moveTo>
                    <a:pt x="53" y="56"/>
                  </a:moveTo>
                  <a:lnTo>
                    <a:pt x="53" y="56"/>
                  </a:lnTo>
                  <a:lnTo>
                    <a:pt x="53" y="43"/>
                  </a:lnTo>
                  <a:lnTo>
                    <a:pt x="51" y="33"/>
                  </a:lnTo>
                  <a:lnTo>
                    <a:pt x="46" y="23"/>
                  </a:lnTo>
                  <a:lnTo>
                    <a:pt x="38" y="16"/>
                  </a:lnTo>
                  <a:lnTo>
                    <a:pt x="31" y="8"/>
                  </a:lnTo>
                  <a:lnTo>
                    <a:pt x="22" y="3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6" name="Freeform 502"/>
            <p:cNvSpPr>
              <a:spLocks/>
            </p:cNvSpPr>
            <p:nvPr/>
          </p:nvSpPr>
          <p:spPr bwMode="auto">
            <a:xfrm>
              <a:off x="6313" y="2647"/>
              <a:ext cx="53" cy="56"/>
            </a:xfrm>
            <a:custGeom>
              <a:avLst/>
              <a:gdLst>
                <a:gd name="T0" fmla="*/ 53 w 53"/>
                <a:gd name="T1" fmla="*/ 0 h 56"/>
                <a:gd name="T2" fmla="*/ 53 w 53"/>
                <a:gd name="T3" fmla="*/ 0 h 56"/>
                <a:gd name="T4" fmla="*/ 41 w 53"/>
                <a:gd name="T5" fmla="*/ 0 h 56"/>
                <a:gd name="T6" fmla="*/ 31 w 53"/>
                <a:gd name="T7" fmla="*/ 3 h 56"/>
                <a:gd name="T8" fmla="*/ 22 w 53"/>
                <a:gd name="T9" fmla="*/ 8 h 56"/>
                <a:gd name="T10" fmla="*/ 14 w 53"/>
                <a:gd name="T11" fmla="*/ 16 h 56"/>
                <a:gd name="T12" fmla="*/ 10 w 53"/>
                <a:gd name="T13" fmla="*/ 23 h 56"/>
                <a:gd name="T14" fmla="*/ 5 w 53"/>
                <a:gd name="T15" fmla="*/ 33 h 56"/>
                <a:gd name="T16" fmla="*/ 2 w 53"/>
                <a:gd name="T17" fmla="*/ 43 h 56"/>
                <a:gd name="T18" fmla="*/ 0 w 53"/>
                <a:gd name="T19" fmla="*/ 56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56"/>
                <a:gd name="T32" fmla="*/ 53 w 53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56">
                  <a:moveTo>
                    <a:pt x="53" y="0"/>
                  </a:moveTo>
                  <a:lnTo>
                    <a:pt x="53" y="0"/>
                  </a:lnTo>
                  <a:lnTo>
                    <a:pt x="41" y="0"/>
                  </a:lnTo>
                  <a:lnTo>
                    <a:pt x="31" y="3"/>
                  </a:lnTo>
                  <a:lnTo>
                    <a:pt x="22" y="8"/>
                  </a:lnTo>
                  <a:lnTo>
                    <a:pt x="14" y="16"/>
                  </a:lnTo>
                  <a:lnTo>
                    <a:pt x="10" y="23"/>
                  </a:lnTo>
                  <a:lnTo>
                    <a:pt x="5" y="33"/>
                  </a:lnTo>
                  <a:lnTo>
                    <a:pt x="2" y="43"/>
                  </a:lnTo>
                  <a:lnTo>
                    <a:pt x="0" y="56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7" name="Line 503"/>
            <p:cNvSpPr>
              <a:spLocks noChangeShapeType="1"/>
            </p:cNvSpPr>
            <p:nvPr/>
          </p:nvSpPr>
          <p:spPr bwMode="auto">
            <a:xfrm>
              <a:off x="5419" y="6215"/>
              <a:ext cx="3" cy="15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8" name="Line 504"/>
            <p:cNvSpPr>
              <a:spLocks noChangeShapeType="1"/>
            </p:cNvSpPr>
            <p:nvPr/>
          </p:nvSpPr>
          <p:spPr bwMode="auto">
            <a:xfrm>
              <a:off x="5350" y="6291"/>
              <a:ext cx="14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59" name="Freeform 505"/>
            <p:cNvSpPr>
              <a:spLocks/>
            </p:cNvSpPr>
            <p:nvPr/>
          </p:nvSpPr>
          <p:spPr bwMode="auto">
            <a:xfrm>
              <a:off x="6313" y="2647"/>
              <a:ext cx="250" cy="38"/>
            </a:xfrm>
            <a:custGeom>
              <a:avLst/>
              <a:gdLst>
                <a:gd name="T0" fmla="*/ 0 w 250"/>
                <a:gd name="T1" fmla="*/ 38 h 38"/>
                <a:gd name="T2" fmla="*/ 250 w 250"/>
                <a:gd name="T3" fmla="*/ 38 h 38"/>
                <a:gd name="T4" fmla="*/ 250 w 250"/>
                <a:gd name="T5" fmla="*/ 0 h 38"/>
                <a:gd name="T6" fmla="*/ 0 60000 65536"/>
                <a:gd name="T7" fmla="*/ 0 60000 65536"/>
                <a:gd name="T8" fmla="*/ 0 60000 65536"/>
                <a:gd name="T9" fmla="*/ 0 w 250"/>
                <a:gd name="T10" fmla="*/ 0 h 38"/>
                <a:gd name="T11" fmla="*/ 250 w 250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0" h="38">
                  <a:moveTo>
                    <a:pt x="0" y="38"/>
                  </a:moveTo>
                  <a:lnTo>
                    <a:pt x="250" y="38"/>
                  </a:lnTo>
                  <a:lnTo>
                    <a:pt x="25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60" name="Freeform 506"/>
            <p:cNvSpPr>
              <a:spLocks/>
            </p:cNvSpPr>
            <p:nvPr/>
          </p:nvSpPr>
          <p:spPr bwMode="auto">
            <a:xfrm>
              <a:off x="6313" y="6291"/>
              <a:ext cx="250" cy="38"/>
            </a:xfrm>
            <a:custGeom>
              <a:avLst/>
              <a:gdLst>
                <a:gd name="T0" fmla="*/ 0 w 250"/>
                <a:gd name="T1" fmla="*/ 38 h 38"/>
                <a:gd name="T2" fmla="*/ 250 w 250"/>
                <a:gd name="T3" fmla="*/ 38 h 38"/>
                <a:gd name="T4" fmla="*/ 250 w 250"/>
                <a:gd name="T5" fmla="*/ 0 h 38"/>
                <a:gd name="T6" fmla="*/ 0 60000 65536"/>
                <a:gd name="T7" fmla="*/ 0 60000 65536"/>
                <a:gd name="T8" fmla="*/ 0 60000 65536"/>
                <a:gd name="T9" fmla="*/ 0 w 250"/>
                <a:gd name="T10" fmla="*/ 0 h 38"/>
                <a:gd name="T11" fmla="*/ 250 w 250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0" h="38">
                  <a:moveTo>
                    <a:pt x="0" y="38"/>
                  </a:moveTo>
                  <a:lnTo>
                    <a:pt x="250" y="38"/>
                  </a:lnTo>
                  <a:lnTo>
                    <a:pt x="25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61" name="Freeform 507"/>
            <p:cNvSpPr>
              <a:spLocks/>
            </p:cNvSpPr>
            <p:nvPr/>
          </p:nvSpPr>
          <p:spPr bwMode="auto">
            <a:xfrm>
              <a:off x="5655" y="3019"/>
              <a:ext cx="72" cy="74"/>
            </a:xfrm>
            <a:custGeom>
              <a:avLst/>
              <a:gdLst>
                <a:gd name="T0" fmla="*/ 72 w 72"/>
                <a:gd name="T1" fmla="*/ 36 h 74"/>
                <a:gd name="T2" fmla="*/ 72 w 72"/>
                <a:gd name="T3" fmla="*/ 36 h 74"/>
                <a:gd name="T4" fmla="*/ 72 w 72"/>
                <a:gd name="T5" fmla="*/ 28 h 74"/>
                <a:gd name="T6" fmla="*/ 69 w 72"/>
                <a:gd name="T7" fmla="*/ 23 h 74"/>
                <a:gd name="T8" fmla="*/ 67 w 72"/>
                <a:gd name="T9" fmla="*/ 16 h 74"/>
                <a:gd name="T10" fmla="*/ 62 w 72"/>
                <a:gd name="T11" fmla="*/ 10 h 74"/>
                <a:gd name="T12" fmla="*/ 57 w 72"/>
                <a:gd name="T13" fmla="*/ 5 h 74"/>
                <a:gd name="T14" fmla="*/ 50 w 72"/>
                <a:gd name="T15" fmla="*/ 3 h 74"/>
                <a:gd name="T16" fmla="*/ 43 w 72"/>
                <a:gd name="T17" fmla="*/ 0 h 74"/>
                <a:gd name="T18" fmla="*/ 38 w 72"/>
                <a:gd name="T19" fmla="*/ 0 h 74"/>
                <a:gd name="T20" fmla="*/ 29 w 72"/>
                <a:gd name="T21" fmla="*/ 0 h 74"/>
                <a:gd name="T22" fmla="*/ 21 w 72"/>
                <a:gd name="T23" fmla="*/ 3 h 74"/>
                <a:gd name="T24" fmla="*/ 17 w 72"/>
                <a:gd name="T25" fmla="*/ 5 h 74"/>
                <a:gd name="T26" fmla="*/ 12 w 72"/>
                <a:gd name="T27" fmla="*/ 10 h 74"/>
                <a:gd name="T28" fmla="*/ 7 w 72"/>
                <a:gd name="T29" fmla="*/ 16 h 74"/>
                <a:gd name="T30" fmla="*/ 2 w 72"/>
                <a:gd name="T31" fmla="*/ 23 h 74"/>
                <a:gd name="T32" fmla="*/ 0 w 72"/>
                <a:gd name="T33" fmla="*/ 28 h 74"/>
                <a:gd name="T34" fmla="*/ 0 w 72"/>
                <a:gd name="T35" fmla="*/ 36 h 74"/>
                <a:gd name="T36" fmla="*/ 0 w 72"/>
                <a:gd name="T37" fmla="*/ 43 h 74"/>
                <a:gd name="T38" fmla="*/ 2 w 72"/>
                <a:gd name="T39" fmla="*/ 51 h 74"/>
                <a:gd name="T40" fmla="*/ 7 w 72"/>
                <a:gd name="T41" fmla="*/ 59 h 74"/>
                <a:gd name="T42" fmla="*/ 12 w 72"/>
                <a:gd name="T43" fmla="*/ 64 h 74"/>
                <a:gd name="T44" fmla="*/ 17 w 72"/>
                <a:gd name="T45" fmla="*/ 66 h 74"/>
                <a:gd name="T46" fmla="*/ 21 w 72"/>
                <a:gd name="T47" fmla="*/ 71 h 74"/>
                <a:gd name="T48" fmla="*/ 29 w 72"/>
                <a:gd name="T49" fmla="*/ 74 h 74"/>
                <a:gd name="T50" fmla="*/ 38 w 72"/>
                <a:gd name="T51" fmla="*/ 74 h 74"/>
                <a:gd name="T52" fmla="*/ 43 w 72"/>
                <a:gd name="T53" fmla="*/ 74 h 74"/>
                <a:gd name="T54" fmla="*/ 50 w 72"/>
                <a:gd name="T55" fmla="*/ 71 h 74"/>
                <a:gd name="T56" fmla="*/ 57 w 72"/>
                <a:gd name="T57" fmla="*/ 66 h 74"/>
                <a:gd name="T58" fmla="*/ 62 w 72"/>
                <a:gd name="T59" fmla="*/ 64 h 74"/>
                <a:gd name="T60" fmla="*/ 67 w 72"/>
                <a:gd name="T61" fmla="*/ 59 h 74"/>
                <a:gd name="T62" fmla="*/ 69 w 72"/>
                <a:gd name="T63" fmla="*/ 51 h 74"/>
                <a:gd name="T64" fmla="*/ 72 w 72"/>
                <a:gd name="T65" fmla="*/ 43 h 74"/>
                <a:gd name="T66" fmla="*/ 72 w 72"/>
                <a:gd name="T67" fmla="*/ 36 h 7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"/>
                <a:gd name="T103" fmla="*/ 0 h 74"/>
                <a:gd name="T104" fmla="*/ 72 w 72"/>
                <a:gd name="T105" fmla="*/ 74 h 7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" h="74">
                  <a:moveTo>
                    <a:pt x="72" y="36"/>
                  </a:moveTo>
                  <a:lnTo>
                    <a:pt x="72" y="36"/>
                  </a:lnTo>
                  <a:lnTo>
                    <a:pt x="72" y="28"/>
                  </a:lnTo>
                  <a:lnTo>
                    <a:pt x="69" y="23"/>
                  </a:lnTo>
                  <a:lnTo>
                    <a:pt x="67" y="16"/>
                  </a:lnTo>
                  <a:lnTo>
                    <a:pt x="62" y="10"/>
                  </a:lnTo>
                  <a:lnTo>
                    <a:pt x="57" y="5"/>
                  </a:lnTo>
                  <a:lnTo>
                    <a:pt x="50" y="3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2" y="10"/>
                  </a:lnTo>
                  <a:lnTo>
                    <a:pt x="7" y="16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51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6"/>
                  </a:lnTo>
                  <a:lnTo>
                    <a:pt x="21" y="71"/>
                  </a:lnTo>
                  <a:lnTo>
                    <a:pt x="29" y="74"/>
                  </a:lnTo>
                  <a:lnTo>
                    <a:pt x="38" y="74"/>
                  </a:lnTo>
                  <a:lnTo>
                    <a:pt x="43" y="74"/>
                  </a:lnTo>
                  <a:lnTo>
                    <a:pt x="50" y="71"/>
                  </a:lnTo>
                  <a:lnTo>
                    <a:pt x="57" y="66"/>
                  </a:lnTo>
                  <a:lnTo>
                    <a:pt x="62" y="64"/>
                  </a:lnTo>
                  <a:lnTo>
                    <a:pt x="67" y="59"/>
                  </a:lnTo>
                  <a:lnTo>
                    <a:pt x="69" y="51"/>
                  </a:lnTo>
                  <a:lnTo>
                    <a:pt x="72" y="43"/>
                  </a:lnTo>
                  <a:lnTo>
                    <a:pt x="72" y="36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62" name="Freeform 508"/>
            <p:cNvSpPr>
              <a:spLocks/>
            </p:cNvSpPr>
            <p:nvPr/>
          </p:nvSpPr>
          <p:spPr bwMode="auto">
            <a:xfrm>
              <a:off x="5655" y="3156"/>
              <a:ext cx="72" cy="76"/>
            </a:xfrm>
            <a:custGeom>
              <a:avLst/>
              <a:gdLst>
                <a:gd name="T0" fmla="*/ 72 w 72"/>
                <a:gd name="T1" fmla="*/ 38 h 76"/>
                <a:gd name="T2" fmla="*/ 72 w 72"/>
                <a:gd name="T3" fmla="*/ 38 h 76"/>
                <a:gd name="T4" fmla="*/ 72 w 72"/>
                <a:gd name="T5" fmla="*/ 30 h 76"/>
                <a:gd name="T6" fmla="*/ 69 w 72"/>
                <a:gd name="T7" fmla="*/ 23 h 76"/>
                <a:gd name="T8" fmla="*/ 67 w 72"/>
                <a:gd name="T9" fmla="*/ 18 h 76"/>
                <a:gd name="T10" fmla="*/ 62 w 72"/>
                <a:gd name="T11" fmla="*/ 13 h 76"/>
                <a:gd name="T12" fmla="*/ 57 w 72"/>
                <a:gd name="T13" fmla="*/ 8 h 76"/>
                <a:gd name="T14" fmla="*/ 50 w 72"/>
                <a:gd name="T15" fmla="*/ 3 h 76"/>
                <a:gd name="T16" fmla="*/ 43 w 72"/>
                <a:gd name="T17" fmla="*/ 3 h 76"/>
                <a:gd name="T18" fmla="*/ 38 w 72"/>
                <a:gd name="T19" fmla="*/ 0 h 76"/>
                <a:gd name="T20" fmla="*/ 29 w 72"/>
                <a:gd name="T21" fmla="*/ 3 h 76"/>
                <a:gd name="T22" fmla="*/ 21 w 72"/>
                <a:gd name="T23" fmla="*/ 3 h 76"/>
                <a:gd name="T24" fmla="*/ 17 w 72"/>
                <a:gd name="T25" fmla="*/ 8 h 76"/>
                <a:gd name="T26" fmla="*/ 12 w 72"/>
                <a:gd name="T27" fmla="*/ 13 h 76"/>
                <a:gd name="T28" fmla="*/ 7 w 72"/>
                <a:gd name="T29" fmla="*/ 18 h 76"/>
                <a:gd name="T30" fmla="*/ 2 w 72"/>
                <a:gd name="T31" fmla="*/ 23 h 76"/>
                <a:gd name="T32" fmla="*/ 0 w 72"/>
                <a:gd name="T33" fmla="*/ 30 h 76"/>
                <a:gd name="T34" fmla="*/ 0 w 72"/>
                <a:gd name="T35" fmla="*/ 38 h 76"/>
                <a:gd name="T36" fmla="*/ 0 w 72"/>
                <a:gd name="T37" fmla="*/ 46 h 76"/>
                <a:gd name="T38" fmla="*/ 2 w 72"/>
                <a:gd name="T39" fmla="*/ 53 h 76"/>
                <a:gd name="T40" fmla="*/ 7 w 72"/>
                <a:gd name="T41" fmla="*/ 58 h 76"/>
                <a:gd name="T42" fmla="*/ 12 w 72"/>
                <a:gd name="T43" fmla="*/ 63 h 76"/>
                <a:gd name="T44" fmla="*/ 17 w 72"/>
                <a:gd name="T45" fmla="*/ 68 h 76"/>
                <a:gd name="T46" fmla="*/ 21 w 72"/>
                <a:gd name="T47" fmla="*/ 73 h 76"/>
                <a:gd name="T48" fmla="*/ 29 w 72"/>
                <a:gd name="T49" fmla="*/ 76 h 76"/>
                <a:gd name="T50" fmla="*/ 38 w 72"/>
                <a:gd name="T51" fmla="*/ 76 h 76"/>
                <a:gd name="T52" fmla="*/ 43 w 72"/>
                <a:gd name="T53" fmla="*/ 76 h 76"/>
                <a:gd name="T54" fmla="*/ 50 w 72"/>
                <a:gd name="T55" fmla="*/ 73 h 76"/>
                <a:gd name="T56" fmla="*/ 57 w 72"/>
                <a:gd name="T57" fmla="*/ 68 h 76"/>
                <a:gd name="T58" fmla="*/ 62 w 72"/>
                <a:gd name="T59" fmla="*/ 63 h 76"/>
                <a:gd name="T60" fmla="*/ 67 w 72"/>
                <a:gd name="T61" fmla="*/ 58 h 76"/>
                <a:gd name="T62" fmla="*/ 69 w 72"/>
                <a:gd name="T63" fmla="*/ 53 h 76"/>
                <a:gd name="T64" fmla="*/ 72 w 72"/>
                <a:gd name="T65" fmla="*/ 46 h 76"/>
                <a:gd name="T66" fmla="*/ 72 w 72"/>
                <a:gd name="T67" fmla="*/ 38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"/>
                <a:gd name="T103" fmla="*/ 0 h 76"/>
                <a:gd name="T104" fmla="*/ 72 w 72"/>
                <a:gd name="T105" fmla="*/ 76 h 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" h="76">
                  <a:moveTo>
                    <a:pt x="72" y="38"/>
                  </a:moveTo>
                  <a:lnTo>
                    <a:pt x="72" y="38"/>
                  </a:lnTo>
                  <a:lnTo>
                    <a:pt x="72" y="30"/>
                  </a:lnTo>
                  <a:lnTo>
                    <a:pt x="69" y="23"/>
                  </a:lnTo>
                  <a:lnTo>
                    <a:pt x="67" y="18"/>
                  </a:lnTo>
                  <a:lnTo>
                    <a:pt x="62" y="13"/>
                  </a:lnTo>
                  <a:lnTo>
                    <a:pt x="57" y="8"/>
                  </a:lnTo>
                  <a:lnTo>
                    <a:pt x="50" y="3"/>
                  </a:lnTo>
                  <a:lnTo>
                    <a:pt x="43" y="3"/>
                  </a:lnTo>
                  <a:lnTo>
                    <a:pt x="38" y="0"/>
                  </a:lnTo>
                  <a:lnTo>
                    <a:pt x="29" y="3"/>
                  </a:lnTo>
                  <a:lnTo>
                    <a:pt x="21" y="3"/>
                  </a:lnTo>
                  <a:lnTo>
                    <a:pt x="17" y="8"/>
                  </a:lnTo>
                  <a:lnTo>
                    <a:pt x="12" y="13"/>
                  </a:lnTo>
                  <a:lnTo>
                    <a:pt x="7" y="18"/>
                  </a:lnTo>
                  <a:lnTo>
                    <a:pt x="2" y="23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2" y="53"/>
                  </a:lnTo>
                  <a:lnTo>
                    <a:pt x="7" y="58"/>
                  </a:lnTo>
                  <a:lnTo>
                    <a:pt x="12" y="63"/>
                  </a:lnTo>
                  <a:lnTo>
                    <a:pt x="17" y="68"/>
                  </a:lnTo>
                  <a:lnTo>
                    <a:pt x="21" y="73"/>
                  </a:lnTo>
                  <a:lnTo>
                    <a:pt x="29" y="76"/>
                  </a:lnTo>
                  <a:lnTo>
                    <a:pt x="38" y="76"/>
                  </a:lnTo>
                  <a:lnTo>
                    <a:pt x="43" y="76"/>
                  </a:lnTo>
                  <a:lnTo>
                    <a:pt x="50" y="73"/>
                  </a:lnTo>
                  <a:lnTo>
                    <a:pt x="57" y="68"/>
                  </a:lnTo>
                  <a:lnTo>
                    <a:pt x="62" y="63"/>
                  </a:lnTo>
                  <a:lnTo>
                    <a:pt x="67" y="58"/>
                  </a:lnTo>
                  <a:lnTo>
                    <a:pt x="69" y="53"/>
                  </a:lnTo>
                  <a:lnTo>
                    <a:pt x="72" y="46"/>
                  </a:lnTo>
                  <a:lnTo>
                    <a:pt x="72" y="38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63" name="Freeform 509"/>
            <p:cNvSpPr>
              <a:spLocks/>
            </p:cNvSpPr>
            <p:nvPr/>
          </p:nvSpPr>
          <p:spPr bwMode="auto">
            <a:xfrm>
              <a:off x="5655" y="3290"/>
              <a:ext cx="72" cy="76"/>
            </a:xfrm>
            <a:custGeom>
              <a:avLst/>
              <a:gdLst>
                <a:gd name="T0" fmla="*/ 72 w 72"/>
                <a:gd name="T1" fmla="*/ 38 h 76"/>
                <a:gd name="T2" fmla="*/ 72 w 72"/>
                <a:gd name="T3" fmla="*/ 38 h 76"/>
                <a:gd name="T4" fmla="*/ 72 w 72"/>
                <a:gd name="T5" fmla="*/ 30 h 76"/>
                <a:gd name="T6" fmla="*/ 69 w 72"/>
                <a:gd name="T7" fmla="*/ 23 h 76"/>
                <a:gd name="T8" fmla="*/ 67 w 72"/>
                <a:gd name="T9" fmla="*/ 18 h 76"/>
                <a:gd name="T10" fmla="*/ 62 w 72"/>
                <a:gd name="T11" fmla="*/ 13 h 76"/>
                <a:gd name="T12" fmla="*/ 57 w 72"/>
                <a:gd name="T13" fmla="*/ 8 h 76"/>
                <a:gd name="T14" fmla="*/ 50 w 72"/>
                <a:gd name="T15" fmla="*/ 3 h 76"/>
                <a:gd name="T16" fmla="*/ 43 w 72"/>
                <a:gd name="T17" fmla="*/ 0 h 76"/>
                <a:gd name="T18" fmla="*/ 38 w 72"/>
                <a:gd name="T19" fmla="*/ 0 h 76"/>
                <a:gd name="T20" fmla="*/ 29 w 72"/>
                <a:gd name="T21" fmla="*/ 0 h 76"/>
                <a:gd name="T22" fmla="*/ 21 w 72"/>
                <a:gd name="T23" fmla="*/ 3 h 76"/>
                <a:gd name="T24" fmla="*/ 17 w 72"/>
                <a:gd name="T25" fmla="*/ 8 h 76"/>
                <a:gd name="T26" fmla="*/ 12 w 72"/>
                <a:gd name="T27" fmla="*/ 13 h 76"/>
                <a:gd name="T28" fmla="*/ 7 w 72"/>
                <a:gd name="T29" fmla="*/ 18 h 76"/>
                <a:gd name="T30" fmla="*/ 2 w 72"/>
                <a:gd name="T31" fmla="*/ 23 h 76"/>
                <a:gd name="T32" fmla="*/ 0 w 72"/>
                <a:gd name="T33" fmla="*/ 30 h 76"/>
                <a:gd name="T34" fmla="*/ 0 w 72"/>
                <a:gd name="T35" fmla="*/ 38 h 76"/>
                <a:gd name="T36" fmla="*/ 0 w 72"/>
                <a:gd name="T37" fmla="*/ 46 h 76"/>
                <a:gd name="T38" fmla="*/ 2 w 72"/>
                <a:gd name="T39" fmla="*/ 53 h 76"/>
                <a:gd name="T40" fmla="*/ 7 w 72"/>
                <a:gd name="T41" fmla="*/ 61 h 76"/>
                <a:gd name="T42" fmla="*/ 12 w 72"/>
                <a:gd name="T43" fmla="*/ 66 h 76"/>
                <a:gd name="T44" fmla="*/ 17 w 72"/>
                <a:gd name="T45" fmla="*/ 68 h 76"/>
                <a:gd name="T46" fmla="*/ 21 w 72"/>
                <a:gd name="T47" fmla="*/ 73 h 76"/>
                <a:gd name="T48" fmla="*/ 29 w 72"/>
                <a:gd name="T49" fmla="*/ 76 h 76"/>
                <a:gd name="T50" fmla="*/ 38 w 72"/>
                <a:gd name="T51" fmla="*/ 76 h 76"/>
                <a:gd name="T52" fmla="*/ 43 w 72"/>
                <a:gd name="T53" fmla="*/ 76 h 76"/>
                <a:gd name="T54" fmla="*/ 50 w 72"/>
                <a:gd name="T55" fmla="*/ 73 h 76"/>
                <a:gd name="T56" fmla="*/ 57 w 72"/>
                <a:gd name="T57" fmla="*/ 68 h 76"/>
                <a:gd name="T58" fmla="*/ 62 w 72"/>
                <a:gd name="T59" fmla="*/ 66 h 76"/>
                <a:gd name="T60" fmla="*/ 67 w 72"/>
                <a:gd name="T61" fmla="*/ 61 h 76"/>
                <a:gd name="T62" fmla="*/ 69 w 72"/>
                <a:gd name="T63" fmla="*/ 53 h 76"/>
                <a:gd name="T64" fmla="*/ 72 w 72"/>
                <a:gd name="T65" fmla="*/ 46 h 76"/>
                <a:gd name="T66" fmla="*/ 72 w 72"/>
                <a:gd name="T67" fmla="*/ 38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"/>
                <a:gd name="T103" fmla="*/ 0 h 76"/>
                <a:gd name="T104" fmla="*/ 72 w 72"/>
                <a:gd name="T105" fmla="*/ 76 h 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" h="76">
                  <a:moveTo>
                    <a:pt x="72" y="38"/>
                  </a:moveTo>
                  <a:lnTo>
                    <a:pt x="72" y="38"/>
                  </a:lnTo>
                  <a:lnTo>
                    <a:pt x="72" y="30"/>
                  </a:lnTo>
                  <a:lnTo>
                    <a:pt x="69" y="23"/>
                  </a:lnTo>
                  <a:lnTo>
                    <a:pt x="67" y="18"/>
                  </a:lnTo>
                  <a:lnTo>
                    <a:pt x="62" y="13"/>
                  </a:lnTo>
                  <a:lnTo>
                    <a:pt x="57" y="8"/>
                  </a:lnTo>
                  <a:lnTo>
                    <a:pt x="50" y="3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21" y="3"/>
                  </a:lnTo>
                  <a:lnTo>
                    <a:pt x="17" y="8"/>
                  </a:lnTo>
                  <a:lnTo>
                    <a:pt x="12" y="13"/>
                  </a:lnTo>
                  <a:lnTo>
                    <a:pt x="7" y="18"/>
                  </a:lnTo>
                  <a:lnTo>
                    <a:pt x="2" y="23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2" y="53"/>
                  </a:lnTo>
                  <a:lnTo>
                    <a:pt x="7" y="61"/>
                  </a:lnTo>
                  <a:lnTo>
                    <a:pt x="12" y="66"/>
                  </a:lnTo>
                  <a:lnTo>
                    <a:pt x="17" y="68"/>
                  </a:lnTo>
                  <a:lnTo>
                    <a:pt x="21" y="73"/>
                  </a:lnTo>
                  <a:lnTo>
                    <a:pt x="29" y="76"/>
                  </a:lnTo>
                  <a:lnTo>
                    <a:pt x="38" y="76"/>
                  </a:lnTo>
                  <a:lnTo>
                    <a:pt x="43" y="76"/>
                  </a:lnTo>
                  <a:lnTo>
                    <a:pt x="50" y="73"/>
                  </a:lnTo>
                  <a:lnTo>
                    <a:pt x="57" y="68"/>
                  </a:lnTo>
                  <a:lnTo>
                    <a:pt x="62" y="66"/>
                  </a:lnTo>
                  <a:lnTo>
                    <a:pt x="67" y="61"/>
                  </a:lnTo>
                  <a:lnTo>
                    <a:pt x="69" y="53"/>
                  </a:lnTo>
                  <a:lnTo>
                    <a:pt x="72" y="46"/>
                  </a:lnTo>
                  <a:lnTo>
                    <a:pt x="72" y="38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64" name="Freeform 510"/>
            <p:cNvSpPr>
              <a:spLocks/>
            </p:cNvSpPr>
            <p:nvPr/>
          </p:nvSpPr>
          <p:spPr bwMode="auto">
            <a:xfrm>
              <a:off x="5655" y="3439"/>
              <a:ext cx="72" cy="76"/>
            </a:xfrm>
            <a:custGeom>
              <a:avLst/>
              <a:gdLst>
                <a:gd name="T0" fmla="*/ 72 w 72"/>
                <a:gd name="T1" fmla="*/ 38 h 76"/>
                <a:gd name="T2" fmla="*/ 72 w 72"/>
                <a:gd name="T3" fmla="*/ 38 h 76"/>
                <a:gd name="T4" fmla="*/ 72 w 72"/>
                <a:gd name="T5" fmla="*/ 31 h 76"/>
                <a:gd name="T6" fmla="*/ 69 w 72"/>
                <a:gd name="T7" fmla="*/ 23 h 76"/>
                <a:gd name="T8" fmla="*/ 67 w 72"/>
                <a:gd name="T9" fmla="*/ 18 h 76"/>
                <a:gd name="T10" fmla="*/ 62 w 72"/>
                <a:gd name="T11" fmla="*/ 13 h 76"/>
                <a:gd name="T12" fmla="*/ 57 w 72"/>
                <a:gd name="T13" fmla="*/ 8 h 76"/>
                <a:gd name="T14" fmla="*/ 50 w 72"/>
                <a:gd name="T15" fmla="*/ 3 h 76"/>
                <a:gd name="T16" fmla="*/ 43 w 72"/>
                <a:gd name="T17" fmla="*/ 3 h 76"/>
                <a:gd name="T18" fmla="*/ 38 w 72"/>
                <a:gd name="T19" fmla="*/ 0 h 76"/>
                <a:gd name="T20" fmla="*/ 29 w 72"/>
                <a:gd name="T21" fmla="*/ 3 h 76"/>
                <a:gd name="T22" fmla="*/ 21 w 72"/>
                <a:gd name="T23" fmla="*/ 3 h 76"/>
                <a:gd name="T24" fmla="*/ 17 w 72"/>
                <a:gd name="T25" fmla="*/ 8 h 76"/>
                <a:gd name="T26" fmla="*/ 12 w 72"/>
                <a:gd name="T27" fmla="*/ 13 h 76"/>
                <a:gd name="T28" fmla="*/ 7 w 72"/>
                <a:gd name="T29" fmla="*/ 18 h 76"/>
                <a:gd name="T30" fmla="*/ 2 w 72"/>
                <a:gd name="T31" fmla="*/ 23 h 76"/>
                <a:gd name="T32" fmla="*/ 0 w 72"/>
                <a:gd name="T33" fmla="*/ 31 h 76"/>
                <a:gd name="T34" fmla="*/ 0 w 72"/>
                <a:gd name="T35" fmla="*/ 38 h 76"/>
                <a:gd name="T36" fmla="*/ 0 w 72"/>
                <a:gd name="T37" fmla="*/ 46 h 76"/>
                <a:gd name="T38" fmla="*/ 2 w 72"/>
                <a:gd name="T39" fmla="*/ 53 h 76"/>
                <a:gd name="T40" fmla="*/ 7 w 72"/>
                <a:gd name="T41" fmla="*/ 59 h 76"/>
                <a:gd name="T42" fmla="*/ 12 w 72"/>
                <a:gd name="T43" fmla="*/ 66 h 76"/>
                <a:gd name="T44" fmla="*/ 17 w 72"/>
                <a:gd name="T45" fmla="*/ 71 h 76"/>
                <a:gd name="T46" fmla="*/ 21 w 72"/>
                <a:gd name="T47" fmla="*/ 74 h 76"/>
                <a:gd name="T48" fmla="*/ 29 w 72"/>
                <a:gd name="T49" fmla="*/ 76 h 76"/>
                <a:gd name="T50" fmla="*/ 38 w 72"/>
                <a:gd name="T51" fmla="*/ 76 h 76"/>
                <a:gd name="T52" fmla="*/ 43 w 72"/>
                <a:gd name="T53" fmla="*/ 76 h 76"/>
                <a:gd name="T54" fmla="*/ 50 w 72"/>
                <a:gd name="T55" fmla="*/ 74 h 76"/>
                <a:gd name="T56" fmla="*/ 57 w 72"/>
                <a:gd name="T57" fmla="*/ 71 h 76"/>
                <a:gd name="T58" fmla="*/ 62 w 72"/>
                <a:gd name="T59" fmla="*/ 66 h 76"/>
                <a:gd name="T60" fmla="*/ 67 w 72"/>
                <a:gd name="T61" fmla="*/ 59 h 76"/>
                <a:gd name="T62" fmla="*/ 69 w 72"/>
                <a:gd name="T63" fmla="*/ 53 h 76"/>
                <a:gd name="T64" fmla="*/ 72 w 72"/>
                <a:gd name="T65" fmla="*/ 46 h 76"/>
                <a:gd name="T66" fmla="*/ 72 w 72"/>
                <a:gd name="T67" fmla="*/ 38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"/>
                <a:gd name="T103" fmla="*/ 0 h 76"/>
                <a:gd name="T104" fmla="*/ 72 w 72"/>
                <a:gd name="T105" fmla="*/ 76 h 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" h="76">
                  <a:moveTo>
                    <a:pt x="72" y="38"/>
                  </a:moveTo>
                  <a:lnTo>
                    <a:pt x="72" y="38"/>
                  </a:lnTo>
                  <a:lnTo>
                    <a:pt x="72" y="31"/>
                  </a:lnTo>
                  <a:lnTo>
                    <a:pt x="69" y="23"/>
                  </a:lnTo>
                  <a:lnTo>
                    <a:pt x="67" y="18"/>
                  </a:lnTo>
                  <a:lnTo>
                    <a:pt x="62" y="13"/>
                  </a:lnTo>
                  <a:lnTo>
                    <a:pt x="57" y="8"/>
                  </a:lnTo>
                  <a:lnTo>
                    <a:pt x="50" y="3"/>
                  </a:lnTo>
                  <a:lnTo>
                    <a:pt x="43" y="3"/>
                  </a:lnTo>
                  <a:lnTo>
                    <a:pt x="38" y="0"/>
                  </a:lnTo>
                  <a:lnTo>
                    <a:pt x="29" y="3"/>
                  </a:lnTo>
                  <a:lnTo>
                    <a:pt x="21" y="3"/>
                  </a:lnTo>
                  <a:lnTo>
                    <a:pt x="17" y="8"/>
                  </a:lnTo>
                  <a:lnTo>
                    <a:pt x="12" y="13"/>
                  </a:lnTo>
                  <a:lnTo>
                    <a:pt x="7" y="18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2" y="53"/>
                  </a:lnTo>
                  <a:lnTo>
                    <a:pt x="7" y="59"/>
                  </a:lnTo>
                  <a:lnTo>
                    <a:pt x="12" y="66"/>
                  </a:lnTo>
                  <a:lnTo>
                    <a:pt x="17" y="71"/>
                  </a:lnTo>
                  <a:lnTo>
                    <a:pt x="21" y="74"/>
                  </a:lnTo>
                  <a:lnTo>
                    <a:pt x="29" y="76"/>
                  </a:lnTo>
                  <a:lnTo>
                    <a:pt x="38" y="76"/>
                  </a:lnTo>
                  <a:lnTo>
                    <a:pt x="43" y="76"/>
                  </a:lnTo>
                  <a:lnTo>
                    <a:pt x="50" y="74"/>
                  </a:lnTo>
                  <a:lnTo>
                    <a:pt x="57" y="71"/>
                  </a:lnTo>
                  <a:lnTo>
                    <a:pt x="62" y="66"/>
                  </a:lnTo>
                  <a:lnTo>
                    <a:pt x="67" y="59"/>
                  </a:lnTo>
                  <a:lnTo>
                    <a:pt x="69" y="53"/>
                  </a:lnTo>
                  <a:lnTo>
                    <a:pt x="72" y="46"/>
                  </a:lnTo>
                  <a:lnTo>
                    <a:pt x="72" y="38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65" name="Freeform 511"/>
            <p:cNvSpPr>
              <a:spLocks/>
            </p:cNvSpPr>
            <p:nvPr/>
          </p:nvSpPr>
          <p:spPr bwMode="auto">
            <a:xfrm>
              <a:off x="5655" y="3594"/>
              <a:ext cx="72" cy="76"/>
            </a:xfrm>
            <a:custGeom>
              <a:avLst/>
              <a:gdLst>
                <a:gd name="T0" fmla="*/ 72 w 72"/>
                <a:gd name="T1" fmla="*/ 38 h 76"/>
                <a:gd name="T2" fmla="*/ 72 w 72"/>
                <a:gd name="T3" fmla="*/ 38 h 76"/>
                <a:gd name="T4" fmla="*/ 72 w 72"/>
                <a:gd name="T5" fmla="*/ 30 h 76"/>
                <a:gd name="T6" fmla="*/ 69 w 72"/>
                <a:gd name="T7" fmla="*/ 22 h 76"/>
                <a:gd name="T8" fmla="*/ 67 w 72"/>
                <a:gd name="T9" fmla="*/ 15 h 76"/>
                <a:gd name="T10" fmla="*/ 62 w 72"/>
                <a:gd name="T11" fmla="*/ 10 h 76"/>
                <a:gd name="T12" fmla="*/ 57 w 72"/>
                <a:gd name="T13" fmla="*/ 5 h 76"/>
                <a:gd name="T14" fmla="*/ 50 w 72"/>
                <a:gd name="T15" fmla="*/ 2 h 76"/>
                <a:gd name="T16" fmla="*/ 43 w 72"/>
                <a:gd name="T17" fmla="*/ 0 h 76"/>
                <a:gd name="T18" fmla="*/ 38 w 72"/>
                <a:gd name="T19" fmla="*/ 0 h 76"/>
                <a:gd name="T20" fmla="*/ 29 w 72"/>
                <a:gd name="T21" fmla="*/ 0 h 76"/>
                <a:gd name="T22" fmla="*/ 21 w 72"/>
                <a:gd name="T23" fmla="*/ 2 h 76"/>
                <a:gd name="T24" fmla="*/ 17 w 72"/>
                <a:gd name="T25" fmla="*/ 5 h 76"/>
                <a:gd name="T26" fmla="*/ 12 w 72"/>
                <a:gd name="T27" fmla="*/ 10 h 76"/>
                <a:gd name="T28" fmla="*/ 7 w 72"/>
                <a:gd name="T29" fmla="*/ 15 h 76"/>
                <a:gd name="T30" fmla="*/ 2 w 72"/>
                <a:gd name="T31" fmla="*/ 22 h 76"/>
                <a:gd name="T32" fmla="*/ 0 w 72"/>
                <a:gd name="T33" fmla="*/ 30 h 76"/>
                <a:gd name="T34" fmla="*/ 0 w 72"/>
                <a:gd name="T35" fmla="*/ 38 h 76"/>
                <a:gd name="T36" fmla="*/ 0 w 72"/>
                <a:gd name="T37" fmla="*/ 45 h 76"/>
                <a:gd name="T38" fmla="*/ 2 w 72"/>
                <a:gd name="T39" fmla="*/ 53 h 76"/>
                <a:gd name="T40" fmla="*/ 7 w 72"/>
                <a:gd name="T41" fmla="*/ 58 h 76"/>
                <a:gd name="T42" fmla="*/ 12 w 72"/>
                <a:gd name="T43" fmla="*/ 63 h 76"/>
                <a:gd name="T44" fmla="*/ 17 w 72"/>
                <a:gd name="T45" fmla="*/ 68 h 76"/>
                <a:gd name="T46" fmla="*/ 21 w 72"/>
                <a:gd name="T47" fmla="*/ 73 h 76"/>
                <a:gd name="T48" fmla="*/ 29 w 72"/>
                <a:gd name="T49" fmla="*/ 76 h 76"/>
                <a:gd name="T50" fmla="*/ 38 w 72"/>
                <a:gd name="T51" fmla="*/ 76 h 76"/>
                <a:gd name="T52" fmla="*/ 43 w 72"/>
                <a:gd name="T53" fmla="*/ 76 h 76"/>
                <a:gd name="T54" fmla="*/ 50 w 72"/>
                <a:gd name="T55" fmla="*/ 73 h 76"/>
                <a:gd name="T56" fmla="*/ 57 w 72"/>
                <a:gd name="T57" fmla="*/ 68 h 76"/>
                <a:gd name="T58" fmla="*/ 62 w 72"/>
                <a:gd name="T59" fmla="*/ 63 h 76"/>
                <a:gd name="T60" fmla="*/ 67 w 72"/>
                <a:gd name="T61" fmla="*/ 58 h 76"/>
                <a:gd name="T62" fmla="*/ 69 w 72"/>
                <a:gd name="T63" fmla="*/ 53 h 76"/>
                <a:gd name="T64" fmla="*/ 72 w 72"/>
                <a:gd name="T65" fmla="*/ 45 h 76"/>
                <a:gd name="T66" fmla="*/ 72 w 72"/>
                <a:gd name="T67" fmla="*/ 38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"/>
                <a:gd name="T103" fmla="*/ 0 h 76"/>
                <a:gd name="T104" fmla="*/ 72 w 72"/>
                <a:gd name="T105" fmla="*/ 76 h 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" h="76">
                  <a:moveTo>
                    <a:pt x="72" y="38"/>
                  </a:moveTo>
                  <a:lnTo>
                    <a:pt x="72" y="38"/>
                  </a:lnTo>
                  <a:lnTo>
                    <a:pt x="72" y="30"/>
                  </a:lnTo>
                  <a:lnTo>
                    <a:pt x="69" y="22"/>
                  </a:lnTo>
                  <a:lnTo>
                    <a:pt x="67" y="15"/>
                  </a:lnTo>
                  <a:lnTo>
                    <a:pt x="62" y="10"/>
                  </a:lnTo>
                  <a:lnTo>
                    <a:pt x="57" y="5"/>
                  </a:lnTo>
                  <a:lnTo>
                    <a:pt x="50" y="2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21" y="2"/>
                  </a:lnTo>
                  <a:lnTo>
                    <a:pt x="17" y="5"/>
                  </a:lnTo>
                  <a:lnTo>
                    <a:pt x="12" y="10"/>
                  </a:lnTo>
                  <a:lnTo>
                    <a:pt x="7" y="15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2" y="53"/>
                  </a:lnTo>
                  <a:lnTo>
                    <a:pt x="7" y="58"/>
                  </a:lnTo>
                  <a:lnTo>
                    <a:pt x="12" y="63"/>
                  </a:lnTo>
                  <a:lnTo>
                    <a:pt x="17" y="68"/>
                  </a:lnTo>
                  <a:lnTo>
                    <a:pt x="21" y="73"/>
                  </a:lnTo>
                  <a:lnTo>
                    <a:pt x="29" y="76"/>
                  </a:lnTo>
                  <a:lnTo>
                    <a:pt x="38" y="76"/>
                  </a:lnTo>
                  <a:lnTo>
                    <a:pt x="43" y="76"/>
                  </a:lnTo>
                  <a:lnTo>
                    <a:pt x="50" y="73"/>
                  </a:lnTo>
                  <a:lnTo>
                    <a:pt x="57" y="68"/>
                  </a:lnTo>
                  <a:lnTo>
                    <a:pt x="62" y="63"/>
                  </a:lnTo>
                  <a:lnTo>
                    <a:pt x="67" y="58"/>
                  </a:lnTo>
                  <a:lnTo>
                    <a:pt x="69" y="53"/>
                  </a:lnTo>
                  <a:lnTo>
                    <a:pt x="72" y="45"/>
                  </a:lnTo>
                  <a:lnTo>
                    <a:pt x="72" y="38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66" name="Freeform 512"/>
            <p:cNvSpPr>
              <a:spLocks/>
            </p:cNvSpPr>
            <p:nvPr/>
          </p:nvSpPr>
          <p:spPr bwMode="auto">
            <a:xfrm>
              <a:off x="5655" y="3753"/>
              <a:ext cx="72" cy="76"/>
            </a:xfrm>
            <a:custGeom>
              <a:avLst/>
              <a:gdLst>
                <a:gd name="T0" fmla="*/ 72 w 72"/>
                <a:gd name="T1" fmla="*/ 38 h 76"/>
                <a:gd name="T2" fmla="*/ 72 w 72"/>
                <a:gd name="T3" fmla="*/ 38 h 76"/>
                <a:gd name="T4" fmla="*/ 72 w 72"/>
                <a:gd name="T5" fmla="*/ 30 h 76"/>
                <a:gd name="T6" fmla="*/ 69 w 72"/>
                <a:gd name="T7" fmla="*/ 23 h 76"/>
                <a:gd name="T8" fmla="*/ 67 w 72"/>
                <a:gd name="T9" fmla="*/ 18 h 76"/>
                <a:gd name="T10" fmla="*/ 62 w 72"/>
                <a:gd name="T11" fmla="*/ 13 h 76"/>
                <a:gd name="T12" fmla="*/ 57 w 72"/>
                <a:gd name="T13" fmla="*/ 8 h 76"/>
                <a:gd name="T14" fmla="*/ 50 w 72"/>
                <a:gd name="T15" fmla="*/ 3 h 76"/>
                <a:gd name="T16" fmla="*/ 43 w 72"/>
                <a:gd name="T17" fmla="*/ 0 h 76"/>
                <a:gd name="T18" fmla="*/ 38 w 72"/>
                <a:gd name="T19" fmla="*/ 0 h 76"/>
                <a:gd name="T20" fmla="*/ 29 w 72"/>
                <a:gd name="T21" fmla="*/ 0 h 76"/>
                <a:gd name="T22" fmla="*/ 21 w 72"/>
                <a:gd name="T23" fmla="*/ 3 h 76"/>
                <a:gd name="T24" fmla="*/ 17 w 72"/>
                <a:gd name="T25" fmla="*/ 8 h 76"/>
                <a:gd name="T26" fmla="*/ 12 w 72"/>
                <a:gd name="T27" fmla="*/ 13 h 76"/>
                <a:gd name="T28" fmla="*/ 7 w 72"/>
                <a:gd name="T29" fmla="*/ 18 h 76"/>
                <a:gd name="T30" fmla="*/ 2 w 72"/>
                <a:gd name="T31" fmla="*/ 23 h 76"/>
                <a:gd name="T32" fmla="*/ 0 w 72"/>
                <a:gd name="T33" fmla="*/ 30 h 76"/>
                <a:gd name="T34" fmla="*/ 0 w 72"/>
                <a:gd name="T35" fmla="*/ 38 h 76"/>
                <a:gd name="T36" fmla="*/ 0 w 72"/>
                <a:gd name="T37" fmla="*/ 46 h 76"/>
                <a:gd name="T38" fmla="*/ 2 w 72"/>
                <a:gd name="T39" fmla="*/ 53 h 76"/>
                <a:gd name="T40" fmla="*/ 7 w 72"/>
                <a:gd name="T41" fmla="*/ 58 h 76"/>
                <a:gd name="T42" fmla="*/ 12 w 72"/>
                <a:gd name="T43" fmla="*/ 63 h 76"/>
                <a:gd name="T44" fmla="*/ 17 w 72"/>
                <a:gd name="T45" fmla="*/ 68 h 76"/>
                <a:gd name="T46" fmla="*/ 21 w 72"/>
                <a:gd name="T47" fmla="*/ 73 h 76"/>
                <a:gd name="T48" fmla="*/ 29 w 72"/>
                <a:gd name="T49" fmla="*/ 76 h 76"/>
                <a:gd name="T50" fmla="*/ 38 w 72"/>
                <a:gd name="T51" fmla="*/ 76 h 76"/>
                <a:gd name="T52" fmla="*/ 43 w 72"/>
                <a:gd name="T53" fmla="*/ 76 h 76"/>
                <a:gd name="T54" fmla="*/ 50 w 72"/>
                <a:gd name="T55" fmla="*/ 73 h 76"/>
                <a:gd name="T56" fmla="*/ 57 w 72"/>
                <a:gd name="T57" fmla="*/ 68 h 76"/>
                <a:gd name="T58" fmla="*/ 62 w 72"/>
                <a:gd name="T59" fmla="*/ 63 h 76"/>
                <a:gd name="T60" fmla="*/ 67 w 72"/>
                <a:gd name="T61" fmla="*/ 58 h 76"/>
                <a:gd name="T62" fmla="*/ 69 w 72"/>
                <a:gd name="T63" fmla="*/ 53 h 76"/>
                <a:gd name="T64" fmla="*/ 72 w 72"/>
                <a:gd name="T65" fmla="*/ 46 h 76"/>
                <a:gd name="T66" fmla="*/ 72 w 72"/>
                <a:gd name="T67" fmla="*/ 38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"/>
                <a:gd name="T103" fmla="*/ 0 h 76"/>
                <a:gd name="T104" fmla="*/ 72 w 72"/>
                <a:gd name="T105" fmla="*/ 76 h 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" h="76">
                  <a:moveTo>
                    <a:pt x="72" y="38"/>
                  </a:moveTo>
                  <a:lnTo>
                    <a:pt x="72" y="38"/>
                  </a:lnTo>
                  <a:lnTo>
                    <a:pt x="72" y="30"/>
                  </a:lnTo>
                  <a:lnTo>
                    <a:pt x="69" y="23"/>
                  </a:lnTo>
                  <a:lnTo>
                    <a:pt x="67" y="18"/>
                  </a:lnTo>
                  <a:lnTo>
                    <a:pt x="62" y="13"/>
                  </a:lnTo>
                  <a:lnTo>
                    <a:pt x="57" y="8"/>
                  </a:lnTo>
                  <a:lnTo>
                    <a:pt x="50" y="3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21" y="3"/>
                  </a:lnTo>
                  <a:lnTo>
                    <a:pt x="17" y="8"/>
                  </a:lnTo>
                  <a:lnTo>
                    <a:pt x="12" y="13"/>
                  </a:lnTo>
                  <a:lnTo>
                    <a:pt x="7" y="18"/>
                  </a:lnTo>
                  <a:lnTo>
                    <a:pt x="2" y="23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2" y="53"/>
                  </a:lnTo>
                  <a:lnTo>
                    <a:pt x="7" y="58"/>
                  </a:lnTo>
                  <a:lnTo>
                    <a:pt x="12" y="63"/>
                  </a:lnTo>
                  <a:lnTo>
                    <a:pt x="17" y="68"/>
                  </a:lnTo>
                  <a:lnTo>
                    <a:pt x="21" y="73"/>
                  </a:lnTo>
                  <a:lnTo>
                    <a:pt x="29" y="76"/>
                  </a:lnTo>
                  <a:lnTo>
                    <a:pt x="38" y="76"/>
                  </a:lnTo>
                  <a:lnTo>
                    <a:pt x="43" y="76"/>
                  </a:lnTo>
                  <a:lnTo>
                    <a:pt x="50" y="73"/>
                  </a:lnTo>
                  <a:lnTo>
                    <a:pt x="57" y="68"/>
                  </a:lnTo>
                  <a:lnTo>
                    <a:pt x="62" y="63"/>
                  </a:lnTo>
                  <a:lnTo>
                    <a:pt x="67" y="58"/>
                  </a:lnTo>
                  <a:lnTo>
                    <a:pt x="69" y="53"/>
                  </a:lnTo>
                  <a:lnTo>
                    <a:pt x="72" y="46"/>
                  </a:lnTo>
                  <a:lnTo>
                    <a:pt x="72" y="38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67" name="Freeform 513"/>
            <p:cNvSpPr>
              <a:spLocks/>
            </p:cNvSpPr>
            <p:nvPr/>
          </p:nvSpPr>
          <p:spPr bwMode="auto">
            <a:xfrm>
              <a:off x="5655" y="3907"/>
              <a:ext cx="72" cy="74"/>
            </a:xfrm>
            <a:custGeom>
              <a:avLst/>
              <a:gdLst>
                <a:gd name="T0" fmla="*/ 72 w 72"/>
                <a:gd name="T1" fmla="*/ 38 h 74"/>
                <a:gd name="T2" fmla="*/ 72 w 72"/>
                <a:gd name="T3" fmla="*/ 38 h 74"/>
                <a:gd name="T4" fmla="*/ 72 w 72"/>
                <a:gd name="T5" fmla="*/ 28 h 74"/>
                <a:gd name="T6" fmla="*/ 69 w 72"/>
                <a:gd name="T7" fmla="*/ 23 h 74"/>
                <a:gd name="T8" fmla="*/ 67 w 72"/>
                <a:gd name="T9" fmla="*/ 16 h 74"/>
                <a:gd name="T10" fmla="*/ 62 w 72"/>
                <a:gd name="T11" fmla="*/ 11 h 74"/>
                <a:gd name="T12" fmla="*/ 57 w 72"/>
                <a:gd name="T13" fmla="*/ 5 h 74"/>
                <a:gd name="T14" fmla="*/ 50 w 72"/>
                <a:gd name="T15" fmla="*/ 3 h 74"/>
                <a:gd name="T16" fmla="*/ 43 w 72"/>
                <a:gd name="T17" fmla="*/ 0 h 74"/>
                <a:gd name="T18" fmla="*/ 38 w 72"/>
                <a:gd name="T19" fmla="*/ 0 h 74"/>
                <a:gd name="T20" fmla="*/ 29 w 72"/>
                <a:gd name="T21" fmla="*/ 0 h 74"/>
                <a:gd name="T22" fmla="*/ 21 w 72"/>
                <a:gd name="T23" fmla="*/ 3 h 74"/>
                <a:gd name="T24" fmla="*/ 17 w 72"/>
                <a:gd name="T25" fmla="*/ 5 h 74"/>
                <a:gd name="T26" fmla="*/ 12 w 72"/>
                <a:gd name="T27" fmla="*/ 11 h 74"/>
                <a:gd name="T28" fmla="*/ 7 w 72"/>
                <a:gd name="T29" fmla="*/ 16 h 74"/>
                <a:gd name="T30" fmla="*/ 2 w 72"/>
                <a:gd name="T31" fmla="*/ 23 h 74"/>
                <a:gd name="T32" fmla="*/ 0 w 72"/>
                <a:gd name="T33" fmla="*/ 28 h 74"/>
                <a:gd name="T34" fmla="*/ 0 w 72"/>
                <a:gd name="T35" fmla="*/ 38 h 74"/>
                <a:gd name="T36" fmla="*/ 0 w 72"/>
                <a:gd name="T37" fmla="*/ 43 h 74"/>
                <a:gd name="T38" fmla="*/ 2 w 72"/>
                <a:gd name="T39" fmla="*/ 51 h 74"/>
                <a:gd name="T40" fmla="*/ 7 w 72"/>
                <a:gd name="T41" fmla="*/ 59 h 74"/>
                <a:gd name="T42" fmla="*/ 12 w 72"/>
                <a:gd name="T43" fmla="*/ 64 h 74"/>
                <a:gd name="T44" fmla="*/ 17 w 72"/>
                <a:gd name="T45" fmla="*/ 69 h 74"/>
                <a:gd name="T46" fmla="*/ 21 w 72"/>
                <a:gd name="T47" fmla="*/ 71 h 74"/>
                <a:gd name="T48" fmla="*/ 29 w 72"/>
                <a:gd name="T49" fmla="*/ 74 h 74"/>
                <a:gd name="T50" fmla="*/ 38 w 72"/>
                <a:gd name="T51" fmla="*/ 74 h 74"/>
                <a:gd name="T52" fmla="*/ 43 w 72"/>
                <a:gd name="T53" fmla="*/ 74 h 74"/>
                <a:gd name="T54" fmla="*/ 50 w 72"/>
                <a:gd name="T55" fmla="*/ 71 h 74"/>
                <a:gd name="T56" fmla="*/ 57 w 72"/>
                <a:gd name="T57" fmla="*/ 69 h 74"/>
                <a:gd name="T58" fmla="*/ 62 w 72"/>
                <a:gd name="T59" fmla="*/ 64 h 74"/>
                <a:gd name="T60" fmla="*/ 67 w 72"/>
                <a:gd name="T61" fmla="*/ 59 h 74"/>
                <a:gd name="T62" fmla="*/ 69 w 72"/>
                <a:gd name="T63" fmla="*/ 51 h 74"/>
                <a:gd name="T64" fmla="*/ 72 w 72"/>
                <a:gd name="T65" fmla="*/ 43 h 74"/>
                <a:gd name="T66" fmla="*/ 72 w 72"/>
                <a:gd name="T67" fmla="*/ 38 h 7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"/>
                <a:gd name="T103" fmla="*/ 0 h 74"/>
                <a:gd name="T104" fmla="*/ 72 w 72"/>
                <a:gd name="T105" fmla="*/ 74 h 7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" h="74">
                  <a:moveTo>
                    <a:pt x="72" y="38"/>
                  </a:moveTo>
                  <a:lnTo>
                    <a:pt x="72" y="38"/>
                  </a:lnTo>
                  <a:lnTo>
                    <a:pt x="72" y="28"/>
                  </a:lnTo>
                  <a:lnTo>
                    <a:pt x="69" y="23"/>
                  </a:lnTo>
                  <a:lnTo>
                    <a:pt x="67" y="16"/>
                  </a:lnTo>
                  <a:lnTo>
                    <a:pt x="62" y="11"/>
                  </a:lnTo>
                  <a:lnTo>
                    <a:pt x="57" y="5"/>
                  </a:lnTo>
                  <a:lnTo>
                    <a:pt x="50" y="3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2" y="11"/>
                  </a:lnTo>
                  <a:lnTo>
                    <a:pt x="7" y="16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2" y="51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9"/>
                  </a:lnTo>
                  <a:lnTo>
                    <a:pt x="21" y="71"/>
                  </a:lnTo>
                  <a:lnTo>
                    <a:pt x="29" y="74"/>
                  </a:lnTo>
                  <a:lnTo>
                    <a:pt x="38" y="74"/>
                  </a:lnTo>
                  <a:lnTo>
                    <a:pt x="43" y="74"/>
                  </a:lnTo>
                  <a:lnTo>
                    <a:pt x="50" y="71"/>
                  </a:lnTo>
                  <a:lnTo>
                    <a:pt x="57" y="69"/>
                  </a:lnTo>
                  <a:lnTo>
                    <a:pt x="62" y="64"/>
                  </a:lnTo>
                  <a:lnTo>
                    <a:pt x="67" y="59"/>
                  </a:lnTo>
                  <a:lnTo>
                    <a:pt x="69" y="51"/>
                  </a:lnTo>
                  <a:lnTo>
                    <a:pt x="72" y="43"/>
                  </a:lnTo>
                  <a:lnTo>
                    <a:pt x="72" y="38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68" name="Freeform 514"/>
            <p:cNvSpPr>
              <a:spLocks/>
            </p:cNvSpPr>
            <p:nvPr/>
          </p:nvSpPr>
          <p:spPr bwMode="auto">
            <a:xfrm>
              <a:off x="5655" y="4059"/>
              <a:ext cx="72" cy="76"/>
            </a:xfrm>
            <a:custGeom>
              <a:avLst/>
              <a:gdLst>
                <a:gd name="T0" fmla="*/ 72 w 72"/>
                <a:gd name="T1" fmla="*/ 38 h 76"/>
                <a:gd name="T2" fmla="*/ 72 w 72"/>
                <a:gd name="T3" fmla="*/ 38 h 76"/>
                <a:gd name="T4" fmla="*/ 72 w 72"/>
                <a:gd name="T5" fmla="*/ 31 h 76"/>
                <a:gd name="T6" fmla="*/ 69 w 72"/>
                <a:gd name="T7" fmla="*/ 23 h 76"/>
                <a:gd name="T8" fmla="*/ 67 w 72"/>
                <a:gd name="T9" fmla="*/ 18 h 76"/>
                <a:gd name="T10" fmla="*/ 62 w 72"/>
                <a:gd name="T11" fmla="*/ 13 h 76"/>
                <a:gd name="T12" fmla="*/ 57 w 72"/>
                <a:gd name="T13" fmla="*/ 8 h 76"/>
                <a:gd name="T14" fmla="*/ 50 w 72"/>
                <a:gd name="T15" fmla="*/ 5 h 76"/>
                <a:gd name="T16" fmla="*/ 43 w 72"/>
                <a:gd name="T17" fmla="*/ 3 h 76"/>
                <a:gd name="T18" fmla="*/ 38 w 72"/>
                <a:gd name="T19" fmla="*/ 0 h 76"/>
                <a:gd name="T20" fmla="*/ 29 w 72"/>
                <a:gd name="T21" fmla="*/ 3 h 76"/>
                <a:gd name="T22" fmla="*/ 21 w 72"/>
                <a:gd name="T23" fmla="*/ 5 h 76"/>
                <a:gd name="T24" fmla="*/ 17 w 72"/>
                <a:gd name="T25" fmla="*/ 8 h 76"/>
                <a:gd name="T26" fmla="*/ 12 w 72"/>
                <a:gd name="T27" fmla="*/ 13 h 76"/>
                <a:gd name="T28" fmla="*/ 7 w 72"/>
                <a:gd name="T29" fmla="*/ 18 h 76"/>
                <a:gd name="T30" fmla="*/ 2 w 72"/>
                <a:gd name="T31" fmla="*/ 23 h 76"/>
                <a:gd name="T32" fmla="*/ 0 w 72"/>
                <a:gd name="T33" fmla="*/ 31 h 76"/>
                <a:gd name="T34" fmla="*/ 0 w 72"/>
                <a:gd name="T35" fmla="*/ 38 h 76"/>
                <a:gd name="T36" fmla="*/ 0 w 72"/>
                <a:gd name="T37" fmla="*/ 46 h 76"/>
                <a:gd name="T38" fmla="*/ 2 w 72"/>
                <a:gd name="T39" fmla="*/ 53 h 76"/>
                <a:gd name="T40" fmla="*/ 7 w 72"/>
                <a:gd name="T41" fmla="*/ 58 h 76"/>
                <a:gd name="T42" fmla="*/ 12 w 72"/>
                <a:gd name="T43" fmla="*/ 63 h 76"/>
                <a:gd name="T44" fmla="*/ 17 w 72"/>
                <a:gd name="T45" fmla="*/ 69 h 76"/>
                <a:gd name="T46" fmla="*/ 21 w 72"/>
                <a:gd name="T47" fmla="*/ 74 h 76"/>
                <a:gd name="T48" fmla="*/ 29 w 72"/>
                <a:gd name="T49" fmla="*/ 74 h 76"/>
                <a:gd name="T50" fmla="*/ 38 w 72"/>
                <a:gd name="T51" fmla="*/ 76 h 76"/>
                <a:gd name="T52" fmla="*/ 43 w 72"/>
                <a:gd name="T53" fmla="*/ 74 h 76"/>
                <a:gd name="T54" fmla="*/ 50 w 72"/>
                <a:gd name="T55" fmla="*/ 74 h 76"/>
                <a:gd name="T56" fmla="*/ 57 w 72"/>
                <a:gd name="T57" fmla="*/ 69 h 76"/>
                <a:gd name="T58" fmla="*/ 62 w 72"/>
                <a:gd name="T59" fmla="*/ 63 h 76"/>
                <a:gd name="T60" fmla="*/ 67 w 72"/>
                <a:gd name="T61" fmla="*/ 58 h 76"/>
                <a:gd name="T62" fmla="*/ 69 w 72"/>
                <a:gd name="T63" fmla="*/ 53 h 76"/>
                <a:gd name="T64" fmla="*/ 72 w 72"/>
                <a:gd name="T65" fmla="*/ 46 h 76"/>
                <a:gd name="T66" fmla="*/ 72 w 72"/>
                <a:gd name="T67" fmla="*/ 38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"/>
                <a:gd name="T103" fmla="*/ 0 h 76"/>
                <a:gd name="T104" fmla="*/ 72 w 72"/>
                <a:gd name="T105" fmla="*/ 76 h 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" h="76">
                  <a:moveTo>
                    <a:pt x="72" y="38"/>
                  </a:moveTo>
                  <a:lnTo>
                    <a:pt x="72" y="38"/>
                  </a:lnTo>
                  <a:lnTo>
                    <a:pt x="72" y="31"/>
                  </a:lnTo>
                  <a:lnTo>
                    <a:pt x="69" y="23"/>
                  </a:lnTo>
                  <a:lnTo>
                    <a:pt x="67" y="18"/>
                  </a:lnTo>
                  <a:lnTo>
                    <a:pt x="62" y="13"/>
                  </a:lnTo>
                  <a:lnTo>
                    <a:pt x="57" y="8"/>
                  </a:lnTo>
                  <a:lnTo>
                    <a:pt x="50" y="5"/>
                  </a:lnTo>
                  <a:lnTo>
                    <a:pt x="43" y="3"/>
                  </a:lnTo>
                  <a:lnTo>
                    <a:pt x="38" y="0"/>
                  </a:lnTo>
                  <a:lnTo>
                    <a:pt x="29" y="3"/>
                  </a:lnTo>
                  <a:lnTo>
                    <a:pt x="21" y="5"/>
                  </a:lnTo>
                  <a:lnTo>
                    <a:pt x="17" y="8"/>
                  </a:lnTo>
                  <a:lnTo>
                    <a:pt x="12" y="13"/>
                  </a:lnTo>
                  <a:lnTo>
                    <a:pt x="7" y="18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2" y="53"/>
                  </a:lnTo>
                  <a:lnTo>
                    <a:pt x="7" y="58"/>
                  </a:lnTo>
                  <a:lnTo>
                    <a:pt x="12" y="63"/>
                  </a:lnTo>
                  <a:lnTo>
                    <a:pt x="17" y="69"/>
                  </a:lnTo>
                  <a:lnTo>
                    <a:pt x="21" y="74"/>
                  </a:lnTo>
                  <a:lnTo>
                    <a:pt x="29" y="74"/>
                  </a:lnTo>
                  <a:lnTo>
                    <a:pt x="38" y="76"/>
                  </a:lnTo>
                  <a:lnTo>
                    <a:pt x="43" y="74"/>
                  </a:lnTo>
                  <a:lnTo>
                    <a:pt x="50" y="74"/>
                  </a:lnTo>
                  <a:lnTo>
                    <a:pt x="57" y="69"/>
                  </a:lnTo>
                  <a:lnTo>
                    <a:pt x="62" y="63"/>
                  </a:lnTo>
                  <a:lnTo>
                    <a:pt x="67" y="58"/>
                  </a:lnTo>
                  <a:lnTo>
                    <a:pt x="69" y="53"/>
                  </a:lnTo>
                  <a:lnTo>
                    <a:pt x="72" y="46"/>
                  </a:lnTo>
                  <a:lnTo>
                    <a:pt x="72" y="38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69" name="Freeform 515"/>
            <p:cNvSpPr>
              <a:spLocks/>
            </p:cNvSpPr>
            <p:nvPr/>
          </p:nvSpPr>
          <p:spPr bwMode="auto">
            <a:xfrm>
              <a:off x="5655" y="4229"/>
              <a:ext cx="72" cy="76"/>
            </a:xfrm>
            <a:custGeom>
              <a:avLst/>
              <a:gdLst>
                <a:gd name="T0" fmla="*/ 72 w 72"/>
                <a:gd name="T1" fmla="*/ 38 h 76"/>
                <a:gd name="T2" fmla="*/ 72 w 72"/>
                <a:gd name="T3" fmla="*/ 38 h 76"/>
                <a:gd name="T4" fmla="*/ 72 w 72"/>
                <a:gd name="T5" fmla="*/ 30 h 76"/>
                <a:gd name="T6" fmla="*/ 69 w 72"/>
                <a:gd name="T7" fmla="*/ 25 h 76"/>
                <a:gd name="T8" fmla="*/ 67 w 72"/>
                <a:gd name="T9" fmla="*/ 17 h 76"/>
                <a:gd name="T10" fmla="*/ 62 w 72"/>
                <a:gd name="T11" fmla="*/ 12 h 76"/>
                <a:gd name="T12" fmla="*/ 57 w 72"/>
                <a:gd name="T13" fmla="*/ 7 h 76"/>
                <a:gd name="T14" fmla="*/ 50 w 72"/>
                <a:gd name="T15" fmla="*/ 5 h 76"/>
                <a:gd name="T16" fmla="*/ 43 w 72"/>
                <a:gd name="T17" fmla="*/ 2 h 76"/>
                <a:gd name="T18" fmla="*/ 38 w 72"/>
                <a:gd name="T19" fmla="*/ 0 h 76"/>
                <a:gd name="T20" fmla="*/ 29 w 72"/>
                <a:gd name="T21" fmla="*/ 2 h 76"/>
                <a:gd name="T22" fmla="*/ 21 w 72"/>
                <a:gd name="T23" fmla="*/ 5 h 76"/>
                <a:gd name="T24" fmla="*/ 17 w 72"/>
                <a:gd name="T25" fmla="*/ 7 h 76"/>
                <a:gd name="T26" fmla="*/ 12 w 72"/>
                <a:gd name="T27" fmla="*/ 12 h 76"/>
                <a:gd name="T28" fmla="*/ 7 w 72"/>
                <a:gd name="T29" fmla="*/ 17 h 76"/>
                <a:gd name="T30" fmla="*/ 2 w 72"/>
                <a:gd name="T31" fmla="*/ 25 h 76"/>
                <a:gd name="T32" fmla="*/ 0 w 72"/>
                <a:gd name="T33" fmla="*/ 30 h 76"/>
                <a:gd name="T34" fmla="*/ 0 w 72"/>
                <a:gd name="T35" fmla="*/ 38 h 76"/>
                <a:gd name="T36" fmla="*/ 0 w 72"/>
                <a:gd name="T37" fmla="*/ 48 h 76"/>
                <a:gd name="T38" fmla="*/ 2 w 72"/>
                <a:gd name="T39" fmla="*/ 53 h 76"/>
                <a:gd name="T40" fmla="*/ 7 w 72"/>
                <a:gd name="T41" fmla="*/ 60 h 76"/>
                <a:gd name="T42" fmla="*/ 12 w 72"/>
                <a:gd name="T43" fmla="*/ 66 h 76"/>
                <a:gd name="T44" fmla="*/ 17 w 72"/>
                <a:gd name="T45" fmla="*/ 71 h 76"/>
                <a:gd name="T46" fmla="*/ 21 w 72"/>
                <a:gd name="T47" fmla="*/ 73 h 76"/>
                <a:gd name="T48" fmla="*/ 29 w 72"/>
                <a:gd name="T49" fmla="*/ 76 h 76"/>
                <a:gd name="T50" fmla="*/ 38 w 72"/>
                <a:gd name="T51" fmla="*/ 76 h 76"/>
                <a:gd name="T52" fmla="*/ 43 w 72"/>
                <a:gd name="T53" fmla="*/ 76 h 76"/>
                <a:gd name="T54" fmla="*/ 50 w 72"/>
                <a:gd name="T55" fmla="*/ 73 h 76"/>
                <a:gd name="T56" fmla="*/ 57 w 72"/>
                <a:gd name="T57" fmla="*/ 71 h 76"/>
                <a:gd name="T58" fmla="*/ 62 w 72"/>
                <a:gd name="T59" fmla="*/ 66 h 76"/>
                <a:gd name="T60" fmla="*/ 67 w 72"/>
                <a:gd name="T61" fmla="*/ 60 h 76"/>
                <a:gd name="T62" fmla="*/ 69 w 72"/>
                <a:gd name="T63" fmla="*/ 53 h 76"/>
                <a:gd name="T64" fmla="*/ 72 w 72"/>
                <a:gd name="T65" fmla="*/ 48 h 76"/>
                <a:gd name="T66" fmla="*/ 72 w 72"/>
                <a:gd name="T67" fmla="*/ 38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"/>
                <a:gd name="T103" fmla="*/ 0 h 76"/>
                <a:gd name="T104" fmla="*/ 72 w 72"/>
                <a:gd name="T105" fmla="*/ 76 h 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" h="76">
                  <a:moveTo>
                    <a:pt x="72" y="38"/>
                  </a:moveTo>
                  <a:lnTo>
                    <a:pt x="72" y="38"/>
                  </a:lnTo>
                  <a:lnTo>
                    <a:pt x="72" y="30"/>
                  </a:lnTo>
                  <a:lnTo>
                    <a:pt x="69" y="25"/>
                  </a:lnTo>
                  <a:lnTo>
                    <a:pt x="67" y="17"/>
                  </a:lnTo>
                  <a:lnTo>
                    <a:pt x="62" y="12"/>
                  </a:lnTo>
                  <a:lnTo>
                    <a:pt x="57" y="7"/>
                  </a:lnTo>
                  <a:lnTo>
                    <a:pt x="50" y="5"/>
                  </a:lnTo>
                  <a:lnTo>
                    <a:pt x="43" y="2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1" y="5"/>
                  </a:lnTo>
                  <a:lnTo>
                    <a:pt x="17" y="7"/>
                  </a:lnTo>
                  <a:lnTo>
                    <a:pt x="12" y="12"/>
                  </a:lnTo>
                  <a:lnTo>
                    <a:pt x="7" y="17"/>
                  </a:lnTo>
                  <a:lnTo>
                    <a:pt x="2" y="25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7" y="60"/>
                  </a:lnTo>
                  <a:lnTo>
                    <a:pt x="12" y="66"/>
                  </a:lnTo>
                  <a:lnTo>
                    <a:pt x="17" y="71"/>
                  </a:lnTo>
                  <a:lnTo>
                    <a:pt x="21" y="73"/>
                  </a:lnTo>
                  <a:lnTo>
                    <a:pt x="29" y="76"/>
                  </a:lnTo>
                  <a:lnTo>
                    <a:pt x="38" y="76"/>
                  </a:lnTo>
                  <a:lnTo>
                    <a:pt x="43" y="76"/>
                  </a:lnTo>
                  <a:lnTo>
                    <a:pt x="50" y="73"/>
                  </a:lnTo>
                  <a:lnTo>
                    <a:pt x="57" y="71"/>
                  </a:lnTo>
                  <a:lnTo>
                    <a:pt x="62" y="66"/>
                  </a:lnTo>
                  <a:lnTo>
                    <a:pt x="67" y="60"/>
                  </a:lnTo>
                  <a:lnTo>
                    <a:pt x="69" y="53"/>
                  </a:lnTo>
                  <a:lnTo>
                    <a:pt x="72" y="48"/>
                  </a:lnTo>
                  <a:lnTo>
                    <a:pt x="72" y="38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70" name="Freeform 516"/>
            <p:cNvSpPr>
              <a:spLocks/>
            </p:cNvSpPr>
            <p:nvPr/>
          </p:nvSpPr>
          <p:spPr bwMode="auto">
            <a:xfrm>
              <a:off x="5655" y="4750"/>
              <a:ext cx="72" cy="76"/>
            </a:xfrm>
            <a:custGeom>
              <a:avLst/>
              <a:gdLst>
                <a:gd name="T0" fmla="*/ 72 w 72"/>
                <a:gd name="T1" fmla="*/ 38 h 76"/>
                <a:gd name="T2" fmla="*/ 72 w 72"/>
                <a:gd name="T3" fmla="*/ 38 h 76"/>
                <a:gd name="T4" fmla="*/ 72 w 72"/>
                <a:gd name="T5" fmla="*/ 30 h 76"/>
                <a:gd name="T6" fmla="*/ 69 w 72"/>
                <a:gd name="T7" fmla="*/ 23 h 76"/>
                <a:gd name="T8" fmla="*/ 67 w 72"/>
                <a:gd name="T9" fmla="*/ 15 h 76"/>
                <a:gd name="T10" fmla="*/ 62 w 72"/>
                <a:gd name="T11" fmla="*/ 10 h 76"/>
                <a:gd name="T12" fmla="*/ 57 w 72"/>
                <a:gd name="T13" fmla="*/ 5 h 76"/>
                <a:gd name="T14" fmla="*/ 50 w 72"/>
                <a:gd name="T15" fmla="*/ 2 h 76"/>
                <a:gd name="T16" fmla="*/ 43 w 72"/>
                <a:gd name="T17" fmla="*/ 0 h 76"/>
                <a:gd name="T18" fmla="*/ 38 w 72"/>
                <a:gd name="T19" fmla="*/ 0 h 76"/>
                <a:gd name="T20" fmla="*/ 29 w 72"/>
                <a:gd name="T21" fmla="*/ 0 h 76"/>
                <a:gd name="T22" fmla="*/ 21 w 72"/>
                <a:gd name="T23" fmla="*/ 2 h 76"/>
                <a:gd name="T24" fmla="*/ 17 w 72"/>
                <a:gd name="T25" fmla="*/ 5 h 76"/>
                <a:gd name="T26" fmla="*/ 12 w 72"/>
                <a:gd name="T27" fmla="*/ 10 h 76"/>
                <a:gd name="T28" fmla="*/ 7 w 72"/>
                <a:gd name="T29" fmla="*/ 15 h 76"/>
                <a:gd name="T30" fmla="*/ 2 w 72"/>
                <a:gd name="T31" fmla="*/ 23 h 76"/>
                <a:gd name="T32" fmla="*/ 0 w 72"/>
                <a:gd name="T33" fmla="*/ 30 h 76"/>
                <a:gd name="T34" fmla="*/ 0 w 72"/>
                <a:gd name="T35" fmla="*/ 38 h 76"/>
                <a:gd name="T36" fmla="*/ 0 w 72"/>
                <a:gd name="T37" fmla="*/ 45 h 76"/>
                <a:gd name="T38" fmla="*/ 2 w 72"/>
                <a:gd name="T39" fmla="*/ 53 h 76"/>
                <a:gd name="T40" fmla="*/ 7 w 72"/>
                <a:gd name="T41" fmla="*/ 58 h 76"/>
                <a:gd name="T42" fmla="*/ 12 w 72"/>
                <a:gd name="T43" fmla="*/ 63 h 76"/>
                <a:gd name="T44" fmla="*/ 17 w 72"/>
                <a:gd name="T45" fmla="*/ 68 h 76"/>
                <a:gd name="T46" fmla="*/ 21 w 72"/>
                <a:gd name="T47" fmla="*/ 73 h 76"/>
                <a:gd name="T48" fmla="*/ 29 w 72"/>
                <a:gd name="T49" fmla="*/ 76 h 76"/>
                <a:gd name="T50" fmla="*/ 38 w 72"/>
                <a:gd name="T51" fmla="*/ 76 h 76"/>
                <a:gd name="T52" fmla="*/ 43 w 72"/>
                <a:gd name="T53" fmla="*/ 76 h 76"/>
                <a:gd name="T54" fmla="*/ 50 w 72"/>
                <a:gd name="T55" fmla="*/ 73 h 76"/>
                <a:gd name="T56" fmla="*/ 57 w 72"/>
                <a:gd name="T57" fmla="*/ 68 h 76"/>
                <a:gd name="T58" fmla="*/ 62 w 72"/>
                <a:gd name="T59" fmla="*/ 63 h 76"/>
                <a:gd name="T60" fmla="*/ 67 w 72"/>
                <a:gd name="T61" fmla="*/ 58 h 76"/>
                <a:gd name="T62" fmla="*/ 69 w 72"/>
                <a:gd name="T63" fmla="*/ 53 h 76"/>
                <a:gd name="T64" fmla="*/ 72 w 72"/>
                <a:gd name="T65" fmla="*/ 45 h 76"/>
                <a:gd name="T66" fmla="*/ 72 w 72"/>
                <a:gd name="T67" fmla="*/ 38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"/>
                <a:gd name="T103" fmla="*/ 0 h 76"/>
                <a:gd name="T104" fmla="*/ 72 w 72"/>
                <a:gd name="T105" fmla="*/ 76 h 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" h="76">
                  <a:moveTo>
                    <a:pt x="72" y="38"/>
                  </a:moveTo>
                  <a:lnTo>
                    <a:pt x="72" y="38"/>
                  </a:lnTo>
                  <a:lnTo>
                    <a:pt x="72" y="30"/>
                  </a:lnTo>
                  <a:lnTo>
                    <a:pt x="69" y="23"/>
                  </a:lnTo>
                  <a:lnTo>
                    <a:pt x="67" y="15"/>
                  </a:lnTo>
                  <a:lnTo>
                    <a:pt x="62" y="10"/>
                  </a:lnTo>
                  <a:lnTo>
                    <a:pt x="57" y="5"/>
                  </a:lnTo>
                  <a:lnTo>
                    <a:pt x="50" y="2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21" y="2"/>
                  </a:lnTo>
                  <a:lnTo>
                    <a:pt x="17" y="5"/>
                  </a:lnTo>
                  <a:lnTo>
                    <a:pt x="12" y="10"/>
                  </a:lnTo>
                  <a:lnTo>
                    <a:pt x="7" y="15"/>
                  </a:lnTo>
                  <a:lnTo>
                    <a:pt x="2" y="23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2" y="53"/>
                  </a:lnTo>
                  <a:lnTo>
                    <a:pt x="7" y="58"/>
                  </a:lnTo>
                  <a:lnTo>
                    <a:pt x="12" y="63"/>
                  </a:lnTo>
                  <a:lnTo>
                    <a:pt x="17" y="68"/>
                  </a:lnTo>
                  <a:lnTo>
                    <a:pt x="21" y="73"/>
                  </a:lnTo>
                  <a:lnTo>
                    <a:pt x="29" y="76"/>
                  </a:lnTo>
                  <a:lnTo>
                    <a:pt x="38" y="76"/>
                  </a:lnTo>
                  <a:lnTo>
                    <a:pt x="43" y="76"/>
                  </a:lnTo>
                  <a:lnTo>
                    <a:pt x="50" y="73"/>
                  </a:lnTo>
                  <a:lnTo>
                    <a:pt x="57" y="68"/>
                  </a:lnTo>
                  <a:lnTo>
                    <a:pt x="62" y="63"/>
                  </a:lnTo>
                  <a:lnTo>
                    <a:pt x="67" y="58"/>
                  </a:lnTo>
                  <a:lnTo>
                    <a:pt x="69" y="53"/>
                  </a:lnTo>
                  <a:lnTo>
                    <a:pt x="72" y="45"/>
                  </a:lnTo>
                  <a:lnTo>
                    <a:pt x="72" y="38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71" name="Freeform 517"/>
            <p:cNvSpPr>
              <a:spLocks/>
            </p:cNvSpPr>
            <p:nvPr/>
          </p:nvSpPr>
          <p:spPr bwMode="auto">
            <a:xfrm>
              <a:off x="5655" y="5785"/>
              <a:ext cx="72" cy="73"/>
            </a:xfrm>
            <a:custGeom>
              <a:avLst/>
              <a:gdLst>
                <a:gd name="T0" fmla="*/ 72 w 72"/>
                <a:gd name="T1" fmla="*/ 35 h 73"/>
                <a:gd name="T2" fmla="*/ 72 w 72"/>
                <a:gd name="T3" fmla="*/ 35 h 73"/>
                <a:gd name="T4" fmla="*/ 72 w 72"/>
                <a:gd name="T5" fmla="*/ 28 h 73"/>
                <a:gd name="T6" fmla="*/ 69 w 72"/>
                <a:gd name="T7" fmla="*/ 22 h 73"/>
                <a:gd name="T8" fmla="*/ 67 w 72"/>
                <a:gd name="T9" fmla="*/ 15 h 73"/>
                <a:gd name="T10" fmla="*/ 62 w 72"/>
                <a:gd name="T11" fmla="*/ 10 h 73"/>
                <a:gd name="T12" fmla="*/ 57 w 72"/>
                <a:gd name="T13" fmla="*/ 5 h 73"/>
                <a:gd name="T14" fmla="*/ 50 w 72"/>
                <a:gd name="T15" fmla="*/ 2 h 73"/>
                <a:gd name="T16" fmla="*/ 43 w 72"/>
                <a:gd name="T17" fmla="*/ 0 h 73"/>
                <a:gd name="T18" fmla="*/ 38 w 72"/>
                <a:gd name="T19" fmla="*/ 0 h 73"/>
                <a:gd name="T20" fmla="*/ 29 w 72"/>
                <a:gd name="T21" fmla="*/ 0 h 73"/>
                <a:gd name="T22" fmla="*/ 21 w 72"/>
                <a:gd name="T23" fmla="*/ 2 h 73"/>
                <a:gd name="T24" fmla="*/ 17 w 72"/>
                <a:gd name="T25" fmla="*/ 5 h 73"/>
                <a:gd name="T26" fmla="*/ 12 w 72"/>
                <a:gd name="T27" fmla="*/ 10 h 73"/>
                <a:gd name="T28" fmla="*/ 7 w 72"/>
                <a:gd name="T29" fmla="*/ 15 h 73"/>
                <a:gd name="T30" fmla="*/ 2 w 72"/>
                <a:gd name="T31" fmla="*/ 22 h 73"/>
                <a:gd name="T32" fmla="*/ 0 w 72"/>
                <a:gd name="T33" fmla="*/ 28 h 73"/>
                <a:gd name="T34" fmla="*/ 0 w 72"/>
                <a:gd name="T35" fmla="*/ 35 h 73"/>
                <a:gd name="T36" fmla="*/ 0 w 72"/>
                <a:gd name="T37" fmla="*/ 43 h 73"/>
                <a:gd name="T38" fmla="*/ 2 w 72"/>
                <a:gd name="T39" fmla="*/ 50 h 73"/>
                <a:gd name="T40" fmla="*/ 7 w 72"/>
                <a:gd name="T41" fmla="*/ 58 h 73"/>
                <a:gd name="T42" fmla="*/ 12 w 72"/>
                <a:gd name="T43" fmla="*/ 63 h 73"/>
                <a:gd name="T44" fmla="*/ 17 w 72"/>
                <a:gd name="T45" fmla="*/ 68 h 73"/>
                <a:gd name="T46" fmla="*/ 21 w 72"/>
                <a:gd name="T47" fmla="*/ 71 h 73"/>
                <a:gd name="T48" fmla="*/ 29 w 72"/>
                <a:gd name="T49" fmla="*/ 73 h 73"/>
                <a:gd name="T50" fmla="*/ 38 w 72"/>
                <a:gd name="T51" fmla="*/ 73 h 73"/>
                <a:gd name="T52" fmla="*/ 43 w 72"/>
                <a:gd name="T53" fmla="*/ 73 h 73"/>
                <a:gd name="T54" fmla="*/ 50 w 72"/>
                <a:gd name="T55" fmla="*/ 71 h 73"/>
                <a:gd name="T56" fmla="*/ 57 w 72"/>
                <a:gd name="T57" fmla="*/ 68 h 73"/>
                <a:gd name="T58" fmla="*/ 62 w 72"/>
                <a:gd name="T59" fmla="*/ 63 h 73"/>
                <a:gd name="T60" fmla="*/ 67 w 72"/>
                <a:gd name="T61" fmla="*/ 58 h 73"/>
                <a:gd name="T62" fmla="*/ 69 w 72"/>
                <a:gd name="T63" fmla="*/ 50 h 73"/>
                <a:gd name="T64" fmla="*/ 72 w 72"/>
                <a:gd name="T65" fmla="*/ 43 h 73"/>
                <a:gd name="T66" fmla="*/ 72 w 72"/>
                <a:gd name="T67" fmla="*/ 35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"/>
                <a:gd name="T103" fmla="*/ 0 h 73"/>
                <a:gd name="T104" fmla="*/ 72 w 72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" h="73">
                  <a:moveTo>
                    <a:pt x="72" y="35"/>
                  </a:moveTo>
                  <a:lnTo>
                    <a:pt x="72" y="35"/>
                  </a:lnTo>
                  <a:lnTo>
                    <a:pt x="72" y="28"/>
                  </a:lnTo>
                  <a:lnTo>
                    <a:pt x="69" y="22"/>
                  </a:lnTo>
                  <a:lnTo>
                    <a:pt x="67" y="15"/>
                  </a:lnTo>
                  <a:lnTo>
                    <a:pt x="62" y="10"/>
                  </a:lnTo>
                  <a:lnTo>
                    <a:pt x="57" y="5"/>
                  </a:lnTo>
                  <a:lnTo>
                    <a:pt x="50" y="2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21" y="2"/>
                  </a:lnTo>
                  <a:lnTo>
                    <a:pt x="17" y="5"/>
                  </a:lnTo>
                  <a:lnTo>
                    <a:pt x="12" y="10"/>
                  </a:lnTo>
                  <a:lnTo>
                    <a:pt x="7" y="15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7" y="58"/>
                  </a:lnTo>
                  <a:lnTo>
                    <a:pt x="12" y="63"/>
                  </a:lnTo>
                  <a:lnTo>
                    <a:pt x="17" y="68"/>
                  </a:lnTo>
                  <a:lnTo>
                    <a:pt x="21" y="71"/>
                  </a:lnTo>
                  <a:lnTo>
                    <a:pt x="29" y="73"/>
                  </a:lnTo>
                  <a:lnTo>
                    <a:pt x="38" y="73"/>
                  </a:lnTo>
                  <a:lnTo>
                    <a:pt x="43" y="73"/>
                  </a:lnTo>
                  <a:lnTo>
                    <a:pt x="50" y="71"/>
                  </a:lnTo>
                  <a:lnTo>
                    <a:pt x="57" y="68"/>
                  </a:lnTo>
                  <a:lnTo>
                    <a:pt x="62" y="63"/>
                  </a:lnTo>
                  <a:lnTo>
                    <a:pt x="67" y="58"/>
                  </a:lnTo>
                  <a:lnTo>
                    <a:pt x="69" y="50"/>
                  </a:lnTo>
                  <a:lnTo>
                    <a:pt x="72" y="43"/>
                  </a:lnTo>
                  <a:lnTo>
                    <a:pt x="72" y="3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72" name="Freeform 518"/>
            <p:cNvSpPr>
              <a:spLocks/>
            </p:cNvSpPr>
            <p:nvPr/>
          </p:nvSpPr>
          <p:spPr bwMode="auto">
            <a:xfrm>
              <a:off x="5655" y="6109"/>
              <a:ext cx="72" cy="73"/>
            </a:xfrm>
            <a:custGeom>
              <a:avLst/>
              <a:gdLst>
                <a:gd name="T0" fmla="*/ 72 w 72"/>
                <a:gd name="T1" fmla="*/ 35 h 73"/>
                <a:gd name="T2" fmla="*/ 72 w 72"/>
                <a:gd name="T3" fmla="*/ 35 h 73"/>
                <a:gd name="T4" fmla="*/ 72 w 72"/>
                <a:gd name="T5" fmla="*/ 30 h 73"/>
                <a:gd name="T6" fmla="*/ 69 w 72"/>
                <a:gd name="T7" fmla="*/ 22 h 73"/>
                <a:gd name="T8" fmla="*/ 67 w 72"/>
                <a:gd name="T9" fmla="*/ 15 h 73"/>
                <a:gd name="T10" fmla="*/ 62 w 72"/>
                <a:gd name="T11" fmla="*/ 10 h 73"/>
                <a:gd name="T12" fmla="*/ 57 w 72"/>
                <a:gd name="T13" fmla="*/ 5 h 73"/>
                <a:gd name="T14" fmla="*/ 50 w 72"/>
                <a:gd name="T15" fmla="*/ 2 h 73"/>
                <a:gd name="T16" fmla="*/ 43 w 72"/>
                <a:gd name="T17" fmla="*/ 0 h 73"/>
                <a:gd name="T18" fmla="*/ 38 w 72"/>
                <a:gd name="T19" fmla="*/ 0 h 73"/>
                <a:gd name="T20" fmla="*/ 29 w 72"/>
                <a:gd name="T21" fmla="*/ 0 h 73"/>
                <a:gd name="T22" fmla="*/ 21 w 72"/>
                <a:gd name="T23" fmla="*/ 2 h 73"/>
                <a:gd name="T24" fmla="*/ 17 w 72"/>
                <a:gd name="T25" fmla="*/ 5 h 73"/>
                <a:gd name="T26" fmla="*/ 12 w 72"/>
                <a:gd name="T27" fmla="*/ 10 h 73"/>
                <a:gd name="T28" fmla="*/ 7 w 72"/>
                <a:gd name="T29" fmla="*/ 15 h 73"/>
                <a:gd name="T30" fmla="*/ 2 w 72"/>
                <a:gd name="T31" fmla="*/ 22 h 73"/>
                <a:gd name="T32" fmla="*/ 0 w 72"/>
                <a:gd name="T33" fmla="*/ 30 h 73"/>
                <a:gd name="T34" fmla="*/ 0 w 72"/>
                <a:gd name="T35" fmla="*/ 35 h 73"/>
                <a:gd name="T36" fmla="*/ 0 w 72"/>
                <a:gd name="T37" fmla="*/ 43 h 73"/>
                <a:gd name="T38" fmla="*/ 2 w 72"/>
                <a:gd name="T39" fmla="*/ 50 h 73"/>
                <a:gd name="T40" fmla="*/ 7 w 72"/>
                <a:gd name="T41" fmla="*/ 58 h 73"/>
                <a:gd name="T42" fmla="*/ 12 w 72"/>
                <a:gd name="T43" fmla="*/ 63 h 73"/>
                <a:gd name="T44" fmla="*/ 17 w 72"/>
                <a:gd name="T45" fmla="*/ 68 h 73"/>
                <a:gd name="T46" fmla="*/ 21 w 72"/>
                <a:gd name="T47" fmla="*/ 70 h 73"/>
                <a:gd name="T48" fmla="*/ 29 w 72"/>
                <a:gd name="T49" fmla="*/ 73 h 73"/>
                <a:gd name="T50" fmla="*/ 38 w 72"/>
                <a:gd name="T51" fmla="*/ 73 h 73"/>
                <a:gd name="T52" fmla="*/ 43 w 72"/>
                <a:gd name="T53" fmla="*/ 73 h 73"/>
                <a:gd name="T54" fmla="*/ 50 w 72"/>
                <a:gd name="T55" fmla="*/ 70 h 73"/>
                <a:gd name="T56" fmla="*/ 57 w 72"/>
                <a:gd name="T57" fmla="*/ 68 h 73"/>
                <a:gd name="T58" fmla="*/ 62 w 72"/>
                <a:gd name="T59" fmla="*/ 63 h 73"/>
                <a:gd name="T60" fmla="*/ 67 w 72"/>
                <a:gd name="T61" fmla="*/ 58 h 73"/>
                <a:gd name="T62" fmla="*/ 69 w 72"/>
                <a:gd name="T63" fmla="*/ 50 h 73"/>
                <a:gd name="T64" fmla="*/ 72 w 72"/>
                <a:gd name="T65" fmla="*/ 43 h 73"/>
                <a:gd name="T66" fmla="*/ 72 w 72"/>
                <a:gd name="T67" fmla="*/ 35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"/>
                <a:gd name="T103" fmla="*/ 0 h 73"/>
                <a:gd name="T104" fmla="*/ 72 w 72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" h="73">
                  <a:moveTo>
                    <a:pt x="72" y="35"/>
                  </a:moveTo>
                  <a:lnTo>
                    <a:pt x="72" y="35"/>
                  </a:lnTo>
                  <a:lnTo>
                    <a:pt x="72" y="30"/>
                  </a:lnTo>
                  <a:lnTo>
                    <a:pt x="69" y="22"/>
                  </a:lnTo>
                  <a:lnTo>
                    <a:pt x="67" y="15"/>
                  </a:lnTo>
                  <a:lnTo>
                    <a:pt x="62" y="10"/>
                  </a:lnTo>
                  <a:lnTo>
                    <a:pt x="57" y="5"/>
                  </a:lnTo>
                  <a:lnTo>
                    <a:pt x="50" y="2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21" y="2"/>
                  </a:lnTo>
                  <a:lnTo>
                    <a:pt x="17" y="5"/>
                  </a:lnTo>
                  <a:lnTo>
                    <a:pt x="12" y="10"/>
                  </a:lnTo>
                  <a:lnTo>
                    <a:pt x="7" y="15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7" y="58"/>
                  </a:lnTo>
                  <a:lnTo>
                    <a:pt x="12" y="63"/>
                  </a:lnTo>
                  <a:lnTo>
                    <a:pt x="17" y="68"/>
                  </a:lnTo>
                  <a:lnTo>
                    <a:pt x="21" y="70"/>
                  </a:lnTo>
                  <a:lnTo>
                    <a:pt x="29" y="73"/>
                  </a:lnTo>
                  <a:lnTo>
                    <a:pt x="38" y="73"/>
                  </a:lnTo>
                  <a:lnTo>
                    <a:pt x="43" y="73"/>
                  </a:lnTo>
                  <a:lnTo>
                    <a:pt x="50" y="70"/>
                  </a:lnTo>
                  <a:lnTo>
                    <a:pt x="57" y="68"/>
                  </a:lnTo>
                  <a:lnTo>
                    <a:pt x="62" y="63"/>
                  </a:lnTo>
                  <a:lnTo>
                    <a:pt x="67" y="58"/>
                  </a:lnTo>
                  <a:lnTo>
                    <a:pt x="69" y="50"/>
                  </a:lnTo>
                  <a:lnTo>
                    <a:pt x="72" y="43"/>
                  </a:lnTo>
                  <a:lnTo>
                    <a:pt x="72" y="3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73" name="Freeform 519"/>
            <p:cNvSpPr>
              <a:spLocks/>
            </p:cNvSpPr>
            <p:nvPr/>
          </p:nvSpPr>
          <p:spPr bwMode="auto">
            <a:xfrm>
              <a:off x="5655" y="5937"/>
              <a:ext cx="72" cy="75"/>
            </a:xfrm>
            <a:custGeom>
              <a:avLst/>
              <a:gdLst>
                <a:gd name="T0" fmla="*/ 72 w 72"/>
                <a:gd name="T1" fmla="*/ 37 h 75"/>
                <a:gd name="T2" fmla="*/ 72 w 72"/>
                <a:gd name="T3" fmla="*/ 37 h 75"/>
                <a:gd name="T4" fmla="*/ 72 w 72"/>
                <a:gd name="T5" fmla="*/ 30 h 75"/>
                <a:gd name="T6" fmla="*/ 69 w 72"/>
                <a:gd name="T7" fmla="*/ 22 h 75"/>
                <a:gd name="T8" fmla="*/ 67 w 72"/>
                <a:gd name="T9" fmla="*/ 17 h 75"/>
                <a:gd name="T10" fmla="*/ 62 w 72"/>
                <a:gd name="T11" fmla="*/ 10 h 75"/>
                <a:gd name="T12" fmla="*/ 57 w 72"/>
                <a:gd name="T13" fmla="*/ 7 h 75"/>
                <a:gd name="T14" fmla="*/ 50 w 72"/>
                <a:gd name="T15" fmla="*/ 2 h 75"/>
                <a:gd name="T16" fmla="*/ 43 w 72"/>
                <a:gd name="T17" fmla="*/ 0 h 75"/>
                <a:gd name="T18" fmla="*/ 38 w 72"/>
                <a:gd name="T19" fmla="*/ 0 h 75"/>
                <a:gd name="T20" fmla="*/ 29 w 72"/>
                <a:gd name="T21" fmla="*/ 0 h 75"/>
                <a:gd name="T22" fmla="*/ 21 w 72"/>
                <a:gd name="T23" fmla="*/ 2 h 75"/>
                <a:gd name="T24" fmla="*/ 17 w 72"/>
                <a:gd name="T25" fmla="*/ 7 h 75"/>
                <a:gd name="T26" fmla="*/ 12 w 72"/>
                <a:gd name="T27" fmla="*/ 10 h 75"/>
                <a:gd name="T28" fmla="*/ 7 w 72"/>
                <a:gd name="T29" fmla="*/ 17 h 75"/>
                <a:gd name="T30" fmla="*/ 2 w 72"/>
                <a:gd name="T31" fmla="*/ 22 h 75"/>
                <a:gd name="T32" fmla="*/ 0 w 72"/>
                <a:gd name="T33" fmla="*/ 30 h 75"/>
                <a:gd name="T34" fmla="*/ 0 w 72"/>
                <a:gd name="T35" fmla="*/ 37 h 75"/>
                <a:gd name="T36" fmla="*/ 0 w 72"/>
                <a:gd name="T37" fmla="*/ 45 h 75"/>
                <a:gd name="T38" fmla="*/ 2 w 72"/>
                <a:gd name="T39" fmla="*/ 53 h 75"/>
                <a:gd name="T40" fmla="*/ 7 w 72"/>
                <a:gd name="T41" fmla="*/ 58 h 75"/>
                <a:gd name="T42" fmla="*/ 12 w 72"/>
                <a:gd name="T43" fmla="*/ 63 h 75"/>
                <a:gd name="T44" fmla="*/ 17 w 72"/>
                <a:gd name="T45" fmla="*/ 68 h 75"/>
                <a:gd name="T46" fmla="*/ 21 w 72"/>
                <a:gd name="T47" fmla="*/ 73 h 75"/>
                <a:gd name="T48" fmla="*/ 29 w 72"/>
                <a:gd name="T49" fmla="*/ 73 h 75"/>
                <a:gd name="T50" fmla="*/ 38 w 72"/>
                <a:gd name="T51" fmla="*/ 75 h 75"/>
                <a:gd name="T52" fmla="*/ 43 w 72"/>
                <a:gd name="T53" fmla="*/ 73 h 75"/>
                <a:gd name="T54" fmla="*/ 50 w 72"/>
                <a:gd name="T55" fmla="*/ 73 h 75"/>
                <a:gd name="T56" fmla="*/ 57 w 72"/>
                <a:gd name="T57" fmla="*/ 68 h 75"/>
                <a:gd name="T58" fmla="*/ 62 w 72"/>
                <a:gd name="T59" fmla="*/ 63 h 75"/>
                <a:gd name="T60" fmla="*/ 67 w 72"/>
                <a:gd name="T61" fmla="*/ 58 h 75"/>
                <a:gd name="T62" fmla="*/ 69 w 72"/>
                <a:gd name="T63" fmla="*/ 53 h 75"/>
                <a:gd name="T64" fmla="*/ 72 w 72"/>
                <a:gd name="T65" fmla="*/ 45 h 75"/>
                <a:gd name="T66" fmla="*/ 72 w 72"/>
                <a:gd name="T67" fmla="*/ 37 h 7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"/>
                <a:gd name="T103" fmla="*/ 0 h 75"/>
                <a:gd name="T104" fmla="*/ 72 w 72"/>
                <a:gd name="T105" fmla="*/ 75 h 7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" h="75">
                  <a:moveTo>
                    <a:pt x="72" y="37"/>
                  </a:moveTo>
                  <a:lnTo>
                    <a:pt x="72" y="37"/>
                  </a:lnTo>
                  <a:lnTo>
                    <a:pt x="72" y="30"/>
                  </a:lnTo>
                  <a:lnTo>
                    <a:pt x="69" y="22"/>
                  </a:lnTo>
                  <a:lnTo>
                    <a:pt x="67" y="17"/>
                  </a:lnTo>
                  <a:lnTo>
                    <a:pt x="62" y="10"/>
                  </a:lnTo>
                  <a:lnTo>
                    <a:pt x="57" y="7"/>
                  </a:lnTo>
                  <a:lnTo>
                    <a:pt x="50" y="2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21" y="2"/>
                  </a:lnTo>
                  <a:lnTo>
                    <a:pt x="17" y="7"/>
                  </a:lnTo>
                  <a:lnTo>
                    <a:pt x="12" y="10"/>
                  </a:lnTo>
                  <a:lnTo>
                    <a:pt x="7" y="17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45"/>
                  </a:lnTo>
                  <a:lnTo>
                    <a:pt x="2" y="53"/>
                  </a:lnTo>
                  <a:lnTo>
                    <a:pt x="7" y="58"/>
                  </a:lnTo>
                  <a:lnTo>
                    <a:pt x="12" y="63"/>
                  </a:lnTo>
                  <a:lnTo>
                    <a:pt x="17" y="68"/>
                  </a:lnTo>
                  <a:lnTo>
                    <a:pt x="21" y="73"/>
                  </a:lnTo>
                  <a:lnTo>
                    <a:pt x="29" y="73"/>
                  </a:lnTo>
                  <a:lnTo>
                    <a:pt x="38" y="75"/>
                  </a:lnTo>
                  <a:lnTo>
                    <a:pt x="43" y="73"/>
                  </a:lnTo>
                  <a:lnTo>
                    <a:pt x="50" y="73"/>
                  </a:lnTo>
                  <a:lnTo>
                    <a:pt x="57" y="68"/>
                  </a:lnTo>
                  <a:lnTo>
                    <a:pt x="62" y="63"/>
                  </a:lnTo>
                  <a:lnTo>
                    <a:pt x="67" y="58"/>
                  </a:lnTo>
                  <a:lnTo>
                    <a:pt x="69" y="53"/>
                  </a:lnTo>
                  <a:lnTo>
                    <a:pt x="72" y="45"/>
                  </a:lnTo>
                  <a:lnTo>
                    <a:pt x="72" y="37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74" name="Freeform 520"/>
            <p:cNvSpPr>
              <a:spLocks/>
            </p:cNvSpPr>
            <p:nvPr/>
          </p:nvSpPr>
          <p:spPr bwMode="auto">
            <a:xfrm>
              <a:off x="5655" y="5471"/>
              <a:ext cx="72" cy="73"/>
            </a:xfrm>
            <a:custGeom>
              <a:avLst/>
              <a:gdLst>
                <a:gd name="T0" fmla="*/ 72 w 72"/>
                <a:gd name="T1" fmla="*/ 38 h 73"/>
                <a:gd name="T2" fmla="*/ 72 w 72"/>
                <a:gd name="T3" fmla="*/ 38 h 73"/>
                <a:gd name="T4" fmla="*/ 72 w 72"/>
                <a:gd name="T5" fmla="*/ 30 h 73"/>
                <a:gd name="T6" fmla="*/ 69 w 72"/>
                <a:gd name="T7" fmla="*/ 23 h 73"/>
                <a:gd name="T8" fmla="*/ 67 w 72"/>
                <a:gd name="T9" fmla="*/ 15 h 73"/>
                <a:gd name="T10" fmla="*/ 62 w 72"/>
                <a:gd name="T11" fmla="*/ 10 h 73"/>
                <a:gd name="T12" fmla="*/ 57 w 72"/>
                <a:gd name="T13" fmla="*/ 5 h 73"/>
                <a:gd name="T14" fmla="*/ 50 w 72"/>
                <a:gd name="T15" fmla="*/ 3 h 73"/>
                <a:gd name="T16" fmla="*/ 43 w 72"/>
                <a:gd name="T17" fmla="*/ 0 h 73"/>
                <a:gd name="T18" fmla="*/ 38 w 72"/>
                <a:gd name="T19" fmla="*/ 0 h 73"/>
                <a:gd name="T20" fmla="*/ 29 w 72"/>
                <a:gd name="T21" fmla="*/ 0 h 73"/>
                <a:gd name="T22" fmla="*/ 21 w 72"/>
                <a:gd name="T23" fmla="*/ 3 h 73"/>
                <a:gd name="T24" fmla="*/ 17 w 72"/>
                <a:gd name="T25" fmla="*/ 5 h 73"/>
                <a:gd name="T26" fmla="*/ 12 w 72"/>
                <a:gd name="T27" fmla="*/ 10 h 73"/>
                <a:gd name="T28" fmla="*/ 7 w 72"/>
                <a:gd name="T29" fmla="*/ 15 h 73"/>
                <a:gd name="T30" fmla="*/ 2 w 72"/>
                <a:gd name="T31" fmla="*/ 23 h 73"/>
                <a:gd name="T32" fmla="*/ 0 w 72"/>
                <a:gd name="T33" fmla="*/ 30 h 73"/>
                <a:gd name="T34" fmla="*/ 0 w 72"/>
                <a:gd name="T35" fmla="*/ 38 h 73"/>
                <a:gd name="T36" fmla="*/ 0 w 72"/>
                <a:gd name="T37" fmla="*/ 46 h 73"/>
                <a:gd name="T38" fmla="*/ 2 w 72"/>
                <a:gd name="T39" fmla="*/ 51 h 73"/>
                <a:gd name="T40" fmla="*/ 7 w 72"/>
                <a:gd name="T41" fmla="*/ 58 h 73"/>
                <a:gd name="T42" fmla="*/ 12 w 72"/>
                <a:gd name="T43" fmla="*/ 63 h 73"/>
                <a:gd name="T44" fmla="*/ 17 w 72"/>
                <a:gd name="T45" fmla="*/ 68 h 73"/>
                <a:gd name="T46" fmla="*/ 21 w 72"/>
                <a:gd name="T47" fmla="*/ 71 h 73"/>
                <a:gd name="T48" fmla="*/ 29 w 72"/>
                <a:gd name="T49" fmla="*/ 73 h 73"/>
                <a:gd name="T50" fmla="*/ 38 w 72"/>
                <a:gd name="T51" fmla="*/ 73 h 73"/>
                <a:gd name="T52" fmla="*/ 43 w 72"/>
                <a:gd name="T53" fmla="*/ 73 h 73"/>
                <a:gd name="T54" fmla="*/ 50 w 72"/>
                <a:gd name="T55" fmla="*/ 71 h 73"/>
                <a:gd name="T56" fmla="*/ 57 w 72"/>
                <a:gd name="T57" fmla="*/ 68 h 73"/>
                <a:gd name="T58" fmla="*/ 62 w 72"/>
                <a:gd name="T59" fmla="*/ 63 h 73"/>
                <a:gd name="T60" fmla="*/ 67 w 72"/>
                <a:gd name="T61" fmla="*/ 58 h 73"/>
                <a:gd name="T62" fmla="*/ 69 w 72"/>
                <a:gd name="T63" fmla="*/ 51 h 73"/>
                <a:gd name="T64" fmla="*/ 72 w 72"/>
                <a:gd name="T65" fmla="*/ 46 h 73"/>
                <a:gd name="T66" fmla="*/ 72 w 72"/>
                <a:gd name="T67" fmla="*/ 38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"/>
                <a:gd name="T103" fmla="*/ 0 h 73"/>
                <a:gd name="T104" fmla="*/ 72 w 72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" h="73">
                  <a:moveTo>
                    <a:pt x="72" y="38"/>
                  </a:moveTo>
                  <a:lnTo>
                    <a:pt x="72" y="38"/>
                  </a:lnTo>
                  <a:lnTo>
                    <a:pt x="72" y="30"/>
                  </a:lnTo>
                  <a:lnTo>
                    <a:pt x="69" y="23"/>
                  </a:lnTo>
                  <a:lnTo>
                    <a:pt x="67" y="15"/>
                  </a:lnTo>
                  <a:lnTo>
                    <a:pt x="62" y="10"/>
                  </a:lnTo>
                  <a:lnTo>
                    <a:pt x="57" y="5"/>
                  </a:lnTo>
                  <a:lnTo>
                    <a:pt x="50" y="3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2" y="10"/>
                  </a:lnTo>
                  <a:lnTo>
                    <a:pt x="7" y="15"/>
                  </a:lnTo>
                  <a:lnTo>
                    <a:pt x="2" y="23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2" y="51"/>
                  </a:lnTo>
                  <a:lnTo>
                    <a:pt x="7" y="58"/>
                  </a:lnTo>
                  <a:lnTo>
                    <a:pt x="12" y="63"/>
                  </a:lnTo>
                  <a:lnTo>
                    <a:pt x="17" y="68"/>
                  </a:lnTo>
                  <a:lnTo>
                    <a:pt x="21" y="71"/>
                  </a:lnTo>
                  <a:lnTo>
                    <a:pt x="29" y="73"/>
                  </a:lnTo>
                  <a:lnTo>
                    <a:pt x="38" y="73"/>
                  </a:lnTo>
                  <a:lnTo>
                    <a:pt x="43" y="73"/>
                  </a:lnTo>
                  <a:lnTo>
                    <a:pt x="50" y="71"/>
                  </a:lnTo>
                  <a:lnTo>
                    <a:pt x="57" y="68"/>
                  </a:lnTo>
                  <a:lnTo>
                    <a:pt x="62" y="63"/>
                  </a:lnTo>
                  <a:lnTo>
                    <a:pt x="67" y="58"/>
                  </a:lnTo>
                  <a:lnTo>
                    <a:pt x="69" y="51"/>
                  </a:lnTo>
                  <a:lnTo>
                    <a:pt x="72" y="46"/>
                  </a:lnTo>
                  <a:lnTo>
                    <a:pt x="72" y="38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75" name="Freeform 521"/>
            <p:cNvSpPr>
              <a:spLocks/>
            </p:cNvSpPr>
            <p:nvPr/>
          </p:nvSpPr>
          <p:spPr bwMode="auto">
            <a:xfrm>
              <a:off x="5655" y="5630"/>
              <a:ext cx="72" cy="74"/>
            </a:xfrm>
            <a:custGeom>
              <a:avLst/>
              <a:gdLst>
                <a:gd name="T0" fmla="*/ 72 w 72"/>
                <a:gd name="T1" fmla="*/ 38 h 74"/>
                <a:gd name="T2" fmla="*/ 72 w 72"/>
                <a:gd name="T3" fmla="*/ 38 h 74"/>
                <a:gd name="T4" fmla="*/ 72 w 72"/>
                <a:gd name="T5" fmla="*/ 31 h 74"/>
                <a:gd name="T6" fmla="*/ 69 w 72"/>
                <a:gd name="T7" fmla="*/ 23 h 74"/>
                <a:gd name="T8" fmla="*/ 67 w 72"/>
                <a:gd name="T9" fmla="*/ 18 h 74"/>
                <a:gd name="T10" fmla="*/ 62 w 72"/>
                <a:gd name="T11" fmla="*/ 11 h 74"/>
                <a:gd name="T12" fmla="*/ 57 w 72"/>
                <a:gd name="T13" fmla="*/ 8 h 74"/>
                <a:gd name="T14" fmla="*/ 50 w 72"/>
                <a:gd name="T15" fmla="*/ 3 h 74"/>
                <a:gd name="T16" fmla="*/ 43 w 72"/>
                <a:gd name="T17" fmla="*/ 3 h 74"/>
                <a:gd name="T18" fmla="*/ 38 w 72"/>
                <a:gd name="T19" fmla="*/ 0 h 74"/>
                <a:gd name="T20" fmla="*/ 29 w 72"/>
                <a:gd name="T21" fmla="*/ 3 h 74"/>
                <a:gd name="T22" fmla="*/ 21 w 72"/>
                <a:gd name="T23" fmla="*/ 3 h 74"/>
                <a:gd name="T24" fmla="*/ 17 w 72"/>
                <a:gd name="T25" fmla="*/ 8 h 74"/>
                <a:gd name="T26" fmla="*/ 12 w 72"/>
                <a:gd name="T27" fmla="*/ 11 h 74"/>
                <a:gd name="T28" fmla="*/ 7 w 72"/>
                <a:gd name="T29" fmla="*/ 18 h 74"/>
                <a:gd name="T30" fmla="*/ 2 w 72"/>
                <a:gd name="T31" fmla="*/ 23 h 74"/>
                <a:gd name="T32" fmla="*/ 0 w 72"/>
                <a:gd name="T33" fmla="*/ 31 h 74"/>
                <a:gd name="T34" fmla="*/ 0 w 72"/>
                <a:gd name="T35" fmla="*/ 38 h 74"/>
                <a:gd name="T36" fmla="*/ 0 w 72"/>
                <a:gd name="T37" fmla="*/ 46 h 74"/>
                <a:gd name="T38" fmla="*/ 2 w 72"/>
                <a:gd name="T39" fmla="*/ 51 h 74"/>
                <a:gd name="T40" fmla="*/ 7 w 72"/>
                <a:gd name="T41" fmla="*/ 59 h 74"/>
                <a:gd name="T42" fmla="*/ 12 w 72"/>
                <a:gd name="T43" fmla="*/ 64 h 74"/>
                <a:gd name="T44" fmla="*/ 17 w 72"/>
                <a:gd name="T45" fmla="*/ 69 h 74"/>
                <a:gd name="T46" fmla="*/ 21 w 72"/>
                <a:gd name="T47" fmla="*/ 71 h 74"/>
                <a:gd name="T48" fmla="*/ 29 w 72"/>
                <a:gd name="T49" fmla="*/ 74 h 74"/>
                <a:gd name="T50" fmla="*/ 38 w 72"/>
                <a:gd name="T51" fmla="*/ 74 h 74"/>
                <a:gd name="T52" fmla="*/ 43 w 72"/>
                <a:gd name="T53" fmla="*/ 74 h 74"/>
                <a:gd name="T54" fmla="*/ 50 w 72"/>
                <a:gd name="T55" fmla="*/ 71 h 74"/>
                <a:gd name="T56" fmla="*/ 57 w 72"/>
                <a:gd name="T57" fmla="*/ 69 h 74"/>
                <a:gd name="T58" fmla="*/ 62 w 72"/>
                <a:gd name="T59" fmla="*/ 64 h 74"/>
                <a:gd name="T60" fmla="*/ 67 w 72"/>
                <a:gd name="T61" fmla="*/ 59 h 74"/>
                <a:gd name="T62" fmla="*/ 69 w 72"/>
                <a:gd name="T63" fmla="*/ 51 h 74"/>
                <a:gd name="T64" fmla="*/ 72 w 72"/>
                <a:gd name="T65" fmla="*/ 46 h 74"/>
                <a:gd name="T66" fmla="*/ 72 w 72"/>
                <a:gd name="T67" fmla="*/ 38 h 7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"/>
                <a:gd name="T103" fmla="*/ 0 h 74"/>
                <a:gd name="T104" fmla="*/ 72 w 72"/>
                <a:gd name="T105" fmla="*/ 74 h 7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" h="74">
                  <a:moveTo>
                    <a:pt x="72" y="38"/>
                  </a:moveTo>
                  <a:lnTo>
                    <a:pt x="72" y="38"/>
                  </a:lnTo>
                  <a:lnTo>
                    <a:pt x="72" y="31"/>
                  </a:lnTo>
                  <a:lnTo>
                    <a:pt x="69" y="23"/>
                  </a:lnTo>
                  <a:lnTo>
                    <a:pt x="67" y="18"/>
                  </a:lnTo>
                  <a:lnTo>
                    <a:pt x="62" y="11"/>
                  </a:lnTo>
                  <a:lnTo>
                    <a:pt x="57" y="8"/>
                  </a:lnTo>
                  <a:lnTo>
                    <a:pt x="50" y="3"/>
                  </a:lnTo>
                  <a:lnTo>
                    <a:pt x="43" y="3"/>
                  </a:lnTo>
                  <a:lnTo>
                    <a:pt x="38" y="0"/>
                  </a:lnTo>
                  <a:lnTo>
                    <a:pt x="29" y="3"/>
                  </a:lnTo>
                  <a:lnTo>
                    <a:pt x="21" y="3"/>
                  </a:lnTo>
                  <a:lnTo>
                    <a:pt x="17" y="8"/>
                  </a:lnTo>
                  <a:lnTo>
                    <a:pt x="12" y="11"/>
                  </a:lnTo>
                  <a:lnTo>
                    <a:pt x="7" y="18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2" y="51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9"/>
                  </a:lnTo>
                  <a:lnTo>
                    <a:pt x="21" y="71"/>
                  </a:lnTo>
                  <a:lnTo>
                    <a:pt x="29" y="74"/>
                  </a:lnTo>
                  <a:lnTo>
                    <a:pt x="38" y="74"/>
                  </a:lnTo>
                  <a:lnTo>
                    <a:pt x="43" y="74"/>
                  </a:lnTo>
                  <a:lnTo>
                    <a:pt x="50" y="71"/>
                  </a:lnTo>
                  <a:lnTo>
                    <a:pt x="57" y="69"/>
                  </a:lnTo>
                  <a:lnTo>
                    <a:pt x="62" y="64"/>
                  </a:lnTo>
                  <a:lnTo>
                    <a:pt x="67" y="59"/>
                  </a:lnTo>
                  <a:lnTo>
                    <a:pt x="69" y="51"/>
                  </a:lnTo>
                  <a:lnTo>
                    <a:pt x="72" y="46"/>
                  </a:lnTo>
                  <a:lnTo>
                    <a:pt x="72" y="38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76" name="Freeform 522"/>
            <p:cNvSpPr>
              <a:spLocks/>
            </p:cNvSpPr>
            <p:nvPr/>
          </p:nvSpPr>
          <p:spPr bwMode="auto">
            <a:xfrm>
              <a:off x="5655" y="5317"/>
              <a:ext cx="72" cy="76"/>
            </a:xfrm>
            <a:custGeom>
              <a:avLst/>
              <a:gdLst>
                <a:gd name="T0" fmla="*/ 72 w 72"/>
                <a:gd name="T1" fmla="*/ 38 h 76"/>
                <a:gd name="T2" fmla="*/ 72 w 72"/>
                <a:gd name="T3" fmla="*/ 38 h 76"/>
                <a:gd name="T4" fmla="*/ 72 w 72"/>
                <a:gd name="T5" fmla="*/ 30 h 76"/>
                <a:gd name="T6" fmla="*/ 69 w 72"/>
                <a:gd name="T7" fmla="*/ 22 h 76"/>
                <a:gd name="T8" fmla="*/ 67 w 72"/>
                <a:gd name="T9" fmla="*/ 17 h 76"/>
                <a:gd name="T10" fmla="*/ 62 w 72"/>
                <a:gd name="T11" fmla="*/ 12 h 76"/>
                <a:gd name="T12" fmla="*/ 57 w 72"/>
                <a:gd name="T13" fmla="*/ 7 h 76"/>
                <a:gd name="T14" fmla="*/ 50 w 72"/>
                <a:gd name="T15" fmla="*/ 5 h 76"/>
                <a:gd name="T16" fmla="*/ 43 w 72"/>
                <a:gd name="T17" fmla="*/ 2 h 76"/>
                <a:gd name="T18" fmla="*/ 38 w 72"/>
                <a:gd name="T19" fmla="*/ 0 h 76"/>
                <a:gd name="T20" fmla="*/ 29 w 72"/>
                <a:gd name="T21" fmla="*/ 2 h 76"/>
                <a:gd name="T22" fmla="*/ 21 w 72"/>
                <a:gd name="T23" fmla="*/ 5 h 76"/>
                <a:gd name="T24" fmla="*/ 17 w 72"/>
                <a:gd name="T25" fmla="*/ 7 h 76"/>
                <a:gd name="T26" fmla="*/ 12 w 72"/>
                <a:gd name="T27" fmla="*/ 12 h 76"/>
                <a:gd name="T28" fmla="*/ 7 w 72"/>
                <a:gd name="T29" fmla="*/ 17 h 76"/>
                <a:gd name="T30" fmla="*/ 2 w 72"/>
                <a:gd name="T31" fmla="*/ 22 h 76"/>
                <a:gd name="T32" fmla="*/ 0 w 72"/>
                <a:gd name="T33" fmla="*/ 30 h 76"/>
                <a:gd name="T34" fmla="*/ 0 w 72"/>
                <a:gd name="T35" fmla="*/ 38 h 76"/>
                <a:gd name="T36" fmla="*/ 0 w 72"/>
                <a:gd name="T37" fmla="*/ 45 h 76"/>
                <a:gd name="T38" fmla="*/ 2 w 72"/>
                <a:gd name="T39" fmla="*/ 53 h 76"/>
                <a:gd name="T40" fmla="*/ 7 w 72"/>
                <a:gd name="T41" fmla="*/ 58 h 76"/>
                <a:gd name="T42" fmla="*/ 12 w 72"/>
                <a:gd name="T43" fmla="*/ 63 h 76"/>
                <a:gd name="T44" fmla="*/ 17 w 72"/>
                <a:gd name="T45" fmla="*/ 68 h 76"/>
                <a:gd name="T46" fmla="*/ 21 w 72"/>
                <a:gd name="T47" fmla="*/ 73 h 76"/>
                <a:gd name="T48" fmla="*/ 29 w 72"/>
                <a:gd name="T49" fmla="*/ 73 h 76"/>
                <a:gd name="T50" fmla="*/ 38 w 72"/>
                <a:gd name="T51" fmla="*/ 76 h 76"/>
                <a:gd name="T52" fmla="*/ 43 w 72"/>
                <a:gd name="T53" fmla="*/ 73 h 76"/>
                <a:gd name="T54" fmla="*/ 50 w 72"/>
                <a:gd name="T55" fmla="*/ 73 h 76"/>
                <a:gd name="T56" fmla="*/ 57 w 72"/>
                <a:gd name="T57" fmla="*/ 68 h 76"/>
                <a:gd name="T58" fmla="*/ 62 w 72"/>
                <a:gd name="T59" fmla="*/ 63 h 76"/>
                <a:gd name="T60" fmla="*/ 67 w 72"/>
                <a:gd name="T61" fmla="*/ 58 h 76"/>
                <a:gd name="T62" fmla="*/ 69 w 72"/>
                <a:gd name="T63" fmla="*/ 53 h 76"/>
                <a:gd name="T64" fmla="*/ 72 w 72"/>
                <a:gd name="T65" fmla="*/ 45 h 76"/>
                <a:gd name="T66" fmla="*/ 72 w 72"/>
                <a:gd name="T67" fmla="*/ 38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"/>
                <a:gd name="T103" fmla="*/ 0 h 76"/>
                <a:gd name="T104" fmla="*/ 72 w 72"/>
                <a:gd name="T105" fmla="*/ 76 h 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" h="76">
                  <a:moveTo>
                    <a:pt x="72" y="38"/>
                  </a:moveTo>
                  <a:lnTo>
                    <a:pt x="72" y="38"/>
                  </a:lnTo>
                  <a:lnTo>
                    <a:pt x="72" y="30"/>
                  </a:lnTo>
                  <a:lnTo>
                    <a:pt x="69" y="22"/>
                  </a:lnTo>
                  <a:lnTo>
                    <a:pt x="67" y="17"/>
                  </a:lnTo>
                  <a:lnTo>
                    <a:pt x="62" y="12"/>
                  </a:lnTo>
                  <a:lnTo>
                    <a:pt x="57" y="7"/>
                  </a:lnTo>
                  <a:lnTo>
                    <a:pt x="50" y="5"/>
                  </a:lnTo>
                  <a:lnTo>
                    <a:pt x="43" y="2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1" y="5"/>
                  </a:lnTo>
                  <a:lnTo>
                    <a:pt x="17" y="7"/>
                  </a:lnTo>
                  <a:lnTo>
                    <a:pt x="12" y="12"/>
                  </a:lnTo>
                  <a:lnTo>
                    <a:pt x="7" y="17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2" y="53"/>
                  </a:lnTo>
                  <a:lnTo>
                    <a:pt x="7" y="58"/>
                  </a:lnTo>
                  <a:lnTo>
                    <a:pt x="12" y="63"/>
                  </a:lnTo>
                  <a:lnTo>
                    <a:pt x="17" y="68"/>
                  </a:lnTo>
                  <a:lnTo>
                    <a:pt x="21" y="73"/>
                  </a:lnTo>
                  <a:lnTo>
                    <a:pt x="29" y="73"/>
                  </a:lnTo>
                  <a:lnTo>
                    <a:pt x="38" y="76"/>
                  </a:lnTo>
                  <a:lnTo>
                    <a:pt x="43" y="73"/>
                  </a:lnTo>
                  <a:lnTo>
                    <a:pt x="50" y="73"/>
                  </a:lnTo>
                  <a:lnTo>
                    <a:pt x="57" y="68"/>
                  </a:lnTo>
                  <a:lnTo>
                    <a:pt x="62" y="63"/>
                  </a:lnTo>
                  <a:lnTo>
                    <a:pt x="67" y="58"/>
                  </a:lnTo>
                  <a:lnTo>
                    <a:pt x="69" y="53"/>
                  </a:lnTo>
                  <a:lnTo>
                    <a:pt x="72" y="45"/>
                  </a:lnTo>
                  <a:lnTo>
                    <a:pt x="72" y="38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77" name="Freeform 523"/>
            <p:cNvSpPr>
              <a:spLocks/>
            </p:cNvSpPr>
            <p:nvPr/>
          </p:nvSpPr>
          <p:spPr bwMode="auto">
            <a:xfrm>
              <a:off x="5655" y="5167"/>
              <a:ext cx="72" cy="79"/>
            </a:xfrm>
            <a:custGeom>
              <a:avLst/>
              <a:gdLst>
                <a:gd name="T0" fmla="*/ 72 w 72"/>
                <a:gd name="T1" fmla="*/ 38 h 79"/>
                <a:gd name="T2" fmla="*/ 72 w 72"/>
                <a:gd name="T3" fmla="*/ 38 h 79"/>
                <a:gd name="T4" fmla="*/ 72 w 72"/>
                <a:gd name="T5" fmla="*/ 31 h 79"/>
                <a:gd name="T6" fmla="*/ 69 w 72"/>
                <a:gd name="T7" fmla="*/ 23 h 79"/>
                <a:gd name="T8" fmla="*/ 67 w 72"/>
                <a:gd name="T9" fmla="*/ 18 h 79"/>
                <a:gd name="T10" fmla="*/ 62 w 72"/>
                <a:gd name="T11" fmla="*/ 13 h 79"/>
                <a:gd name="T12" fmla="*/ 57 w 72"/>
                <a:gd name="T13" fmla="*/ 8 h 79"/>
                <a:gd name="T14" fmla="*/ 50 w 72"/>
                <a:gd name="T15" fmla="*/ 3 h 79"/>
                <a:gd name="T16" fmla="*/ 43 w 72"/>
                <a:gd name="T17" fmla="*/ 3 h 79"/>
                <a:gd name="T18" fmla="*/ 38 w 72"/>
                <a:gd name="T19" fmla="*/ 0 h 79"/>
                <a:gd name="T20" fmla="*/ 29 w 72"/>
                <a:gd name="T21" fmla="*/ 3 h 79"/>
                <a:gd name="T22" fmla="*/ 21 w 72"/>
                <a:gd name="T23" fmla="*/ 3 h 79"/>
                <a:gd name="T24" fmla="*/ 17 w 72"/>
                <a:gd name="T25" fmla="*/ 8 h 79"/>
                <a:gd name="T26" fmla="*/ 12 w 72"/>
                <a:gd name="T27" fmla="*/ 13 h 79"/>
                <a:gd name="T28" fmla="*/ 7 w 72"/>
                <a:gd name="T29" fmla="*/ 18 h 79"/>
                <a:gd name="T30" fmla="*/ 2 w 72"/>
                <a:gd name="T31" fmla="*/ 23 h 79"/>
                <a:gd name="T32" fmla="*/ 0 w 72"/>
                <a:gd name="T33" fmla="*/ 31 h 79"/>
                <a:gd name="T34" fmla="*/ 0 w 72"/>
                <a:gd name="T35" fmla="*/ 38 h 79"/>
                <a:gd name="T36" fmla="*/ 0 w 72"/>
                <a:gd name="T37" fmla="*/ 46 h 79"/>
                <a:gd name="T38" fmla="*/ 2 w 72"/>
                <a:gd name="T39" fmla="*/ 54 h 79"/>
                <a:gd name="T40" fmla="*/ 7 w 72"/>
                <a:gd name="T41" fmla="*/ 61 h 79"/>
                <a:gd name="T42" fmla="*/ 12 w 72"/>
                <a:gd name="T43" fmla="*/ 66 h 79"/>
                <a:gd name="T44" fmla="*/ 17 w 72"/>
                <a:gd name="T45" fmla="*/ 71 h 79"/>
                <a:gd name="T46" fmla="*/ 21 w 72"/>
                <a:gd name="T47" fmla="*/ 74 h 79"/>
                <a:gd name="T48" fmla="*/ 29 w 72"/>
                <a:gd name="T49" fmla="*/ 79 h 79"/>
                <a:gd name="T50" fmla="*/ 38 w 72"/>
                <a:gd name="T51" fmla="*/ 79 h 79"/>
                <a:gd name="T52" fmla="*/ 43 w 72"/>
                <a:gd name="T53" fmla="*/ 79 h 79"/>
                <a:gd name="T54" fmla="*/ 50 w 72"/>
                <a:gd name="T55" fmla="*/ 74 h 79"/>
                <a:gd name="T56" fmla="*/ 57 w 72"/>
                <a:gd name="T57" fmla="*/ 71 h 79"/>
                <a:gd name="T58" fmla="*/ 62 w 72"/>
                <a:gd name="T59" fmla="*/ 66 h 79"/>
                <a:gd name="T60" fmla="*/ 67 w 72"/>
                <a:gd name="T61" fmla="*/ 61 h 79"/>
                <a:gd name="T62" fmla="*/ 69 w 72"/>
                <a:gd name="T63" fmla="*/ 54 h 79"/>
                <a:gd name="T64" fmla="*/ 72 w 72"/>
                <a:gd name="T65" fmla="*/ 46 h 79"/>
                <a:gd name="T66" fmla="*/ 72 w 72"/>
                <a:gd name="T67" fmla="*/ 38 h 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"/>
                <a:gd name="T103" fmla="*/ 0 h 79"/>
                <a:gd name="T104" fmla="*/ 72 w 72"/>
                <a:gd name="T105" fmla="*/ 79 h 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" h="79">
                  <a:moveTo>
                    <a:pt x="72" y="38"/>
                  </a:moveTo>
                  <a:lnTo>
                    <a:pt x="72" y="38"/>
                  </a:lnTo>
                  <a:lnTo>
                    <a:pt x="72" y="31"/>
                  </a:lnTo>
                  <a:lnTo>
                    <a:pt x="69" y="23"/>
                  </a:lnTo>
                  <a:lnTo>
                    <a:pt x="67" y="18"/>
                  </a:lnTo>
                  <a:lnTo>
                    <a:pt x="62" y="13"/>
                  </a:lnTo>
                  <a:lnTo>
                    <a:pt x="57" y="8"/>
                  </a:lnTo>
                  <a:lnTo>
                    <a:pt x="50" y="3"/>
                  </a:lnTo>
                  <a:lnTo>
                    <a:pt x="43" y="3"/>
                  </a:lnTo>
                  <a:lnTo>
                    <a:pt x="38" y="0"/>
                  </a:lnTo>
                  <a:lnTo>
                    <a:pt x="29" y="3"/>
                  </a:lnTo>
                  <a:lnTo>
                    <a:pt x="21" y="3"/>
                  </a:lnTo>
                  <a:lnTo>
                    <a:pt x="17" y="8"/>
                  </a:lnTo>
                  <a:lnTo>
                    <a:pt x="12" y="13"/>
                  </a:lnTo>
                  <a:lnTo>
                    <a:pt x="7" y="18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2" y="54"/>
                  </a:lnTo>
                  <a:lnTo>
                    <a:pt x="7" y="61"/>
                  </a:lnTo>
                  <a:lnTo>
                    <a:pt x="12" y="66"/>
                  </a:lnTo>
                  <a:lnTo>
                    <a:pt x="17" y="71"/>
                  </a:lnTo>
                  <a:lnTo>
                    <a:pt x="21" y="74"/>
                  </a:lnTo>
                  <a:lnTo>
                    <a:pt x="29" y="79"/>
                  </a:lnTo>
                  <a:lnTo>
                    <a:pt x="38" y="79"/>
                  </a:lnTo>
                  <a:lnTo>
                    <a:pt x="43" y="79"/>
                  </a:lnTo>
                  <a:lnTo>
                    <a:pt x="50" y="74"/>
                  </a:lnTo>
                  <a:lnTo>
                    <a:pt x="57" y="71"/>
                  </a:lnTo>
                  <a:lnTo>
                    <a:pt x="62" y="66"/>
                  </a:lnTo>
                  <a:lnTo>
                    <a:pt x="67" y="61"/>
                  </a:lnTo>
                  <a:lnTo>
                    <a:pt x="69" y="54"/>
                  </a:lnTo>
                  <a:lnTo>
                    <a:pt x="72" y="46"/>
                  </a:lnTo>
                  <a:lnTo>
                    <a:pt x="72" y="38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78" name="Freeform 524"/>
            <p:cNvSpPr>
              <a:spLocks/>
            </p:cNvSpPr>
            <p:nvPr/>
          </p:nvSpPr>
          <p:spPr bwMode="auto">
            <a:xfrm>
              <a:off x="5655" y="5033"/>
              <a:ext cx="72" cy="76"/>
            </a:xfrm>
            <a:custGeom>
              <a:avLst/>
              <a:gdLst>
                <a:gd name="T0" fmla="*/ 72 w 72"/>
                <a:gd name="T1" fmla="*/ 38 h 76"/>
                <a:gd name="T2" fmla="*/ 72 w 72"/>
                <a:gd name="T3" fmla="*/ 38 h 76"/>
                <a:gd name="T4" fmla="*/ 72 w 72"/>
                <a:gd name="T5" fmla="*/ 31 h 76"/>
                <a:gd name="T6" fmla="*/ 69 w 72"/>
                <a:gd name="T7" fmla="*/ 26 h 76"/>
                <a:gd name="T8" fmla="*/ 67 w 72"/>
                <a:gd name="T9" fmla="*/ 18 h 76"/>
                <a:gd name="T10" fmla="*/ 62 w 72"/>
                <a:gd name="T11" fmla="*/ 13 h 76"/>
                <a:gd name="T12" fmla="*/ 57 w 72"/>
                <a:gd name="T13" fmla="*/ 8 h 76"/>
                <a:gd name="T14" fmla="*/ 50 w 72"/>
                <a:gd name="T15" fmla="*/ 5 h 76"/>
                <a:gd name="T16" fmla="*/ 43 w 72"/>
                <a:gd name="T17" fmla="*/ 3 h 76"/>
                <a:gd name="T18" fmla="*/ 38 w 72"/>
                <a:gd name="T19" fmla="*/ 0 h 76"/>
                <a:gd name="T20" fmla="*/ 29 w 72"/>
                <a:gd name="T21" fmla="*/ 3 h 76"/>
                <a:gd name="T22" fmla="*/ 21 w 72"/>
                <a:gd name="T23" fmla="*/ 5 h 76"/>
                <a:gd name="T24" fmla="*/ 17 w 72"/>
                <a:gd name="T25" fmla="*/ 8 h 76"/>
                <a:gd name="T26" fmla="*/ 12 w 72"/>
                <a:gd name="T27" fmla="*/ 13 h 76"/>
                <a:gd name="T28" fmla="*/ 7 w 72"/>
                <a:gd name="T29" fmla="*/ 18 h 76"/>
                <a:gd name="T30" fmla="*/ 2 w 72"/>
                <a:gd name="T31" fmla="*/ 26 h 76"/>
                <a:gd name="T32" fmla="*/ 0 w 72"/>
                <a:gd name="T33" fmla="*/ 31 h 76"/>
                <a:gd name="T34" fmla="*/ 0 w 72"/>
                <a:gd name="T35" fmla="*/ 38 h 76"/>
                <a:gd name="T36" fmla="*/ 0 w 72"/>
                <a:gd name="T37" fmla="*/ 46 h 76"/>
                <a:gd name="T38" fmla="*/ 2 w 72"/>
                <a:gd name="T39" fmla="*/ 53 h 76"/>
                <a:gd name="T40" fmla="*/ 7 w 72"/>
                <a:gd name="T41" fmla="*/ 58 h 76"/>
                <a:gd name="T42" fmla="*/ 12 w 72"/>
                <a:gd name="T43" fmla="*/ 64 h 76"/>
                <a:gd name="T44" fmla="*/ 17 w 72"/>
                <a:gd name="T45" fmla="*/ 69 h 76"/>
                <a:gd name="T46" fmla="*/ 21 w 72"/>
                <a:gd name="T47" fmla="*/ 74 h 76"/>
                <a:gd name="T48" fmla="*/ 29 w 72"/>
                <a:gd name="T49" fmla="*/ 74 h 76"/>
                <a:gd name="T50" fmla="*/ 38 w 72"/>
                <a:gd name="T51" fmla="*/ 76 h 76"/>
                <a:gd name="T52" fmla="*/ 43 w 72"/>
                <a:gd name="T53" fmla="*/ 74 h 76"/>
                <a:gd name="T54" fmla="*/ 50 w 72"/>
                <a:gd name="T55" fmla="*/ 74 h 76"/>
                <a:gd name="T56" fmla="*/ 57 w 72"/>
                <a:gd name="T57" fmla="*/ 69 h 76"/>
                <a:gd name="T58" fmla="*/ 62 w 72"/>
                <a:gd name="T59" fmla="*/ 64 h 76"/>
                <a:gd name="T60" fmla="*/ 67 w 72"/>
                <a:gd name="T61" fmla="*/ 58 h 76"/>
                <a:gd name="T62" fmla="*/ 69 w 72"/>
                <a:gd name="T63" fmla="*/ 53 h 76"/>
                <a:gd name="T64" fmla="*/ 72 w 72"/>
                <a:gd name="T65" fmla="*/ 46 h 76"/>
                <a:gd name="T66" fmla="*/ 72 w 72"/>
                <a:gd name="T67" fmla="*/ 38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"/>
                <a:gd name="T103" fmla="*/ 0 h 76"/>
                <a:gd name="T104" fmla="*/ 72 w 72"/>
                <a:gd name="T105" fmla="*/ 76 h 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" h="76">
                  <a:moveTo>
                    <a:pt x="72" y="38"/>
                  </a:moveTo>
                  <a:lnTo>
                    <a:pt x="72" y="38"/>
                  </a:lnTo>
                  <a:lnTo>
                    <a:pt x="72" y="31"/>
                  </a:lnTo>
                  <a:lnTo>
                    <a:pt x="69" y="26"/>
                  </a:lnTo>
                  <a:lnTo>
                    <a:pt x="67" y="18"/>
                  </a:lnTo>
                  <a:lnTo>
                    <a:pt x="62" y="13"/>
                  </a:lnTo>
                  <a:lnTo>
                    <a:pt x="57" y="8"/>
                  </a:lnTo>
                  <a:lnTo>
                    <a:pt x="50" y="5"/>
                  </a:lnTo>
                  <a:lnTo>
                    <a:pt x="43" y="3"/>
                  </a:lnTo>
                  <a:lnTo>
                    <a:pt x="38" y="0"/>
                  </a:lnTo>
                  <a:lnTo>
                    <a:pt x="29" y="3"/>
                  </a:lnTo>
                  <a:lnTo>
                    <a:pt x="21" y="5"/>
                  </a:lnTo>
                  <a:lnTo>
                    <a:pt x="17" y="8"/>
                  </a:lnTo>
                  <a:lnTo>
                    <a:pt x="12" y="13"/>
                  </a:lnTo>
                  <a:lnTo>
                    <a:pt x="7" y="18"/>
                  </a:lnTo>
                  <a:lnTo>
                    <a:pt x="2" y="26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2" y="53"/>
                  </a:lnTo>
                  <a:lnTo>
                    <a:pt x="7" y="58"/>
                  </a:lnTo>
                  <a:lnTo>
                    <a:pt x="12" y="64"/>
                  </a:lnTo>
                  <a:lnTo>
                    <a:pt x="17" y="69"/>
                  </a:lnTo>
                  <a:lnTo>
                    <a:pt x="21" y="74"/>
                  </a:lnTo>
                  <a:lnTo>
                    <a:pt x="29" y="74"/>
                  </a:lnTo>
                  <a:lnTo>
                    <a:pt x="38" y="76"/>
                  </a:lnTo>
                  <a:lnTo>
                    <a:pt x="43" y="74"/>
                  </a:lnTo>
                  <a:lnTo>
                    <a:pt x="50" y="74"/>
                  </a:lnTo>
                  <a:lnTo>
                    <a:pt x="57" y="69"/>
                  </a:lnTo>
                  <a:lnTo>
                    <a:pt x="62" y="64"/>
                  </a:lnTo>
                  <a:lnTo>
                    <a:pt x="67" y="58"/>
                  </a:lnTo>
                  <a:lnTo>
                    <a:pt x="69" y="53"/>
                  </a:lnTo>
                  <a:lnTo>
                    <a:pt x="72" y="46"/>
                  </a:lnTo>
                  <a:lnTo>
                    <a:pt x="72" y="38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79" name="Freeform 525"/>
            <p:cNvSpPr>
              <a:spLocks/>
            </p:cNvSpPr>
            <p:nvPr/>
          </p:nvSpPr>
          <p:spPr bwMode="auto">
            <a:xfrm>
              <a:off x="5655" y="4894"/>
              <a:ext cx="72" cy="76"/>
            </a:xfrm>
            <a:custGeom>
              <a:avLst/>
              <a:gdLst>
                <a:gd name="T0" fmla="*/ 72 w 72"/>
                <a:gd name="T1" fmla="*/ 38 h 76"/>
                <a:gd name="T2" fmla="*/ 72 w 72"/>
                <a:gd name="T3" fmla="*/ 38 h 76"/>
                <a:gd name="T4" fmla="*/ 72 w 72"/>
                <a:gd name="T5" fmla="*/ 31 h 76"/>
                <a:gd name="T6" fmla="*/ 69 w 72"/>
                <a:gd name="T7" fmla="*/ 25 h 76"/>
                <a:gd name="T8" fmla="*/ 67 w 72"/>
                <a:gd name="T9" fmla="*/ 18 h 76"/>
                <a:gd name="T10" fmla="*/ 62 w 72"/>
                <a:gd name="T11" fmla="*/ 13 h 76"/>
                <a:gd name="T12" fmla="*/ 57 w 72"/>
                <a:gd name="T13" fmla="*/ 8 h 76"/>
                <a:gd name="T14" fmla="*/ 50 w 72"/>
                <a:gd name="T15" fmla="*/ 5 h 76"/>
                <a:gd name="T16" fmla="*/ 43 w 72"/>
                <a:gd name="T17" fmla="*/ 3 h 76"/>
                <a:gd name="T18" fmla="*/ 38 w 72"/>
                <a:gd name="T19" fmla="*/ 0 h 76"/>
                <a:gd name="T20" fmla="*/ 29 w 72"/>
                <a:gd name="T21" fmla="*/ 3 h 76"/>
                <a:gd name="T22" fmla="*/ 21 w 72"/>
                <a:gd name="T23" fmla="*/ 5 h 76"/>
                <a:gd name="T24" fmla="*/ 17 w 72"/>
                <a:gd name="T25" fmla="*/ 8 h 76"/>
                <a:gd name="T26" fmla="*/ 12 w 72"/>
                <a:gd name="T27" fmla="*/ 13 h 76"/>
                <a:gd name="T28" fmla="*/ 7 w 72"/>
                <a:gd name="T29" fmla="*/ 18 h 76"/>
                <a:gd name="T30" fmla="*/ 2 w 72"/>
                <a:gd name="T31" fmla="*/ 25 h 76"/>
                <a:gd name="T32" fmla="*/ 0 w 72"/>
                <a:gd name="T33" fmla="*/ 31 h 76"/>
                <a:gd name="T34" fmla="*/ 0 w 72"/>
                <a:gd name="T35" fmla="*/ 38 h 76"/>
                <a:gd name="T36" fmla="*/ 0 w 72"/>
                <a:gd name="T37" fmla="*/ 46 h 76"/>
                <a:gd name="T38" fmla="*/ 2 w 72"/>
                <a:gd name="T39" fmla="*/ 53 h 76"/>
                <a:gd name="T40" fmla="*/ 7 w 72"/>
                <a:gd name="T41" fmla="*/ 61 h 76"/>
                <a:gd name="T42" fmla="*/ 12 w 72"/>
                <a:gd name="T43" fmla="*/ 66 h 76"/>
                <a:gd name="T44" fmla="*/ 17 w 72"/>
                <a:gd name="T45" fmla="*/ 71 h 76"/>
                <a:gd name="T46" fmla="*/ 21 w 72"/>
                <a:gd name="T47" fmla="*/ 74 h 76"/>
                <a:gd name="T48" fmla="*/ 29 w 72"/>
                <a:gd name="T49" fmla="*/ 76 h 76"/>
                <a:gd name="T50" fmla="*/ 38 w 72"/>
                <a:gd name="T51" fmla="*/ 76 h 76"/>
                <a:gd name="T52" fmla="*/ 43 w 72"/>
                <a:gd name="T53" fmla="*/ 76 h 76"/>
                <a:gd name="T54" fmla="*/ 50 w 72"/>
                <a:gd name="T55" fmla="*/ 74 h 76"/>
                <a:gd name="T56" fmla="*/ 57 w 72"/>
                <a:gd name="T57" fmla="*/ 71 h 76"/>
                <a:gd name="T58" fmla="*/ 62 w 72"/>
                <a:gd name="T59" fmla="*/ 66 h 76"/>
                <a:gd name="T60" fmla="*/ 67 w 72"/>
                <a:gd name="T61" fmla="*/ 61 h 76"/>
                <a:gd name="T62" fmla="*/ 69 w 72"/>
                <a:gd name="T63" fmla="*/ 53 h 76"/>
                <a:gd name="T64" fmla="*/ 72 w 72"/>
                <a:gd name="T65" fmla="*/ 46 h 76"/>
                <a:gd name="T66" fmla="*/ 72 w 72"/>
                <a:gd name="T67" fmla="*/ 38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"/>
                <a:gd name="T103" fmla="*/ 0 h 76"/>
                <a:gd name="T104" fmla="*/ 72 w 72"/>
                <a:gd name="T105" fmla="*/ 76 h 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" h="76">
                  <a:moveTo>
                    <a:pt x="72" y="38"/>
                  </a:moveTo>
                  <a:lnTo>
                    <a:pt x="72" y="38"/>
                  </a:lnTo>
                  <a:lnTo>
                    <a:pt x="72" y="31"/>
                  </a:lnTo>
                  <a:lnTo>
                    <a:pt x="69" y="25"/>
                  </a:lnTo>
                  <a:lnTo>
                    <a:pt x="67" y="18"/>
                  </a:lnTo>
                  <a:lnTo>
                    <a:pt x="62" y="13"/>
                  </a:lnTo>
                  <a:lnTo>
                    <a:pt x="57" y="8"/>
                  </a:lnTo>
                  <a:lnTo>
                    <a:pt x="50" y="5"/>
                  </a:lnTo>
                  <a:lnTo>
                    <a:pt x="43" y="3"/>
                  </a:lnTo>
                  <a:lnTo>
                    <a:pt x="38" y="0"/>
                  </a:lnTo>
                  <a:lnTo>
                    <a:pt x="29" y="3"/>
                  </a:lnTo>
                  <a:lnTo>
                    <a:pt x="21" y="5"/>
                  </a:lnTo>
                  <a:lnTo>
                    <a:pt x="17" y="8"/>
                  </a:lnTo>
                  <a:lnTo>
                    <a:pt x="12" y="13"/>
                  </a:lnTo>
                  <a:lnTo>
                    <a:pt x="7" y="18"/>
                  </a:lnTo>
                  <a:lnTo>
                    <a:pt x="2" y="25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2" y="53"/>
                  </a:lnTo>
                  <a:lnTo>
                    <a:pt x="7" y="61"/>
                  </a:lnTo>
                  <a:lnTo>
                    <a:pt x="12" y="66"/>
                  </a:lnTo>
                  <a:lnTo>
                    <a:pt x="17" y="71"/>
                  </a:lnTo>
                  <a:lnTo>
                    <a:pt x="21" y="74"/>
                  </a:lnTo>
                  <a:lnTo>
                    <a:pt x="29" y="76"/>
                  </a:lnTo>
                  <a:lnTo>
                    <a:pt x="38" y="76"/>
                  </a:lnTo>
                  <a:lnTo>
                    <a:pt x="43" y="76"/>
                  </a:lnTo>
                  <a:lnTo>
                    <a:pt x="50" y="74"/>
                  </a:lnTo>
                  <a:lnTo>
                    <a:pt x="57" y="71"/>
                  </a:lnTo>
                  <a:lnTo>
                    <a:pt x="62" y="66"/>
                  </a:lnTo>
                  <a:lnTo>
                    <a:pt x="67" y="61"/>
                  </a:lnTo>
                  <a:lnTo>
                    <a:pt x="69" y="53"/>
                  </a:lnTo>
                  <a:lnTo>
                    <a:pt x="72" y="46"/>
                  </a:lnTo>
                  <a:lnTo>
                    <a:pt x="72" y="38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80" name="Line 526"/>
            <p:cNvSpPr>
              <a:spLocks noChangeShapeType="1"/>
            </p:cNvSpPr>
            <p:nvPr/>
          </p:nvSpPr>
          <p:spPr bwMode="auto">
            <a:xfrm flipH="1">
              <a:off x="6796" y="3052"/>
              <a:ext cx="269" cy="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681" name="Rectangle 528"/>
            <p:cNvSpPr>
              <a:spLocks noChangeArrowheads="1"/>
            </p:cNvSpPr>
            <p:nvPr/>
          </p:nvSpPr>
          <p:spPr bwMode="auto">
            <a:xfrm>
              <a:off x="6736" y="6182"/>
              <a:ext cx="257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682" name="Rectangle 529"/>
            <p:cNvSpPr>
              <a:spLocks noChangeArrowheads="1"/>
            </p:cNvSpPr>
            <p:nvPr/>
          </p:nvSpPr>
          <p:spPr bwMode="auto">
            <a:xfrm>
              <a:off x="6736" y="6205"/>
              <a:ext cx="19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700" b="0">
                  <a:solidFill>
                    <a:srgbClr val="000000"/>
                  </a:solidFill>
                </a:rPr>
                <a:t>2M</a:t>
              </a:r>
              <a:endParaRPr lang="es-ES" altLang="es-ES"/>
            </a:p>
          </p:txBody>
        </p:sp>
        <p:sp>
          <p:nvSpPr>
            <p:cNvPr id="18683" name="Rectangle 530"/>
            <p:cNvSpPr>
              <a:spLocks noChangeArrowheads="1"/>
            </p:cNvSpPr>
            <p:nvPr/>
          </p:nvSpPr>
          <p:spPr bwMode="auto">
            <a:xfrm>
              <a:off x="6928" y="6144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684" name="Rectangle 531"/>
            <p:cNvSpPr>
              <a:spLocks noChangeArrowheads="1"/>
            </p:cNvSpPr>
            <p:nvPr/>
          </p:nvSpPr>
          <p:spPr bwMode="auto">
            <a:xfrm>
              <a:off x="6844" y="2718"/>
              <a:ext cx="2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685" name="Rectangle 532"/>
            <p:cNvSpPr>
              <a:spLocks noChangeArrowheads="1"/>
            </p:cNvSpPr>
            <p:nvPr/>
          </p:nvSpPr>
          <p:spPr bwMode="auto">
            <a:xfrm>
              <a:off x="6844" y="2741"/>
              <a:ext cx="156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700" b="0">
                  <a:solidFill>
                    <a:srgbClr val="000000"/>
                  </a:solidFill>
                </a:rPr>
                <a:t>1L</a:t>
              </a:r>
              <a:endParaRPr lang="es-ES" altLang="es-ES"/>
            </a:p>
          </p:txBody>
        </p:sp>
        <p:sp>
          <p:nvSpPr>
            <p:cNvPr id="18686" name="Rectangle 533"/>
            <p:cNvSpPr>
              <a:spLocks noChangeArrowheads="1"/>
            </p:cNvSpPr>
            <p:nvPr/>
          </p:nvSpPr>
          <p:spPr bwMode="auto">
            <a:xfrm>
              <a:off x="6998" y="2680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687" name="Rectangle 534"/>
            <p:cNvSpPr>
              <a:spLocks noChangeArrowheads="1"/>
            </p:cNvSpPr>
            <p:nvPr/>
          </p:nvSpPr>
          <p:spPr bwMode="auto">
            <a:xfrm>
              <a:off x="6988" y="2718"/>
              <a:ext cx="137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688" name="Rectangle 535"/>
            <p:cNvSpPr>
              <a:spLocks noChangeArrowheads="1"/>
            </p:cNvSpPr>
            <p:nvPr/>
          </p:nvSpPr>
          <p:spPr bwMode="auto">
            <a:xfrm>
              <a:off x="6988" y="2741"/>
              <a:ext cx="82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700" b="0">
                  <a:solidFill>
                    <a:srgbClr val="000000"/>
                  </a:solidFill>
                </a:rPr>
                <a:t>+</a:t>
              </a:r>
              <a:endParaRPr lang="es-ES" altLang="es-ES"/>
            </a:p>
          </p:txBody>
        </p:sp>
        <p:sp>
          <p:nvSpPr>
            <p:cNvPr id="18689" name="Rectangle 536"/>
            <p:cNvSpPr>
              <a:spLocks noChangeArrowheads="1"/>
            </p:cNvSpPr>
            <p:nvPr/>
          </p:nvSpPr>
          <p:spPr bwMode="auto">
            <a:xfrm>
              <a:off x="7070" y="2680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690" name="Rectangle 537"/>
            <p:cNvSpPr>
              <a:spLocks noChangeArrowheads="1"/>
            </p:cNvSpPr>
            <p:nvPr/>
          </p:nvSpPr>
          <p:spPr bwMode="auto">
            <a:xfrm>
              <a:off x="5364" y="6200"/>
              <a:ext cx="72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691" name="Rectangle 538"/>
            <p:cNvSpPr>
              <a:spLocks noChangeArrowheads="1"/>
            </p:cNvSpPr>
            <p:nvPr/>
          </p:nvSpPr>
          <p:spPr bwMode="auto">
            <a:xfrm>
              <a:off x="5364" y="6212"/>
              <a:ext cx="41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400" b="0">
                  <a:solidFill>
                    <a:srgbClr val="000000"/>
                  </a:solidFill>
                </a:rPr>
                <a:t>x</a:t>
              </a:r>
              <a:endParaRPr lang="es-ES" altLang="es-ES"/>
            </a:p>
          </p:txBody>
        </p:sp>
        <p:sp>
          <p:nvSpPr>
            <p:cNvPr id="18692" name="Rectangle 539"/>
            <p:cNvSpPr>
              <a:spLocks noChangeArrowheads="1"/>
            </p:cNvSpPr>
            <p:nvPr/>
          </p:nvSpPr>
          <p:spPr bwMode="auto">
            <a:xfrm>
              <a:off x="5405" y="6106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693" name="Rectangle 540"/>
            <p:cNvSpPr>
              <a:spLocks noChangeArrowheads="1"/>
            </p:cNvSpPr>
            <p:nvPr/>
          </p:nvSpPr>
          <p:spPr bwMode="auto">
            <a:xfrm>
              <a:off x="5359" y="6293"/>
              <a:ext cx="77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694" name="Rectangle 541"/>
            <p:cNvSpPr>
              <a:spLocks noChangeArrowheads="1"/>
            </p:cNvSpPr>
            <p:nvPr/>
          </p:nvSpPr>
          <p:spPr bwMode="auto">
            <a:xfrm>
              <a:off x="5359" y="6306"/>
              <a:ext cx="45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400" b="0">
                  <a:solidFill>
                    <a:srgbClr val="000000"/>
                  </a:solidFill>
                </a:rPr>
                <a:t>3</a:t>
              </a:r>
              <a:endParaRPr lang="es-ES" altLang="es-ES"/>
            </a:p>
          </p:txBody>
        </p:sp>
        <p:sp>
          <p:nvSpPr>
            <p:cNvPr id="18695" name="Rectangle 542"/>
            <p:cNvSpPr>
              <a:spLocks noChangeArrowheads="1"/>
            </p:cNvSpPr>
            <p:nvPr/>
          </p:nvSpPr>
          <p:spPr bwMode="auto">
            <a:xfrm>
              <a:off x="5403" y="6200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696" name="Rectangle 543"/>
            <p:cNvSpPr>
              <a:spLocks noChangeArrowheads="1"/>
            </p:cNvSpPr>
            <p:nvPr/>
          </p:nvSpPr>
          <p:spPr bwMode="auto">
            <a:xfrm>
              <a:off x="5439" y="6207"/>
              <a:ext cx="77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697" name="Rectangle 544"/>
            <p:cNvSpPr>
              <a:spLocks noChangeArrowheads="1"/>
            </p:cNvSpPr>
            <p:nvPr/>
          </p:nvSpPr>
          <p:spPr bwMode="auto">
            <a:xfrm>
              <a:off x="5439" y="6220"/>
              <a:ext cx="45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400" b="0">
                  <a:solidFill>
                    <a:srgbClr val="000000"/>
                  </a:solidFill>
                </a:rPr>
                <a:t>2</a:t>
              </a:r>
              <a:endParaRPr lang="es-ES" altLang="es-ES"/>
            </a:p>
          </p:txBody>
        </p:sp>
        <p:sp>
          <p:nvSpPr>
            <p:cNvPr id="18698" name="Rectangle 545"/>
            <p:cNvSpPr>
              <a:spLocks noChangeArrowheads="1"/>
            </p:cNvSpPr>
            <p:nvPr/>
          </p:nvSpPr>
          <p:spPr bwMode="auto">
            <a:xfrm>
              <a:off x="5482" y="6114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699" name="Rectangle 546"/>
            <p:cNvSpPr>
              <a:spLocks noChangeArrowheads="1"/>
            </p:cNvSpPr>
            <p:nvPr/>
          </p:nvSpPr>
          <p:spPr bwMode="auto">
            <a:xfrm>
              <a:off x="5448" y="6293"/>
              <a:ext cx="75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700" name="Rectangle 547"/>
            <p:cNvSpPr>
              <a:spLocks noChangeArrowheads="1"/>
            </p:cNvSpPr>
            <p:nvPr/>
          </p:nvSpPr>
          <p:spPr bwMode="auto">
            <a:xfrm>
              <a:off x="5448" y="6306"/>
              <a:ext cx="45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400" b="0">
                  <a:solidFill>
                    <a:srgbClr val="000000"/>
                  </a:solidFill>
                </a:rPr>
                <a:t>4</a:t>
              </a:r>
              <a:endParaRPr lang="es-ES" altLang="es-ES"/>
            </a:p>
          </p:txBody>
        </p:sp>
        <p:sp>
          <p:nvSpPr>
            <p:cNvPr id="18701" name="Rectangle 548"/>
            <p:cNvSpPr>
              <a:spLocks noChangeArrowheads="1"/>
            </p:cNvSpPr>
            <p:nvPr/>
          </p:nvSpPr>
          <p:spPr bwMode="auto">
            <a:xfrm>
              <a:off x="5491" y="6200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702" name="Line 549"/>
            <p:cNvSpPr>
              <a:spLocks noChangeShapeType="1"/>
            </p:cNvSpPr>
            <p:nvPr/>
          </p:nvSpPr>
          <p:spPr bwMode="auto">
            <a:xfrm>
              <a:off x="5737" y="6493"/>
              <a:ext cx="405" cy="1"/>
            </a:xfrm>
            <a:prstGeom prst="line">
              <a:avLst/>
            </a:prstGeom>
            <a:noFill/>
            <a:ln w="2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703" name="Line 550"/>
            <p:cNvSpPr>
              <a:spLocks noChangeShapeType="1"/>
            </p:cNvSpPr>
            <p:nvPr/>
          </p:nvSpPr>
          <p:spPr bwMode="auto">
            <a:xfrm>
              <a:off x="7490" y="4188"/>
              <a:ext cx="1" cy="362"/>
            </a:xfrm>
            <a:prstGeom prst="line">
              <a:avLst/>
            </a:prstGeom>
            <a:noFill/>
            <a:ln w="2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704" name="Line 551"/>
            <p:cNvSpPr>
              <a:spLocks noChangeShapeType="1"/>
            </p:cNvSpPr>
            <p:nvPr/>
          </p:nvSpPr>
          <p:spPr bwMode="auto">
            <a:xfrm flipV="1">
              <a:off x="6990" y="4709"/>
              <a:ext cx="901" cy="317"/>
            </a:xfrm>
            <a:prstGeom prst="line">
              <a:avLst/>
            </a:prstGeom>
            <a:noFill/>
            <a:ln w="1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705" name="Line 552"/>
            <p:cNvSpPr>
              <a:spLocks noChangeShapeType="1"/>
            </p:cNvSpPr>
            <p:nvPr/>
          </p:nvSpPr>
          <p:spPr bwMode="auto">
            <a:xfrm>
              <a:off x="5842" y="6225"/>
              <a:ext cx="1" cy="660"/>
            </a:xfrm>
            <a:prstGeom prst="line">
              <a:avLst/>
            </a:prstGeom>
            <a:noFill/>
            <a:ln w="1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706" name="Line 553"/>
            <p:cNvSpPr>
              <a:spLocks noChangeShapeType="1"/>
            </p:cNvSpPr>
            <p:nvPr/>
          </p:nvSpPr>
          <p:spPr bwMode="auto">
            <a:xfrm>
              <a:off x="5849" y="6890"/>
              <a:ext cx="623" cy="3"/>
            </a:xfrm>
            <a:prstGeom prst="line">
              <a:avLst/>
            </a:prstGeom>
            <a:noFill/>
            <a:ln w="1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707" name="Line 554"/>
            <p:cNvSpPr>
              <a:spLocks noChangeShapeType="1"/>
            </p:cNvSpPr>
            <p:nvPr/>
          </p:nvSpPr>
          <p:spPr bwMode="auto">
            <a:xfrm>
              <a:off x="5681" y="6394"/>
              <a:ext cx="3" cy="825"/>
            </a:xfrm>
            <a:prstGeom prst="line">
              <a:avLst/>
            </a:prstGeom>
            <a:noFill/>
            <a:ln w="1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708" name="Line 555"/>
            <p:cNvSpPr>
              <a:spLocks noChangeShapeType="1"/>
            </p:cNvSpPr>
            <p:nvPr/>
          </p:nvSpPr>
          <p:spPr bwMode="auto">
            <a:xfrm>
              <a:off x="5688" y="7227"/>
              <a:ext cx="784" cy="1"/>
            </a:xfrm>
            <a:prstGeom prst="line">
              <a:avLst/>
            </a:prstGeom>
            <a:noFill/>
            <a:ln w="1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709" name="Rectangle 556"/>
            <p:cNvSpPr>
              <a:spLocks noChangeArrowheads="1"/>
            </p:cNvSpPr>
            <p:nvPr/>
          </p:nvSpPr>
          <p:spPr bwMode="auto">
            <a:xfrm>
              <a:off x="7906" y="4583"/>
              <a:ext cx="1880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710" name="Rectangle 557"/>
            <p:cNvSpPr>
              <a:spLocks noChangeArrowheads="1"/>
            </p:cNvSpPr>
            <p:nvPr/>
          </p:nvSpPr>
          <p:spPr bwMode="auto">
            <a:xfrm>
              <a:off x="7906" y="4611"/>
              <a:ext cx="1813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000" b="0">
                  <a:solidFill>
                    <a:srgbClr val="000000"/>
                  </a:solidFill>
                </a:rPr>
                <a:t>Elemento eléctrico a </a:t>
              </a:r>
              <a:endParaRPr lang="es-ES" altLang="es-ES"/>
            </a:p>
          </p:txBody>
        </p:sp>
        <p:sp>
          <p:nvSpPr>
            <p:cNvPr id="18711" name="Rectangle 558"/>
            <p:cNvSpPr>
              <a:spLocks noChangeArrowheads="1"/>
            </p:cNvSpPr>
            <p:nvPr/>
          </p:nvSpPr>
          <p:spPr bwMode="auto">
            <a:xfrm>
              <a:off x="7906" y="4828"/>
              <a:ext cx="812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000" b="0">
                  <a:solidFill>
                    <a:srgbClr val="000000"/>
                  </a:solidFill>
                </a:rPr>
                <a:t>accionar: </a:t>
              </a:r>
              <a:endParaRPr lang="es-ES" altLang="es-ES"/>
            </a:p>
          </p:txBody>
        </p:sp>
        <p:sp>
          <p:nvSpPr>
            <p:cNvPr id="18712" name="Rectangle 559"/>
            <p:cNvSpPr>
              <a:spLocks noChangeArrowheads="1"/>
            </p:cNvSpPr>
            <p:nvPr/>
          </p:nvSpPr>
          <p:spPr bwMode="auto">
            <a:xfrm>
              <a:off x="8693" y="4828"/>
              <a:ext cx="5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000" b="0">
                  <a:solidFill>
                    <a:srgbClr val="000000"/>
                  </a:solidFill>
                </a:rPr>
                <a:t> </a:t>
              </a:r>
              <a:endParaRPr lang="es-ES" altLang="es-ES"/>
            </a:p>
          </p:txBody>
        </p:sp>
        <p:sp>
          <p:nvSpPr>
            <p:cNvPr id="18713" name="Rectangle 560"/>
            <p:cNvSpPr>
              <a:spLocks noChangeArrowheads="1"/>
            </p:cNvSpPr>
            <p:nvPr/>
          </p:nvSpPr>
          <p:spPr bwMode="auto">
            <a:xfrm>
              <a:off x="7906" y="5046"/>
              <a:ext cx="1879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000" b="0">
                  <a:solidFill>
                    <a:srgbClr val="000000"/>
                  </a:solidFill>
                </a:rPr>
                <a:t>lámpara, relé, bobina </a:t>
              </a:r>
              <a:endParaRPr lang="es-ES" altLang="es-ES"/>
            </a:p>
          </p:txBody>
        </p:sp>
        <p:sp>
          <p:nvSpPr>
            <p:cNvPr id="18714" name="Rectangle 561"/>
            <p:cNvSpPr>
              <a:spLocks noChangeArrowheads="1"/>
            </p:cNvSpPr>
            <p:nvPr/>
          </p:nvSpPr>
          <p:spPr bwMode="auto">
            <a:xfrm>
              <a:off x="7906" y="5274"/>
              <a:ext cx="1035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000" b="0">
                  <a:solidFill>
                    <a:srgbClr val="000000"/>
                  </a:solidFill>
                </a:rPr>
                <a:t>de continua</a:t>
              </a:r>
              <a:endParaRPr lang="es-ES" altLang="es-ES"/>
            </a:p>
          </p:txBody>
        </p:sp>
        <p:sp>
          <p:nvSpPr>
            <p:cNvPr id="18715" name="Rectangle 562"/>
            <p:cNvSpPr>
              <a:spLocks noChangeArrowheads="1"/>
            </p:cNvSpPr>
            <p:nvPr/>
          </p:nvSpPr>
          <p:spPr bwMode="auto">
            <a:xfrm>
              <a:off x="8845" y="5274"/>
              <a:ext cx="5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000" b="0">
                  <a:solidFill>
                    <a:srgbClr val="000000"/>
                  </a:solidFill>
                </a:rPr>
                <a:t> </a:t>
              </a:r>
              <a:endParaRPr lang="es-ES" altLang="es-ES"/>
            </a:p>
          </p:txBody>
        </p:sp>
        <p:sp>
          <p:nvSpPr>
            <p:cNvPr id="18716" name="Rectangle 563"/>
            <p:cNvSpPr>
              <a:spLocks noChangeArrowheads="1"/>
            </p:cNvSpPr>
            <p:nvPr/>
          </p:nvSpPr>
          <p:spPr bwMode="auto">
            <a:xfrm>
              <a:off x="6472" y="6769"/>
              <a:ext cx="1604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717" name="Rectangle 564"/>
            <p:cNvSpPr>
              <a:spLocks noChangeArrowheads="1"/>
            </p:cNvSpPr>
            <p:nvPr/>
          </p:nvSpPr>
          <p:spPr bwMode="auto">
            <a:xfrm>
              <a:off x="6565" y="6814"/>
              <a:ext cx="1612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718" name="Rectangle 565"/>
            <p:cNvSpPr>
              <a:spLocks noChangeArrowheads="1"/>
            </p:cNvSpPr>
            <p:nvPr/>
          </p:nvSpPr>
          <p:spPr bwMode="auto">
            <a:xfrm>
              <a:off x="6565" y="6850"/>
              <a:ext cx="1524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000" b="0">
                  <a:solidFill>
                    <a:srgbClr val="000000"/>
                  </a:solidFill>
                </a:rPr>
                <a:t>Número de canal</a:t>
              </a:r>
              <a:endParaRPr lang="es-ES" altLang="es-ES"/>
            </a:p>
          </p:txBody>
        </p:sp>
        <p:sp>
          <p:nvSpPr>
            <p:cNvPr id="18719" name="Rectangle 566"/>
            <p:cNvSpPr>
              <a:spLocks noChangeArrowheads="1"/>
            </p:cNvSpPr>
            <p:nvPr/>
          </p:nvSpPr>
          <p:spPr bwMode="auto">
            <a:xfrm>
              <a:off x="7944" y="6820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720" name="Rectangle 567"/>
            <p:cNvSpPr>
              <a:spLocks noChangeArrowheads="1"/>
            </p:cNvSpPr>
            <p:nvPr/>
          </p:nvSpPr>
          <p:spPr bwMode="auto">
            <a:xfrm>
              <a:off x="6472" y="7105"/>
              <a:ext cx="2490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721" name="Rectangle 568"/>
            <p:cNvSpPr>
              <a:spLocks noChangeArrowheads="1"/>
            </p:cNvSpPr>
            <p:nvPr/>
          </p:nvSpPr>
          <p:spPr bwMode="auto">
            <a:xfrm>
              <a:off x="6565" y="7153"/>
              <a:ext cx="256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722" name="Rectangle 569"/>
            <p:cNvSpPr>
              <a:spLocks noChangeArrowheads="1"/>
            </p:cNvSpPr>
            <p:nvPr/>
          </p:nvSpPr>
          <p:spPr bwMode="auto">
            <a:xfrm>
              <a:off x="6565" y="7186"/>
              <a:ext cx="2480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000" b="0">
                  <a:solidFill>
                    <a:srgbClr val="000000"/>
                  </a:solidFill>
                </a:rPr>
                <a:t>Indicador de estado (Verde)</a:t>
              </a:r>
              <a:endParaRPr lang="es-ES" altLang="es-ES"/>
            </a:p>
          </p:txBody>
        </p:sp>
        <p:sp>
          <p:nvSpPr>
            <p:cNvPr id="18723" name="Rectangle 570"/>
            <p:cNvSpPr>
              <a:spLocks noChangeArrowheads="1"/>
            </p:cNvSpPr>
            <p:nvPr/>
          </p:nvSpPr>
          <p:spPr bwMode="auto">
            <a:xfrm>
              <a:off x="8814" y="7156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 dirty="0"/>
            </a:p>
          </p:txBody>
        </p:sp>
        <p:sp>
          <p:nvSpPr>
            <p:cNvPr id="18724" name="Rectangle 571"/>
            <p:cNvSpPr>
              <a:spLocks noChangeArrowheads="1"/>
            </p:cNvSpPr>
            <p:nvPr/>
          </p:nvSpPr>
          <p:spPr bwMode="auto">
            <a:xfrm>
              <a:off x="2088" y="3052"/>
              <a:ext cx="1316" cy="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725" name="Rectangle 572"/>
            <p:cNvSpPr>
              <a:spLocks noChangeArrowheads="1"/>
            </p:cNvSpPr>
            <p:nvPr/>
          </p:nvSpPr>
          <p:spPr bwMode="auto">
            <a:xfrm>
              <a:off x="2181" y="3093"/>
              <a:ext cx="1274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726" name="Rectangle 573"/>
            <p:cNvSpPr>
              <a:spLocks noChangeArrowheads="1"/>
            </p:cNvSpPr>
            <p:nvPr/>
          </p:nvSpPr>
          <p:spPr bwMode="auto">
            <a:xfrm>
              <a:off x="2181" y="3133"/>
              <a:ext cx="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endParaRPr lang="es-ES" altLang="es-ES"/>
            </a:p>
          </p:txBody>
        </p:sp>
        <p:sp>
          <p:nvSpPr>
            <p:cNvPr id="18727" name="Rectangle 574"/>
            <p:cNvSpPr>
              <a:spLocks noChangeArrowheads="1"/>
            </p:cNvSpPr>
            <p:nvPr/>
          </p:nvSpPr>
          <p:spPr bwMode="auto">
            <a:xfrm>
              <a:off x="3349" y="3133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728" name="Rectangle 575"/>
            <p:cNvSpPr>
              <a:spLocks noChangeArrowheads="1"/>
            </p:cNvSpPr>
            <p:nvPr/>
          </p:nvSpPr>
          <p:spPr bwMode="auto">
            <a:xfrm>
              <a:off x="2181" y="3333"/>
              <a:ext cx="1055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729" name="Rectangle 576"/>
            <p:cNvSpPr>
              <a:spLocks noChangeArrowheads="1"/>
            </p:cNvSpPr>
            <p:nvPr/>
          </p:nvSpPr>
          <p:spPr bwMode="auto">
            <a:xfrm>
              <a:off x="2181" y="3376"/>
              <a:ext cx="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endParaRPr lang="es-ES" altLang="es-ES"/>
            </a:p>
          </p:txBody>
        </p:sp>
        <p:sp>
          <p:nvSpPr>
            <p:cNvPr id="18730" name="Rectangle 577"/>
            <p:cNvSpPr>
              <a:spLocks noChangeArrowheads="1"/>
            </p:cNvSpPr>
            <p:nvPr/>
          </p:nvSpPr>
          <p:spPr bwMode="auto">
            <a:xfrm>
              <a:off x="2955" y="3376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731" name="Rectangle 579"/>
            <p:cNvSpPr>
              <a:spLocks noChangeArrowheads="1"/>
            </p:cNvSpPr>
            <p:nvPr/>
          </p:nvSpPr>
          <p:spPr bwMode="auto">
            <a:xfrm>
              <a:off x="2181" y="3619"/>
              <a:ext cx="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endParaRPr lang="es-ES" altLang="es-ES"/>
            </a:p>
          </p:txBody>
        </p:sp>
        <p:sp>
          <p:nvSpPr>
            <p:cNvPr id="18732" name="Rectangle 580"/>
            <p:cNvSpPr>
              <a:spLocks noChangeArrowheads="1"/>
            </p:cNvSpPr>
            <p:nvPr/>
          </p:nvSpPr>
          <p:spPr bwMode="auto">
            <a:xfrm>
              <a:off x="3104" y="3619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733" name="Rectangle 581"/>
            <p:cNvSpPr>
              <a:spLocks noChangeArrowheads="1"/>
            </p:cNvSpPr>
            <p:nvPr/>
          </p:nvSpPr>
          <p:spPr bwMode="auto">
            <a:xfrm>
              <a:off x="4247" y="1820"/>
              <a:ext cx="3750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734" name="Rectangle 582"/>
            <p:cNvSpPr>
              <a:spLocks noChangeArrowheads="1"/>
            </p:cNvSpPr>
            <p:nvPr/>
          </p:nvSpPr>
          <p:spPr bwMode="auto">
            <a:xfrm>
              <a:off x="4430" y="1608"/>
              <a:ext cx="3557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735" name="Rectangle 583"/>
            <p:cNvSpPr>
              <a:spLocks noChangeArrowheads="1"/>
            </p:cNvSpPr>
            <p:nvPr/>
          </p:nvSpPr>
          <p:spPr bwMode="auto">
            <a:xfrm>
              <a:off x="4430" y="1673"/>
              <a:ext cx="472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s-ES_tradnl" altLang="es-ES" dirty="0">
                  <a:solidFill>
                    <a:srgbClr val="002060"/>
                  </a:solidFill>
                </a:rPr>
                <a:t>Módulo de salidas digitales</a:t>
              </a:r>
              <a:endParaRPr lang="es-ES" altLang="es-ES" dirty="0">
                <a:solidFill>
                  <a:srgbClr val="002060"/>
                </a:solidFill>
              </a:endParaRPr>
            </a:p>
          </p:txBody>
        </p:sp>
        <p:sp>
          <p:nvSpPr>
            <p:cNvPr id="18736" name="Rectangle 584"/>
            <p:cNvSpPr>
              <a:spLocks noChangeArrowheads="1"/>
            </p:cNvSpPr>
            <p:nvPr/>
          </p:nvSpPr>
          <p:spPr bwMode="auto">
            <a:xfrm>
              <a:off x="7817" y="1747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737" name="Rectangle 585"/>
            <p:cNvSpPr>
              <a:spLocks noChangeArrowheads="1"/>
            </p:cNvSpPr>
            <p:nvPr/>
          </p:nvSpPr>
          <p:spPr bwMode="auto">
            <a:xfrm>
              <a:off x="4605" y="1972"/>
              <a:ext cx="3202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738" name="Rectangle 586"/>
            <p:cNvSpPr>
              <a:spLocks noChangeArrowheads="1"/>
            </p:cNvSpPr>
            <p:nvPr/>
          </p:nvSpPr>
          <p:spPr bwMode="auto">
            <a:xfrm>
              <a:off x="4605" y="2035"/>
              <a:ext cx="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endParaRPr lang="es-ES" altLang="es-ES"/>
            </a:p>
          </p:txBody>
        </p:sp>
        <p:sp>
          <p:nvSpPr>
            <p:cNvPr id="18739" name="Rectangle 588"/>
            <p:cNvSpPr>
              <a:spLocks noChangeArrowheads="1"/>
            </p:cNvSpPr>
            <p:nvPr/>
          </p:nvSpPr>
          <p:spPr bwMode="auto">
            <a:xfrm>
              <a:off x="3274" y="6372"/>
              <a:ext cx="1432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740" name="Rectangle 589"/>
            <p:cNvSpPr>
              <a:spLocks noChangeArrowheads="1"/>
            </p:cNvSpPr>
            <p:nvPr/>
          </p:nvSpPr>
          <p:spPr bwMode="auto">
            <a:xfrm>
              <a:off x="3274" y="6412"/>
              <a:ext cx="270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100" b="0">
                  <a:solidFill>
                    <a:srgbClr val="000000"/>
                  </a:solidFill>
                </a:rPr>
                <a:t>Bo</a:t>
              </a:r>
              <a:endParaRPr lang="es-ES" altLang="es-ES"/>
            </a:p>
          </p:txBody>
        </p:sp>
        <p:sp>
          <p:nvSpPr>
            <p:cNvPr id="18741" name="Rectangle 590"/>
            <p:cNvSpPr>
              <a:spLocks noChangeArrowheads="1"/>
            </p:cNvSpPr>
            <p:nvPr/>
          </p:nvSpPr>
          <p:spPr bwMode="auto">
            <a:xfrm>
              <a:off x="3517" y="6412"/>
              <a:ext cx="1138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100" b="0">
                  <a:solidFill>
                    <a:srgbClr val="000000"/>
                  </a:solidFill>
                </a:rPr>
                <a:t>rne 20 (2M)</a:t>
              </a:r>
              <a:endParaRPr lang="es-ES" altLang="es-ES"/>
            </a:p>
          </p:txBody>
        </p:sp>
        <p:sp>
          <p:nvSpPr>
            <p:cNvPr id="18742" name="Rectangle 591"/>
            <p:cNvSpPr>
              <a:spLocks noChangeArrowheads="1"/>
            </p:cNvSpPr>
            <p:nvPr/>
          </p:nvSpPr>
          <p:spPr bwMode="auto">
            <a:xfrm>
              <a:off x="4547" y="6412"/>
              <a:ext cx="62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100" b="0">
                  <a:solidFill>
                    <a:srgbClr val="000000"/>
                  </a:solidFill>
                </a:rPr>
                <a:t> </a:t>
              </a:r>
              <a:endParaRPr lang="es-ES" altLang="es-ES"/>
            </a:p>
          </p:txBody>
        </p:sp>
        <p:sp>
          <p:nvSpPr>
            <p:cNvPr id="18743" name="Rectangle 592"/>
            <p:cNvSpPr>
              <a:spLocks noChangeArrowheads="1"/>
            </p:cNvSpPr>
            <p:nvPr/>
          </p:nvSpPr>
          <p:spPr bwMode="auto">
            <a:xfrm>
              <a:off x="3022" y="6119"/>
              <a:ext cx="1432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744" name="Rectangle 593"/>
            <p:cNvSpPr>
              <a:spLocks noChangeArrowheads="1"/>
            </p:cNvSpPr>
            <p:nvPr/>
          </p:nvSpPr>
          <p:spPr bwMode="auto">
            <a:xfrm>
              <a:off x="3022" y="6159"/>
              <a:ext cx="1554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100" b="0">
                  <a:solidFill>
                    <a:srgbClr val="000000"/>
                  </a:solidFill>
                </a:rPr>
                <a:t>Borne 19 (A9.7)</a:t>
              </a:r>
              <a:endParaRPr lang="es-ES" altLang="es-ES"/>
            </a:p>
          </p:txBody>
        </p:sp>
        <p:sp>
          <p:nvSpPr>
            <p:cNvPr id="18745" name="Rectangle 594"/>
            <p:cNvSpPr>
              <a:spLocks noChangeArrowheads="1"/>
            </p:cNvSpPr>
            <p:nvPr/>
          </p:nvSpPr>
          <p:spPr bwMode="auto">
            <a:xfrm>
              <a:off x="4427" y="6159"/>
              <a:ext cx="62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100" b="0">
                  <a:solidFill>
                    <a:srgbClr val="000000"/>
                  </a:solidFill>
                </a:rPr>
                <a:t> </a:t>
              </a:r>
              <a:endParaRPr lang="es-ES" altLang="es-ES"/>
            </a:p>
          </p:txBody>
        </p:sp>
        <p:sp>
          <p:nvSpPr>
            <p:cNvPr id="18746" name="Rectangle 595"/>
            <p:cNvSpPr>
              <a:spLocks noChangeArrowheads="1"/>
            </p:cNvSpPr>
            <p:nvPr/>
          </p:nvSpPr>
          <p:spPr bwMode="auto">
            <a:xfrm>
              <a:off x="3274" y="2741"/>
              <a:ext cx="1432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747" name="Rectangle 596"/>
            <p:cNvSpPr>
              <a:spLocks noChangeArrowheads="1"/>
            </p:cNvSpPr>
            <p:nvPr/>
          </p:nvSpPr>
          <p:spPr bwMode="auto">
            <a:xfrm>
              <a:off x="3274" y="2782"/>
              <a:ext cx="1230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100" b="0">
                  <a:solidFill>
                    <a:srgbClr val="000000"/>
                  </a:solidFill>
                </a:rPr>
                <a:t>Borne 1 (L+)</a:t>
              </a:r>
              <a:endParaRPr lang="es-ES" altLang="es-ES"/>
            </a:p>
          </p:txBody>
        </p:sp>
        <p:sp>
          <p:nvSpPr>
            <p:cNvPr id="18748" name="Rectangle 597"/>
            <p:cNvSpPr>
              <a:spLocks noChangeArrowheads="1"/>
            </p:cNvSpPr>
            <p:nvPr/>
          </p:nvSpPr>
          <p:spPr bwMode="auto">
            <a:xfrm>
              <a:off x="4387" y="2782"/>
              <a:ext cx="62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100" b="0">
                  <a:solidFill>
                    <a:srgbClr val="000000"/>
                  </a:solidFill>
                </a:rPr>
                <a:t> </a:t>
              </a:r>
              <a:endParaRPr lang="es-ES" altLang="es-ES"/>
            </a:p>
          </p:txBody>
        </p:sp>
        <p:grpSp>
          <p:nvGrpSpPr>
            <p:cNvPr id="18749" name="Group 598"/>
            <p:cNvGrpSpPr>
              <a:grpSpLocks/>
            </p:cNvGrpSpPr>
            <p:nvPr/>
          </p:nvGrpSpPr>
          <p:grpSpPr bwMode="auto">
            <a:xfrm>
              <a:off x="4511" y="6139"/>
              <a:ext cx="1060" cy="372"/>
              <a:chOff x="4511" y="6139"/>
              <a:chExt cx="1060" cy="372"/>
            </a:xfrm>
          </p:grpSpPr>
          <p:sp>
            <p:nvSpPr>
              <p:cNvPr id="18818" name="Line 599"/>
              <p:cNvSpPr>
                <a:spLocks noChangeShapeType="1"/>
              </p:cNvSpPr>
              <p:nvPr/>
            </p:nvSpPr>
            <p:spPr bwMode="auto">
              <a:xfrm flipV="1">
                <a:off x="4511" y="6179"/>
                <a:ext cx="995" cy="332"/>
              </a:xfrm>
              <a:prstGeom prst="line">
                <a:avLst/>
              </a:prstGeom>
              <a:noFill/>
              <a:ln w="1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819" name="Freeform 600"/>
              <p:cNvSpPr>
                <a:spLocks/>
              </p:cNvSpPr>
              <p:nvPr/>
            </p:nvSpPr>
            <p:spPr bwMode="auto">
              <a:xfrm>
                <a:off x="5455" y="6139"/>
                <a:ext cx="116" cy="104"/>
              </a:xfrm>
              <a:custGeom>
                <a:avLst/>
                <a:gdLst>
                  <a:gd name="T0" fmla="*/ 32 w 116"/>
                  <a:gd name="T1" fmla="*/ 104 h 104"/>
                  <a:gd name="T2" fmla="*/ 116 w 116"/>
                  <a:gd name="T3" fmla="*/ 18 h 104"/>
                  <a:gd name="T4" fmla="*/ 0 w 116"/>
                  <a:gd name="T5" fmla="*/ 0 h 104"/>
                  <a:gd name="T6" fmla="*/ 49 w 116"/>
                  <a:gd name="T7" fmla="*/ 40 h 104"/>
                  <a:gd name="T8" fmla="*/ 32 w 116"/>
                  <a:gd name="T9" fmla="*/ 104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104"/>
                  <a:gd name="T17" fmla="*/ 116 w 116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104">
                    <a:moveTo>
                      <a:pt x="32" y="104"/>
                    </a:moveTo>
                    <a:lnTo>
                      <a:pt x="116" y="18"/>
                    </a:lnTo>
                    <a:lnTo>
                      <a:pt x="0" y="0"/>
                    </a:lnTo>
                    <a:lnTo>
                      <a:pt x="49" y="40"/>
                    </a:lnTo>
                    <a:lnTo>
                      <a:pt x="32" y="1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8750" name="Group 601"/>
            <p:cNvGrpSpPr>
              <a:grpSpLocks/>
            </p:cNvGrpSpPr>
            <p:nvPr/>
          </p:nvGrpSpPr>
          <p:grpSpPr bwMode="auto">
            <a:xfrm>
              <a:off x="4511" y="5964"/>
              <a:ext cx="1060" cy="256"/>
              <a:chOff x="4511" y="5964"/>
              <a:chExt cx="1060" cy="256"/>
            </a:xfrm>
          </p:grpSpPr>
          <p:sp>
            <p:nvSpPr>
              <p:cNvPr id="18816" name="Line 602"/>
              <p:cNvSpPr>
                <a:spLocks noChangeShapeType="1"/>
              </p:cNvSpPr>
              <p:nvPr/>
            </p:nvSpPr>
            <p:spPr bwMode="auto">
              <a:xfrm flipV="1">
                <a:off x="4511" y="6007"/>
                <a:ext cx="995" cy="213"/>
              </a:xfrm>
              <a:prstGeom prst="line">
                <a:avLst/>
              </a:prstGeom>
              <a:noFill/>
              <a:ln w="1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817" name="Freeform 603"/>
              <p:cNvSpPr>
                <a:spLocks/>
              </p:cNvSpPr>
              <p:nvPr/>
            </p:nvSpPr>
            <p:spPr bwMode="auto">
              <a:xfrm>
                <a:off x="5458" y="5964"/>
                <a:ext cx="113" cy="104"/>
              </a:xfrm>
              <a:custGeom>
                <a:avLst/>
                <a:gdLst>
                  <a:gd name="T0" fmla="*/ 21 w 113"/>
                  <a:gd name="T1" fmla="*/ 104 h 104"/>
                  <a:gd name="T2" fmla="*/ 113 w 113"/>
                  <a:gd name="T3" fmla="*/ 31 h 104"/>
                  <a:gd name="T4" fmla="*/ 0 w 113"/>
                  <a:gd name="T5" fmla="*/ 0 h 104"/>
                  <a:gd name="T6" fmla="*/ 43 w 113"/>
                  <a:gd name="T7" fmla="*/ 46 h 104"/>
                  <a:gd name="T8" fmla="*/ 21 w 113"/>
                  <a:gd name="T9" fmla="*/ 104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"/>
                  <a:gd name="T16" fmla="*/ 0 h 104"/>
                  <a:gd name="T17" fmla="*/ 113 w 113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" h="104">
                    <a:moveTo>
                      <a:pt x="21" y="104"/>
                    </a:moveTo>
                    <a:lnTo>
                      <a:pt x="113" y="31"/>
                    </a:lnTo>
                    <a:lnTo>
                      <a:pt x="0" y="0"/>
                    </a:lnTo>
                    <a:lnTo>
                      <a:pt x="43" y="46"/>
                    </a:lnTo>
                    <a:lnTo>
                      <a:pt x="21" y="1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8751" name="Group 604"/>
            <p:cNvGrpSpPr>
              <a:grpSpLocks/>
            </p:cNvGrpSpPr>
            <p:nvPr/>
          </p:nvGrpSpPr>
          <p:grpSpPr bwMode="auto">
            <a:xfrm>
              <a:off x="4463" y="2817"/>
              <a:ext cx="1117" cy="124"/>
              <a:chOff x="4463" y="2817"/>
              <a:chExt cx="1117" cy="124"/>
            </a:xfrm>
          </p:grpSpPr>
          <p:sp>
            <p:nvSpPr>
              <p:cNvPr id="18814" name="Line 605"/>
              <p:cNvSpPr>
                <a:spLocks noChangeShapeType="1"/>
              </p:cNvSpPr>
              <p:nvPr/>
            </p:nvSpPr>
            <p:spPr bwMode="auto">
              <a:xfrm>
                <a:off x="4463" y="2817"/>
                <a:ext cx="1053" cy="71"/>
              </a:xfrm>
              <a:prstGeom prst="line">
                <a:avLst/>
              </a:prstGeom>
              <a:noFill/>
              <a:ln w="1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815" name="Freeform 606"/>
              <p:cNvSpPr>
                <a:spLocks/>
              </p:cNvSpPr>
              <p:nvPr/>
            </p:nvSpPr>
            <p:spPr bwMode="auto">
              <a:xfrm>
                <a:off x="5475" y="2832"/>
                <a:ext cx="105" cy="109"/>
              </a:xfrm>
              <a:custGeom>
                <a:avLst/>
                <a:gdLst>
                  <a:gd name="T0" fmla="*/ 0 w 105"/>
                  <a:gd name="T1" fmla="*/ 109 h 109"/>
                  <a:gd name="T2" fmla="*/ 105 w 105"/>
                  <a:gd name="T3" fmla="*/ 61 h 109"/>
                  <a:gd name="T4" fmla="*/ 7 w 105"/>
                  <a:gd name="T5" fmla="*/ 0 h 109"/>
                  <a:gd name="T6" fmla="*/ 36 w 105"/>
                  <a:gd name="T7" fmla="*/ 56 h 109"/>
                  <a:gd name="T8" fmla="*/ 0 w 105"/>
                  <a:gd name="T9" fmla="*/ 109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9"/>
                  <a:gd name="T17" fmla="*/ 105 w 105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9">
                    <a:moveTo>
                      <a:pt x="0" y="109"/>
                    </a:moveTo>
                    <a:lnTo>
                      <a:pt x="105" y="61"/>
                    </a:lnTo>
                    <a:lnTo>
                      <a:pt x="7" y="0"/>
                    </a:lnTo>
                    <a:lnTo>
                      <a:pt x="36" y="56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8752" name="Rectangle 607"/>
            <p:cNvSpPr>
              <a:spLocks noChangeArrowheads="1"/>
            </p:cNvSpPr>
            <p:nvPr/>
          </p:nvSpPr>
          <p:spPr bwMode="auto">
            <a:xfrm>
              <a:off x="3274" y="2981"/>
              <a:ext cx="1432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753" name="Rectangle 608"/>
            <p:cNvSpPr>
              <a:spLocks noChangeArrowheads="1"/>
            </p:cNvSpPr>
            <p:nvPr/>
          </p:nvSpPr>
          <p:spPr bwMode="auto">
            <a:xfrm>
              <a:off x="3274" y="3022"/>
              <a:ext cx="1505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100" b="0">
                  <a:solidFill>
                    <a:srgbClr val="000000"/>
                  </a:solidFill>
                </a:rPr>
                <a:t>Borne 2 (A8.0))</a:t>
              </a:r>
              <a:endParaRPr lang="es-ES" altLang="es-ES"/>
            </a:p>
          </p:txBody>
        </p:sp>
        <p:sp>
          <p:nvSpPr>
            <p:cNvPr id="18754" name="Rectangle 609"/>
            <p:cNvSpPr>
              <a:spLocks noChangeArrowheads="1"/>
            </p:cNvSpPr>
            <p:nvPr/>
          </p:nvSpPr>
          <p:spPr bwMode="auto">
            <a:xfrm>
              <a:off x="4636" y="3022"/>
              <a:ext cx="62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100" b="0">
                  <a:solidFill>
                    <a:srgbClr val="000000"/>
                  </a:solidFill>
                </a:rPr>
                <a:t> </a:t>
              </a:r>
              <a:endParaRPr lang="es-ES" altLang="es-ES"/>
            </a:p>
          </p:txBody>
        </p:sp>
        <p:grpSp>
          <p:nvGrpSpPr>
            <p:cNvPr id="18755" name="Group 610"/>
            <p:cNvGrpSpPr>
              <a:grpSpLocks/>
            </p:cNvGrpSpPr>
            <p:nvPr/>
          </p:nvGrpSpPr>
          <p:grpSpPr bwMode="auto">
            <a:xfrm>
              <a:off x="4704" y="3024"/>
              <a:ext cx="867" cy="109"/>
              <a:chOff x="4704" y="3024"/>
              <a:chExt cx="867" cy="109"/>
            </a:xfrm>
          </p:grpSpPr>
          <p:sp>
            <p:nvSpPr>
              <p:cNvPr id="18812" name="Line 611"/>
              <p:cNvSpPr>
                <a:spLocks noChangeShapeType="1"/>
              </p:cNvSpPr>
              <p:nvPr/>
            </p:nvSpPr>
            <p:spPr bwMode="auto">
              <a:xfrm flipV="1">
                <a:off x="4704" y="3075"/>
                <a:ext cx="800" cy="46"/>
              </a:xfrm>
              <a:prstGeom prst="line">
                <a:avLst/>
              </a:prstGeom>
              <a:noFill/>
              <a:ln w="1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813" name="Freeform 612"/>
              <p:cNvSpPr>
                <a:spLocks/>
              </p:cNvSpPr>
              <p:nvPr/>
            </p:nvSpPr>
            <p:spPr bwMode="auto">
              <a:xfrm>
                <a:off x="5463" y="3024"/>
                <a:ext cx="108" cy="109"/>
              </a:xfrm>
              <a:custGeom>
                <a:avLst/>
                <a:gdLst>
                  <a:gd name="T0" fmla="*/ 7 w 108"/>
                  <a:gd name="T1" fmla="*/ 109 h 109"/>
                  <a:gd name="T2" fmla="*/ 108 w 108"/>
                  <a:gd name="T3" fmla="*/ 46 h 109"/>
                  <a:gd name="T4" fmla="*/ 0 w 108"/>
                  <a:gd name="T5" fmla="*/ 0 h 109"/>
                  <a:gd name="T6" fmla="*/ 36 w 108"/>
                  <a:gd name="T7" fmla="*/ 54 h 109"/>
                  <a:gd name="T8" fmla="*/ 7 w 108"/>
                  <a:gd name="T9" fmla="*/ 109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9"/>
                  <a:gd name="T17" fmla="*/ 108 w 108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9">
                    <a:moveTo>
                      <a:pt x="7" y="109"/>
                    </a:moveTo>
                    <a:lnTo>
                      <a:pt x="108" y="46"/>
                    </a:lnTo>
                    <a:lnTo>
                      <a:pt x="0" y="0"/>
                    </a:lnTo>
                    <a:lnTo>
                      <a:pt x="36" y="54"/>
                    </a:lnTo>
                    <a:lnTo>
                      <a:pt x="7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8756" name="Line 613"/>
            <p:cNvSpPr>
              <a:spLocks noChangeShapeType="1"/>
            </p:cNvSpPr>
            <p:nvPr/>
          </p:nvSpPr>
          <p:spPr bwMode="auto">
            <a:xfrm flipH="1" flipV="1">
              <a:off x="6762" y="4282"/>
              <a:ext cx="447" cy="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757" name="Line 614"/>
            <p:cNvSpPr>
              <a:spLocks noChangeShapeType="1"/>
            </p:cNvSpPr>
            <p:nvPr/>
          </p:nvSpPr>
          <p:spPr bwMode="auto">
            <a:xfrm>
              <a:off x="7065" y="4942"/>
              <a:ext cx="1" cy="12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758" name="Rectangle 615"/>
            <p:cNvSpPr>
              <a:spLocks noChangeArrowheads="1"/>
            </p:cNvSpPr>
            <p:nvPr/>
          </p:nvSpPr>
          <p:spPr bwMode="auto">
            <a:xfrm>
              <a:off x="6909" y="2994"/>
              <a:ext cx="74" cy="111"/>
            </a:xfrm>
            <a:prstGeom prst="rect">
              <a:avLst/>
            </a:prstGeom>
            <a:solidFill>
              <a:srgbClr val="FFFFFF"/>
            </a:solidFill>
            <a:ln w="1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759" name="Line 616"/>
            <p:cNvSpPr>
              <a:spLocks noChangeShapeType="1"/>
            </p:cNvSpPr>
            <p:nvPr/>
          </p:nvSpPr>
          <p:spPr bwMode="auto">
            <a:xfrm flipH="1">
              <a:off x="6796" y="3196"/>
              <a:ext cx="269" cy="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760" name="Rectangle 617"/>
            <p:cNvSpPr>
              <a:spLocks noChangeArrowheads="1"/>
            </p:cNvSpPr>
            <p:nvPr/>
          </p:nvSpPr>
          <p:spPr bwMode="auto">
            <a:xfrm>
              <a:off x="6909" y="3138"/>
              <a:ext cx="74" cy="112"/>
            </a:xfrm>
            <a:prstGeom prst="rect">
              <a:avLst/>
            </a:prstGeom>
            <a:solidFill>
              <a:srgbClr val="FFFFFF"/>
            </a:solidFill>
            <a:ln w="1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761" name="Line 618"/>
            <p:cNvSpPr>
              <a:spLocks noChangeShapeType="1"/>
            </p:cNvSpPr>
            <p:nvPr/>
          </p:nvSpPr>
          <p:spPr bwMode="auto">
            <a:xfrm flipH="1">
              <a:off x="6796" y="3331"/>
              <a:ext cx="269" cy="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762" name="Rectangle 619"/>
            <p:cNvSpPr>
              <a:spLocks noChangeArrowheads="1"/>
            </p:cNvSpPr>
            <p:nvPr/>
          </p:nvSpPr>
          <p:spPr bwMode="auto">
            <a:xfrm>
              <a:off x="6909" y="3272"/>
              <a:ext cx="74" cy="112"/>
            </a:xfrm>
            <a:prstGeom prst="rect">
              <a:avLst/>
            </a:prstGeom>
            <a:solidFill>
              <a:srgbClr val="FFFFFF"/>
            </a:solidFill>
            <a:ln w="1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763" name="Line 620"/>
            <p:cNvSpPr>
              <a:spLocks noChangeShapeType="1"/>
            </p:cNvSpPr>
            <p:nvPr/>
          </p:nvSpPr>
          <p:spPr bwMode="auto">
            <a:xfrm flipH="1">
              <a:off x="6796" y="3475"/>
              <a:ext cx="269" cy="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764" name="Rectangle 621"/>
            <p:cNvSpPr>
              <a:spLocks noChangeArrowheads="1"/>
            </p:cNvSpPr>
            <p:nvPr/>
          </p:nvSpPr>
          <p:spPr bwMode="auto">
            <a:xfrm>
              <a:off x="6909" y="3417"/>
              <a:ext cx="74" cy="111"/>
            </a:xfrm>
            <a:prstGeom prst="rect">
              <a:avLst/>
            </a:prstGeom>
            <a:solidFill>
              <a:srgbClr val="FFFFFF"/>
            </a:solidFill>
            <a:ln w="1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765" name="Line 622"/>
            <p:cNvSpPr>
              <a:spLocks noChangeShapeType="1"/>
            </p:cNvSpPr>
            <p:nvPr/>
          </p:nvSpPr>
          <p:spPr bwMode="auto">
            <a:xfrm flipH="1">
              <a:off x="6796" y="3622"/>
              <a:ext cx="26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766" name="Rectangle 623"/>
            <p:cNvSpPr>
              <a:spLocks noChangeArrowheads="1"/>
            </p:cNvSpPr>
            <p:nvPr/>
          </p:nvSpPr>
          <p:spPr bwMode="auto">
            <a:xfrm>
              <a:off x="6909" y="3568"/>
              <a:ext cx="74" cy="112"/>
            </a:xfrm>
            <a:prstGeom prst="rect">
              <a:avLst/>
            </a:prstGeom>
            <a:solidFill>
              <a:srgbClr val="FFFFFF"/>
            </a:solidFill>
            <a:ln w="1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767" name="Line 624"/>
            <p:cNvSpPr>
              <a:spLocks noChangeShapeType="1"/>
            </p:cNvSpPr>
            <p:nvPr/>
          </p:nvSpPr>
          <p:spPr bwMode="auto">
            <a:xfrm flipH="1">
              <a:off x="6796" y="3786"/>
              <a:ext cx="269" cy="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768" name="Rectangle 625"/>
            <p:cNvSpPr>
              <a:spLocks noChangeArrowheads="1"/>
            </p:cNvSpPr>
            <p:nvPr/>
          </p:nvSpPr>
          <p:spPr bwMode="auto">
            <a:xfrm>
              <a:off x="6909" y="3728"/>
              <a:ext cx="74" cy="111"/>
            </a:xfrm>
            <a:prstGeom prst="rect">
              <a:avLst/>
            </a:prstGeom>
            <a:solidFill>
              <a:srgbClr val="FFFFFF"/>
            </a:solidFill>
            <a:ln w="1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769" name="Line 626"/>
            <p:cNvSpPr>
              <a:spLocks noChangeShapeType="1"/>
            </p:cNvSpPr>
            <p:nvPr/>
          </p:nvSpPr>
          <p:spPr bwMode="auto">
            <a:xfrm flipH="1">
              <a:off x="6796" y="3948"/>
              <a:ext cx="26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770" name="Rectangle 627"/>
            <p:cNvSpPr>
              <a:spLocks noChangeArrowheads="1"/>
            </p:cNvSpPr>
            <p:nvPr/>
          </p:nvSpPr>
          <p:spPr bwMode="auto">
            <a:xfrm>
              <a:off x="6909" y="3890"/>
              <a:ext cx="74" cy="108"/>
            </a:xfrm>
            <a:prstGeom prst="rect">
              <a:avLst/>
            </a:prstGeom>
            <a:solidFill>
              <a:srgbClr val="FFFFFF"/>
            </a:solidFill>
            <a:ln w="1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771" name="Line 628"/>
            <p:cNvSpPr>
              <a:spLocks noChangeShapeType="1"/>
            </p:cNvSpPr>
            <p:nvPr/>
          </p:nvSpPr>
          <p:spPr bwMode="auto">
            <a:xfrm flipH="1">
              <a:off x="6796" y="4107"/>
              <a:ext cx="269" cy="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772" name="Rectangle 629"/>
            <p:cNvSpPr>
              <a:spLocks noChangeArrowheads="1"/>
            </p:cNvSpPr>
            <p:nvPr/>
          </p:nvSpPr>
          <p:spPr bwMode="auto">
            <a:xfrm>
              <a:off x="6909" y="4049"/>
              <a:ext cx="74" cy="111"/>
            </a:xfrm>
            <a:prstGeom prst="rect">
              <a:avLst/>
            </a:prstGeom>
            <a:solidFill>
              <a:srgbClr val="FFFFFF"/>
            </a:solidFill>
            <a:ln w="1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773" name="Line 630"/>
            <p:cNvSpPr>
              <a:spLocks noChangeShapeType="1"/>
            </p:cNvSpPr>
            <p:nvPr/>
          </p:nvSpPr>
          <p:spPr bwMode="auto">
            <a:xfrm flipH="1">
              <a:off x="6796" y="4942"/>
              <a:ext cx="269" cy="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774" name="Rectangle 631"/>
            <p:cNvSpPr>
              <a:spLocks noChangeArrowheads="1"/>
            </p:cNvSpPr>
            <p:nvPr/>
          </p:nvSpPr>
          <p:spPr bwMode="auto">
            <a:xfrm>
              <a:off x="6909" y="4884"/>
              <a:ext cx="74" cy="111"/>
            </a:xfrm>
            <a:prstGeom prst="rect">
              <a:avLst/>
            </a:prstGeom>
            <a:solidFill>
              <a:srgbClr val="FFFFFF"/>
            </a:solidFill>
            <a:ln w="1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775" name="Line 632"/>
            <p:cNvSpPr>
              <a:spLocks noChangeShapeType="1"/>
            </p:cNvSpPr>
            <p:nvPr/>
          </p:nvSpPr>
          <p:spPr bwMode="auto">
            <a:xfrm flipH="1">
              <a:off x="6796" y="5086"/>
              <a:ext cx="26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776" name="Rectangle 633"/>
            <p:cNvSpPr>
              <a:spLocks noChangeArrowheads="1"/>
            </p:cNvSpPr>
            <p:nvPr/>
          </p:nvSpPr>
          <p:spPr bwMode="auto">
            <a:xfrm>
              <a:off x="6909" y="5028"/>
              <a:ext cx="74" cy="109"/>
            </a:xfrm>
            <a:prstGeom prst="rect">
              <a:avLst/>
            </a:prstGeom>
            <a:solidFill>
              <a:srgbClr val="FFFFFF"/>
            </a:solidFill>
            <a:ln w="1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777" name="Line 634"/>
            <p:cNvSpPr>
              <a:spLocks noChangeShapeType="1"/>
            </p:cNvSpPr>
            <p:nvPr/>
          </p:nvSpPr>
          <p:spPr bwMode="auto">
            <a:xfrm flipH="1">
              <a:off x="6796" y="5221"/>
              <a:ext cx="269" cy="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778" name="Rectangle 635"/>
            <p:cNvSpPr>
              <a:spLocks noChangeArrowheads="1"/>
            </p:cNvSpPr>
            <p:nvPr/>
          </p:nvSpPr>
          <p:spPr bwMode="auto">
            <a:xfrm>
              <a:off x="6909" y="5162"/>
              <a:ext cx="74" cy="112"/>
            </a:xfrm>
            <a:prstGeom prst="rect">
              <a:avLst/>
            </a:prstGeom>
            <a:solidFill>
              <a:srgbClr val="FFFFFF"/>
            </a:solidFill>
            <a:ln w="1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779" name="Line 636"/>
            <p:cNvSpPr>
              <a:spLocks noChangeShapeType="1"/>
            </p:cNvSpPr>
            <p:nvPr/>
          </p:nvSpPr>
          <p:spPr bwMode="auto">
            <a:xfrm flipH="1">
              <a:off x="6796" y="5372"/>
              <a:ext cx="269" cy="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780" name="Rectangle 637"/>
            <p:cNvSpPr>
              <a:spLocks noChangeArrowheads="1"/>
            </p:cNvSpPr>
            <p:nvPr/>
          </p:nvSpPr>
          <p:spPr bwMode="auto">
            <a:xfrm>
              <a:off x="6909" y="5314"/>
              <a:ext cx="74" cy="111"/>
            </a:xfrm>
            <a:prstGeom prst="rect">
              <a:avLst/>
            </a:prstGeom>
            <a:solidFill>
              <a:srgbClr val="FFFFFF"/>
            </a:solidFill>
            <a:ln w="1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781" name="Line 638"/>
            <p:cNvSpPr>
              <a:spLocks noChangeShapeType="1"/>
            </p:cNvSpPr>
            <p:nvPr/>
          </p:nvSpPr>
          <p:spPr bwMode="auto">
            <a:xfrm flipH="1">
              <a:off x="6796" y="5524"/>
              <a:ext cx="269" cy="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782" name="Rectangle 639"/>
            <p:cNvSpPr>
              <a:spLocks noChangeArrowheads="1"/>
            </p:cNvSpPr>
            <p:nvPr/>
          </p:nvSpPr>
          <p:spPr bwMode="auto">
            <a:xfrm>
              <a:off x="6909" y="5466"/>
              <a:ext cx="74" cy="111"/>
            </a:xfrm>
            <a:prstGeom prst="rect">
              <a:avLst/>
            </a:prstGeom>
            <a:solidFill>
              <a:srgbClr val="FFFFFF"/>
            </a:solidFill>
            <a:ln w="1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783" name="Line 640"/>
            <p:cNvSpPr>
              <a:spLocks noChangeShapeType="1"/>
            </p:cNvSpPr>
            <p:nvPr/>
          </p:nvSpPr>
          <p:spPr bwMode="auto">
            <a:xfrm flipH="1">
              <a:off x="6796" y="5684"/>
              <a:ext cx="269" cy="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784" name="Rectangle 641"/>
            <p:cNvSpPr>
              <a:spLocks noChangeArrowheads="1"/>
            </p:cNvSpPr>
            <p:nvPr/>
          </p:nvSpPr>
          <p:spPr bwMode="auto">
            <a:xfrm>
              <a:off x="6909" y="5625"/>
              <a:ext cx="74" cy="112"/>
            </a:xfrm>
            <a:prstGeom prst="rect">
              <a:avLst/>
            </a:prstGeom>
            <a:solidFill>
              <a:srgbClr val="FFFFFF"/>
            </a:solidFill>
            <a:ln w="1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785" name="Line 642"/>
            <p:cNvSpPr>
              <a:spLocks noChangeShapeType="1"/>
            </p:cNvSpPr>
            <p:nvPr/>
          </p:nvSpPr>
          <p:spPr bwMode="auto">
            <a:xfrm flipH="1">
              <a:off x="6796" y="5835"/>
              <a:ext cx="269" cy="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786" name="Rectangle 643"/>
            <p:cNvSpPr>
              <a:spLocks noChangeArrowheads="1"/>
            </p:cNvSpPr>
            <p:nvPr/>
          </p:nvSpPr>
          <p:spPr bwMode="auto">
            <a:xfrm>
              <a:off x="6909" y="5777"/>
              <a:ext cx="74" cy="111"/>
            </a:xfrm>
            <a:prstGeom prst="rect">
              <a:avLst/>
            </a:prstGeom>
            <a:solidFill>
              <a:srgbClr val="FFFFFF"/>
            </a:solidFill>
            <a:ln w="1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787" name="Line 644"/>
            <p:cNvSpPr>
              <a:spLocks noChangeShapeType="1"/>
            </p:cNvSpPr>
            <p:nvPr/>
          </p:nvSpPr>
          <p:spPr bwMode="auto">
            <a:xfrm flipH="1">
              <a:off x="6796" y="6005"/>
              <a:ext cx="269" cy="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788" name="Rectangle 645"/>
            <p:cNvSpPr>
              <a:spLocks noChangeArrowheads="1"/>
            </p:cNvSpPr>
            <p:nvPr/>
          </p:nvSpPr>
          <p:spPr bwMode="auto">
            <a:xfrm>
              <a:off x="6909" y="5947"/>
              <a:ext cx="74" cy="111"/>
            </a:xfrm>
            <a:prstGeom prst="rect">
              <a:avLst/>
            </a:prstGeom>
            <a:solidFill>
              <a:srgbClr val="FFFFFF"/>
            </a:solidFill>
            <a:ln w="1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grpSp>
          <p:nvGrpSpPr>
            <p:cNvPr id="18789" name="Group 646"/>
            <p:cNvGrpSpPr>
              <a:grpSpLocks/>
            </p:cNvGrpSpPr>
            <p:nvPr/>
          </p:nvGrpSpPr>
          <p:grpSpPr bwMode="auto">
            <a:xfrm>
              <a:off x="7098" y="5501"/>
              <a:ext cx="207" cy="218"/>
              <a:chOff x="7098" y="5501"/>
              <a:chExt cx="207" cy="218"/>
            </a:xfrm>
          </p:grpSpPr>
          <p:sp>
            <p:nvSpPr>
              <p:cNvPr id="18810" name="Freeform 647"/>
              <p:cNvSpPr>
                <a:spLocks/>
              </p:cNvSpPr>
              <p:nvPr/>
            </p:nvSpPr>
            <p:spPr bwMode="auto">
              <a:xfrm>
                <a:off x="7098" y="5501"/>
                <a:ext cx="207" cy="218"/>
              </a:xfrm>
              <a:custGeom>
                <a:avLst/>
                <a:gdLst>
                  <a:gd name="T0" fmla="*/ 207 w 207"/>
                  <a:gd name="T1" fmla="*/ 107 h 218"/>
                  <a:gd name="T2" fmla="*/ 207 w 207"/>
                  <a:gd name="T3" fmla="*/ 107 h 218"/>
                  <a:gd name="T4" fmla="*/ 205 w 207"/>
                  <a:gd name="T5" fmla="*/ 86 h 218"/>
                  <a:gd name="T6" fmla="*/ 200 w 207"/>
                  <a:gd name="T7" fmla="*/ 66 h 218"/>
                  <a:gd name="T8" fmla="*/ 190 w 207"/>
                  <a:gd name="T9" fmla="*/ 48 h 218"/>
                  <a:gd name="T10" fmla="*/ 176 w 207"/>
                  <a:gd name="T11" fmla="*/ 31 h 218"/>
                  <a:gd name="T12" fmla="*/ 161 w 207"/>
                  <a:gd name="T13" fmla="*/ 18 h 218"/>
                  <a:gd name="T14" fmla="*/ 145 w 207"/>
                  <a:gd name="T15" fmla="*/ 8 h 218"/>
                  <a:gd name="T16" fmla="*/ 125 w 207"/>
                  <a:gd name="T17" fmla="*/ 0 h 218"/>
                  <a:gd name="T18" fmla="*/ 104 w 207"/>
                  <a:gd name="T19" fmla="*/ 0 h 218"/>
                  <a:gd name="T20" fmla="*/ 85 w 207"/>
                  <a:gd name="T21" fmla="*/ 0 h 218"/>
                  <a:gd name="T22" fmla="*/ 65 w 207"/>
                  <a:gd name="T23" fmla="*/ 8 h 218"/>
                  <a:gd name="T24" fmla="*/ 46 w 207"/>
                  <a:gd name="T25" fmla="*/ 18 h 218"/>
                  <a:gd name="T26" fmla="*/ 32 w 207"/>
                  <a:gd name="T27" fmla="*/ 31 h 218"/>
                  <a:gd name="T28" fmla="*/ 20 w 207"/>
                  <a:gd name="T29" fmla="*/ 48 h 218"/>
                  <a:gd name="T30" fmla="*/ 10 w 207"/>
                  <a:gd name="T31" fmla="*/ 66 h 218"/>
                  <a:gd name="T32" fmla="*/ 3 w 207"/>
                  <a:gd name="T33" fmla="*/ 86 h 218"/>
                  <a:gd name="T34" fmla="*/ 0 w 207"/>
                  <a:gd name="T35" fmla="*/ 107 h 218"/>
                  <a:gd name="T36" fmla="*/ 3 w 207"/>
                  <a:gd name="T37" fmla="*/ 129 h 218"/>
                  <a:gd name="T38" fmla="*/ 10 w 207"/>
                  <a:gd name="T39" fmla="*/ 150 h 218"/>
                  <a:gd name="T40" fmla="*/ 20 w 207"/>
                  <a:gd name="T41" fmla="*/ 170 h 218"/>
                  <a:gd name="T42" fmla="*/ 32 w 207"/>
                  <a:gd name="T43" fmla="*/ 185 h 218"/>
                  <a:gd name="T44" fmla="*/ 46 w 207"/>
                  <a:gd name="T45" fmla="*/ 200 h 218"/>
                  <a:gd name="T46" fmla="*/ 65 w 207"/>
                  <a:gd name="T47" fmla="*/ 208 h 218"/>
                  <a:gd name="T48" fmla="*/ 85 w 207"/>
                  <a:gd name="T49" fmla="*/ 215 h 218"/>
                  <a:gd name="T50" fmla="*/ 104 w 207"/>
                  <a:gd name="T51" fmla="*/ 218 h 218"/>
                  <a:gd name="T52" fmla="*/ 125 w 207"/>
                  <a:gd name="T53" fmla="*/ 215 h 218"/>
                  <a:gd name="T54" fmla="*/ 145 w 207"/>
                  <a:gd name="T55" fmla="*/ 208 h 218"/>
                  <a:gd name="T56" fmla="*/ 161 w 207"/>
                  <a:gd name="T57" fmla="*/ 200 h 218"/>
                  <a:gd name="T58" fmla="*/ 176 w 207"/>
                  <a:gd name="T59" fmla="*/ 185 h 218"/>
                  <a:gd name="T60" fmla="*/ 190 w 207"/>
                  <a:gd name="T61" fmla="*/ 170 h 218"/>
                  <a:gd name="T62" fmla="*/ 200 w 207"/>
                  <a:gd name="T63" fmla="*/ 150 h 218"/>
                  <a:gd name="T64" fmla="*/ 205 w 207"/>
                  <a:gd name="T65" fmla="*/ 129 h 218"/>
                  <a:gd name="T66" fmla="*/ 207 w 207"/>
                  <a:gd name="T67" fmla="*/ 107 h 21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7"/>
                  <a:gd name="T103" fmla="*/ 0 h 218"/>
                  <a:gd name="T104" fmla="*/ 207 w 207"/>
                  <a:gd name="T105" fmla="*/ 218 h 21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7" h="218">
                    <a:moveTo>
                      <a:pt x="207" y="107"/>
                    </a:moveTo>
                    <a:lnTo>
                      <a:pt x="207" y="107"/>
                    </a:lnTo>
                    <a:lnTo>
                      <a:pt x="205" y="86"/>
                    </a:lnTo>
                    <a:lnTo>
                      <a:pt x="200" y="66"/>
                    </a:lnTo>
                    <a:lnTo>
                      <a:pt x="190" y="48"/>
                    </a:lnTo>
                    <a:lnTo>
                      <a:pt x="176" y="31"/>
                    </a:lnTo>
                    <a:lnTo>
                      <a:pt x="161" y="18"/>
                    </a:lnTo>
                    <a:lnTo>
                      <a:pt x="145" y="8"/>
                    </a:lnTo>
                    <a:lnTo>
                      <a:pt x="125" y="0"/>
                    </a:lnTo>
                    <a:lnTo>
                      <a:pt x="104" y="0"/>
                    </a:lnTo>
                    <a:lnTo>
                      <a:pt x="85" y="0"/>
                    </a:lnTo>
                    <a:lnTo>
                      <a:pt x="65" y="8"/>
                    </a:lnTo>
                    <a:lnTo>
                      <a:pt x="46" y="18"/>
                    </a:lnTo>
                    <a:lnTo>
                      <a:pt x="32" y="31"/>
                    </a:lnTo>
                    <a:lnTo>
                      <a:pt x="20" y="48"/>
                    </a:lnTo>
                    <a:lnTo>
                      <a:pt x="10" y="66"/>
                    </a:lnTo>
                    <a:lnTo>
                      <a:pt x="3" y="86"/>
                    </a:lnTo>
                    <a:lnTo>
                      <a:pt x="0" y="107"/>
                    </a:lnTo>
                    <a:lnTo>
                      <a:pt x="3" y="129"/>
                    </a:lnTo>
                    <a:lnTo>
                      <a:pt x="10" y="150"/>
                    </a:lnTo>
                    <a:lnTo>
                      <a:pt x="20" y="170"/>
                    </a:lnTo>
                    <a:lnTo>
                      <a:pt x="32" y="185"/>
                    </a:lnTo>
                    <a:lnTo>
                      <a:pt x="46" y="200"/>
                    </a:lnTo>
                    <a:lnTo>
                      <a:pt x="65" y="208"/>
                    </a:lnTo>
                    <a:lnTo>
                      <a:pt x="85" y="215"/>
                    </a:lnTo>
                    <a:lnTo>
                      <a:pt x="104" y="218"/>
                    </a:lnTo>
                    <a:lnTo>
                      <a:pt x="125" y="215"/>
                    </a:lnTo>
                    <a:lnTo>
                      <a:pt x="145" y="208"/>
                    </a:lnTo>
                    <a:lnTo>
                      <a:pt x="161" y="200"/>
                    </a:lnTo>
                    <a:lnTo>
                      <a:pt x="176" y="185"/>
                    </a:lnTo>
                    <a:lnTo>
                      <a:pt x="190" y="170"/>
                    </a:lnTo>
                    <a:lnTo>
                      <a:pt x="200" y="150"/>
                    </a:lnTo>
                    <a:lnTo>
                      <a:pt x="205" y="129"/>
                    </a:lnTo>
                    <a:lnTo>
                      <a:pt x="207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811" name="Freeform 648"/>
              <p:cNvSpPr>
                <a:spLocks/>
              </p:cNvSpPr>
              <p:nvPr/>
            </p:nvSpPr>
            <p:spPr bwMode="auto">
              <a:xfrm>
                <a:off x="7098" y="5501"/>
                <a:ext cx="207" cy="218"/>
              </a:xfrm>
              <a:custGeom>
                <a:avLst/>
                <a:gdLst>
                  <a:gd name="T0" fmla="*/ 207 w 207"/>
                  <a:gd name="T1" fmla="*/ 107 h 218"/>
                  <a:gd name="T2" fmla="*/ 207 w 207"/>
                  <a:gd name="T3" fmla="*/ 107 h 218"/>
                  <a:gd name="T4" fmla="*/ 205 w 207"/>
                  <a:gd name="T5" fmla="*/ 86 h 218"/>
                  <a:gd name="T6" fmla="*/ 200 w 207"/>
                  <a:gd name="T7" fmla="*/ 66 h 218"/>
                  <a:gd name="T8" fmla="*/ 190 w 207"/>
                  <a:gd name="T9" fmla="*/ 48 h 218"/>
                  <a:gd name="T10" fmla="*/ 176 w 207"/>
                  <a:gd name="T11" fmla="*/ 31 h 218"/>
                  <a:gd name="T12" fmla="*/ 161 w 207"/>
                  <a:gd name="T13" fmla="*/ 18 h 218"/>
                  <a:gd name="T14" fmla="*/ 145 w 207"/>
                  <a:gd name="T15" fmla="*/ 8 h 218"/>
                  <a:gd name="T16" fmla="*/ 125 w 207"/>
                  <a:gd name="T17" fmla="*/ 0 h 218"/>
                  <a:gd name="T18" fmla="*/ 104 w 207"/>
                  <a:gd name="T19" fmla="*/ 0 h 218"/>
                  <a:gd name="T20" fmla="*/ 85 w 207"/>
                  <a:gd name="T21" fmla="*/ 0 h 218"/>
                  <a:gd name="T22" fmla="*/ 65 w 207"/>
                  <a:gd name="T23" fmla="*/ 8 h 218"/>
                  <a:gd name="T24" fmla="*/ 46 w 207"/>
                  <a:gd name="T25" fmla="*/ 18 h 218"/>
                  <a:gd name="T26" fmla="*/ 32 w 207"/>
                  <a:gd name="T27" fmla="*/ 31 h 218"/>
                  <a:gd name="T28" fmla="*/ 20 w 207"/>
                  <a:gd name="T29" fmla="*/ 48 h 218"/>
                  <a:gd name="T30" fmla="*/ 10 w 207"/>
                  <a:gd name="T31" fmla="*/ 66 h 218"/>
                  <a:gd name="T32" fmla="*/ 3 w 207"/>
                  <a:gd name="T33" fmla="*/ 86 h 218"/>
                  <a:gd name="T34" fmla="*/ 0 w 207"/>
                  <a:gd name="T35" fmla="*/ 107 h 218"/>
                  <a:gd name="T36" fmla="*/ 3 w 207"/>
                  <a:gd name="T37" fmla="*/ 129 h 218"/>
                  <a:gd name="T38" fmla="*/ 10 w 207"/>
                  <a:gd name="T39" fmla="*/ 150 h 218"/>
                  <a:gd name="T40" fmla="*/ 20 w 207"/>
                  <a:gd name="T41" fmla="*/ 170 h 218"/>
                  <a:gd name="T42" fmla="*/ 32 w 207"/>
                  <a:gd name="T43" fmla="*/ 185 h 218"/>
                  <a:gd name="T44" fmla="*/ 46 w 207"/>
                  <a:gd name="T45" fmla="*/ 200 h 218"/>
                  <a:gd name="T46" fmla="*/ 65 w 207"/>
                  <a:gd name="T47" fmla="*/ 208 h 218"/>
                  <a:gd name="T48" fmla="*/ 85 w 207"/>
                  <a:gd name="T49" fmla="*/ 215 h 218"/>
                  <a:gd name="T50" fmla="*/ 104 w 207"/>
                  <a:gd name="T51" fmla="*/ 218 h 218"/>
                  <a:gd name="T52" fmla="*/ 125 w 207"/>
                  <a:gd name="T53" fmla="*/ 215 h 218"/>
                  <a:gd name="T54" fmla="*/ 145 w 207"/>
                  <a:gd name="T55" fmla="*/ 208 h 218"/>
                  <a:gd name="T56" fmla="*/ 161 w 207"/>
                  <a:gd name="T57" fmla="*/ 200 h 218"/>
                  <a:gd name="T58" fmla="*/ 176 w 207"/>
                  <a:gd name="T59" fmla="*/ 185 h 218"/>
                  <a:gd name="T60" fmla="*/ 190 w 207"/>
                  <a:gd name="T61" fmla="*/ 170 h 218"/>
                  <a:gd name="T62" fmla="*/ 200 w 207"/>
                  <a:gd name="T63" fmla="*/ 150 h 218"/>
                  <a:gd name="T64" fmla="*/ 205 w 207"/>
                  <a:gd name="T65" fmla="*/ 129 h 218"/>
                  <a:gd name="T66" fmla="*/ 207 w 207"/>
                  <a:gd name="T67" fmla="*/ 107 h 21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7"/>
                  <a:gd name="T103" fmla="*/ 0 h 218"/>
                  <a:gd name="T104" fmla="*/ 207 w 207"/>
                  <a:gd name="T105" fmla="*/ 218 h 21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7" h="218">
                    <a:moveTo>
                      <a:pt x="207" y="107"/>
                    </a:moveTo>
                    <a:lnTo>
                      <a:pt x="207" y="107"/>
                    </a:lnTo>
                    <a:lnTo>
                      <a:pt x="205" y="86"/>
                    </a:lnTo>
                    <a:lnTo>
                      <a:pt x="200" y="66"/>
                    </a:lnTo>
                    <a:lnTo>
                      <a:pt x="190" y="48"/>
                    </a:lnTo>
                    <a:lnTo>
                      <a:pt x="176" y="31"/>
                    </a:lnTo>
                    <a:lnTo>
                      <a:pt x="161" y="18"/>
                    </a:lnTo>
                    <a:lnTo>
                      <a:pt x="145" y="8"/>
                    </a:lnTo>
                    <a:lnTo>
                      <a:pt x="125" y="0"/>
                    </a:lnTo>
                    <a:lnTo>
                      <a:pt x="104" y="0"/>
                    </a:lnTo>
                    <a:lnTo>
                      <a:pt x="85" y="0"/>
                    </a:lnTo>
                    <a:lnTo>
                      <a:pt x="65" y="8"/>
                    </a:lnTo>
                    <a:lnTo>
                      <a:pt x="46" y="18"/>
                    </a:lnTo>
                    <a:lnTo>
                      <a:pt x="32" y="31"/>
                    </a:lnTo>
                    <a:lnTo>
                      <a:pt x="20" y="48"/>
                    </a:lnTo>
                    <a:lnTo>
                      <a:pt x="10" y="66"/>
                    </a:lnTo>
                    <a:lnTo>
                      <a:pt x="3" y="86"/>
                    </a:lnTo>
                    <a:lnTo>
                      <a:pt x="0" y="107"/>
                    </a:lnTo>
                    <a:lnTo>
                      <a:pt x="3" y="129"/>
                    </a:lnTo>
                    <a:lnTo>
                      <a:pt x="10" y="150"/>
                    </a:lnTo>
                    <a:lnTo>
                      <a:pt x="20" y="170"/>
                    </a:lnTo>
                    <a:lnTo>
                      <a:pt x="32" y="185"/>
                    </a:lnTo>
                    <a:lnTo>
                      <a:pt x="46" y="200"/>
                    </a:lnTo>
                    <a:lnTo>
                      <a:pt x="65" y="208"/>
                    </a:lnTo>
                    <a:lnTo>
                      <a:pt x="85" y="215"/>
                    </a:lnTo>
                    <a:lnTo>
                      <a:pt x="104" y="218"/>
                    </a:lnTo>
                    <a:lnTo>
                      <a:pt x="125" y="215"/>
                    </a:lnTo>
                    <a:lnTo>
                      <a:pt x="145" y="208"/>
                    </a:lnTo>
                    <a:lnTo>
                      <a:pt x="161" y="200"/>
                    </a:lnTo>
                    <a:lnTo>
                      <a:pt x="176" y="185"/>
                    </a:lnTo>
                    <a:lnTo>
                      <a:pt x="190" y="170"/>
                    </a:lnTo>
                    <a:lnTo>
                      <a:pt x="200" y="150"/>
                    </a:lnTo>
                    <a:lnTo>
                      <a:pt x="205" y="129"/>
                    </a:lnTo>
                    <a:lnTo>
                      <a:pt x="207" y="107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8790" name="Line 649"/>
            <p:cNvSpPr>
              <a:spLocks noChangeShapeType="1"/>
            </p:cNvSpPr>
            <p:nvPr/>
          </p:nvSpPr>
          <p:spPr bwMode="auto">
            <a:xfrm>
              <a:off x="7127" y="5590"/>
              <a:ext cx="16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791" name="Line 650"/>
            <p:cNvSpPr>
              <a:spLocks noChangeShapeType="1"/>
            </p:cNvSpPr>
            <p:nvPr/>
          </p:nvSpPr>
          <p:spPr bwMode="auto">
            <a:xfrm>
              <a:off x="7127" y="5615"/>
              <a:ext cx="3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792" name="Line 651"/>
            <p:cNvSpPr>
              <a:spLocks noChangeShapeType="1"/>
            </p:cNvSpPr>
            <p:nvPr/>
          </p:nvSpPr>
          <p:spPr bwMode="auto">
            <a:xfrm>
              <a:off x="7257" y="5615"/>
              <a:ext cx="3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793" name="Line 652"/>
            <p:cNvSpPr>
              <a:spLocks noChangeShapeType="1"/>
            </p:cNvSpPr>
            <p:nvPr/>
          </p:nvSpPr>
          <p:spPr bwMode="auto">
            <a:xfrm>
              <a:off x="7190" y="5615"/>
              <a:ext cx="2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794" name="Line 653"/>
            <p:cNvSpPr>
              <a:spLocks noChangeShapeType="1"/>
            </p:cNvSpPr>
            <p:nvPr/>
          </p:nvSpPr>
          <p:spPr bwMode="auto">
            <a:xfrm flipH="1">
              <a:off x="6750" y="4758"/>
              <a:ext cx="457" cy="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795" name="Rectangle 654"/>
            <p:cNvSpPr>
              <a:spLocks noChangeArrowheads="1"/>
            </p:cNvSpPr>
            <p:nvPr/>
          </p:nvSpPr>
          <p:spPr bwMode="auto">
            <a:xfrm>
              <a:off x="6916" y="4591"/>
              <a:ext cx="20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796" name="Rectangle 655"/>
            <p:cNvSpPr>
              <a:spLocks noChangeArrowheads="1"/>
            </p:cNvSpPr>
            <p:nvPr/>
          </p:nvSpPr>
          <p:spPr bwMode="auto">
            <a:xfrm>
              <a:off x="6916" y="4613"/>
              <a:ext cx="156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700" b="0">
                  <a:solidFill>
                    <a:srgbClr val="000000"/>
                  </a:solidFill>
                </a:rPr>
                <a:t>2L</a:t>
              </a:r>
              <a:endParaRPr lang="es-ES" altLang="es-ES"/>
            </a:p>
          </p:txBody>
        </p:sp>
        <p:sp>
          <p:nvSpPr>
            <p:cNvPr id="18797" name="Rectangle 656"/>
            <p:cNvSpPr>
              <a:spLocks noChangeArrowheads="1"/>
            </p:cNvSpPr>
            <p:nvPr/>
          </p:nvSpPr>
          <p:spPr bwMode="auto">
            <a:xfrm>
              <a:off x="7070" y="4553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798" name="Rectangle 657"/>
            <p:cNvSpPr>
              <a:spLocks noChangeArrowheads="1"/>
            </p:cNvSpPr>
            <p:nvPr/>
          </p:nvSpPr>
          <p:spPr bwMode="auto">
            <a:xfrm>
              <a:off x="7060" y="4591"/>
              <a:ext cx="13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799" name="Rectangle 658"/>
            <p:cNvSpPr>
              <a:spLocks noChangeArrowheads="1"/>
            </p:cNvSpPr>
            <p:nvPr/>
          </p:nvSpPr>
          <p:spPr bwMode="auto">
            <a:xfrm>
              <a:off x="7060" y="4613"/>
              <a:ext cx="82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700" b="0">
                  <a:solidFill>
                    <a:srgbClr val="000000"/>
                  </a:solidFill>
                </a:rPr>
                <a:t>+</a:t>
              </a:r>
              <a:endParaRPr lang="es-ES" altLang="es-ES"/>
            </a:p>
          </p:txBody>
        </p:sp>
        <p:sp>
          <p:nvSpPr>
            <p:cNvPr id="18800" name="Rectangle 659"/>
            <p:cNvSpPr>
              <a:spLocks noChangeArrowheads="1"/>
            </p:cNvSpPr>
            <p:nvPr/>
          </p:nvSpPr>
          <p:spPr bwMode="auto">
            <a:xfrm>
              <a:off x="7142" y="4553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801" name="Rectangle 660"/>
            <p:cNvSpPr>
              <a:spLocks noChangeArrowheads="1"/>
            </p:cNvSpPr>
            <p:nvPr/>
          </p:nvSpPr>
          <p:spPr bwMode="auto">
            <a:xfrm>
              <a:off x="6693" y="4621"/>
              <a:ext cx="15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802" name="Rectangle 661"/>
            <p:cNvSpPr>
              <a:spLocks noChangeArrowheads="1"/>
            </p:cNvSpPr>
            <p:nvPr/>
          </p:nvSpPr>
          <p:spPr bwMode="auto">
            <a:xfrm>
              <a:off x="6693" y="4631"/>
              <a:ext cx="112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500" b="0">
                  <a:solidFill>
                    <a:srgbClr val="000000"/>
                  </a:solidFill>
                </a:rPr>
                <a:t>11</a:t>
              </a:r>
              <a:endParaRPr lang="es-ES" altLang="es-ES"/>
            </a:p>
          </p:txBody>
        </p:sp>
        <p:sp>
          <p:nvSpPr>
            <p:cNvPr id="18803" name="Rectangle 662"/>
            <p:cNvSpPr>
              <a:spLocks noChangeArrowheads="1"/>
            </p:cNvSpPr>
            <p:nvPr/>
          </p:nvSpPr>
          <p:spPr bwMode="auto">
            <a:xfrm>
              <a:off x="6803" y="4540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804" name="Rectangle 663"/>
            <p:cNvSpPr>
              <a:spLocks noChangeArrowheads="1"/>
            </p:cNvSpPr>
            <p:nvPr/>
          </p:nvSpPr>
          <p:spPr bwMode="auto">
            <a:xfrm>
              <a:off x="6693" y="4155"/>
              <a:ext cx="151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805" name="Rectangle 664"/>
            <p:cNvSpPr>
              <a:spLocks noChangeArrowheads="1"/>
            </p:cNvSpPr>
            <p:nvPr/>
          </p:nvSpPr>
          <p:spPr bwMode="auto">
            <a:xfrm>
              <a:off x="6693" y="4168"/>
              <a:ext cx="112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500" b="0">
                  <a:solidFill>
                    <a:srgbClr val="000000"/>
                  </a:solidFill>
                </a:rPr>
                <a:t>10</a:t>
              </a:r>
              <a:endParaRPr lang="es-ES" altLang="es-ES"/>
            </a:p>
          </p:txBody>
        </p:sp>
        <p:sp>
          <p:nvSpPr>
            <p:cNvPr id="18806" name="Rectangle 665"/>
            <p:cNvSpPr>
              <a:spLocks noChangeArrowheads="1"/>
            </p:cNvSpPr>
            <p:nvPr/>
          </p:nvSpPr>
          <p:spPr bwMode="auto">
            <a:xfrm>
              <a:off x="6803" y="4077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8807" name="Rectangle 666"/>
            <p:cNvSpPr>
              <a:spLocks noChangeArrowheads="1"/>
            </p:cNvSpPr>
            <p:nvPr/>
          </p:nvSpPr>
          <p:spPr bwMode="auto">
            <a:xfrm>
              <a:off x="6805" y="4295"/>
              <a:ext cx="20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808" name="Rectangle 667"/>
            <p:cNvSpPr>
              <a:spLocks noChangeArrowheads="1"/>
            </p:cNvSpPr>
            <p:nvPr/>
          </p:nvSpPr>
          <p:spPr bwMode="auto">
            <a:xfrm>
              <a:off x="6805" y="4322"/>
              <a:ext cx="19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700" b="0">
                  <a:solidFill>
                    <a:srgbClr val="000000"/>
                  </a:solidFill>
                </a:rPr>
                <a:t>1M</a:t>
              </a:r>
              <a:endParaRPr lang="es-ES" altLang="es-ES"/>
            </a:p>
          </p:txBody>
        </p:sp>
        <p:sp>
          <p:nvSpPr>
            <p:cNvPr id="18809" name="Rectangle 668"/>
            <p:cNvSpPr>
              <a:spLocks noChangeArrowheads="1"/>
            </p:cNvSpPr>
            <p:nvPr/>
          </p:nvSpPr>
          <p:spPr bwMode="auto">
            <a:xfrm>
              <a:off x="6998" y="4262"/>
              <a:ext cx="6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n-US" altLang="es-ES" sz="13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</p:grpSp>
      <p:grpSp>
        <p:nvGrpSpPr>
          <p:cNvPr id="18436" name="Group 11"/>
          <p:cNvGrpSpPr>
            <a:grpSpLocks/>
          </p:cNvGrpSpPr>
          <p:nvPr/>
        </p:nvGrpSpPr>
        <p:grpSpPr bwMode="auto">
          <a:xfrm>
            <a:off x="5155562" y="2757268"/>
            <a:ext cx="3892942" cy="2730467"/>
            <a:chOff x="3267" y="1937"/>
            <a:chExt cx="5401" cy="3788"/>
          </a:xfrm>
        </p:grpSpPr>
        <p:sp>
          <p:nvSpPr>
            <p:cNvPr id="18439" name="Rectangle 12"/>
            <p:cNvSpPr>
              <a:spLocks noChangeArrowheads="1"/>
            </p:cNvSpPr>
            <p:nvPr/>
          </p:nvSpPr>
          <p:spPr bwMode="auto">
            <a:xfrm>
              <a:off x="4656" y="2484"/>
              <a:ext cx="143" cy="2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440" name="Line 13"/>
            <p:cNvSpPr>
              <a:spLocks noChangeShapeType="1"/>
            </p:cNvSpPr>
            <p:nvPr/>
          </p:nvSpPr>
          <p:spPr bwMode="auto">
            <a:xfrm>
              <a:off x="6396" y="3312"/>
              <a:ext cx="0" cy="6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444" name="Line 17"/>
            <p:cNvSpPr>
              <a:spLocks noChangeShapeType="1"/>
            </p:cNvSpPr>
            <p:nvPr/>
          </p:nvSpPr>
          <p:spPr bwMode="auto">
            <a:xfrm>
              <a:off x="7412" y="2996"/>
              <a:ext cx="6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445" name="Text Box 18"/>
            <p:cNvSpPr txBox="1">
              <a:spLocks noChangeArrowheads="1"/>
            </p:cNvSpPr>
            <p:nvPr/>
          </p:nvSpPr>
          <p:spPr bwMode="auto">
            <a:xfrm>
              <a:off x="8132" y="2897"/>
              <a:ext cx="512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s-ES" altLang="es-ES" sz="800" b="0">
                  <a:latin typeface="Calibri" panose="020F0502020204030204" pitchFamily="34" charset="0"/>
                </a:rPr>
                <a:t>   L+ </a:t>
              </a:r>
              <a:endParaRPr lang="es-ES" altLang="es-ES"/>
            </a:p>
          </p:txBody>
        </p:sp>
        <p:sp>
          <p:nvSpPr>
            <p:cNvPr id="18446" name="Text Box 19"/>
            <p:cNvSpPr txBox="1">
              <a:spLocks noChangeArrowheads="1"/>
            </p:cNvSpPr>
            <p:nvPr/>
          </p:nvSpPr>
          <p:spPr bwMode="auto">
            <a:xfrm>
              <a:off x="8156" y="4377"/>
              <a:ext cx="512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s-ES" altLang="es-ES" sz="800" b="0">
                  <a:latin typeface="Calibri" panose="020F0502020204030204" pitchFamily="34" charset="0"/>
                </a:rPr>
                <a:t>   M </a:t>
              </a:r>
              <a:endParaRPr lang="es-ES" altLang="es-ES"/>
            </a:p>
          </p:txBody>
        </p:sp>
        <p:sp>
          <p:nvSpPr>
            <p:cNvPr id="18447" name="Line 20"/>
            <p:cNvSpPr>
              <a:spLocks noChangeShapeType="1"/>
            </p:cNvSpPr>
            <p:nvPr/>
          </p:nvSpPr>
          <p:spPr bwMode="auto">
            <a:xfrm>
              <a:off x="7452" y="4484"/>
              <a:ext cx="6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448" name="Text Box 21"/>
            <p:cNvSpPr txBox="1">
              <a:spLocks noChangeArrowheads="1"/>
            </p:cNvSpPr>
            <p:nvPr/>
          </p:nvSpPr>
          <p:spPr bwMode="auto">
            <a:xfrm>
              <a:off x="7444" y="3177"/>
              <a:ext cx="38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s-ES" altLang="es-ES" sz="800" b="0">
                  <a:latin typeface="Calibri" panose="020F0502020204030204" pitchFamily="34" charset="0"/>
                </a:rPr>
                <a:t>A8.0 </a:t>
              </a:r>
              <a:endParaRPr lang="es-ES" altLang="es-ES"/>
            </a:p>
          </p:txBody>
        </p:sp>
        <p:sp>
          <p:nvSpPr>
            <p:cNvPr id="18449" name="Text Box 22"/>
            <p:cNvSpPr txBox="1">
              <a:spLocks noChangeArrowheads="1"/>
            </p:cNvSpPr>
            <p:nvPr/>
          </p:nvSpPr>
          <p:spPr bwMode="auto">
            <a:xfrm>
              <a:off x="7408" y="4245"/>
              <a:ext cx="38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s-ES" altLang="es-ES" sz="800" b="0">
                  <a:latin typeface="Calibri" panose="020F0502020204030204" pitchFamily="34" charset="0"/>
                </a:rPr>
                <a:t>1M </a:t>
              </a:r>
              <a:endParaRPr lang="es-ES" altLang="es-ES"/>
            </a:p>
          </p:txBody>
        </p:sp>
        <p:sp>
          <p:nvSpPr>
            <p:cNvPr id="18450" name="Text Box 23"/>
            <p:cNvSpPr txBox="1">
              <a:spLocks noChangeArrowheads="1"/>
            </p:cNvSpPr>
            <p:nvPr/>
          </p:nvSpPr>
          <p:spPr bwMode="auto">
            <a:xfrm>
              <a:off x="7408" y="2757"/>
              <a:ext cx="38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s-ES" altLang="es-ES" sz="800" b="0">
                  <a:latin typeface="Calibri" panose="020F0502020204030204" pitchFamily="34" charset="0"/>
                </a:rPr>
                <a:t>1L+0 </a:t>
              </a:r>
              <a:endParaRPr lang="es-ES" altLang="es-ES"/>
            </a:p>
          </p:txBody>
        </p:sp>
        <p:sp>
          <p:nvSpPr>
            <p:cNvPr id="18451" name="Rectangle 24"/>
            <p:cNvSpPr>
              <a:spLocks noChangeArrowheads="1"/>
            </p:cNvSpPr>
            <p:nvPr/>
          </p:nvSpPr>
          <p:spPr bwMode="auto">
            <a:xfrm>
              <a:off x="6204" y="3564"/>
              <a:ext cx="360" cy="20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grpSp>
          <p:nvGrpSpPr>
            <p:cNvPr id="18452" name="Group 25"/>
            <p:cNvGrpSpPr>
              <a:grpSpLocks/>
            </p:cNvGrpSpPr>
            <p:nvPr/>
          </p:nvGrpSpPr>
          <p:grpSpPr bwMode="auto">
            <a:xfrm>
              <a:off x="3951" y="3337"/>
              <a:ext cx="171" cy="684"/>
              <a:chOff x="4152" y="2272"/>
              <a:chExt cx="171" cy="684"/>
            </a:xfrm>
          </p:grpSpPr>
          <p:sp>
            <p:nvSpPr>
              <p:cNvPr id="18489" name="Line 26"/>
              <p:cNvSpPr>
                <a:spLocks noChangeShapeType="1"/>
              </p:cNvSpPr>
              <p:nvPr/>
            </p:nvSpPr>
            <p:spPr bwMode="auto">
              <a:xfrm>
                <a:off x="4266" y="2272"/>
                <a:ext cx="0" cy="68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90" name="Rectangle 27"/>
              <p:cNvSpPr>
                <a:spLocks noChangeArrowheads="1"/>
              </p:cNvSpPr>
              <p:nvPr/>
            </p:nvSpPr>
            <p:spPr bwMode="auto">
              <a:xfrm>
                <a:off x="4209" y="2443"/>
                <a:ext cx="114" cy="3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18491" name="Line 28"/>
              <p:cNvSpPr>
                <a:spLocks noChangeShapeType="1"/>
              </p:cNvSpPr>
              <p:nvPr/>
            </p:nvSpPr>
            <p:spPr bwMode="auto">
              <a:xfrm flipH="1" flipV="1">
                <a:off x="4152" y="2443"/>
                <a:ext cx="114" cy="3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8453" name="Group 29"/>
            <p:cNvGrpSpPr>
              <a:grpSpLocks/>
            </p:cNvGrpSpPr>
            <p:nvPr/>
          </p:nvGrpSpPr>
          <p:grpSpPr bwMode="auto">
            <a:xfrm>
              <a:off x="3609" y="3337"/>
              <a:ext cx="171" cy="684"/>
              <a:chOff x="3810" y="2272"/>
              <a:chExt cx="171" cy="684"/>
            </a:xfrm>
          </p:grpSpPr>
          <p:sp>
            <p:nvSpPr>
              <p:cNvPr id="18486" name="Line 30"/>
              <p:cNvSpPr>
                <a:spLocks noChangeShapeType="1"/>
              </p:cNvSpPr>
              <p:nvPr/>
            </p:nvSpPr>
            <p:spPr bwMode="auto">
              <a:xfrm>
                <a:off x="3924" y="2272"/>
                <a:ext cx="0" cy="68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87" name="Rectangle 31"/>
              <p:cNvSpPr>
                <a:spLocks noChangeArrowheads="1"/>
              </p:cNvSpPr>
              <p:nvPr/>
            </p:nvSpPr>
            <p:spPr bwMode="auto">
              <a:xfrm>
                <a:off x="3867" y="2443"/>
                <a:ext cx="114" cy="3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18488" name="Line 32"/>
              <p:cNvSpPr>
                <a:spLocks noChangeShapeType="1"/>
              </p:cNvSpPr>
              <p:nvPr/>
            </p:nvSpPr>
            <p:spPr bwMode="auto">
              <a:xfrm flipH="1" flipV="1">
                <a:off x="3810" y="2443"/>
                <a:ext cx="114" cy="3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8454" name="Group 33"/>
            <p:cNvGrpSpPr>
              <a:grpSpLocks/>
            </p:cNvGrpSpPr>
            <p:nvPr/>
          </p:nvGrpSpPr>
          <p:grpSpPr bwMode="auto">
            <a:xfrm>
              <a:off x="3267" y="3337"/>
              <a:ext cx="171" cy="684"/>
              <a:chOff x="3468" y="2272"/>
              <a:chExt cx="171" cy="684"/>
            </a:xfrm>
          </p:grpSpPr>
          <p:sp>
            <p:nvSpPr>
              <p:cNvPr id="18483" name="Line 34"/>
              <p:cNvSpPr>
                <a:spLocks noChangeShapeType="1"/>
              </p:cNvSpPr>
              <p:nvPr/>
            </p:nvSpPr>
            <p:spPr bwMode="auto">
              <a:xfrm>
                <a:off x="3582" y="2272"/>
                <a:ext cx="0" cy="68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84" name="Rectangle 35"/>
              <p:cNvSpPr>
                <a:spLocks noChangeArrowheads="1"/>
              </p:cNvSpPr>
              <p:nvPr/>
            </p:nvSpPr>
            <p:spPr bwMode="auto">
              <a:xfrm>
                <a:off x="3525" y="2443"/>
                <a:ext cx="114" cy="3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18485" name="Line 36"/>
              <p:cNvSpPr>
                <a:spLocks noChangeShapeType="1"/>
              </p:cNvSpPr>
              <p:nvPr/>
            </p:nvSpPr>
            <p:spPr bwMode="auto">
              <a:xfrm flipH="1" flipV="1">
                <a:off x="3468" y="2443"/>
                <a:ext cx="114" cy="3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8455" name="Line 37"/>
            <p:cNvSpPr>
              <a:spLocks noChangeShapeType="1"/>
            </p:cNvSpPr>
            <p:nvPr/>
          </p:nvSpPr>
          <p:spPr bwMode="auto">
            <a:xfrm>
              <a:off x="3297" y="3631"/>
              <a:ext cx="12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456" name="Text Box 38"/>
            <p:cNvSpPr txBox="1">
              <a:spLocks noChangeArrowheads="1"/>
            </p:cNvSpPr>
            <p:nvPr/>
          </p:nvSpPr>
          <p:spPr bwMode="auto">
            <a:xfrm>
              <a:off x="6729" y="5005"/>
              <a:ext cx="1689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s-ES" altLang="es-ES" sz="1000" b="0">
                  <a:latin typeface="Calibri" panose="020F0502020204030204" pitchFamily="34" charset="0"/>
                </a:rPr>
                <a:t>Relé con bobina accionable a 24 Vdc</a:t>
              </a:r>
              <a:endParaRPr lang="es-ES" altLang="es-ES"/>
            </a:p>
          </p:txBody>
        </p:sp>
        <p:grpSp>
          <p:nvGrpSpPr>
            <p:cNvPr id="18459" name="Group 41"/>
            <p:cNvGrpSpPr>
              <a:grpSpLocks/>
            </p:cNvGrpSpPr>
            <p:nvPr/>
          </p:nvGrpSpPr>
          <p:grpSpPr bwMode="auto">
            <a:xfrm>
              <a:off x="5856" y="3361"/>
              <a:ext cx="171" cy="684"/>
              <a:chOff x="7116" y="1759"/>
              <a:chExt cx="171" cy="684"/>
            </a:xfrm>
          </p:grpSpPr>
          <p:sp>
            <p:nvSpPr>
              <p:cNvPr id="18480" name="Line 42"/>
              <p:cNvSpPr>
                <a:spLocks noChangeShapeType="1"/>
              </p:cNvSpPr>
              <p:nvPr/>
            </p:nvSpPr>
            <p:spPr bwMode="auto">
              <a:xfrm>
                <a:off x="7230" y="1759"/>
                <a:ext cx="0" cy="6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81" name="Rectangle 43"/>
              <p:cNvSpPr>
                <a:spLocks noChangeArrowheads="1"/>
              </p:cNvSpPr>
              <p:nvPr/>
            </p:nvSpPr>
            <p:spPr bwMode="auto">
              <a:xfrm>
                <a:off x="7173" y="1930"/>
                <a:ext cx="114" cy="3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18482" name="Line 44"/>
              <p:cNvSpPr>
                <a:spLocks noChangeShapeType="1"/>
              </p:cNvSpPr>
              <p:nvPr/>
            </p:nvSpPr>
            <p:spPr bwMode="auto">
              <a:xfrm flipH="1" flipV="1">
                <a:off x="7116" y="1930"/>
                <a:ext cx="114" cy="3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8460" name="Line 45"/>
            <p:cNvSpPr>
              <a:spLocks noChangeShapeType="1"/>
            </p:cNvSpPr>
            <p:nvPr/>
          </p:nvSpPr>
          <p:spPr bwMode="auto">
            <a:xfrm flipH="1">
              <a:off x="5916" y="3672"/>
              <a:ext cx="2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463" name="Line 48"/>
            <p:cNvSpPr>
              <a:spLocks noChangeShapeType="1"/>
            </p:cNvSpPr>
            <p:nvPr/>
          </p:nvSpPr>
          <p:spPr bwMode="auto">
            <a:xfrm flipH="1" flipV="1">
              <a:off x="6384" y="4128"/>
              <a:ext cx="312" cy="6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464" name="Line 49"/>
            <p:cNvSpPr>
              <a:spLocks noChangeShapeType="1"/>
            </p:cNvSpPr>
            <p:nvPr/>
          </p:nvSpPr>
          <p:spPr bwMode="auto">
            <a:xfrm>
              <a:off x="4722" y="3382"/>
              <a:ext cx="0" cy="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465" name="Rectangle 50"/>
            <p:cNvSpPr>
              <a:spLocks noChangeArrowheads="1"/>
            </p:cNvSpPr>
            <p:nvPr/>
          </p:nvSpPr>
          <p:spPr bwMode="auto">
            <a:xfrm>
              <a:off x="4494" y="3553"/>
              <a:ext cx="399" cy="17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466" name="Line 51"/>
            <p:cNvSpPr>
              <a:spLocks noChangeShapeType="1"/>
            </p:cNvSpPr>
            <p:nvPr/>
          </p:nvSpPr>
          <p:spPr bwMode="auto">
            <a:xfrm>
              <a:off x="4332" y="2400"/>
              <a:ext cx="7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467" name="Line 52"/>
            <p:cNvSpPr>
              <a:spLocks noChangeShapeType="1"/>
            </p:cNvSpPr>
            <p:nvPr/>
          </p:nvSpPr>
          <p:spPr bwMode="auto">
            <a:xfrm>
              <a:off x="4728" y="2400"/>
              <a:ext cx="0" cy="5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468" name="Line 53"/>
            <p:cNvSpPr>
              <a:spLocks noChangeShapeType="1"/>
            </p:cNvSpPr>
            <p:nvPr/>
          </p:nvSpPr>
          <p:spPr bwMode="auto">
            <a:xfrm>
              <a:off x="4440" y="4608"/>
              <a:ext cx="6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469" name="Text Box 54"/>
            <p:cNvSpPr txBox="1">
              <a:spLocks noChangeArrowheads="1"/>
            </p:cNvSpPr>
            <p:nvPr/>
          </p:nvSpPr>
          <p:spPr bwMode="auto">
            <a:xfrm>
              <a:off x="4340" y="1937"/>
              <a:ext cx="656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s-ES" altLang="es-ES" sz="800" b="0">
                  <a:latin typeface="Times New Roman" panose="02020603050405020304" pitchFamily="18" charset="0"/>
                </a:rPr>
                <a:t>24 Vac o 220 Vac </a:t>
              </a:r>
              <a:endParaRPr lang="es-ES" altLang="es-ES"/>
            </a:p>
          </p:txBody>
        </p:sp>
        <p:sp>
          <p:nvSpPr>
            <p:cNvPr id="18473" name="Text Box 58"/>
            <p:cNvSpPr txBox="1">
              <a:spLocks noChangeArrowheads="1"/>
            </p:cNvSpPr>
            <p:nvPr/>
          </p:nvSpPr>
          <p:spPr bwMode="auto">
            <a:xfrm>
              <a:off x="4600" y="4713"/>
              <a:ext cx="38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s-ES" altLang="es-ES" sz="800" b="0">
                  <a:latin typeface="Calibri" panose="020F0502020204030204" pitchFamily="34" charset="0"/>
                </a:rPr>
                <a:t>N </a:t>
              </a:r>
              <a:endParaRPr lang="es-ES" altLang="es-ES"/>
            </a:p>
          </p:txBody>
        </p:sp>
        <p:sp>
          <p:nvSpPr>
            <p:cNvPr id="18474" name="Line 59"/>
            <p:cNvSpPr>
              <a:spLocks noChangeShapeType="1"/>
            </p:cNvSpPr>
            <p:nvPr/>
          </p:nvSpPr>
          <p:spPr bwMode="auto">
            <a:xfrm>
              <a:off x="4716" y="3984"/>
              <a:ext cx="0" cy="6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475" name="Freeform 60"/>
            <p:cNvSpPr>
              <a:spLocks/>
            </p:cNvSpPr>
            <p:nvPr/>
          </p:nvSpPr>
          <p:spPr bwMode="auto">
            <a:xfrm>
              <a:off x="4764" y="2964"/>
              <a:ext cx="1200" cy="360"/>
            </a:xfrm>
            <a:custGeom>
              <a:avLst/>
              <a:gdLst>
                <a:gd name="T0" fmla="*/ 0 w 1200"/>
                <a:gd name="T1" fmla="*/ 0 h 360"/>
                <a:gd name="T2" fmla="*/ 300 w 1200"/>
                <a:gd name="T3" fmla="*/ 96 h 360"/>
                <a:gd name="T4" fmla="*/ 648 w 1200"/>
                <a:gd name="T5" fmla="*/ 96 h 360"/>
                <a:gd name="T6" fmla="*/ 912 w 1200"/>
                <a:gd name="T7" fmla="*/ 60 h 360"/>
                <a:gd name="T8" fmla="*/ 1092 w 1200"/>
                <a:gd name="T9" fmla="*/ 120 h 360"/>
                <a:gd name="T10" fmla="*/ 1200 w 1200"/>
                <a:gd name="T11" fmla="*/ 360 h 3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0"/>
                <a:gd name="T19" fmla="*/ 0 h 360"/>
                <a:gd name="T20" fmla="*/ 1200 w 1200"/>
                <a:gd name="T21" fmla="*/ 360 h 3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0" h="360">
                  <a:moveTo>
                    <a:pt x="0" y="0"/>
                  </a:moveTo>
                  <a:cubicBezTo>
                    <a:pt x="96" y="40"/>
                    <a:pt x="192" y="80"/>
                    <a:pt x="300" y="96"/>
                  </a:cubicBezTo>
                  <a:cubicBezTo>
                    <a:pt x="408" y="112"/>
                    <a:pt x="546" y="102"/>
                    <a:pt x="648" y="96"/>
                  </a:cubicBezTo>
                  <a:cubicBezTo>
                    <a:pt x="750" y="90"/>
                    <a:pt x="838" y="56"/>
                    <a:pt x="912" y="60"/>
                  </a:cubicBezTo>
                  <a:cubicBezTo>
                    <a:pt x="986" y="64"/>
                    <a:pt x="1044" y="70"/>
                    <a:pt x="1092" y="120"/>
                  </a:cubicBezTo>
                  <a:cubicBezTo>
                    <a:pt x="1140" y="170"/>
                    <a:pt x="1178" y="310"/>
                    <a:pt x="1200" y="36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476" name="Freeform 61"/>
            <p:cNvSpPr>
              <a:spLocks/>
            </p:cNvSpPr>
            <p:nvPr/>
          </p:nvSpPr>
          <p:spPr bwMode="auto">
            <a:xfrm>
              <a:off x="4752" y="3264"/>
              <a:ext cx="1188" cy="768"/>
            </a:xfrm>
            <a:custGeom>
              <a:avLst/>
              <a:gdLst>
                <a:gd name="T0" fmla="*/ 1188 w 1188"/>
                <a:gd name="T1" fmla="*/ 768 h 768"/>
                <a:gd name="T2" fmla="*/ 960 w 1188"/>
                <a:gd name="T3" fmla="*/ 696 h 768"/>
                <a:gd name="T4" fmla="*/ 840 w 1188"/>
                <a:gd name="T5" fmla="*/ 384 h 768"/>
                <a:gd name="T6" fmla="*/ 624 w 1188"/>
                <a:gd name="T7" fmla="*/ 72 h 768"/>
                <a:gd name="T8" fmla="*/ 336 w 1188"/>
                <a:gd name="T9" fmla="*/ 0 h 768"/>
                <a:gd name="T10" fmla="*/ 0 w 1188"/>
                <a:gd name="T11" fmla="*/ 72 h 7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8"/>
                <a:gd name="T19" fmla="*/ 0 h 768"/>
                <a:gd name="T20" fmla="*/ 1188 w 1188"/>
                <a:gd name="T21" fmla="*/ 768 h 7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8" h="768">
                  <a:moveTo>
                    <a:pt x="1188" y="768"/>
                  </a:moveTo>
                  <a:cubicBezTo>
                    <a:pt x="1103" y="764"/>
                    <a:pt x="1018" y="760"/>
                    <a:pt x="960" y="696"/>
                  </a:cubicBezTo>
                  <a:cubicBezTo>
                    <a:pt x="902" y="632"/>
                    <a:pt x="896" y="488"/>
                    <a:pt x="840" y="384"/>
                  </a:cubicBezTo>
                  <a:cubicBezTo>
                    <a:pt x="784" y="280"/>
                    <a:pt x="708" y="136"/>
                    <a:pt x="624" y="72"/>
                  </a:cubicBezTo>
                  <a:cubicBezTo>
                    <a:pt x="540" y="8"/>
                    <a:pt x="440" y="0"/>
                    <a:pt x="336" y="0"/>
                  </a:cubicBezTo>
                  <a:cubicBezTo>
                    <a:pt x="232" y="0"/>
                    <a:pt x="105" y="32"/>
                    <a:pt x="0" y="7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477" name="Freeform 62"/>
            <p:cNvSpPr>
              <a:spLocks/>
            </p:cNvSpPr>
            <p:nvPr/>
          </p:nvSpPr>
          <p:spPr bwMode="auto">
            <a:xfrm>
              <a:off x="6408" y="3148"/>
              <a:ext cx="888" cy="164"/>
            </a:xfrm>
            <a:custGeom>
              <a:avLst/>
              <a:gdLst>
                <a:gd name="T0" fmla="*/ 0 w 888"/>
                <a:gd name="T1" fmla="*/ 164 h 164"/>
                <a:gd name="T2" fmla="*/ 132 w 888"/>
                <a:gd name="T3" fmla="*/ 56 h 164"/>
                <a:gd name="T4" fmla="*/ 348 w 888"/>
                <a:gd name="T5" fmla="*/ 8 h 164"/>
                <a:gd name="T6" fmla="*/ 888 w 888"/>
                <a:gd name="T7" fmla="*/ 104 h 1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8"/>
                <a:gd name="T13" fmla="*/ 0 h 164"/>
                <a:gd name="T14" fmla="*/ 888 w 888"/>
                <a:gd name="T15" fmla="*/ 164 h 1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8" h="164">
                  <a:moveTo>
                    <a:pt x="0" y="164"/>
                  </a:moveTo>
                  <a:cubicBezTo>
                    <a:pt x="37" y="123"/>
                    <a:pt x="74" y="82"/>
                    <a:pt x="132" y="56"/>
                  </a:cubicBezTo>
                  <a:cubicBezTo>
                    <a:pt x="190" y="30"/>
                    <a:pt x="222" y="0"/>
                    <a:pt x="348" y="8"/>
                  </a:cubicBezTo>
                  <a:cubicBezTo>
                    <a:pt x="474" y="16"/>
                    <a:pt x="681" y="60"/>
                    <a:pt x="888" y="10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478" name="Freeform 63"/>
            <p:cNvSpPr>
              <a:spLocks/>
            </p:cNvSpPr>
            <p:nvPr/>
          </p:nvSpPr>
          <p:spPr bwMode="auto">
            <a:xfrm>
              <a:off x="6420" y="3986"/>
              <a:ext cx="936" cy="514"/>
            </a:xfrm>
            <a:custGeom>
              <a:avLst/>
              <a:gdLst>
                <a:gd name="T0" fmla="*/ 0 w 936"/>
                <a:gd name="T1" fmla="*/ 34 h 514"/>
                <a:gd name="T2" fmla="*/ 276 w 936"/>
                <a:gd name="T3" fmla="*/ 10 h 514"/>
                <a:gd name="T4" fmla="*/ 720 w 936"/>
                <a:gd name="T5" fmla="*/ 94 h 514"/>
                <a:gd name="T6" fmla="*/ 936 w 936"/>
                <a:gd name="T7" fmla="*/ 514 h 5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6"/>
                <a:gd name="T13" fmla="*/ 0 h 514"/>
                <a:gd name="T14" fmla="*/ 936 w 936"/>
                <a:gd name="T15" fmla="*/ 514 h 5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6" h="514">
                  <a:moveTo>
                    <a:pt x="0" y="34"/>
                  </a:moveTo>
                  <a:cubicBezTo>
                    <a:pt x="90" y="45"/>
                    <a:pt x="156" y="0"/>
                    <a:pt x="276" y="10"/>
                  </a:cubicBezTo>
                  <a:cubicBezTo>
                    <a:pt x="396" y="20"/>
                    <a:pt x="610" y="10"/>
                    <a:pt x="720" y="94"/>
                  </a:cubicBezTo>
                  <a:cubicBezTo>
                    <a:pt x="830" y="178"/>
                    <a:pt x="891" y="427"/>
                    <a:pt x="936" y="51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479" name="Text Box 64"/>
            <p:cNvSpPr txBox="1">
              <a:spLocks noChangeArrowheads="1"/>
            </p:cNvSpPr>
            <p:nvPr/>
          </p:nvSpPr>
          <p:spPr bwMode="auto">
            <a:xfrm>
              <a:off x="4984" y="3489"/>
              <a:ext cx="38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Aft>
                  <a:spcPts val="1000"/>
                </a:spcAft>
              </a:pPr>
              <a:r>
                <a:rPr lang="es-ES" altLang="es-ES" sz="800" b="0">
                  <a:latin typeface="Calibri" panose="020F0502020204030204" pitchFamily="34" charset="0"/>
                </a:rPr>
                <a:t>K1M</a:t>
              </a:r>
              <a:endParaRPr lang="es-ES" altLang="es-ES"/>
            </a:p>
          </p:txBody>
        </p:sp>
        <p:sp>
          <p:nvSpPr>
            <p:cNvPr id="18441" name="Oval 14"/>
            <p:cNvSpPr>
              <a:spLocks noChangeArrowheads="1"/>
            </p:cNvSpPr>
            <p:nvPr/>
          </p:nvSpPr>
          <p:spPr bwMode="auto">
            <a:xfrm>
              <a:off x="7268" y="2960"/>
              <a:ext cx="87" cy="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442" name="Oval 15"/>
            <p:cNvSpPr>
              <a:spLocks noChangeArrowheads="1"/>
            </p:cNvSpPr>
            <p:nvPr/>
          </p:nvSpPr>
          <p:spPr bwMode="auto">
            <a:xfrm>
              <a:off x="7268" y="3224"/>
              <a:ext cx="87" cy="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443" name="Oval 16"/>
            <p:cNvSpPr>
              <a:spLocks noChangeArrowheads="1"/>
            </p:cNvSpPr>
            <p:nvPr/>
          </p:nvSpPr>
          <p:spPr bwMode="auto">
            <a:xfrm>
              <a:off x="7316" y="4440"/>
              <a:ext cx="87" cy="8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457" name="Oval 39"/>
            <p:cNvSpPr>
              <a:spLocks noChangeArrowheads="1"/>
            </p:cNvSpPr>
            <p:nvPr/>
          </p:nvSpPr>
          <p:spPr bwMode="auto">
            <a:xfrm>
              <a:off x="6356" y="3972"/>
              <a:ext cx="87" cy="8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458" name="Oval 40"/>
            <p:cNvSpPr>
              <a:spLocks noChangeArrowheads="1"/>
            </p:cNvSpPr>
            <p:nvPr/>
          </p:nvSpPr>
          <p:spPr bwMode="auto">
            <a:xfrm>
              <a:off x="6356" y="3276"/>
              <a:ext cx="87" cy="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461" name="Oval 46"/>
            <p:cNvSpPr>
              <a:spLocks noChangeArrowheads="1"/>
            </p:cNvSpPr>
            <p:nvPr/>
          </p:nvSpPr>
          <p:spPr bwMode="auto">
            <a:xfrm>
              <a:off x="5924" y="3972"/>
              <a:ext cx="87" cy="87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462" name="Oval 47"/>
            <p:cNvSpPr>
              <a:spLocks noChangeArrowheads="1"/>
            </p:cNvSpPr>
            <p:nvPr/>
          </p:nvSpPr>
          <p:spPr bwMode="auto">
            <a:xfrm>
              <a:off x="5924" y="3276"/>
              <a:ext cx="87" cy="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470" name="Oval 55"/>
            <p:cNvSpPr>
              <a:spLocks noChangeArrowheads="1"/>
            </p:cNvSpPr>
            <p:nvPr/>
          </p:nvSpPr>
          <p:spPr bwMode="auto">
            <a:xfrm>
              <a:off x="4676" y="3900"/>
              <a:ext cx="87" cy="8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471" name="Oval 56"/>
            <p:cNvSpPr>
              <a:spLocks noChangeArrowheads="1"/>
            </p:cNvSpPr>
            <p:nvPr/>
          </p:nvSpPr>
          <p:spPr bwMode="auto">
            <a:xfrm>
              <a:off x="4676" y="3300"/>
              <a:ext cx="87" cy="87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472" name="Oval 57"/>
            <p:cNvSpPr>
              <a:spLocks noChangeArrowheads="1"/>
            </p:cNvSpPr>
            <p:nvPr/>
          </p:nvSpPr>
          <p:spPr bwMode="auto">
            <a:xfrm>
              <a:off x="4676" y="2928"/>
              <a:ext cx="87" cy="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</p:grpSp>
      <p:sp>
        <p:nvSpPr>
          <p:cNvPr id="18437" name="394 CuadroTexto"/>
          <p:cNvSpPr txBox="1">
            <a:spLocks noChangeArrowheads="1"/>
          </p:cNvSpPr>
          <p:nvPr/>
        </p:nvSpPr>
        <p:spPr bwMode="auto">
          <a:xfrm>
            <a:off x="5831712" y="1816154"/>
            <a:ext cx="2698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s-ES_tradnl" altLang="es-ES" sz="1400" dirty="0">
                <a:solidFill>
                  <a:srgbClr val="002060"/>
                </a:solidFill>
              </a:rPr>
              <a:t>Conexión para accionar el relé de alimentación de un </a:t>
            </a:r>
            <a:r>
              <a:rPr lang="es-ES_tradnl" altLang="es-ES" sz="1400" dirty="0" err="1">
                <a:solidFill>
                  <a:srgbClr val="002060"/>
                </a:solidFill>
              </a:rPr>
              <a:t>contactor</a:t>
            </a:r>
            <a:endParaRPr lang="es-ES" altLang="es-ES" sz="1400" dirty="0">
              <a:solidFill>
                <a:srgbClr val="002060"/>
              </a:solidFill>
            </a:endParaRPr>
          </a:p>
        </p:txBody>
      </p:sp>
      <p:sp>
        <p:nvSpPr>
          <p:cNvPr id="388" name="CuadroTexto 387"/>
          <p:cNvSpPr txBox="1"/>
          <p:nvPr/>
        </p:nvSpPr>
        <p:spPr>
          <a:xfrm>
            <a:off x="1026611" y="5110734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/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El módulo de salida de S7-300 sólo acepta salida de fuente (carga entre la salida y 0V) para la configuración </a:t>
            </a:r>
            <a:r>
              <a:rPr lang="es-ES" dirty="0" err="1">
                <a:solidFill>
                  <a:schemeClr val="bg1">
                    <a:lumMod val="65000"/>
                  </a:schemeClr>
                </a:solidFill>
              </a:rPr>
              <a:t>pnp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  <a:p>
            <a:pPr marL="447675" indent="-447675"/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El módulo de salida de S7-1200 integrado es igual. </a:t>
            </a:r>
          </a:p>
          <a:p>
            <a:pPr marL="447675" indent="-447675"/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El módulo de salida 1222 acepta salida de fuente (carga entre salida y 0V) o de sumidero (carga entre 24V y la salida, con lógica negativa)</a:t>
            </a:r>
          </a:p>
        </p:txBody>
      </p:sp>
      <p:sp>
        <p:nvSpPr>
          <p:cNvPr id="389" name="Google Shape;1591;p36">
            <a:extLst>
              <a:ext uri="{FF2B5EF4-FFF2-40B4-BE49-F238E27FC236}">
                <a16:creationId xmlns:a16="http://schemas.microsoft.com/office/drawing/2014/main" id="{1155EA74-7F1C-4D16-9F2F-FDB183A79DF1}"/>
              </a:ext>
            </a:extLst>
          </p:cNvPr>
          <p:cNvSpPr txBox="1"/>
          <p:nvPr/>
        </p:nvSpPr>
        <p:spPr>
          <a:xfrm>
            <a:off x="0" y="5980638"/>
            <a:ext cx="308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4760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Ciclo de ejecución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15</a:t>
            </a:fld>
            <a:endParaRPr kumimoji="0" lang="es-ES"/>
          </a:p>
        </p:txBody>
      </p:sp>
      <p:sp>
        <p:nvSpPr>
          <p:cNvPr id="7" name="TextBox 12"/>
          <p:cNvSpPr txBox="1"/>
          <p:nvPr/>
        </p:nvSpPr>
        <p:spPr>
          <a:xfrm>
            <a:off x="1157868" y="159276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0" b="1" dirty="0">
                <a:solidFill>
                  <a:srgbClr val="65B131">
                    <a:alpha val="64000"/>
                  </a:srgbClr>
                </a:solidFill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50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Estructura básica de un programa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16</a:t>
            </a:fld>
            <a:endParaRPr kumimoji="0" lang="es-E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86" y="1383506"/>
            <a:ext cx="6585414" cy="4351338"/>
          </a:xfrm>
          <a:prstGeom prst="rect">
            <a:avLst/>
          </a:prstGeom>
        </p:spPr>
      </p:pic>
      <p:sp>
        <p:nvSpPr>
          <p:cNvPr id="6" name="Google Shape;1591;p36">
            <a:extLst>
              <a:ext uri="{FF2B5EF4-FFF2-40B4-BE49-F238E27FC236}">
                <a16:creationId xmlns:a16="http://schemas.microsoft.com/office/drawing/2014/main" id="{0C1B1579-7410-4E88-9FF6-A206D32BF16A}"/>
              </a:ext>
            </a:extLst>
          </p:cNvPr>
          <p:cNvSpPr txBox="1"/>
          <p:nvPr/>
        </p:nvSpPr>
        <p:spPr>
          <a:xfrm>
            <a:off x="0" y="5980638"/>
            <a:ext cx="308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5782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Bloques de organización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17</a:t>
            </a:fld>
            <a:endParaRPr kumimoji="0" lang="es-ES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174592"/>
              </p:ext>
            </p:extLst>
          </p:nvPr>
        </p:nvGraphicFramePr>
        <p:xfrm>
          <a:off x="185736" y="1061721"/>
          <a:ext cx="8758238" cy="50104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3440">
                  <a:extLst>
                    <a:ext uri="{9D8B030D-6E8A-4147-A177-3AD203B41FA5}">
                      <a16:colId xmlns:a16="http://schemas.microsoft.com/office/drawing/2014/main" val="1899446743"/>
                    </a:ext>
                  </a:extLst>
                </a:gridCol>
                <a:gridCol w="2518549">
                  <a:extLst>
                    <a:ext uri="{9D8B030D-6E8A-4147-A177-3AD203B41FA5}">
                      <a16:colId xmlns:a16="http://schemas.microsoft.com/office/drawing/2014/main" val="3294485213"/>
                    </a:ext>
                  </a:extLst>
                </a:gridCol>
                <a:gridCol w="1199579">
                  <a:extLst>
                    <a:ext uri="{9D8B030D-6E8A-4147-A177-3AD203B41FA5}">
                      <a16:colId xmlns:a16="http://schemas.microsoft.com/office/drawing/2014/main" val="132169743"/>
                    </a:ext>
                  </a:extLst>
                </a:gridCol>
                <a:gridCol w="3086670">
                  <a:extLst>
                    <a:ext uri="{9D8B030D-6E8A-4147-A177-3AD203B41FA5}">
                      <a16:colId xmlns:a16="http://schemas.microsoft.com/office/drawing/2014/main" val="130348603"/>
                    </a:ext>
                  </a:extLst>
                </a:gridCol>
              </a:tblGrid>
              <a:tr h="351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Tipo de alarma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Bloque de organización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Tipo de alarma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Bloque de organización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51920"/>
                  </a:ext>
                </a:extLst>
              </a:tr>
              <a:tr h="444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</a:rPr>
                        <a:t>Ciclo libre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OB 1</a:t>
                      </a:r>
                      <a:endParaRPr lang="es-ES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Errores asíncronos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OB 80 </a:t>
                      </a:r>
                      <a:r>
                        <a:rPr lang="es-ES" sz="1600" dirty="0">
                          <a:effectLst/>
                        </a:rPr>
                        <a:t>Error de tiempo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OB 81 </a:t>
                      </a:r>
                      <a:r>
                        <a:rPr lang="es-ES" sz="1600" dirty="0">
                          <a:effectLst/>
                        </a:rPr>
                        <a:t>Fallo de alimentación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OB 82 </a:t>
                      </a:r>
                      <a:r>
                        <a:rPr lang="es-ES" sz="1600" dirty="0">
                          <a:effectLst/>
                        </a:rPr>
                        <a:t>Alarma de diagnóstico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OB 83 </a:t>
                      </a:r>
                      <a:r>
                        <a:rPr lang="es-ES" sz="1600" dirty="0">
                          <a:effectLst/>
                        </a:rPr>
                        <a:t>Alarma de presencia de módulo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OB 84 </a:t>
                      </a:r>
                      <a:r>
                        <a:rPr lang="es-ES" sz="1600" dirty="0">
                          <a:effectLst/>
                        </a:rPr>
                        <a:t>Avería de CPU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OB 85 </a:t>
                      </a:r>
                      <a:r>
                        <a:rPr lang="es-ES" sz="1600" dirty="0">
                          <a:effectLst/>
                        </a:rPr>
                        <a:t>Error de ejecución del programa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OB 86 </a:t>
                      </a:r>
                      <a:r>
                        <a:rPr lang="es-ES" sz="1600" dirty="0">
                          <a:effectLst/>
                        </a:rPr>
                        <a:t>Fallo del bastidor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OB 87 </a:t>
                      </a:r>
                      <a:r>
                        <a:rPr lang="es-ES" sz="1600" dirty="0">
                          <a:effectLst/>
                        </a:rPr>
                        <a:t>Error de comunicación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655035"/>
                  </a:ext>
                </a:extLst>
              </a:tr>
              <a:tr h="394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</a:rPr>
                        <a:t>Alarmas horarias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OB 10 </a:t>
                      </a:r>
                      <a:r>
                        <a:rPr lang="es-ES" sz="1600" dirty="0">
                          <a:effectLst/>
                        </a:rPr>
                        <a:t>a </a:t>
                      </a:r>
                      <a:r>
                        <a:rPr lang="es-E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OB 17</a:t>
                      </a:r>
                      <a:endParaRPr lang="es-ES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388760"/>
                  </a:ext>
                </a:extLst>
              </a:tr>
              <a:tr h="351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</a:rPr>
                        <a:t>Alarmas de retardo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OB 20 </a:t>
                      </a:r>
                      <a:r>
                        <a:rPr lang="es-ES" sz="1600" dirty="0">
                          <a:effectLst/>
                        </a:rPr>
                        <a:t>a </a:t>
                      </a:r>
                      <a:r>
                        <a:rPr lang="es-E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OB 23</a:t>
                      </a:r>
                      <a:endParaRPr lang="es-ES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720634"/>
                  </a:ext>
                </a:extLst>
              </a:tr>
              <a:tr h="351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</a:rPr>
                        <a:t>Alarmas cíclicas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OB 30 </a:t>
                      </a:r>
                      <a:r>
                        <a:rPr lang="es-ES" sz="1600" dirty="0">
                          <a:effectLst/>
                        </a:rPr>
                        <a:t>a </a:t>
                      </a:r>
                      <a:r>
                        <a:rPr lang="es-E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OB 38</a:t>
                      </a:r>
                      <a:endParaRPr lang="es-ES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680345"/>
                  </a:ext>
                </a:extLst>
              </a:tr>
              <a:tr h="444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</a:rPr>
                        <a:t>Alarmas de proceso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OB 40 </a:t>
                      </a:r>
                      <a:r>
                        <a:rPr lang="es-ES" sz="1600" dirty="0">
                          <a:effectLst/>
                        </a:rPr>
                        <a:t>a </a:t>
                      </a:r>
                      <a:r>
                        <a:rPr lang="es-E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OB 47</a:t>
                      </a:r>
                      <a:endParaRPr lang="es-ES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680285"/>
                  </a:ext>
                </a:extLst>
              </a:tr>
              <a:tr h="4284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</a:rPr>
                        <a:t>Error de redundancia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OB 70 </a:t>
                      </a:r>
                      <a:r>
                        <a:rPr lang="es-ES" sz="1600" dirty="0">
                          <a:effectLst/>
                        </a:rPr>
                        <a:t>y </a:t>
                      </a:r>
                      <a:r>
                        <a:rPr lang="es-E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OB 72</a:t>
                      </a:r>
                      <a:endParaRPr lang="es-ES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808461"/>
                  </a:ext>
                </a:extLst>
              </a:tr>
              <a:tr h="70246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</a:rPr>
                        <a:t>Arranque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OB 100 </a:t>
                      </a:r>
                      <a:r>
                        <a:rPr lang="es-ES" sz="1600" dirty="0" err="1">
                          <a:effectLst/>
                        </a:rPr>
                        <a:t>Rearranque</a:t>
                      </a:r>
                      <a:r>
                        <a:rPr lang="es-ES" sz="1600" dirty="0">
                          <a:effectLst/>
                        </a:rPr>
                        <a:t> completo en caliente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OB 101 </a:t>
                      </a:r>
                      <a:r>
                        <a:rPr lang="es-ES" sz="1600" dirty="0" err="1">
                          <a:effectLst/>
                        </a:rPr>
                        <a:t>Rearranque</a:t>
                      </a:r>
                      <a:r>
                        <a:rPr lang="es-ES" sz="1600" dirty="0">
                          <a:effectLst/>
                        </a:rPr>
                        <a:t> normal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OB 102 </a:t>
                      </a:r>
                      <a:r>
                        <a:rPr lang="es-ES" sz="1600" dirty="0">
                          <a:effectLst/>
                        </a:rPr>
                        <a:t>Arranque en frío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771221"/>
                  </a:ext>
                </a:extLst>
              </a:tr>
              <a:tr h="351234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528080"/>
                  </a:ext>
                </a:extLst>
              </a:tr>
              <a:tr h="35123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</a:rPr>
                        <a:t>Errores síncronos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OB 121 </a:t>
                      </a:r>
                      <a:r>
                        <a:rPr lang="es-ES" sz="1600" dirty="0">
                          <a:effectLst/>
                        </a:rPr>
                        <a:t>Error de programación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OB 122 </a:t>
                      </a:r>
                      <a:r>
                        <a:rPr lang="es-ES" sz="1600" dirty="0">
                          <a:effectLst/>
                        </a:rPr>
                        <a:t>Error de acceso a la periferia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202306"/>
                  </a:ext>
                </a:extLst>
              </a:tr>
              <a:tr h="351234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 anchor="ctr">
                    <a:solidFill>
                      <a:srgbClr val="FBFCDC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BFC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0" marR="6472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021206"/>
                  </a:ext>
                </a:extLst>
              </a:tr>
            </a:tbl>
          </a:graphicData>
        </a:graphic>
      </p:graphicFrame>
      <p:sp>
        <p:nvSpPr>
          <p:cNvPr id="5" name="Google Shape;1591;p36">
            <a:extLst>
              <a:ext uri="{FF2B5EF4-FFF2-40B4-BE49-F238E27FC236}">
                <a16:creationId xmlns:a16="http://schemas.microsoft.com/office/drawing/2014/main" id="{A137B9B5-2962-4237-88AE-7CDFFF21784E}"/>
              </a:ext>
            </a:extLst>
          </p:cNvPr>
          <p:cNvSpPr txBox="1"/>
          <p:nvPr/>
        </p:nvSpPr>
        <p:spPr>
          <a:xfrm>
            <a:off x="0" y="5980638"/>
            <a:ext cx="308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8347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Bloques de organización y prioridades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18</a:t>
            </a:fld>
            <a:endParaRPr kumimoji="0"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9" y="1257300"/>
            <a:ext cx="8765891" cy="4814888"/>
          </a:xfrm>
          <a:prstGeom prst="rect">
            <a:avLst/>
          </a:prstGeom>
        </p:spPr>
      </p:pic>
      <p:sp>
        <p:nvSpPr>
          <p:cNvPr id="6" name="Google Shape;1591;p36">
            <a:extLst>
              <a:ext uri="{FF2B5EF4-FFF2-40B4-BE49-F238E27FC236}">
                <a16:creationId xmlns:a16="http://schemas.microsoft.com/office/drawing/2014/main" id="{D852B583-24E3-4985-9C02-8431018F25CF}"/>
              </a:ext>
            </a:extLst>
          </p:cNvPr>
          <p:cNvSpPr txBox="1"/>
          <p:nvPr/>
        </p:nvSpPr>
        <p:spPr>
          <a:xfrm>
            <a:off x="0" y="5980638"/>
            <a:ext cx="308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55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70566"/>
              </p:ext>
            </p:extLst>
          </p:nvPr>
        </p:nvGraphicFramePr>
        <p:xfrm>
          <a:off x="4755657" y="1155597"/>
          <a:ext cx="3908235" cy="53644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88836">
                  <a:extLst>
                    <a:ext uri="{9D8B030D-6E8A-4147-A177-3AD203B41FA5}">
                      <a16:colId xmlns:a16="http://schemas.microsoft.com/office/drawing/2014/main" val="4157246386"/>
                    </a:ext>
                  </a:extLst>
                </a:gridCol>
                <a:gridCol w="564155">
                  <a:extLst>
                    <a:ext uri="{9D8B030D-6E8A-4147-A177-3AD203B41FA5}">
                      <a16:colId xmlns:a16="http://schemas.microsoft.com/office/drawing/2014/main" val="1538638473"/>
                    </a:ext>
                  </a:extLst>
                </a:gridCol>
                <a:gridCol w="883645">
                  <a:extLst>
                    <a:ext uri="{9D8B030D-6E8A-4147-A177-3AD203B41FA5}">
                      <a16:colId xmlns:a16="http://schemas.microsoft.com/office/drawing/2014/main" val="3024783027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4212410629"/>
                    </a:ext>
                  </a:extLst>
                </a:gridCol>
                <a:gridCol w="868679">
                  <a:extLst>
                    <a:ext uri="{9D8B030D-6E8A-4147-A177-3AD203B41FA5}">
                      <a16:colId xmlns:a16="http://schemas.microsoft.com/office/drawing/2014/main" val="1306021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T. Maestra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T. Rápida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Interrup</a:t>
                      </a: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283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475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Entradas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867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235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</a:rPr>
                        <a:t>Entr</a:t>
                      </a:r>
                      <a:r>
                        <a:rPr lang="es-ES" sz="1600" dirty="0">
                          <a:effectLst/>
                        </a:rPr>
                        <a:t>. R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438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</a:rPr>
                        <a:t>Prog</a:t>
                      </a:r>
                      <a:r>
                        <a:rPr lang="es-ES" sz="1600" dirty="0">
                          <a:effectLst/>
                        </a:rPr>
                        <a:t>. R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101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Sal. R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406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446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Salidas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037388"/>
                  </a:ext>
                </a:extLst>
              </a:tr>
              <a:tr h="86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790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Entradas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369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488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</a:rPr>
                        <a:t>Entr</a:t>
                      </a:r>
                      <a:r>
                        <a:rPr lang="es-ES" sz="1600" dirty="0">
                          <a:effectLst/>
                        </a:rPr>
                        <a:t>. R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715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032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</a:rPr>
                        <a:t>Entr</a:t>
                      </a:r>
                      <a:r>
                        <a:rPr lang="es-ES" sz="1600" dirty="0">
                          <a:effectLst/>
                        </a:rPr>
                        <a:t>. I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905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Prog</a:t>
                      </a:r>
                      <a:r>
                        <a:rPr lang="en-US" sz="1600" dirty="0">
                          <a:effectLst/>
                        </a:rPr>
                        <a:t>. I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867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Sal. I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700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335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Sal. R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24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083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Salidas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689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552954"/>
                  </a:ext>
                </a:extLst>
              </a:tr>
            </a:tbl>
          </a:graphicData>
        </a:graphic>
      </p:graphicFrame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altLang="es-ES" dirty="0"/>
              <a:t>Ciclo de ejecución y </a:t>
            </a:r>
            <a:br>
              <a:rPr lang="es-ES" altLang="es-ES" dirty="0"/>
            </a:br>
            <a:r>
              <a:rPr lang="es-ES" altLang="es-ES" dirty="0"/>
              <a:t>Prioridad en la ejecución de tareas</a:t>
            </a:r>
          </a:p>
        </p:txBody>
      </p:sp>
      <p:sp>
        <p:nvSpPr>
          <p:cNvPr id="22539" name="1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6039EA-0492-4E59-B4DB-A247AB663E78}" type="slidenum">
              <a:rPr lang="es-ES" altLang="es-ES" b="0">
                <a:latin typeface="Arial Black" panose="020B0A04020102020204" pitchFamily="34" charset="0"/>
              </a:rPr>
              <a:pPr eaLnBrk="1" hangingPunct="1"/>
              <a:t>19</a:t>
            </a:fld>
            <a:endParaRPr lang="es-ES" altLang="es-ES" b="0">
              <a:latin typeface="Arial Black" panose="020B0A04020102020204" pitchFamily="34" charset="0"/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5907785" y="2180416"/>
            <a:ext cx="43204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de flecha 62"/>
          <p:cNvCxnSpPr/>
          <p:nvPr/>
        </p:nvCxnSpPr>
        <p:spPr>
          <a:xfrm>
            <a:off x="5907785" y="4124632"/>
            <a:ext cx="43204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de flecha 63"/>
          <p:cNvCxnSpPr/>
          <p:nvPr/>
        </p:nvCxnSpPr>
        <p:spPr>
          <a:xfrm>
            <a:off x="7314801" y="4567728"/>
            <a:ext cx="432048" cy="60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de flecha 67"/>
          <p:cNvCxnSpPr/>
          <p:nvPr/>
        </p:nvCxnSpPr>
        <p:spPr>
          <a:xfrm flipH="1">
            <a:off x="7314801" y="5287808"/>
            <a:ext cx="432048" cy="60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/>
          <p:cNvCxnSpPr/>
          <p:nvPr/>
        </p:nvCxnSpPr>
        <p:spPr>
          <a:xfrm flipH="1">
            <a:off x="5874681" y="5806307"/>
            <a:ext cx="432048" cy="60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de flecha 69"/>
          <p:cNvCxnSpPr/>
          <p:nvPr/>
        </p:nvCxnSpPr>
        <p:spPr>
          <a:xfrm flipH="1">
            <a:off x="5879677" y="2911623"/>
            <a:ext cx="432048" cy="60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rma libre 19"/>
          <p:cNvSpPr/>
          <p:nvPr/>
        </p:nvSpPr>
        <p:spPr>
          <a:xfrm>
            <a:off x="4763843" y="1901186"/>
            <a:ext cx="1072554" cy="373380"/>
          </a:xfrm>
          <a:custGeom>
            <a:avLst/>
            <a:gdLst>
              <a:gd name="connsiteX0" fmla="*/ 0 w 1120140"/>
              <a:gd name="connsiteY0" fmla="*/ 0 h 373380"/>
              <a:gd name="connsiteX1" fmla="*/ 1120140 w 1120140"/>
              <a:gd name="connsiteY1" fmla="*/ 0 h 373380"/>
              <a:gd name="connsiteX2" fmla="*/ 1120140 w 1120140"/>
              <a:gd name="connsiteY2" fmla="*/ 243840 h 373380"/>
              <a:gd name="connsiteX3" fmla="*/ 1036320 w 1120140"/>
              <a:gd name="connsiteY3" fmla="*/ 251460 h 373380"/>
              <a:gd name="connsiteX4" fmla="*/ 1021080 w 1120140"/>
              <a:gd name="connsiteY4" fmla="*/ 205740 h 373380"/>
              <a:gd name="connsiteX5" fmla="*/ 944880 w 1120140"/>
              <a:gd name="connsiteY5" fmla="*/ 297180 h 373380"/>
              <a:gd name="connsiteX6" fmla="*/ 914400 w 1120140"/>
              <a:gd name="connsiteY6" fmla="*/ 190500 h 373380"/>
              <a:gd name="connsiteX7" fmla="*/ 822960 w 1120140"/>
              <a:gd name="connsiteY7" fmla="*/ 335280 h 373380"/>
              <a:gd name="connsiteX8" fmla="*/ 784860 w 1120140"/>
              <a:gd name="connsiteY8" fmla="*/ 236220 h 373380"/>
              <a:gd name="connsiteX9" fmla="*/ 754380 w 1120140"/>
              <a:gd name="connsiteY9" fmla="*/ 327660 h 373380"/>
              <a:gd name="connsiteX10" fmla="*/ 693420 w 1120140"/>
              <a:gd name="connsiteY10" fmla="*/ 373380 h 373380"/>
              <a:gd name="connsiteX11" fmla="*/ 647700 w 1120140"/>
              <a:gd name="connsiteY11" fmla="*/ 152400 h 373380"/>
              <a:gd name="connsiteX12" fmla="*/ 533400 w 1120140"/>
              <a:gd name="connsiteY12" fmla="*/ 327660 h 373380"/>
              <a:gd name="connsiteX13" fmla="*/ 495300 w 1120140"/>
              <a:gd name="connsiteY13" fmla="*/ 236220 h 373380"/>
              <a:gd name="connsiteX14" fmla="*/ 7620 w 1120140"/>
              <a:gd name="connsiteY14" fmla="*/ 236220 h 373380"/>
              <a:gd name="connsiteX15" fmla="*/ 0 w 1120140"/>
              <a:gd name="connsiteY15" fmla="*/ 0 h 373380"/>
              <a:gd name="connsiteX0" fmla="*/ 0 w 1120140"/>
              <a:gd name="connsiteY0" fmla="*/ 0 h 373380"/>
              <a:gd name="connsiteX1" fmla="*/ 1120140 w 1120140"/>
              <a:gd name="connsiteY1" fmla="*/ 0 h 373380"/>
              <a:gd name="connsiteX2" fmla="*/ 1120140 w 1120140"/>
              <a:gd name="connsiteY2" fmla="*/ 243840 h 373380"/>
              <a:gd name="connsiteX3" fmla="*/ 1036320 w 1120140"/>
              <a:gd name="connsiteY3" fmla="*/ 251460 h 373380"/>
              <a:gd name="connsiteX4" fmla="*/ 1021080 w 1120140"/>
              <a:gd name="connsiteY4" fmla="*/ 205740 h 373380"/>
              <a:gd name="connsiteX5" fmla="*/ 944880 w 1120140"/>
              <a:gd name="connsiteY5" fmla="*/ 297180 h 373380"/>
              <a:gd name="connsiteX6" fmla="*/ 914400 w 1120140"/>
              <a:gd name="connsiteY6" fmla="*/ 190500 h 373380"/>
              <a:gd name="connsiteX7" fmla="*/ 822960 w 1120140"/>
              <a:gd name="connsiteY7" fmla="*/ 335280 h 373380"/>
              <a:gd name="connsiteX8" fmla="*/ 784860 w 1120140"/>
              <a:gd name="connsiteY8" fmla="*/ 236220 h 373380"/>
              <a:gd name="connsiteX9" fmla="*/ 754380 w 1120140"/>
              <a:gd name="connsiteY9" fmla="*/ 327660 h 373380"/>
              <a:gd name="connsiteX10" fmla="*/ 693420 w 1120140"/>
              <a:gd name="connsiteY10" fmla="*/ 373380 h 373380"/>
              <a:gd name="connsiteX11" fmla="*/ 647700 w 1120140"/>
              <a:gd name="connsiteY11" fmla="*/ 152400 h 373380"/>
              <a:gd name="connsiteX12" fmla="*/ 533400 w 1120140"/>
              <a:gd name="connsiteY12" fmla="*/ 327660 h 373380"/>
              <a:gd name="connsiteX13" fmla="*/ 495300 w 1120140"/>
              <a:gd name="connsiteY13" fmla="*/ 236220 h 373380"/>
              <a:gd name="connsiteX14" fmla="*/ 477 w 1120140"/>
              <a:gd name="connsiteY14" fmla="*/ 236220 h 373380"/>
              <a:gd name="connsiteX15" fmla="*/ 0 w 1120140"/>
              <a:gd name="connsiteY15" fmla="*/ 0 h 37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20140" h="373380">
                <a:moveTo>
                  <a:pt x="0" y="0"/>
                </a:moveTo>
                <a:lnTo>
                  <a:pt x="1120140" y="0"/>
                </a:lnTo>
                <a:lnTo>
                  <a:pt x="1120140" y="243840"/>
                </a:lnTo>
                <a:lnTo>
                  <a:pt x="1036320" y="251460"/>
                </a:lnTo>
                <a:lnTo>
                  <a:pt x="1021080" y="205740"/>
                </a:lnTo>
                <a:lnTo>
                  <a:pt x="944880" y="297180"/>
                </a:lnTo>
                <a:lnTo>
                  <a:pt x="914400" y="190500"/>
                </a:lnTo>
                <a:lnTo>
                  <a:pt x="822960" y="335280"/>
                </a:lnTo>
                <a:lnTo>
                  <a:pt x="784860" y="236220"/>
                </a:lnTo>
                <a:lnTo>
                  <a:pt x="754380" y="327660"/>
                </a:lnTo>
                <a:lnTo>
                  <a:pt x="693420" y="373380"/>
                </a:lnTo>
                <a:lnTo>
                  <a:pt x="647700" y="152400"/>
                </a:lnTo>
                <a:lnTo>
                  <a:pt x="533400" y="327660"/>
                </a:lnTo>
                <a:lnTo>
                  <a:pt x="495300" y="236220"/>
                </a:lnTo>
                <a:lnTo>
                  <a:pt x="477" y="2362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tlCol="0" anchor="t" anchorCtr="0"/>
          <a:lstStyle/>
          <a:p>
            <a:r>
              <a:rPr lang="es-ES" sz="1600" dirty="0" err="1">
                <a:solidFill>
                  <a:schemeClr val="tx1"/>
                </a:solidFill>
              </a:rPr>
              <a:t>Prog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1" name="Forma libre 20"/>
          <p:cNvSpPr/>
          <p:nvPr/>
        </p:nvSpPr>
        <p:spPr>
          <a:xfrm>
            <a:off x="4763843" y="2843335"/>
            <a:ext cx="1072554" cy="247979"/>
          </a:xfrm>
          <a:custGeom>
            <a:avLst/>
            <a:gdLst>
              <a:gd name="connsiteX0" fmla="*/ 0 w 1120140"/>
              <a:gd name="connsiteY0" fmla="*/ 7620 h 289560"/>
              <a:gd name="connsiteX1" fmla="*/ 472440 w 1120140"/>
              <a:gd name="connsiteY1" fmla="*/ 7620 h 289560"/>
              <a:gd name="connsiteX2" fmla="*/ 541020 w 1120140"/>
              <a:gd name="connsiteY2" fmla="*/ 129540 h 289560"/>
              <a:gd name="connsiteX3" fmla="*/ 609600 w 1120140"/>
              <a:gd name="connsiteY3" fmla="*/ 15240 h 289560"/>
              <a:gd name="connsiteX4" fmla="*/ 670560 w 1120140"/>
              <a:gd name="connsiteY4" fmla="*/ 175260 h 289560"/>
              <a:gd name="connsiteX5" fmla="*/ 762000 w 1120140"/>
              <a:gd name="connsiteY5" fmla="*/ 99060 h 289560"/>
              <a:gd name="connsiteX6" fmla="*/ 792480 w 1120140"/>
              <a:gd name="connsiteY6" fmla="*/ 60960 h 289560"/>
              <a:gd name="connsiteX7" fmla="*/ 822960 w 1120140"/>
              <a:gd name="connsiteY7" fmla="*/ 182880 h 289560"/>
              <a:gd name="connsiteX8" fmla="*/ 891540 w 1120140"/>
              <a:gd name="connsiteY8" fmla="*/ 15240 h 289560"/>
              <a:gd name="connsiteX9" fmla="*/ 922020 w 1120140"/>
              <a:gd name="connsiteY9" fmla="*/ 106680 h 289560"/>
              <a:gd name="connsiteX10" fmla="*/ 998220 w 1120140"/>
              <a:gd name="connsiteY10" fmla="*/ 22860 h 289560"/>
              <a:gd name="connsiteX11" fmla="*/ 1120140 w 1120140"/>
              <a:gd name="connsiteY11" fmla="*/ 0 h 289560"/>
              <a:gd name="connsiteX12" fmla="*/ 1120140 w 1120140"/>
              <a:gd name="connsiteY12" fmla="*/ 289560 h 289560"/>
              <a:gd name="connsiteX13" fmla="*/ 15240 w 1120140"/>
              <a:gd name="connsiteY13" fmla="*/ 289560 h 289560"/>
              <a:gd name="connsiteX14" fmla="*/ 0 w 1120140"/>
              <a:gd name="connsiteY14" fmla="*/ 7620 h 289560"/>
              <a:gd name="connsiteX0" fmla="*/ 0 w 1120140"/>
              <a:gd name="connsiteY0" fmla="*/ 7620 h 289560"/>
              <a:gd name="connsiteX1" fmla="*/ 472440 w 1120140"/>
              <a:gd name="connsiteY1" fmla="*/ 7620 h 289560"/>
              <a:gd name="connsiteX2" fmla="*/ 541020 w 1120140"/>
              <a:gd name="connsiteY2" fmla="*/ 129540 h 289560"/>
              <a:gd name="connsiteX3" fmla="*/ 609600 w 1120140"/>
              <a:gd name="connsiteY3" fmla="*/ 15240 h 289560"/>
              <a:gd name="connsiteX4" fmla="*/ 670560 w 1120140"/>
              <a:gd name="connsiteY4" fmla="*/ 175260 h 289560"/>
              <a:gd name="connsiteX5" fmla="*/ 762000 w 1120140"/>
              <a:gd name="connsiteY5" fmla="*/ 99060 h 289560"/>
              <a:gd name="connsiteX6" fmla="*/ 792480 w 1120140"/>
              <a:gd name="connsiteY6" fmla="*/ 60960 h 289560"/>
              <a:gd name="connsiteX7" fmla="*/ 822960 w 1120140"/>
              <a:gd name="connsiteY7" fmla="*/ 182880 h 289560"/>
              <a:gd name="connsiteX8" fmla="*/ 891540 w 1120140"/>
              <a:gd name="connsiteY8" fmla="*/ 15240 h 289560"/>
              <a:gd name="connsiteX9" fmla="*/ 922020 w 1120140"/>
              <a:gd name="connsiteY9" fmla="*/ 106680 h 289560"/>
              <a:gd name="connsiteX10" fmla="*/ 998220 w 1120140"/>
              <a:gd name="connsiteY10" fmla="*/ 22860 h 289560"/>
              <a:gd name="connsiteX11" fmla="*/ 1120140 w 1120140"/>
              <a:gd name="connsiteY11" fmla="*/ 0 h 289560"/>
              <a:gd name="connsiteX12" fmla="*/ 1120140 w 1120140"/>
              <a:gd name="connsiteY12" fmla="*/ 289560 h 289560"/>
              <a:gd name="connsiteX13" fmla="*/ 3334 w 1120140"/>
              <a:gd name="connsiteY13" fmla="*/ 287178 h 289560"/>
              <a:gd name="connsiteX14" fmla="*/ 0 w 1120140"/>
              <a:gd name="connsiteY14" fmla="*/ 7620 h 289560"/>
              <a:gd name="connsiteX0" fmla="*/ 3947 w 1124087"/>
              <a:gd name="connsiteY0" fmla="*/ 7620 h 289560"/>
              <a:gd name="connsiteX1" fmla="*/ 476387 w 1124087"/>
              <a:gd name="connsiteY1" fmla="*/ 7620 h 289560"/>
              <a:gd name="connsiteX2" fmla="*/ 544967 w 1124087"/>
              <a:gd name="connsiteY2" fmla="*/ 129540 h 289560"/>
              <a:gd name="connsiteX3" fmla="*/ 613547 w 1124087"/>
              <a:gd name="connsiteY3" fmla="*/ 15240 h 289560"/>
              <a:gd name="connsiteX4" fmla="*/ 674507 w 1124087"/>
              <a:gd name="connsiteY4" fmla="*/ 175260 h 289560"/>
              <a:gd name="connsiteX5" fmla="*/ 765947 w 1124087"/>
              <a:gd name="connsiteY5" fmla="*/ 99060 h 289560"/>
              <a:gd name="connsiteX6" fmla="*/ 796427 w 1124087"/>
              <a:gd name="connsiteY6" fmla="*/ 60960 h 289560"/>
              <a:gd name="connsiteX7" fmla="*/ 826907 w 1124087"/>
              <a:gd name="connsiteY7" fmla="*/ 182880 h 289560"/>
              <a:gd name="connsiteX8" fmla="*/ 895487 w 1124087"/>
              <a:gd name="connsiteY8" fmla="*/ 15240 h 289560"/>
              <a:gd name="connsiteX9" fmla="*/ 925967 w 1124087"/>
              <a:gd name="connsiteY9" fmla="*/ 106680 h 289560"/>
              <a:gd name="connsiteX10" fmla="*/ 1002167 w 1124087"/>
              <a:gd name="connsiteY10" fmla="*/ 22860 h 289560"/>
              <a:gd name="connsiteX11" fmla="*/ 1124087 w 1124087"/>
              <a:gd name="connsiteY11" fmla="*/ 0 h 289560"/>
              <a:gd name="connsiteX12" fmla="*/ 1124087 w 1124087"/>
              <a:gd name="connsiteY12" fmla="*/ 289560 h 289560"/>
              <a:gd name="connsiteX13" fmla="*/ 137 w 1124087"/>
              <a:gd name="connsiteY13" fmla="*/ 287178 h 289560"/>
              <a:gd name="connsiteX14" fmla="*/ 3947 w 1124087"/>
              <a:gd name="connsiteY14" fmla="*/ 762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24087" h="289560">
                <a:moveTo>
                  <a:pt x="3947" y="7620"/>
                </a:moveTo>
                <a:lnTo>
                  <a:pt x="476387" y="7620"/>
                </a:lnTo>
                <a:lnTo>
                  <a:pt x="544967" y="129540"/>
                </a:lnTo>
                <a:lnTo>
                  <a:pt x="613547" y="15240"/>
                </a:lnTo>
                <a:lnTo>
                  <a:pt x="674507" y="175260"/>
                </a:lnTo>
                <a:lnTo>
                  <a:pt x="765947" y="99060"/>
                </a:lnTo>
                <a:lnTo>
                  <a:pt x="796427" y="60960"/>
                </a:lnTo>
                <a:lnTo>
                  <a:pt x="826907" y="182880"/>
                </a:lnTo>
                <a:lnTo>
                  <a:pt x="895487" y="15240"/>
                </a:lnTo>
                <a:lnTo>
                  <a:pt x="925967" y="106680"/>
                </a:lnTo>
                <a:lnTo>
                  <a:pt x="1002167" y="22860"/>
                </a:lnTo>
                <a:lnTo>
                  <a:pt x="1124087" y="0"/>
                </a:lnTo>
                <a:lnTo>
                  <a:pt x="1124087" y="289560"/>
                </a:lnTo>
                <a:lnTo>
                  <a:pt x="137" y="287178"/>
                </a:lnTo>
                <a:cubicBezTo>
                  <a:pt x="-974" y="193992"/>
                  <a:pt x="5058" y="100806"/>
                  <a:pt x="3947" y="762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tx1"/>
                </a:solidFill>
              </a:rPr>
              <a:t>rama</a:t>
            </a:r>
          </a:p>
        </p:txBody>
      </p:sp>
      <p:sp>
        <p:nvSpPr>
          <p:cNvPr id="75" name="Forma libre 74"/>
          <p:cNvSpPr/>
          <p:nvPr/>
        </p:nvSpPr>
        <p:spPr>
          <a:xfrm>
            <a:off x="4765518" y="3831179"/>
            <a:ext cx="1066300" cy="373380"/>
          </a:xfrm>
          <a:custGeom>
            <a:avLst/>
            <a:gdLst>
              <a:gd name="connsiteX0" fmla="*/ 0 w 1120140"/>
              <a:gd name="connsiteY0" fmla="*/ 0 h 373380"/>
              <a:gd name="connsiteX1" fmla="*/ 1120140 w 1120140"/>
              <a:gd name="connsiteY1" fmla="*/ 0 h 373380"/>
              <a:gd name="connsiteX2" fmla="*/ 1120140 w 1120140"/>
              <a:gd name="connsiteY2" fmla="*/ 243840 h 373380"/>
              <a:gd name="connsiteX3" fmla="*/ 1036320 w 1120140"/>
              <a:gd name="connsiteY3" fmla="*/ 251460 h 373380"/>
              <a:gd name="connsiteX4" fmla="*/ 1021080 w 1120140"/>
              <a:gd name="connsiteY4" fmla="*/ 205740 h 373380"/>
              <a:gd name="connsiteX5" fmla="*/ 944880 w 1120140"/>
              <a:gd name="connsiteY5" fmla="*/ 297180 h 373380"/>
              <a:gd name="connsiteX6" fmla="*/ 914400 w 1120140"/>
              <a:gd name="connsiteY6" fmla="*/ 190500 h 373380"/>
              <a:gd name="connsiteX7" fmla="*/ 822960 w 1120140"/>
              <a:gd name="connsiteY7" fmla="*/ 335280 h 373380"/>
              <a:gd name="connsiteX8" fmla="*/ 784860 w 1120140"/>
              <a:gd name="connsiteY8" fmla="*/ 236220 h 373380"/>
              <a:gd name="connsiteX9" fmla="*/ 754380 w 1120140"/>
              <a:gd name="connsiteY9" fmla="*/ 327660 h 373380"/>
              <a:gd name="connsiteX10" fmla="*/ 693420 w 1120140"/>
              <a:gd name="connsiteY10" fmla="*/ 373380 h 373380"/>
              <a:gd name="connsiteX11" fmla="*/ 647700 w 1120140"/>
              <a:gd name="connsiteY11" fmla="*/ 152400 h 373380"/>
              <a:gd name="connsiteX12" fmla="*/ 533400 w 1120140"/>
              <a:gd name="connsiteY12" fmla="*/ 327660 h 373380"/>
              <a:gd name="connsiteX13" fmla="*/ 495300 w 1120140"/>
              <a:gd name="connsiteY13" fmla="*/ 236220 h 373380"/>
              <a:gd name="connsiteX14" fmla="*/ 7620 w 1120140"/>
              <a:gd name="connsiteY14" fmla="*/ 236220 h 373380"/>
              <a:gd name="connsiteX15" fmla="*/ 0 w 1120140"/>
              <a:gd name="connsiteY15" fmla="*/ 0 h 373380"/>
              <a:gd name="connsiteX0" fmla="*/ 0 w 1120140"/>
              <a:gd name="connsiteY0" fmla="*/ 0 h 373380"/>
              <a:gd name="connsiteX1" fmla="*/ 1120140 w 1120140"/>
              <a:gd name="connsiteY1" fmla="*/ 0 h 373380"/>
              <a:gd name="connsiteX2" fmla="*/ 1120140 w 1120140"/>
              <a:gd name="connsiteY2" fmla="*/ 243840 h 373380"/>
              <a:gd name="connsiteX3" fmla="*/ 1036320 w 1120140"/>
              <a:gd name="connsiteY3" fmla="*/ 251460 h 373380"/>
              <a:gd name="connsiteX4" fmla="*/ 1021080 w 1120140"/>
              <a:gd name="connsiteY4" fmla="*/ 205740 h 373380"/>
              <a:gd name="connsiteX5" fmla="*/ 944880 w 1120140"/>
              <a:gd name="connsiteY5" fmla="*/ 297180 h 373380"/>
              <a:gd name="connsiteX6" fmla="*/ 914400 w 1120140"/>
              <a:gd name="connsiteY6" fmla="*/ 190500 h 373380"/>
              <a:gd name="connsiteX7" fmla="*/ 822960 w 1120140"/>
              <a:gd name="connsiteY7" fmla="*/ 335280 h 373380"/>
              <a:gd name="connsiteX8" fmla="*/ 784860 w 1120140"/>
              <a:gd name="connsiteY8" fmla="*/ 236220 h 373380"/>
              <a:gd name="connsiteX9" fmla="*/ 754380 w 1120140"/>
              <a:gd name="connsiteY9" fmla="*/ 327660 h 373380"/>
              <a:gd name="connsiteX10" fmla="*/ 693420 w 1120140"/>
              <a:gd name="connsiteY10" fmla="*/ 373380 h 373380"/>
              <a:gd name="connsiteX11" fmla="*/ 647700 w 1120140"/>
              <a:gd name="connsiteY11" fmla="*/ 152400 h 373380"/>
              <a:gd name="connsiteX12" fmla="*/ 533400 w 1120140"/>
              <a:gd name="connsiteY12" fmla="*/ 327660 h 373380"/>
              <a:gd name="connsiteX13" fmla="*/ 495300 w 1120140"/>
              <a:gd name="connsiteY13" fmla="*/ 236220 h 373380"/>
              <a:gd name="connsiteX14" fmla="*/ 477 w 1120140"/>
              <a:gd name="connsiteY14" fmla="*/ 236220 h 373380"/>
              <a:gd name="connsiteX15" fmla="*/ 0 w 1120140"/>
              <a:gd name="connsiteY15" fmla="*/ 0 h 37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20140" h="373380">
                <a:moveTo>
                  <a:pt x="0" y="0"/>
                </a:moveTo>
                <a:lnTo>
                  <a:pt x="1120140" y="0"/>
                </a:lnTo>
                <a:lnTo>
                  <a:pt x="1120140" y="243840"/>
                </a:lnTo>
                <a:lnTo>
                  <a:pt x="1036320" y="251460"/>
                </a:lnTo>
                <a:lnTo>
                  <a:pt x="1021080" y="205740"/>
                </a:lnTo>
                <a:lnTo>
                  <a:pt x="944880" y="297180"/>
                </a:lnTo>
                <a:lnTo>
                  <a:pt x="914400" y="190500"/>
                </a:lnTo>
                <a:lnTo>
                  <a:pt x="822960" y="335280"/>
                </a:lnTo>
                <a:lnTo>
                  <a:pt x="784860" y="236220"/>
                </a:lnTo>
                <a:lnTo>
                  <a:pt x="754380" y="327660"/>
                </a:lnTo>
                <a:lnTo>
                  <a:pt x="693420" y="373380"/>
                </a:lnTo>
                <a:lnTo>
                  <a:pt x="647700" y="152400"/>
                </a:lnTo>
                <a:lnTo>
                  <a:pt x="533400" y="327660"/>
                </a:lnTo>
                <a:lnTo>
                  <a:pt x="495300" y="236220"/>
                </a:lnTo>
                <a:lnTo>
                  <a:pt x="477" y="2362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tlCol="0" anchor="t" anchorCtr="0"/>
          <a:lstStyle/>
          <a:p>
            <a:r>
              <a:rPr lang="es-ES" sz="1600" dirty="0">
                <a:solidFill>
                  <a:schemeClr val="tx1"/>
                </a:solidFill>
              </a:rPr>
              <a:t>Pro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6" name="Forma libre 75"/>
          <p:cNvSpPr/>
          <p:nvPr/>
        </p:nvSpPr>
        <p:spPr>
          <a:xfrm>
            <a:off x="4766545" y="5733002"/>
            <a:ext cx="1065273" cy="289560"/>
          </a:xfrm>
          <a:custGeom>
            <a:avLst/>
            <a:gdLst>
              <a:gd name="connsiteX0" fmla="*/ 0 w 1120140"/>
              <a:gd name="connsiteY0" fmla="*/ 7620 h 289560"/>
              <a:gd name="connsiteX1" fmla="*/ 472440 w 1120140"/>
              <a:gd name="connsiteY1" fmla="*/ 7620 h 289560"/>
              <a:gd name="connsiteX2" fmla="*/ 541020 w 1120140"/>
              <a:gd name="connsiteY2" fmla="*/ 129540 h 289560"/>
              <a:gd name="connsiteX3" fmla="*/ 609600 w 1120140"/>
              <a:gd name="connsiteY3" fmla="*/ 15240 h 289560"/>
              <a:gd name="connsiteX4" fmla="*/ 670560 w 1120140"/>
              <a:gd name="connsiteY4" fmla="*/ 175260 h 289560"/>
              <a:gd name="connsiteX5" fmla="*/ 762000 w 1120140"/>
              <a:gd name="connsiteY5" fmla="*/ 99060 h 289560"/>
              <a:gd name="connsiteX6" fmla="*/ 792480 w 1120140"/>
              <a:gd name="connsiteY6" fmla="*/ 60960 h 289560"/>
              <a:gd name="connsiteX7" fmla="*/ 822960 w 1120140"/>
              <a:gd name="connsiteY7" fmla="*/ 182880 h 289560"/>
              <a:gd name="connsiteX8" fmla="*/ 891540 w 1120140"/>
              <a:gd name="connsiteY8" fmla="*/ 15240 h 289560"/>
              <a:gd name="connsiteX9" fmla="*/ 922020 w 1120140"/>
              <a:gd name="connsiteY9" fmla="*/ 106680 h 289560"/>
              <a:gd name="connsiteX10" fmla="*/ 998220 w 1120140"/>
              <a:gd name="connsiteY10" fmla="*/ 22860 h 289560"/>
              <a:gd name="connsiteX11" fmla="*/ 1120140 w 1120140"/>
              <a:gd name="connsiteY11" fmla="*/ 0 h 289560"/>
              <a:gd name="connsiteX12" fmla="*/ 1120140 w 1120140"/>
              <a:gd name="connsiteY12" fmla="*/ 289560 h 289560"/>
              <a:gd name="connsiteX13" fmla="*/ 15240 w 1120140"/>
              <a:gd name="connsiteY13" fmla="*/ 289560 h 289560"/>
              <a:gd name="connsiteX14" fmla="*/ 0 w 1120140"/>
              <a:gd name="connsiteY14" fmla="*/ 7620 h 289560"/>
              <a:gd name="connsiteX0" fmla="*/ 0 w 1120140"/>
              <a:gd name="connsiteY0" fmla="*/ 7620 h 289560"/>
              <a:gd name="connsiteX1" fmla="*/ 472440 w 1120140"/>
              <a:gd name="connsiteY1" fmla="*/ 7620 h 289560"/>
              <a:gd name="connsiteX2" fmla="*/ 541020 w 1120140"/>
              <a:gd name="connsiteY2" fmla="*/ 129540 h 289560"/>
              <a:gd name="connsiteX3" fmla="*/ 609600 w 1120140"/>
              <a:gd name="connsiteY3" fmla="*/ 15240 h 289560"/>
              <a:gd name="connsiteX4" fmla="*/ 670560 w 1120140"/>
              <a:gd name="connsiteY4" fmla="*/ 175260 h 289560"/>
              <a:gd name="connsiteX5" fmla="*/ 762000 w 1120140"/>
              <a:gd name="connsiteY5" fmla="*/ 99060 h 289560"/>
              <a:gd name="connsiteX6" fmla="*/ 792480 w 1120140"/>
              <a:gd name="connsiteY6" fmla="*/ 60960 h 289560"/>
              <a:gd name="connsiteX7" fmla="*/ 822960 w 1120140"/>
              <a:gd name="connsiteY7" fmla="*/ 182880 h 289560"/>
              <a:gd name="connsiteX8" fmla="*/ 891540 w 1120140"/>
              <a:gd name="connsiteY8" fmla="*/ 15240 h 289560"/>
              <a:gd name="connsiteX9" fmla="*/ 922020 w 1120140"/>
              <a:gd name="connsiteY9" fmla="*/ 106680 h 289560"/>
              <a:gd name="connsiteX10" fmla="*/ 998220 w 1120140"/>
              <a:gd name="connsiteY10" fmla="*/ 22860 h 289560"/>
              <a:gd name="connsiteX11" fmla="*/ 1120140 w 1120140"/>
              <a:gd name="connsiteY11" fmla="*/ 0 h 289560"/>
              <a:gd name="connsiteX12" fmla="*/ 1120140 w 1120140"/>
              <a:gd name="connsiteY12" fmla="*/ 289560 h 289560"/>
              <a:gd name="connsiteX13" fmla="*/ 3334 w 1120140"/>
              <a:gd name="connsiteY13" fmla="*/ 287178 h 289560"/>
              <a:gd name="connsiteX14" fmla="*/ 0 w 1120140"/>
              <a:gd name="connsiteY14" fmla="*/ 7620 h 289560"/>
              <a:gd name="connsiteX0" fmla="*/ 3947 w 1124087"/>
              <a:gd name="connsiteY0" fmla="*/ 7620 h 289560"/>
              <a:gd name="connsiteX1" fmla="*/ 476387 w 1124087"/>
              <a:gd name="connsiteY1" fmla="*/ 7620 h 289560"/>
              <a:gd name="connsiteX2" fmla="*/ 544967 w 1124087"/>
              <a:gd name="connsiteY2" fmla="*/ 129540 h 289560"/>
              <a:gd name="connsiteX3" fmla="*/ 613547 w 1124087"/>
              <a:gd name="connsiteY3" fmla="*/ 15240 h 289560"/>
              <a:gd name="connsiteX4" fmla="*/ 674507 w 1124087"/>
              <a:gd name="connsiteY4" fmla="*/ 175260 h 289560"/>
              <a:gd name="connsiteX5" fmla="*/ 765947 w 1124087"/>
              <a:gd name="connsiteY5" fmla="*/ 99060 h 289560"/>
              <a:gd name="connsiteX6" fmla="*/ 796427 w 1124087"/>
              <a:gd name="connsiteY6" fmla="*/ 60960 h 289560"/>
              <a:gd name="connsiteX7" fmla="*/ 826907 w 1124087"/>
              <a:gd name="connsiteY7" fmla="*/ 182880 h 289560"/>
              <a:gd name="connsiteX8" fmla="*/ 895487 w 1124087"/>
              <a:gd name="connsiteY8" fmla="*/ 15240 h 289560"/>
              <a:gd name="connsiteX9" fmla="*/ 925967 w 1124087"/>
              <a:gd name="connsiteY9" fmla="*/ 106680 h 289560"/>
              <a:gd name="connsiteX10" fmla="*/ 1002167 w 1124087"/>
              <a:gd name="connsiteY10" fmla="*/ 22860 h 289560"/>
              <a:gd name="connsiteX11" fmla="*/ 1124087 w 1124087"/>
              <a:gd name="connsiteY11" fmla="*/ 0 h 289560"/>
              <a:gd name="connsiteX12" fmla="*/ 1124087 w 1124087"/>
              <a:gd name="connsiteY12" fmla="*/ 289560 h 289560"/>
              <a:gd name="connsiteX13" fmla="*/ 137 w 1124087"/>
              <a:gd name="connsiteY13" fmla="*/ 287178 h 289560"/>
              <a:gd name="connsiteX14" fmla="*/ 3947 w 1124087"/>
              <a:gd name="connsiteY14" fmla="*/ 762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24087" h="289560">
                <a:moveTo>
                  <a:pt x="3947" y="7620"/>
                </a:moveTo>
                <a:lnTo>
                  <a:pt x="476387" y="7620"/>
                </a:lnTo>
                <a:lnTo>
                  <a:pt x="544967" y="129540"/>
                </a:lnTo>
                <a:lnTo>
                  <a:pt x="613547" y="15240"/>
                </a:lnTo>
                <a:lnTo>
                  <a:pt x="674507" y="175260"/>
                </a:lnTo>
                <a:lnTo>
                  <a:pt x="765947" y="99060"/>
                </a:lnTo>
                <a:lnTo>
                  <a:pt x="796427" y="60960"/>
                </a:lnTo>
                <a:lnTo>
                  <a:pt x="826907" y="182880"/>
                </a:lnTo>
                <a:lnTo>
                  <a:pt x="895487" y="15240"/>
                </a:lnTo>
                <a:lnTo>
                  <a:pt x="925967" y="106680"/>
                </a:lnTo>
                <a:lnTo>
                  <a:pt x="1002167" y="22860"/>
                </a:lnTo>
                <a:lnTo>
                  <a:pt x="1124087" y="0"/>
                </a:lnTo>
                <a:lnTo>
                  <a:pt x="1124087" y="289560"/>
                </a:lnTo>
                <a:lnTo>
                  <a:pt x="137" y="287178"/>
                </a:lnTo>
                <a:cubicBezTo>
                  <a:pt x="-974" y="193992"/>
                  <a:pt x="5058" y="100806"/>
                  <a:pt x="3947" y="762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tx1"/>
                </a:solidFill>
              </a:rPr>
              <a:t>grama</a:t>
            </a:r>
          </a:p>
        </p:txBody>
      </p:sp>
      <p:sp>
        <p:nvSpPr>
          <p:cNvPr id="77" name="Forma libre 76"/>
          <p:cNvSpPr/>
          <p:nvPr/>
        </p:nvSpPr>
        <p:spPr>
          <a:xfrm>
            <a:off x="6421540" y="4329974"/>
            <a:ext cx="850397" cy="373380"/>
          </a:xfrm>
          <a:custGeom>
            <a:avLst/>
            <a:gdLst>
              <a:gd name="connsiteX0" fmla="*/ 0 w 1120140"/>
              <a:gd name="connsiteY0" fmla="*/ 0 h 373380"/>
              <a:gd name="connsiteX1" fmla="*/ 1120140 w 1120140"/>
              <a:gd name="connsiteY1" fmla="*/ 0 h 373380"/>
              <a:gd name="connsiteX2" fmla="*/ 1120140 w 1120140"/>
              <a:gd name="connsiteY2" fmla="*/ 243840 h 373380"/>
              <a:gd name="connsiteX3" fmla="*/ 1036320 w 1120140"/>
              <a:gd name="connsiteY3" fmla="*/ 251460 h 373380"/>
              <a:gd name="connsiteX4" fmla="*/ 1021080 w 1120140"/>
              <a:gd name="connsiteY4" fmla="*/ 205740 h 373380"/>
              <a:gd name="connsiteX5" fmla="*/ 944880 w 1120140"/>
              <a:gd name="connsiteY5" fmla="*/ 297180 h 373380"/>
              <a:gd name="connsiteX6" fmla="*/ 914400 w 1120140"/>
              <a:gd name="connsiteY6" fmla="*/ 190500 h 373380"/>
              <a:gd name="connsiteX7" fmla="*/ 822960 w 1120140"/>
              <a:gd name="connsiteY7" fmla="*/ 335280 h 373380"/>
              <a:gd name="connsiteX8" fmla="*/ 784860 w 1120140"/>
              <a:gd name="connsiteY8" fmla="*/ 236220 h 373380"/>
              <a:gd name="connsiteX9" fmla="*/ 754380 w 1120140"/>
              <a:gd name="connsiteY9" fmla="*/ 327660 h 373380"/>
              <a:gd name="connsiteX10" fmla="*/ 693420 w 1120140"/>
              <a:gd name="connsiteY10" fmla="*/ 373380 h 373380"/>
              <a:gd name="connsiteX11" fmla="*/ 647700 w 1120140"/>
              <a:gd name="connsiteY11" fmla="*/ 152400 h 373380"/>
              <a:gd name="connsiteX12" fmla="*/ 533400 w 1120140"/>
              <a:gd name="connsiteY12" fmla="*/ 327660 h 373380"/>
              <a:gd name="connsiteX13" fmla="*/ 495300 w 1120140"/>
              <a:gd name="connsiteY13" fmla="*/ 236220 h 373380"/>
              <a:gd name="connsiteX14" fmla="*/ 7620 w 1120140"/>
              <a:gd name="connsiteY14" fmla="*/ 236220 h 373380"/>
              <a:gd name="connsiteX15" fmla="*/ 0 w 1120140"/>
              <a:gd name="connsiteY15" fmla="*/ 0 h 373380"/>
              <a:gd name="connsiteX0" fmla="*/ 0 w 1120140"/>
              <a:gd name="connsiteY0" fmla="*/ 0 h 373380"/>
              <a:gd name="connsiteX1" fmla="*/ 1120140 w 1120140"/>
              <a:gd name="connsiteY1" fmla="*/ 0 h 373380"/>
              <a:gd name="connsiteX2" fmla="*/ 1120140 w 1120140"/>
              <a:gd name="connsiteY2" fmla="*/ 243840 h 373380"/>
              <a:gd name="connsiteX3" fmla="*/ 1036320 w 1120140"/>
              <a:gd name="connsiteY3" fmla="*/ 251460 h 373380"/>
              <a:gd name="connsiteX4" fmla="*/ 1021080 w 1120140"/>
              <a:gd name="connsiteY4" fmla="*/ 205740 h 373380"/>
              <a:gd name="connsiteX5" fmla="*/ 944880 w 1120140"/>
              <a:gd name="connsiteY5" fmla="*/ 297180 h 373380"/>
              <a:gd name="connsiteX6" fmla="*/ 914400 w 1120140"/>
              <a:gd name="connsiteY6" fmla="*/ 190500 h 373380"/>
              <a:gd name="connsiteX7" fmla="*/ 822960 w 1120140"/>
              <a:gd name="connsiteY7" fmla="*/ 335280 h 373380"/>
              <a:gd name="connsiteX8" fmla="*/ 784860 w 1120140"/>
              <a:gd name="connsiteY8" fmla="*/ 236220 h 373380"/>
              <a:gd name="connsiteX9" fmla="*/ 754380 w 1120140"/>
              <a:gd name="connsiteY9" fmla="*/ 327660 h 373380"/>
              <a:gd name="connsiteX10" fmla="*/ 693420 w 1120140"/>
              <a:gd name="connsiteY10" fmla="*/ 373380 h 373380"/>
              <a:gd name="connsiteX11" fmla="*/ 647700 w 1120140"/>
              <a:gd name="connsiteY11" fmla="*/ 152400 h 373380"/>
              <a:gd name="connsiteX12" fmla="*/ 533400 w 1120140"/>
              <a:gd name="connsiteY12" fmla="*/ 327660 h 373380"/>
              <a:gd name="connsiteX13" fmla="*/ 495300 w 1120140"/>
              <a:gd name="connsiteY13" fmla="*/ 236220 h 373380"/>
              <a:gd name="connsiteX14" fmla="*/ 477 w 1120140"/>
              <a:gd name="connsiteY14" fmla="*/ 236220 h 373380"/>
              <a:gd name="connsiteX15" fmla="*/ 0 w 1120140"/>
              <a:gd name="connsiteY15" fmla="*/ 0 h 37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20140" h="373380">
                <a:moveTo>
                  <a:pt x="0" y="0"/>
                </a:moveTo>
                <a:lnTo>
                  <a:pt x="1120140" y="0"/>
                </a:lnTo>
                <a:lnTo>
                  <a:pt x="1120140" y="243840"/>
                </a:lnTo>
                <a:lnTo>
                  <a:pt x="1036320" y="251460"/>
                </a:lnTo>
                <a:lnTo>
                  <a:pt x="1021080" y="205740"/>
                </a:lnTo>
                <a:lnTo>
                  <a:pt x="944880" y="297180"/>
                </a:lnTo>
                <a:lnTo>
                  <a:pt x="914400" y="190500"/>
                </a:lnTo>
                <a:lnTo>
                  <a:pt x="822960" y="335280"/>
                </a:lnTo>
                <a:lnTo>
                  <a:pt x="784860" y="236220"/>
                </a:lnTo>
                <a:lnTo>
                  <a:pt x="754380" y="327660"/>
                </a:lnTo>
                <a:lnTo>
                  <a:pt x="693420" y="373380"/>
                </a:lnTo>
                <a:lnTo>
                  <a:pt x="647700" y="152400"/>
                </a:lnTo>
                <a:lnTo>
                  <a:pt x="533400" y="327660"/>
                </a:lnTo>
                <a:lnTo>
                  <a:pt x="495300" y="236220"/>
                </a:lnTo>
                <a:lnTo>
                  <a:pt x="477" y="2362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tlCol="0" anchor="t" anchorCtr="0"/>
          <a:lstStyle/>
          <a:p>
            <a:r>
              <a:rPr lang="es-ES" sz="1600" dirty="0">
                <a:solidFill>
                  <a:schemeClr val="tx1"/>
                </a:solidFill>
              </a:rPr>
              <a:t>Pro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8" name="Forma libre 77"/>
          <p:cNvSpPr/>
          <p:nvPr/>
        </p:nvSpPr>
        <p:spPr>
          <a:xfrm>
            <a:off x="6423178" y="5287808"/>
            <a:ext cx="848759" cy="246122"/>
          </a:xfrm>
          <a:custGeom>
            <a:avLst/>
            <a:gdLst>
              <a:gd name="connsiteX0" fmla="*/ 0 w 1120140"/>
              <a:gd name="connsiteY0" fmla="*/ 7620 h 289560"/>
              <a:gd name="connsiteX1" fmla="*/ 472440 w 1120140"/>
              <a:gd name="connsiteY1" fmla="*/ 7620 h 289560"/>
              <a:gd name="connsiteX2" fmla="*/ 541020 w 1120140"/>
              <a:gd name="connsiteY2" fmla="*/ 129540 h 289560"/>
              <a:gd name="connsiteX3" fmla="*/ 609600 w 1120140"/>
              <a:gd name="connsiteY3" fmla="*/ 15240 h 289560"/>
              <a:gd name="connsiteX4" fmla="*/ 670560 w 1120140"/>
              <a:gd name="connsiteY4" fmla="*/ 175260 h 289560"/>
              <a:gd name="connsiteX5" fmla="*/ 762000 w 1120140"/>
              <a:gd name="connsiteY5" fmla="*/ 99060 h 289560"/>
              <a:gd name="connsiteX6" fmla="*/ 792480 w 1120140"/>
              <a:gd name="connsiteY6" fmla="*/ 60960 h 289560"/>
              <a:gd name="connsiteX7" fmla="*/ 822960 w 1120140"/>
              <a:gd name="connsiteY7" fmla="*/ 182880 h 289560"/>
              <a:gd name="connsiteX8" fmla="*/ 891540 w 1120140"/>
              <a:gd name="connsiteY8" fmla="*/ 15240 h 289560"/>
              <a:gd name="connsiteX9" fmla="*/ 922020 w 1120140"/>
              <a:gd name="connsiteY9" fmla="*/ 106680 h 289560"/>
              <a:gd name="connsiteX10" fmla="*/ 998220 w 1120140"/>
              <a:gd name="connsiteY10" fmla="*/ 22860 h 289560"/>
              <a:gd name="connsiteX11" fmla="*/ 1120140 w 1120140"/>
              <a:gd name="connsiteY11" fmla="*/ 0 h 289560"/>
              <a:gd name="connsiteX12" fmla="*/ 1120140 w 1120140"/>
              <a:gd name="connsiteY12" fmla="*/ 289560 h 289560"/>
              <a:gd name="connsiteX13" fmla="*/ 15240 w 1120140"/>
              <a:gd name="connsiteY13" fmla="*/ 289560 h 289560"/>
              <a:gd name="connsiteX14" fmla="*/ 0 w 1120140"/>
              <a:gd name="connsiteY14" fmla="*/ 7620 h 289560"/>
              <a:gd name="connsiteX0" fmla="*/ 0 w 1120140"/>
              <a:gd name="connsiteY0" fmla="*/ 7620 h 289560"/>
              <a:gd name="connsiteX1" fmla="*/ 472440 w 1120140"/>
              <a:gd name="connsiteY1" fmla="*/ 7620 h 289560"/>
              <a:gd name="connsiteX2" fmla="*/ 541020 w 1120140"/>
              <a:gd name="connsiteY2" fmla="*/ 129540 h 289560"/>
              <a:gd name="connsiteX3" fmla="*/ 609600 w 1120140"/>
              <a:gd name="connsiteY3" fmla="*/ 15240 h 289560"/>
              <a:gd name="connsiteX4" fmla="*/ 670560 w 1120140"/>
              <a:gd name="connsiteY4" fmla="*/ 175260 h 289560"/>
              <a:gd name="connsiteX5" fmla="*/ 762000 w 1120140"/>
              <a:gd name="connsiteY5" fmla="*/ 99060 h 289560"/>
              <a:gd name="connsiteX6" fmla="*/ 792480 w 1120140"/>
              <a:gd name="connsiteY6" fmla="*/ 60960 h 289560"/>
              <a:gd name="connsiteX7" fmla="*/ 822960 w 1120140"/>
              <a:gd name="connsiteY7" fmla="*/ 182880 h 289560"/>
              <a:gd name="connsiteX8" fmla="*/ 891540 w 1120140"/>
              <a:gd name="connsiteY8" fmla="*/ 15240 h 289560"/>
              <a:gd name="connsiteX9" fmla="*/ 922020 w 1120140"/>
              <a:gd name="connsiteY9" fmla="*/ 106680 h 289560"/>
              <a:gd name="connsiteX10" fmla="*/ 998220 w 1120140"/>
              <a:gd name="connsiteY10" fmla="*/ 22860 h 289560"/>
              <a:gd name="connsiteX11" fmla="*/ 1120140 w 1120140"/>
              <a:gd name="connsiteY11" fmla="*/ 0 h 289560"/>
              <a:gd name="connsiteX12" fmla="*/ 1120140 w 1120140"/>
              <a:gd name="connsiteY12" fmla="*/ 289560 h 289560"/>
              <a:gd name="connsiteX13" fmla="*/ 3334 w 1120140"/>
              <a:gd name="connsiteY13" fmla="*/ 287178 h 289560"/>
              <a:gd name="connsiteX14" fmla="*/ 0 w 1120140"/>
              <a:gd name="connsiteY14" fmla="*/ 7620 h 289560"/>
              <a:gd name="connsiteX0" fmla="*/ 3947 w 1124087"/>
              <a:gd name="connsiteY0" fmla="*/ 7620 h 289560"/>
              <a:gd name="connsiteX1" fmla="*/ 476387 w 1124087"/>
              <a:gd name="connsiteY1" fmla="*/ 7620 h 289560"/>
              <a:gd name="connsiteX2" fmla="*/ 544967 w 1124087"/>
              <a:gd name="connsiteY2" fmla="*/ 129540 h 289560"/>
              <a:gd name="connsiteX3" fmla="*/ 613547 w 1124087"/>
              <a:gd name="connsiteY3" fmla="*/ 15240 h 289560"/>
              <a:gd name="connsiteX4" fmla="*/ 674507 w 1124087"/>
              <a:gd name="connsiteY4" fmla="*/ 175260 h 289560"/>
              <a:gd name="connsiteX5" fmla="*/ 765947 w 1124087"/>
              <a:gd name="connsiteY5" fmla="*/ 99060 h 289560"/>
              <a:gd name="connsiteX6" fmla="*/ 796427 w 1124087"/>
              <a:gd name="connsiteY6" fmla="*/ 60960 h 289560"/>
              <a:gd name="connsiteX7" fmla="*/ 826907 w 1124087"/>
              <a:gd name="connsiteY7" fmla="*/ 182880 h 289560"/>
              <a:gd name="connsiteX8" fmla="*/ 895487 w 1124087"/>
              <a:gd name="connsiteY8" fmla="*/ 15240 h 289560"/>
              <a:gd name="connsiteX9" fmla="*/ 925967 w 1124087"/>
              <a:gd name="connsiteY9" fmla="*/ 106680 h 289560"/>
              <a:gd name="connsiteX10" fmla="*/ 1002167 w 1124087"/>
              <a:gd name="connsiteY10" fmla="*/ 22860 h 289560"/>
              <a:gd name="connsiteX11" fmla="*/ 1124087 w 1124087"/>
              <a:gd name="connsiteY11" fmla="*/ 0 h 289560"/>
              <a:gd name="connsiteX12" fmla="*/ 1124087 w 1124087"/>
              <a:gd name="connsiteY12" fmla="*/ 289560 h 289560"/>
              <a:gd name="connsiteX13" fmla="*/ 137 w 1124087"/>
              <a:gd name="connsiteY13" fmla="*/ 287178 h 289560"/>
              <a:gd name="connsiteX14" fmla="*/ 3947 w 1124087"/>
              <a:gd name="connsiteY14" fmla="*/ 762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24087" h="289560">
                <a:moveTo>
                  <a:pt x="3947" y="7620"/>
                </a:moveTo>
                <a:lnTo>
                  <a:pt x="476387" y="7620"/>
                </a:lnTo>
                <a:lnTo>
                  <a:pt x="544967" y="129540"/>
                </a:lnTo>
                <a:lnTo>
                  <a:pt x="613547" y="15240"/>
                </a:lnTo>
                <a:lnTo>
                  <a:pt x="674507" y="175260"/>
                </a:lnTo>
                <a:lnTo>
                  <a:pt x="765947" y="99060"/>
                </a:lnTo>
                <a:lnTo>
                  <a:pt x="796427" y="60960"/>
                </a:lnTo>
                <a:lnTo>
                  <a:pt x="826907" y="182880"/>
                </a:lnTo>
                <a:lnTo>
                  <a:pt x="895487" y="15240"/>
                </a:lnTo>
                <a:lnTo>
                  <a:pt x="925967" y="106680"/>
                </a:lnTo>
                <a:lnTo>
                  <a:pt x="1002167" y="22860"/>
                </a:lnTo>
                <a:lnTo>
                  <a:pt x="1124087" y="0"/>
                </a:lnTo>
                <a:lnTo>
                  <a:pt x="1124087" y="289560"/>
                </a:lnTo>
                <a:lnTo>
                  <a:pt x="137" y="287178"/>
                </a:lnTo>
                <a:cubicBezTo>
                  <a:pt x="-974" y="193992"/>
                  <a:pt x="5058" y="100806"/>
                  <a:pt x="3947" y="762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tx1"/>
                </a:solidFill>
              </a:rPr>
              <a:t>gr. R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3033737" y="131378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Módulo de entradas</a:t>
            </a:r>
          </a:p>
        </p:txBody>
      </p:sp>
      <p:sp>
        <p:nvSpPr>
          <p:cNvPr id="86" name="CuadroTexto 85"/>
          <p:cNvSpPr txBox="1"/>
          <p:nvPr/>
        </p:nvSpPr>
        <p:spPr>
          <a:xfrm>
            <a:off x="3032069" y="4057023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Módulo de salidas</a:t>
            </a:r>
          </a:p>
        </p:txBody>
      </p:sp>
      <p:grpSp>
        <p:nvGrpSpPr>
          <p:cNvPr id="28" name="Grupo 27"/>
          <p:cNvGrpSpPr/>
          <p:nvPr/>
        </p:nvGrpSpPr>
        <p:grpSpPr>
          <a:xfrm>
            <a:off x="187224" y="1650449"/>
            <a:ext cx="3923976" cy="4667666"/>
            <a:chOff x="4762824" y="1155700"/>
            <a:chExt cx="3923976" cy="4667666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15275" y="1446867"/>
              <a:ext cx="771525" cy="1647825"/>
            </a:xfrm>
            <a:prstGeom prst="rect">
              <a:avLst/>
            </a:prstGeom>
          </p:spPr>
        </p:pic>
        <p:sp>
          <p:nvSpPr>
            <p:cNvPr id="22" name="Rectángulo redondeado 21"/>
            <p:cNvSpPr/>
            <p:nvPr/>
          </p:nvSpPr>
          <p:spPr>
            <a:xfrm>
              <a:off x="5114926" y="1785938"/>
              <a:ext cx="2014537" cy="757237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20000"/>
                    <a:lumOff val="80000"/>
                  </a:schemeClr>
                </a:gs>
                <a:gs pos="83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Lectura de entradas</a:t>
              </a:r>
            </a:p>
          </p:txBody>
        </p:sp>
        <p:sp>
          <p:nvSpPr>
            <p:cNvPr id="81" name="Rectángulo redondeado 80"/>
            <p:cNvSpPr/>
            <p:nvPr/>
          </p:nvSpPr>
          <p:spPr>
            <a:xfrm>
              <a:off x="5114925" y="3001987"/>
              <a:ext cx="2014538" cy="757237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20000"/>
                    <a:lumOff val="80000"/>
                  </a:schemeClr>
                </a:gs>
                <a:gs pos="83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Ejecución de programa</a:t>
              </a:r>
            </a:p>
          </p:txBody>
        </p:sp>
        <p:sp>
          <p:nvSpPr>
            <p:cNvPr id="82" name="Rectángulo redondeado 81"/>
            <p:cNvSpPr/>
            <p:nvPr/>
          </p:nvSpPr>
          <p:spPr>
            <a:xfrm>
              <a:off x="5114925" y="4196556"/>
              <a:ext cx="2014538" cy="757237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20000"/>
                    <a:lumOff val="80000"/>
                  </a:schemeClr>
                </a:gs>
                <a:gs pos="83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Asignación de salidas</a:t>
              </a:r>
            </a:p>
          </p:txBody>
        </p:sp>
        <p:pic>
          <p:nvPicPr>
            <p:cNvPr id="85" name="Imagen 8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15275" y="4175541"/>
              <a:ext cx="771525" cy="1647825"/>
            </a:xfrm>
            <a:prstGeom prst="rect">
              <a:avLst/>
            </a:prstGeom>
          </p:spPr>
        </p:pic>
        <p:grpSp>
          <p:nvGrpSpPr>
            <p:cNvPr id="24" name="Grupo 23"/>
            <p:cNvGrpSpPr/>
            <p:nvPr/>
          </p:nvGrpSpPr>
          <p:grpSpPr>
            <a:xfrm>
              <a:off x="7201746" y="4658092"/>
              <a:ext cx="641247" cy="314647"/>
              <a:chOff x="7201746" y="4658092"/>
              <a:chExt cx="641247" cy="314647"/>
            </a:xfrm>
          </p:grpSpPr>
          <p:sp>
            <p:nvSpPr>
              <p:cNvPr id="88" name="Cheurón 87"/>
              <p:cNvSpPr/>
              <p:nvPr/>
            </p:nvSpPr>
            <p:spPr>
              <a:xfrm>
                <a:off x="7295698" y="4736754"/>
                <a:ext cx="141372" cy="157324"/>
              </a:xfrm>
              <a:prstGeom prst="chevron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Flecha a la derecha con muesca 88"/>
              <p:cNvSpPr/>
              <p:nvPr/>
            </p:nvSpPr>
            <p:spPr>
              <a:xfrm>
                <a:off x="7418876" y="4658092"/>
                <a:ext cx="424117" cy="314647"/>
              </a:xfrm>
              <a:prstGeom prst="notchedRightArrow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0" name="Cheurón 89"/>
              <p:cNvSpPr/>
              <p:nvPr/>
            </p:nvSpPr>
            <p:spPr>
              <a:xfrm>
                <a:off x="7201746" y="4736754"/>
                <a:ext cx="107064" cy="157324"/>
              </a:xfrm>
              <a:prstGeom prst="chevron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2" name="Grupo 91"/>
            <p:cNvGrpSpPr/>
            <p:nvPr/>
          </p:nvGrpSpPr>
          <p:grpSpPr>
            <a:xfrm flipH="1">
              <a:off x="7201746" y="2023578"/>
              <a:ext cx="641247" cy="314647"/>
              <a:chOff x="7201746" y="4658092"/>
              <a:chExt cx="641247" cy="314647"/>
            </a:xfrm>
          </p:grpSpPr>
          <p:sp>
            <p:nvSpPr>
              <p:cNvPr id="93" name="Cheurón 92"/>
              <p:cNvSpPr/>
              <p:nvPr/>
            </p:nvSpPr>
            <p:spPr>
              <a:xfrm>
                <a:off x="7295698" y="4736754"/>
                <a:ext cx="141372" cy="157324"/>
              </a:xfrm>
              <a:prstGeom prst="chevron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Flecha a la derecha con muesca 93"/>
              <p:cNvSpPr/>
              <p:nvPr/>
            </p:nvSpPr>
            <p:spPr>
              <a:xfrm>
                <a:off x="7418876" y="4658092"/>
                <a:ext cx="424117" cy="314647"/>
              </a:xfrm>
              <a:prstGeom prst="notchedRightArrow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5" name="Cheurón 94"/>
              <p:cNvSpPr/>
              <p:nvPr/>
            </p:nvSpPr>
            <p:spPr>
              <a:xfrm>
                <a:off x="7201746" y="4736754"/>
                <a:ext cx="107064" cy="157324"/>
              </a:xfrm>
              <a:prstGeom prst="chevron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Flecha abajo 24"/>
            <p:cNvSpPr/>
            <p:nvPr/>
          </p:nvSpPr>
          <p:spPr>
            <a:xfrm>
              <a:off x="5918994" y="2556235"/>
              <a:ext cx="406400" cy="458812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" name="Flecha abajo 96"/>
            <p:cNvSpPr/>
            <p:nvPr/>
          </p:nvSpPr>
          <p:spPr>
            <a:xfrm>
              <a:off x="5918994" y="3772284"/>
              <a:ext cx="406400" cy="458812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0" name="Flecha en U 99"/>
            <p:cNvSpPr/>
            <p:nvPr/>
          </p:nvSpPr>
          <p:spPr>
            <a:xfrm>
              <a:off x="4762824" y="1155700"/>
              <a:ext cx="1643981" cy="4021740"/>
            </a:xfrm>
            <a:prstGeom prst="uturnArrow">
              <a:avLst>
                <a:gd name="adj1" fmla="val 10986"/>
                <a:gd name="adj2" fmla="val 14371"/>
                <a:gd name="adj3" fmla="val 16753"/>
                <a:gd name="adj4" fmla="val 9176"/>
                <a:gd name="adj5" fmla="val 15561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7" name="Flecha en U 26"/>
            <p:cNvSpPr/>
            <p:nvPr/>
          </p:nvSpPr>
          <p:spPr>
            <a:xfrm rot="10800000">
              <a:off x="4762824" y="4953793"/>
              <a:ext cx="1429708" cy="544618"/>
            </a:xfrm>
            <a:prstGeom prst="uturnArrow">
              <a:avLst>
                <a:gd name="adj1" fmla="val 32510"/>
                <a:gd name="adj2" fmla="val 16256"/>
                <a:gd name="adj3" fmla="val 42627"/>
                <a:gd name="adj4" fmla="val 17674"/>
                <a:gd name="adj5" fmla="val 10000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767080" y="5979261"/>
            <a:ext cx="1775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rgbClr val="FF0000"/>
                </a:solidFill>
              </a:rPr>
              <a:t>¡¡ Se completa </a:t>
            </a:r>
          </a:p>
          <a:p>
            <a:r>
              <a:rPr lang="es-ES" b="1">
                <a:solidFill>
                  <a:srgbClr val="FF0000"/>
                </a:solidFill>
              </a:rPr>
              <a:t>cada pocos ms !!</a:t>
            </a:r>
          </a:p>
        </p:txBody>
      </p:sp>
      <p:sp>
        <p:nvSpPr>
          <p:cNvPr id="38" name="Google Shape;1591;p36">
            <a:extLst>
              <a:ext uri="{FF2B5EF4-FFF2-40B4-BE49-F238E27FC236}">
                <a16:creationId xmlns:a16="http://schemas.microsoft.com/office/drawing/2014/main" id="{5E456BD4-7C61-4C07-9E24-87C618755CE5}"/>
              </a:ext>
            </a:extLst>
          </p:cNvPr>
          <p:cNvSpPr txBox="1"/>
          <p:nvPr/>
        </p:nvSpPr>
        <p:spPr>
          <a:xfrm>
            <a:off x="0" y="5980638"/>
            <a:ext cx="308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116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2</a:t>
            </a:fld>
            <a:endParaRPr kumimoji="0"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7010400" cy="3332584"/>
          </a:xfrm>
        </p:spPr>
        <p:txBody>
          <a:bodyPr>
            <a:normAutofit fontScale="90000"/>
          </a:bodyPr>
          <a:lstStyle/>
          <a:p>
            <a:r>
              <a:rPr lang="es-ES" altLang="es-ES" sz="3200" dirty="0"/>
              <a:t>Características de un autómata programable</a:t>
            </a:r>
            <a:br>
              <a:rPr lang="es-ES" altLang="es-ES" sz="3200" dirty="0"/>
            </a:br>
            <a:r>
              <a:rPr lang="es-ES" altLang="es-ES" sz="3200" dirty="0"/>
              <a:t>Arquitectura interna de un PLC</a:t>
            </a:r>
            <a:br>
              <a:rPr lang="es-ES" altLang="es-ES" sz="3200" dirty="0"/>
            </a:br>
            <a:r>
              <a:rPr lang="es-ES" altLang="es-ES" sz="3200" dirty="0"/>
              <a:t>Ciclo de ejecución</a:t>
            </a:r>
            <a:br>
              <a:rPr lang="es-ES" altLang="es-ES" sz="3200" dirty="0"/>
            </a:br>
            <a:r>
              <a:rPr lang="es-ES" altLang="es-ES" sz="3200" dirty="0"/>
              <a:t>Tipos de datos del S7-1200 y    direccionamiento</a:t>
            </a:r>
            <a:br>
              <a:rPr lang="es-ES" altLang="es-ES" sz="3200" dirty="0"/>
            </a:br>
            <a:r>
              <a:rPr lang="es-ES" altLang="es-ES" sz="3200" dirty="0"/>
              <a:t>Lenguajes de programación</a:t>
            </a:r>
            <a:br>
              <a:rPr lang="es-ES" altLang="es-ES" sz="3200" dirty="0"/>
            </a:br>
            <a:endParaRPr lang="es-ES" sz="32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4"/>
          </p:nvPr>
        </p:nvSpPr>
        <p:spPr>
          <a:xfrm>
            <a:off x="4427984" y="332656"/>
            <a:ext cx="4411216" cy="713124"/>
          </a:xfrm>
        </p:spPr>
        <p:txBody>
          <a:bodyPr>
            <a:normAutofit/>
          </a:bodyPr>
          <a:lstStyle/>
          <a:p>
            <a:r>
              <a:rPr lang="es-ES" sz="3600"/>
              <a:t>Índice</a:t>
            </a:r>
          </a:p>
        </p:txBody>
      </p:sp>
    </p:spTree>
    <p:extLst>
      <p:ext uri="{BB962C8B-B14F-4D97-AF65-F5344CB8AC3E}">
        <p14:creationId xmlns:p14="http://schemas.microsoft.com/office/powerpoint/2010/main" val="60788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Tarea maestra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20</a:t>
            </a:fld>
            <a:endParaRPr kumimoji="0" lang="es-ES"/>
          </a:p>
        </p:txBody>
      </p:sp>
      <p:sp>
        <p:nvSpPr>
          <p:cNvPr id="5" name="Rectángulo 4"/>
          <p:cNvSpPr/>
          <p:nvPr/>
        </p:nvSpPr>
        <p:spPr>
          <a:xfrm>
            <a:off x="305364" y="1573306"/>
            <a:ext cx="1223682" cy="658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/>
              <a:t>4 *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05364" y="3002551"/>
            <a:ext cx="1223682" cy="658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/>
              <a:t>5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05364" y="4381865"/>
            <a:ext cx="1223682" cy="658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/>
              <a:t>6</a:t>
            </a:r>
          </a:p>
        </p:txBody>
      </p:sp>
      <p:cxnSp>
        <p:nvCxnSpPr>
          <p:cNvPr id="9" name="Conector recto 8"/>
          <p:cNvCxnSpPr>
            <a:cxnSpLocks/>
            <a:stCxn id="5" idx="2"/>
            <a:endCxn id="6" idx="0"/>
          </p:cNvCxnSpPr>
          <p:nvPr/>
        </p:nvCxnSpPr>
        <p:spPr>
          <a:xfrm>
            <a:off x="917205" y="2232212"/>
            <a:ext cx="0" cy="770339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>
            <a:cxnSpLocks/>
            <a:stCxn id="6" idx="2"/>
            <a:endCxn id="7" idx="0"/>
          </p:cNvCxnSpPr>
          <p:nvPr/>
        </p:nvCxnSpPr>
        <p:spPr>
          <a:xfrm>
            <a:off x="917205" y="3661457"/>
            <a:ext cx="0" cy="720408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708775" y="2617381"/>
            <a:ext cx="443753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708775" y="4021661"/>
            <a:ext cx="443753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1152528" y="2454814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Cond_A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152528" y="3836995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Cond_B</a:t>
            </a:r>
          </a:p>
        </p:txBody>
      </p:sp>
      <p:sp>
        <p:nvSpPr>
          <p:cNvPr id="98" name="CuadroTexto 97"/>
          <p:cNvSpPr txBox="1"/>
          <p:nvPr/>
        </p:nvSpPr>
        <p:spPr>
          <a:xfrm>
            <a:off x="1863537" y="1655205"/>
            <a:ext cx="1174068" cy="495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tIns="108000" rIns="144000" bIns="108000" rtlCol="0">
            <a:spAutoFit/>
          </a:bodyPr>
          <a:lstStyle/>
          <a:p>
            <a:r>
              <a:rPr lang="es-ES"/>
              <a:t>Sal1, Sal2</a:t>
            </a:r>
          </a:p>
        </p:txBody>
      </p:sp>
      <p:cxnSp>
        <p:nvCxnSpPr>
          <p:cNvPr id="100" name="Conector recto 99"/>
          <p:cNvCxnSpPr/>
          <p:nvPr/>
        </p:nvCxnSpPr>
        <p:spPr>
          <a:xfrm flipH="1">
            <a:off x="1529046" y="1902759"/>
            <a:ext cx="33449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CuadroTexto 100"/>
          <p:cNvSpPr txBox="1"/>
          <p:nvPr/>
        </p:nvSpPr>
        <p:spPr>
          <a:xfrm>
            <a:off x="1863537" y="3064067"/>
            <a:ext cx="677137" cy="495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tIns="108000" rIns="144000" bIns="108000" rtlCol="0">
            <a:spAutoFit/>
          </a:bodyPr>
          <a:lstStyle/>
          <a:p>
            <a:r>
              <a:rPr lang="es-ES"/>
              <a:t>Sal1</a:t>
            </a:r>
          </a:p>
        </p:txBody>
      </p:sp>
      <p:cxnSp>
        <p:nvCxnSpPr>
          <p:cNvPr id="102" name="Conector recto 101"/>
          <p:cNvCxnSpPr/>
          <p:nvPr/>
        </p:nvCxnSpPr>
        <p:spPr>
          <a:xfrm flipH="1">
            <a:off x="1529046" y="3311621"/>
            <a:ext cx="33449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>
            <a:extLst>
              <a:ext uri="{FF2B5EF4-FFF2-40B4-BE49-F238E27FC236}">
                <a16:creationId xmlns:a16="http://schemas.microsoft.com/office/drawing/2014/main" id="{16ECFEFC-7BB2-4ACA-A3FE-FF132B3AC7F8}"/>
              </a:ext>
            </a:extLst>
          </p:cNvPr>
          <p:cNvGrpSpPr/>
          <p:nvPr/>
        </p:nvGrpSpPr>
        <p:grpSpPr>
          <a:xfrm>
            <a:off x="3204498" y="1028474"/>
            <a:ext cx="2980875" cy="3019916"/>
            <a:chOff x="3204498" y="1028474"/>
            <a:chExt cx="2980875" cy="3019916"/>
          </a:xfrm>
        </p:grpSpPr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3213407" y="1131735"/>
              <a:ext cx="0" cy="27989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 sz="1400"/>
            </a:p>
          </p:txBody>
        </p:sp>
        <p:grpSp>
          <p:nvGrpSpPr>
            <p:cNvPr id="52" name="Grupo 51"/>
            <p:cNvGrpSpPr/>
            <p:nvPr/>
          </p:nvGrpSpPr>
          <p:grpSpPr>
            <a:xfrm>
              <a:off x="3204498" y="1028474"/>
              <a:ext cx="2980875" cy="1500752"/>
              <a:chOff x="3832412" y="1028472"/>
              <a:chExt cx="3718017" cy="1871874"/>
            </a:xfrm>
          </p:grpSpPr>
          <p:grpSp>
            <p:nvGrpSpPr>
              <p:cNvPr id="19" name="Group 26"/>
              <p:cNvGrpSpPr>
                <a:grpSpLocks/>
              </p:cNvGrpSpPr>
              <p:nvPr/>
            </p:nvGrpSpPr>
            <p:grpSpPr bwMode="auto">
              <a:xfrm>
                <a:off x="5519924" y="1479533"/>
                <a:ext cx="152400" cy="506413"/>
                <a:chOff x="2112" y="2985"/>
                <a:chExt cx="96" cy="319"/>
              </a:xfrm>
            </p:grpSpPr>
            <p:sp>
              <p:nvSpPr>
                <p:cNvPr id="21" name="Line 27"/>
                <p:cNvSpPr>
                  <a:spLocks noChangeShapeType="1"/>
                </p:cNvSpPr>
                <p:nvPr/>
              </p:nvSpPr>
              <p:spPr bwMode="auto">
                <a:xfrm>
                  <a:off x="2112" y="2985"/>
                  <a:ext cx="0" cy="31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 sz="1400"/>
                </a:p>
              </p:txBody>
            </p:sp>
            <p:sp>
              <p:nvSpPr>
                <p:cNvPr id="22" name="Line 28"/>
                <p:cNvSpPr>
                  <a:spLocks noChangeShapeType="1"/>
                </p:cNvSpPr>
                <p:nvPr/>
              </p:nvSpPr>
              <p:spPr bwMode="auto">
                <a:xfrm>
                  <a:off x="2208" y="2985"/>
                  <a:ext cx="0" cy="31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 sz="1400"/>
                </a:p>
              </p:txBody>
            </p:sp>
          </p:grpSp>
          <p:grpSp>
            <p:nvGrpSpPr>
              <p:cNvPr id="23" name="Group 30"/>
              <p:cNvGrpSpPr>
                <a:grpSpLocks/>
              </p:cNvGrpSpPr>
              <p:nvPr/>
            </p:nvGrpSpPr>
            <p:grpSpPr bwMode="auto">
              <a:xfrm>
                <a:off x="4300724" y="1479533"/>
                <a:ext cx="152400" cy="506413"/>
                <a:chOff x="1344" y="2985"/>
                <a:chExt cx="96" cy="319"/>
              </a:xfrm>
            </p:grpSpPr>
            <p:sp>
              <p:nvSpPr>
                <p:cNvPr id="24" name="Line 31"/>
                <p:cNvSpPr>
                  <a:spLocks noChangeShapeType="1"/>
                </p:cNvSpPr>
                <p:nvPr/>
              </p:nvSpPr>
              <p:spPr bwMode="auto">
                <a:xfrm>
                  <a:off x="1344" y="2985"/>
                  <a:ext cx="0" cy="319"/>
                </a:xfrm>
                <a:prstGeom prst="line">
                  <a:avLst/>
                </a:prstGeom>
                <a:noFill/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 sz="1400"/>
                </a:p>
              </p:txBody>
            </p:sp>
            <p:sp>
              <p:nvSpPr>
                <p:cNvPr id="25" name="Line 32"/>
                <p:cNvSpPr>
                  <a:spLocks noChangeShapeType="1"/>
                </p:cNvSpPr>
                <p:nvPr/>
              </p:nvSpPr>
              <p:spPr bwMode="auto">
                <a:xfrm>
                  <a:off x="1440" y="2985"/>
                  <a:ext cx="0" cy="319"/>
                </a:xfrm>
                <a:prstGeom prst="line">
                  <a:avLst/>
                </a:prstGeom>
                <a:noFill/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 sz="1400"/>
                </a:p>
              </p:txBody>
            </p:sp>
          </p:grpSp>
          <p:sp>
            <p:nvSpPr>
              <p:cNvPr id="31" name="Line 38"/>
              <p:cNvSpPr>
                <a:spLocks noChangeShapeType="1"/>
              </p:cNvSpPr>
              <p:nvPr/>
            </p:nvSpPr>
            <p:spPr bwMode="auto">
              <a:xfrm>
                <a:off x="7183717" y="1770046"/>
                <a:ext cx="35401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 sz="1400"/>
              </a:p>
            </p:txBody>
          </p:sp>
          <p:sp>
            <p:nvSpPr>
              <p:cNvPr id="32" name="Line 39"/>
              <p:cNvSpPr>
                <a:spLocks noChangeShapeType="1"/>
              </p:cNvSpPr>
              <p:nvPr/>
            </p:nvSpPr>
            <p:spPr bwMode="auto">
              <a:xfrm flipH="1">
                <a:off x="5661212" y="1770046"/>
                <a:ext cx="101441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 sz="1400"/>
              </a:p>
            </p:txBody>
          </p:sp>
          <p:sp>
            <p:nvSpPr>
              <p:cNvPr id="33" name="Line 40"/>
              <p:cNvSpPr>
                <a:spLocks noChangeShapeType="1"/>
              </p:cNvSpPr>
              <p:nvPr/>
            </p:nvSpPr>
            <p:spPr bwMode="auto">
              <a:xfrm flipH="1">
                <a:off x="4442012" y="1770046"/>
                <a:ext cx="1090612" cy="0"/>
              </a:xfrm>
              <a:prstGeom prst="line">
                <a:avLst/>
              </a:prstGeom>
              <a:noFill/>
              <a:ln w="25400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 sz="1400"/>
              </a:p>
            </p:txBody>
          </p:sp>
          <p:sp>
            <p:nvSpPr>
              <p:cNvPr id="34" name="Line 41"/>
              <p:cNvSpPr>
                <a:spLocks noChangeShapeType="1"/>
              </p:cNvSpPr>
              <p:nvPr/>
            </p:nvSpPr>
            <p:spPr bwMode="auto">
              <a:xfrm flipH="1">
                <a:off x="3832412" y="1770046"/>
                <a:ext cx="481012" cy="0"/>
              </a:xfrm>
              <a:prstGeom prst="line">
                <a:avLst/>
              </a:pr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 sz="1400"/>
              </a:p>
            </p:txBody>
          </p:sp>
          <p:sp>
            <p:nvSpPr>
              <p:cNvPr id="38" name="Rectangle 45"/>
              <p:cNvSpPr>
                <a:spLocks noChangeArrowheads="1"/>
              </p:cNvSpPr>
              <p:nvPr/>
            </p:nvSpPr>
            <p:spPr bwMode="auto">
              <a:xfrm>
                <a:off x="4157591" y="1028472"/>
                <a:ext cx="539842" cy="419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s-ES" altLang="es-ES" sz="1600">
                    <a:solidFill>
                      <a:srgbClr val="92D050"/>
                    </a:solidFill>
                    <a:latin typeface="CG Times" pitchFamily="18" charset="0"/>
                  </a:rPr>
                  <a:t>X4</a:t>
                </a:r>
              </a:p>
            </p:txBody>
          </p:sp>
          <p:sp>
            <p:nvSpPr>
              <p:cNvPr id="40" name="Rectangle 47"/>
              <p:cNvSpPr>
                <a:spLocks noChangeArrowheads="1"/>
              </p:cNvSpPr>
              <p:nvPr/>
            </p:nvSpPr>
            <p:spPr bwMode="auto">
              <a:xfrm>
                <a:off x="5244255" y="1031343"/>
                <a:ext cx="1093679" cy="419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s-ES" altLang="es-ES" sz="1600" b="0">
                    <a:latin typeface="CG Times" pitchFamily="18" charset="0"/>
                  </a:rPr>
                  <a:t>Cond_A</a:t>
                </a:r>
              </a:p>
            </p:txBody>
          </p:sp>
          <p:sp>
            <p:nvSpPr>
              <p:cNvPr id="42" name="Line 10"/>
              <p:cNvSpPr>
                <a:spLocks noChangeShapeType="1"/>
              </p:cNvSpPr>
              <p:nvPr/>
            </p:nvSpPr>
            <p:spPr bwMode="auto">
              <a:xfrm>
                <a:off x="7550429" y="1371583"/>
                <a:ext cx="0" cy="15287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 sz="1400"/>
              </a:p>
            </p:txBody>
          </p:sp>
          <p:sp>
            <p:nvSpPr>
              <p:cNvPr id="43" name="CuadroTexto 42"/>
              <p:cNvSpPr txBox="1"/>
              <p:nvPr/>
            </p:nvSpPr>
            <p:spPr>
              <a:xfrm>
                <a:off x="6553200" y="1519231"/>
                <a:ext cx="752179" cy="460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>
                    <a:latin typeface="Lucida Console" panose="020B0609040504020204" pitchFamily="49" charset="0"/>
                  </a:rPr>
                  <a:t>(S)</a:t>
                </a:r>
              </a:p>
            </p:txBody>
          </p:sp>
          <p:sp>
            <p:nvSpPr>
              <p:cNvPr id="44" name="Line 38"/>
              <p:cNvSpPr>
                <a:spLocks noChangeShapeType="1"/>
              </p:cNvSpPr>
              <p:nvPr/>
            </p:nvSpPr>
            <p:spPr bwMode="auto">
              <a:xfrm>
                <a:off x="7183717" y="2504901"/>
                <a:ext cx="35401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 sz="1400"/>
              </a:p>
            </p:txBody>
          </p:sp>
          <p:sp>
            <p:nvSpPr>
              <p:cNvPr id="45" name="CuadroTexto 44"/>
              <p:cNvSpPr txBox="1"/>
              <p:nvPr/>
            </p:nvSpPr>
            <p:spPr>
              <a:xfrm>
                <a:off x="6553200" y="2254086"/>
                <a:ext cx="752179" cy="460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>
                    <a:latin typeface="Lucida Console" panose="020B0609040504020204" pitchFamily="49" charset="0"/>
                  </a:rPr>
                  <a:t>(R)</a:t>
                </a:r>
              </a:p>
            </p:txBody>
          </p:sp>
          <p:sp>
            <p:nvSpPr>
              <p:cNvPr id="46" name="Rectangle 45"/>
              <p:cNvSpPr>
                <a:spLocks noChangeArrowheads="1"/>
              </p:cNvSpPr>
              <p:nvPr/>
            </p:nvSpPr>
            <p:spPr bwMode="auto">
              <a:xfrm>
                <a:off x="6699700" y="1122124"/>
                <a:ext cx="539842" cy="419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s-ES" altLang="es-ES" sz="1600" b="0">
                    <a:latin typeface="CG Times" pitchFamily="18" charset="0"/>
                  </a:rPr>
                  <a:t>X5</a:t>
                </a:r>
              </a:p>
            </p:txBody>
          </p:sp>
          <p:sp>
            <p:nvSpPr>
              <p:cNvPr id="47" name="Rectangle 45"/>
              <p:cNvSpPr>
                <a:spLocks noChangeArrowheads="1"/>
              </p:cNvSpPr>
              <p:nvPr/>
            </p:nvSpPr>
            <p:spPr bwMode="auto">
              <a:xfrm>
                <a:off x="6699700" y="1957040"/>
                <a:ext cx="539842" cy="419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s-ES" altLang="es-ES" sz="1600" dirty="0">
                    <a:solidFill>
                      <a:srgbClr val="92D050"/>
                    </a:solidFill>
                    <a:latin typeface="CG Times" pitchFamily="18" charset="0"/>
                  </a:rPr>
                  <a:t>X4</a:t>
                </a:r>
              </a:p>
            </p:txBody>
          </p:sp>
          <p:sp>
            <p:nvSpPr>
              <p:cNvPr id="50" name="Line 39"/>
              <p:cNvSpPr>
                <a:spLocks noChangeShapeType="1"/>
              </p:cNvSpPr>
              <p:nvPr/>
            </p:nvSpPr>
            <p:spPr bwMode="auto">
              <a:xfrm flipH="1">
                <a:off x="6297428" y="2504901"/>
                <a:ext cx="37819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 sz="1400"/>
              </a:p>
            </p:txBody>
          </p:sp>
          <p:sp>
            <p:nvSpPr>
              <p:cNvPr id="51" name="Line 39"/>
              <p:cNvSpPr>
                <a:spLocks noChangeShapeType="1"/>
              </p:cNvSpPr>
              <p:nvPr/>
            </p:nvSpPr>
            <p:spPr bwMode="auto">
              <a:xfrm flipH="1">
                <a:off x="6297428" y="1757793"/>
                <a:ext cx="0" cy="7471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 sz="1400"/>
              </a:p>
            </p:txBody>
          </p:sp>
        </p:grpSp>
        <p:grpSp>
          <p:nvGrpSpPr>
            <p:cNvPr id="54" name="Group 26"/>
            <p:cNvGrpSpPr>
              <a:grpSpLocks/>
            </p:cNvGrpSpPr>
            <p:nvPr/>
          </p:nvGrpSpPr>
          <p:grpSpPr bwMode="auto">
            <a:xfrm>
              <a:off x="4557440" y="2750695"/>
              <a:ext cx="122185" cy="406011"/>
              <a:chOff x="2112" y="2985"/>
              <a:chExt cx="96" cy="319"/>
            </a:xfrm>
          </p:grpSpPr>
          <p:sp>
            <p:nvSpPr>
              <p:cNvPr id="72" name="Line 27"/>
              <p:cNvSpPr>
                <a:spLocks noChangeShapeType="1"/>
              </p:cNvSpPr>
              <p:nvPr/>
            </p:nvSpPr>
            <p:spPr bwMode="auto">
              <a:xfrm>
                <a:off x="2112" y="2985"/>
                <a:ext cx="0" cy="3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 sz="1400"/>
              </a:p>
            </p:txBody>
          </p:sp>
          <p:sp>
            <p:nvSpPr>
              <p:cNvPr id="73" name="Line 28"/>
              <p:cNvSpPr>
                <a:spLocks noChangeShapeType="1"/>
              </p:cNvSpPr>
              <p:nvPr/>
            </p:nvSpPr>
            <p:spPr bwMode="auto">
              <a:xfrm>
                <a:off x="2208" y="2985"/>
                <a:ext cx="0" cy="3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 sz="1400"/>
              </a:p>
            </p:txBody>
          </p:sp>
        </p:grpSp>
        <p:grpSp>
          <p:nvGrpSpPr>
            <p:cNvPr id="55" name="Group 30"/>
            <p:cNvGrpSpPr>
              <a:grpSpLocks/>
            </p:cNvGrpSpPr>
            <p:nvPr/>
          </p:nvGrpSpPr>
          <p:grpSpPr bwMode="auto">
            <a:xfrm>
              <a:off x="3579961" y="2750699"/>
              <a:ext cx="122185" cy="406011"/>
              <a:chOff x="1344" y="2985"/>
              <a:chExt cx="96" cy="319"/>
            </a:xfrm>
          </p:grpSpPr>
          <p:sp>
            <p:nvSpPr>
              <p:cNvPr id="70" name="Line 31"/>
              <p:cNvSpPr>
                <a:spLocks noChangeShapeType="1"/>
              </p:cNvSpPr>
              <p:nvPr/>
            </p:nvSpPr>
            <p:spPr bwMode="auto">
              <a:xfrm>
                <a:off x="1344" y="2985"/>
                <a:ext cx="0" cy="3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 sz="1400"/>
              </a:p>
            </p:txBody>
          </p:sp>
          <p:sp>
            <p:nvSpPr>
              <p:cNvPr id="71" name="Line 32"/>
              <p:cNvSpPr>
                <a:spLocks noChangeShapeType="1"/>
              </p:cNvSpPr>
              <p:nvPr/>
            </p:nvSpPr>
            <p:spPr bwMode="auto">
              <a:xfrm>
                <a:off x="1440" y="2985"/>
                <a:ext cx="0" cy="3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 sz="1400"/>
              </a:p>
            </p:txBody>
          </p:sp>
        </p:grpSp>
        <p:sp>
          <p:nvSpPr>
            <p:cNvPr id="56" name="Line 38"/>
            <p:cNvSpPr>
              <a:spLocks noChangeShapeType="1"/>
            </p:cNvSpPr>
            <p:nvPr/>
          </p:nvSpPr>
          <p:spPr bwMode="auto">
            <a:xfrm>
              <a:off x="5891366" y="2983610"/>
              <a:ext cx="28382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 sz="1400"/>
            </a:p>
          </p:txBody>
        </p:sp>
        <p:sp>
          <p:nvSpPr>
            <p:cNvPr id="57" name="Line 39"/>
            <p:cNvSpPr>
              <a:spLocks noChangeShapeType="1"/>
            </p:cNvSpPr>
            <p:nvPr/>
          </p:nvSpPr>
          <p:spPr bwMode="auto">
            <a:xfrm flipH="1">
              <a:off x="4670716" y="2983610"/>
              <a:ext cx="81329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 sz="1400"/>
            </a:p>
          </p:txBody>
        </p:sp>
        <p:sp>
          <p:nvSpPr>
            <p:cNvPr id="58" name="Line 40"/>
            <p:cNvSpPr>
              <a:spLocks noChangeShapeType="1"/>
            </p:cNvSpPr>
            <p:nvPr/>
          </p:nvSpPr>
          <p:spPr bwMode="auto">
            <a:xfrm flipH="1">
              <a:off x="3693237" y="2983610"/>
              <a:ext cx="87438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 sz="1400"/>
            </a:p>
          </p:txBody>
        </p:sp>
        <p:sp>
          <p:nvSpPr>
            <p:cNvPr id="59" name="Line 41"/>
            <p:cNvSpPr>
              <a:spLocks noChangeShapeType="1"/>
            </p:cNvSpPr>
            <p:nvPr/>
          </p:nvSpPr>
          <p:spPr bwMode="auto">
            <a:xfrm flipH="1">
              <a:off x="3204498" y="2983610"/>
              <a:ext cx="385646" cy="0"/>
            </a:xfrm>
            <a:prstGeom prst="line">
              <a:avLst/>
            </a:prstGeom>
            <a:noFill/>
            <a:ln w="254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 sz="1400"/>
            </a:p>
          </p:txBody>
        </p:sp>
        <p:sp>
          <p:nvSpPr>
            <p:cNvPr id="60" name="Rectangle 45"/>
            <p:cNvSpPr>
              <a:spLocks noChangeArrowheads="1"/>
            </p:cNvSpPr>
            <p:nvPr/>
          </p:nvSpPr>
          <p:spPr bwMode="auto">
            <a:xfrm>
              <a:off x="3465206" y="2389062"/>
              <a:ext cx="432812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s-ES" altLang="es-ES" sz="1600" b="0">
                  <a:latin typeface="CG Times" pitchFamily="18" charset="0"/>
                </a:rPr>
                <a:t>X5</a:t>
              </a:r>
            </a:p>
          </p:txBody>
        </p:sp>
        <p:sp>
          <p:nvSpPr>
            <p:cNvPr id="61" name="Rectangle 47"/>
            <p:cNvSpPr>
              <a:spLocks noChangeArrowheads="1"/>
            </p:cNvSpPr>
            <p:nvPr/>
          </p:nvSpPr>
          <p:spPr bwMode="auto">
            <a:xfrm>
              <a:off x="4336426" y="2391364"/>
              <a:ext cx="865623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s-ES" altLang="es-ES" sz="1600" b="0">
                  <a:latin typeface="CG Times" pitchFamily="18" charset="0"/>
                </a:rPr>
                <a:t>Cond_B</a:t>
              </a:r>
            </a:p>
          </p:txBody>
        </p:sp>
        <p:sp>
          <p:nvSpPr>
            <p:cNvPr id="62" name="Line 10"/>
            <p:cNvSpPr>
              <a:spLocks noChangeShapeType="1"/>
            </p:cNvSpPr>
            <p:nvPr/>
          </p:nvSpPr>
          <p:spPr bwMode="auto">
            <a:xfrm>
              <a:off x="6185373" y="2664147"/>
              <a:ext cx="0" cy="12256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 sz="1400"/>
            </a:p>
          </p:txBody>
        </p:sp>
        <p:sp>
          <p:nvSpPr>
            <p:cNvPr id="63" name="CuadroTexto 62"/>
            <p:cNvSpPr txBox="1"/>
            <p:nvPr/>
          </p:nvSpPr>
          <p:spPr>
            <a:xfrm>
              <a:off x="5385857" y="2782522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>
                  <a:latin typeface="Lucida Console" panose="020B0609040504020204" pitchFamily="49" charset="0"/>
                </a:rPr>
                <a:t>(S)</a:t>
              </a:r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>
              <a:off x="5891366" y="3572771"/>
              <a:ext cx="28382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 sz="1400"/>
            </a:p>
          </p:txBody>
        </p:sp>
        <p:sp>
          <p:nvSpPr>
            <p:cNvPr id="65" name="CuadroTexto 64"/>
            <p:cNvSpPr txBox="1"/>
            <p:nvPr/>
          </p:nvSpPr>
          <p:spPr>
            <a:xfrm>
              <a:off x="5385857" y="3371683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>
                  <a:latin typeface="Lucida Console" panose="020B0609040504020204" pitchFamily="49" charset="0"/>
                </a:rPr>
                <a:t>(R)</a:t>
              </a:r>
            </a:p>
          </p:txBody>
        </p:sp>
        <p:sp>
          <p:nvSpPr>
            <p:cNvPr id="66" name="Rectangle 45"/>
            <p:cNvSpPr>
              <a:spLocks noChangeArrowheads="1"/>
            </p:cNvSpPr>
            <p:nvPr/>
          </p:nvSpPr>
          <p:spPr bwMode="auto">
            <a:xfrm>
              <a:off x="5503311" y="2464146"/>
              <a:ext cx="432812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s-ES" altLang="es-ES" sz="1600" b="0">
                  <a:latin typeface="CG Times" pitchFamily="18" charset="0"/>
                </a:rPr>
                <a:t>X6</a:t>
              </a: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5503311" y="3133530"/>
              <a:ext cx="432812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s-ES" altLang="es-ES" sz="1600" b="0">
                  <a:latin typeface="CG Times" pitchFamily="18" charset="0"/>
                </a:rPr>
                <a:t>X5</a:t>
              </a:r>
            </a:p>
          </p:txBody>
        </p:sp>
        <p:sp>
          <p:nvSpPr>
            <p:cNvPr id="68" name="Line 39"/>
            <p:cNvSpPr>
              <a:spLocks noChangeShapeType="1"/>
            </p:cNvSpPr>
            <p:nvPr/>
          </p:nvSpPr>
          <p:spPr bwMode="auto">
            <a:xfrm flipH="1">
              <a:off x="5180795" y="3572771"/>
              <a:ext cx="3032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 sz="1400"/>
            </a:p>
          </p:txBody>
        </p:sp>
        <p:sp>
          <p:nvSpPr>
            <p:cNvPr id="69" name="Line 39"/>
            <p:cNvSpPr>
              <a:spLocks noChangeShapeType="1"/>
            </p:cNvSpPr>
            <p:nvPr/>
          </p:nvSpPr>
          <p:spPr bwMode="auto">
            <a:xfrm flipH="1">
              <a:off x="5180795" y="2973786"/>
              <a:ext cx="0" cy="59898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 sz="1400"/>
            </a:p>
          </p:txBody>
        </p:sp>
        <p:sp>
          <p:nvSpPr>
            <p:cNvPr id="74" name="CuadroTexto 73"/>
            <p:cNvSpPr txBox="1"/>
            <p:nvPr/>
          </p:nvSpPr>
          <p:spPr>
            <a:xfrm>
              <a:off x="4037728" y="3186616"/>
              <a:ext cx="276038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020"/>
                </a:lnSpc>
              </a:pPr>
              <a:r>
                <a:rPr lang="es-ES" sz="2800"/>
                <a:t>.</a:t>
              </a:r>
            </a:p>
            <a:p>
              <a:pPr>
                <a:lnSpc>
                  <a:spcPts val="2020"/>
                </a:lnSpc>
              </a:pPr>
              <a:r>
                <a:rPr lang="es-ES" sz="2800"/>
                <a:t>.</a:t>
              </a:r>
            </a:p>
            <a:p>
              <a:pPr>
                <a:lnSpc>
                  <a:spcPts val="2020"/>
                </a:lnSpc>
              </a:pPr>
              <a:r>
                <a:rPr lang="es-ES" sz="2800"/>
                <a:t>.</a:t>
              </a:r>
            </a:p>
          </p:txBody>
        </p:sp>
      </p:grpSp>
      <p:sp>
        <p:nvSpPr>
          <p:cNvPr id="123" name="CuadroTexto 122"/>
          <p:cNvSpPr txBox="1"/>
          <p:nvPr/>
        </p:nvSpPr>
        <p:spPr>
          <a:xfrm>
            <a:off x="6826429" y="966119"/>
            <a:ext cx="205530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El programa ejecuta</a:t>
            </a:r>
          </a:p>
          <a:p>
            <a:r>
              <a:rPr lang="es-ES" sz="3600" b="1" dirty="0">
                <a:solidFill>
                  <a:srgbClr val="FF0000"/>
                </a:solidFill>
              </a:rPr>
              <a:t>TODAS</a:t>
            </a:r>
            <a:r>
              <a:rPr lang="es-ES" dirty="0"/>
              <a:t> </a:t>
            </a:r>
          </a:p>
          <a:p>
            <a:r>
              <a:rPr lang="es-ES" dirty="0"/>
              <a:t>las líneas </a:t>
            </a:r>
          </a:p>
          <a:p>
            <a:r>
              <a:rPr lang="es-ES" dirty="0"/>
              <a:t>del programa </a:t>
            </a:r>
          </a:p>
          <a:p>
            <a:r>
              <a:rPr lang="es-ES" dirty="0"/>
              <a:t>(salvo las saltadas</a:t>
            </a:r>
          </a:p>
          <a:p>
            <a:r>
              <a:rPr lang="es-ES" dirty="0"/>
              <a:t> con JMP)</a:t>
            </a:r>
          </a:p>
        </p:txBody>
      </p:sp>
      <p:sp>
        <p:nvSpPr>
          <p:cNvPr id="94" name="Google Shape;1591;p36">
            <a:extLst>
              <a:ext uri="{FF2B5EF4-FFF2-40B4-BE49-F238E27FC236}">
                <a16:creationId xmlns:a16="http://schemas.microsoft.com/office/drawing/2014/main" id="{A0BF3612-D312-4A9D-B19C-F94DC11D37D8}"/>
              </a:ext>
            </a:extLst>
          </p:cNvPr>
          <p:cNvSpPr txBox="1"/>
          <p:nvPr/>
        </p:nvSpPr>
        <p:spPr>
          <a:xfrm>
            <a:off x="0" y="5980638"/>
            <a:ext cx="308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dirty="0"/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70B4C6F2-7E1D-4E23-A3AF-F94838CE1CD4}"/>
              </a:ext>
            </a:extLst>
          </p:cNvPr>
          <p:cNvSpPr txBox="1"/>
          <p:nvPr/>
        </p:nvSpPr>
        <p:spPr>
          <a:xfrm>
            <a:off x="6367302" y="3218192"/>
            <a:ext cx="27847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IF X4 AND </a:t>
            </a:r>
            <a:r>
              <a:rPr lang="es-ES" dirty="0" err="1"/>
              <a:t>Cond_A</a:t>
            </a:r>
            <a:r>
              <a:rPr lang="es-ES" dirty="0"/>
              <a:t> THEN</a:t>
            </a:r>
          </a:p>
          <a:p>
            <a:r>
              <a:rPr lang="es-ES" dirty="0"/>
              <a:t>   X4:= 0;</a:t>
            </a:r>
          </a:p>
          <a:p>
            <a:r>
              <a:rPr lang="es-ES" dirty="0"/>
              <a:t>   X5:= 1;</a:t>
            </a:r>
          </a:p>
          <a:p>
            <a:r>
              <a:rPr lang="es-ES" dirty="0"/>
              <a:t>ELSIF X5 AND </a:t>
            </a:r>
            <a:r>
              <a:rPr lang="es-ES" dirty="0" err="1"/>
              <a:t>Cond_B</a:t>
            </a:r>
            <a:r>
              <a:rPr lang="es-ES" dirty="0"/>
              <a:t> THEN</a:t>
            </a:r>
          </a:p>
          <a:p>
            <a:r>
              <a:rPr lang="es-ES" dirty="0"/>
              <a:t>   X4:= 0;</a:t>
            </a:r>
          </a:p>
          <a:p>
            <a:r>
              <a:rPr lang="es-ES" dirty="0"/>
              <a:t>   X5:= 1;</a:t>
            </a:r>
          </a:p>
          <a:p>
            <a:r>
              <a:rPr lang="es-ES" dirty="0"/>
              <a:t>END_IF;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C3440806-C790-4061-86C4-0F0648EF26F1}"/>
              </a:ext>
            </a:extLst>
          </p:cNvPr>
          <p:cNvGrpSpPr/>
          <p:nvPr/>
        </p:nvGrpSpPr>
        <p:grpSpPr>
          <a:xfrm>
            <a:off x="3213407" y="3966233"/>
            <a:ext cx="3003063" cy="2401028"/>
            <a:chOff x="10468564" y="3572771"/>
            <a:chExt cx="3003063" cy="2401028"/>
          </a:xfrm>
        </p:grpSpPr>
        <p:grpSp>
          <p:nvGrpSpPr>
            <p:cNvPr id="138" name="Group 30">
              <a:extLst>
                <a:ext uri="{FF2B5EF4-FFF2-40B4-BE49-F238E27FC236}">
                  <a16:creationId xmlns:a16="http://schemas.microsoft.com/office/drawing/2014/main" id="{0523D034-CE60-48DA-A44A-C2D4689B7A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47368" y="3934404"/>
              <a:ext cx="122185" cy="406010"/>
              <a:chOff x="1344" y="2985"/>
              <a:chExt cx="96" cy="319"/>
            </a:xfrm>
          </p:grpSpPr>
          <p:sp>
            <p:nvSpPr>
              <p:cNvPr id="148" name="Line 31">
                <a:extLst>
                  <a:ext uri="{FF2B5EF4-FFF2-40B4-BE49-F238E27FC236}">
                    <a16:creationId xmlns:a16="http://schemas.microsoft.com/office/drawing/2014/main" id="{3129E688-DCE8-4F8D-AF9E-AEA602701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2985"/>
                <a:ext cx="0" cy="319"/>
              </a:xfrm>
              <a:prstGeom prst="line">
                <a:avLst/>
              </a:prstGeom>
              <a:noFill/>
              <a:ln w="25400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 sz="1400"/>
              </a:p>
            </p:txBody>
          </p:sp>
          <p:sp>
            <p:nvSpPr>
              <p:cNvPr id="149" name="Line 32">
                <a:extLst>
                  <a:ext uri="{FF2B5EF4-FFF2-40B4-BE49-F238E27FC236}">
                    <a16:creationId xmlns:a16="http://schemas.microsoft.com/office/drawing/2014/main" id="{2A7F923B-6D53-40FB-BBF1-4FE8D152C3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985"/>
                <a:ext cx="0" cy="319"/>
              </a:xfrm>
              <a:prstGeom prst="line">
                <a:avLst/>
              </a:prstGeom>
              <a:noFill/>
              <a:ln w="25400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 sz="1400"/>
              </a:p>
            </p:txBody>
          </p:sp>
        </p:grpSp>
        <p:sp>
          <p:nvSpPr>
            <p:cNvPr id="139" name="Line 38">
              <a:extLst>
                <a:ext uri="{FF2B5EF4-FFF2-40B4-BE49-F238E27FC236}">
                  <a16:creationId xmlns:a16="http://schemas.microsoft.com/office/drawing/2014/main" id="{A61D3B15-06AD-4951-9771-30F77ACE19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58773" y="4167319"/>
              <a:ext cx="283826" cy="0"/>
            </a:xfrm>
            <a:prstGeom prst="line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 sz="1400"/>
            </a:p>
          </p:txBody>
        </p:sp>
        <p:sp>
          <p:nvSpPr>
            <p:cNvPr id="140" name="Line 39">
              <a:extLst>
                <a:ext uri="{FF2B5EF4-FFF2-40B4-BE49-F238E27FC236}">
                  <a16:creationId xmlns:a16="http://schemas.microsoft.com/office/drawing/2014/main" id="{681BD4ED-6971-4760-A7FB-C2F32F33D6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835029" y="4167319"/>
              <a:ext cx="916386" cy="0"/>
            </a:xfrm>
            <a:prstGeom prst="line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 sz="1400"/>
            </a:p>
          </p:txBody>
        </p:sp>
        <p:sp>
          <p:nvSpPr>
            <p:cNvPr id="141" name="Line 40">
              <a:extLst>
                <a:ext uri="{FF2B5EF4-FFF2-40B4-BE49-F238E27FC236}">
                  <a16:creationId xmlns:a16="http://schemas.microsoft.com/office/drawing/2014/main" id="{1FAB881D-C713-4093-9575-E00B9AA062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60644" y="4167319"/>
              <a:ext cx="874385" cy="0"/>
            </a:xfrm>
            <a:prstGeom prst="line">
              <a:avLst/>
            </a:prstGeom>
            <a:noFill/>
            <a:ln w="254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 sz="1400"/>
            </a:p>
          </p:txBody>
        </p:sp>
        <p:sp>
          <p:nvSpPr>
            <p:cNvPr id="142" name="Line 41">
              <a:extLst>
                <a:ext uri="{FF2B5EF4-FFF2-40B4-BE49-F238E27FC236}">
                  <a16:creationId xmlns:a16="http://schemas.microsoft.com/office/drawing/2014/main" id="{5EBF5F79-62B4-487D-B804-B813A5F8E7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71905" y="4167319"/>
              <a:ext cx="385646" cy="0"/>
            </a:xfrm>
            <a:prstGeom prst="line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 sz="1400"/>
            </a:p>
          </p:txBody>
        </p:sp>
        <p:sp>
          <p:nvSpPr>
            <p:cNvPr id="143" name="Rectangle 45">
              <a:extLst>
                <a:ext uri="{FF2B5EF4-FFF2-40B4-BE49-F238E27FC236}">
                  <a16:creationId xmlns:a16="http://schemas.microsoft.com/office/drawing/2014/main" id="{230CF7BB-CA59-40DF-8602-E4B251C06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2613" y="3572771"/>
              <a:ext cx="432812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s-ES" altLang="es-ES" sz="1600" dirty="0">
                  <a:solidFill>
                    <a:srgbClr val="92D050"/>
                  </a:solidFill>
                  <a:latin typeface="CG Times" pitchFamily="18" charset="0"/>
                </a:rPr>
                <a:t>X4</a:t>
              </a:r>
            </a:p>
          </p:txBody>
        </p:sp>
        <p:sp>
          <p:nvSpPr>
            <p:cNvPr id="144" name="Line 10">
              <a:extLst>
                <a:ext uri="{FF2B5EF4-FFF2-40B4-BE49-F238E27FC236}">
                  <a16:creationId xmlns:a16="http://schemas.microsoft.com/office/drawing/2014/main" id="{D7E46CEC-A52E-47DD-B992-68AD71291A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52780" y="3847856"/>
              <a:ext cx="0" cy="12256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 sz="1400"/>
            </a:p>
          </p:txBody>
        </p:sp>
        <p:sp>
          <p:nvSpPr>
            <p:cNvPr id="145" name="CuadroTexto 144">
              <a:extLst>
                <a:ext uri="{FF2B5EF4-FFF2-40B4-BE49-F238E27FC236}">
                  <a16:creationId xmlns:a16="http://schemas.microsoft.com/office/drawing/2014/main" id="{DD97A7AF-39A2-4AD3-B551-B5CEB2ABD737}"/>
                </a:ext>
              </a:extLst>
            </p:cNvPr>
            <p:cNvSpPr txBox="1"/>
            <p:nvPr/>
          </p:nvSpPr>
          <p:spPr>
            <a:xfrm>
              <a:off x="12653264" y="3966231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Lucida Console" panose="020B0609040504020204" pitchFamily="49" charset="0"/>
                </a:rPr>
                <a:t>( )</a:t>
              </a:r>
            </a:p>
          </p:txBody>
        </p:sp>
        <p:sp>
          <p:nvSpPr>
            <p:cNvPr id="146" name="Rectangle 45">
              <a:extLst>
                <a:ext uri="{FF2B5EF4-FFF2-40B4-BE49-F238E27FC236}">
                  <a16:creationId xmlns:a16="http://schemas.microsoft.com/office/drawing/2014/main" id="{58250BD1-312F-4531-ACFD-E7D0BFD5F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0718" y="3647855"/>
              <a:ext cx="54822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s-ES" altLang="es-ES" sz="1600" b="0">
                  <a:latin typeface="CG Times" pitchFamily="18" charset="0"/>
                </a:rPr>
                <a:t>Sal1</a:t>
              </a:r>
            </a:p>
          </p:txBody>
        </p:sp>
        <p:sp>
          <p:nvSpPr>
            <p:cNvPr id="147" name="Line 39">
              <a:extLst>
                <a:ext uri="{FF2B5EF4-FFF2-40B4-BE49-F238E27FC236}">
                  <a16:creationId xmlns:a16="http://schemas.microsoft.com/office/drawing/2014/main" id="{F3575DE9-0594-45CA-9C4B-56A6B37519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845437" y="4157495"/>
              <a:ext cx="0" cy="59898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 sz="1400"/>
            </a:p>
          </p:txBody>
        </p:sp>
        <p:sp>
          <p:nvSpPr>
            <p:cNvPr id="97" name="Line 9">
              <a:extLst>
                <a:ext uri="{FF2B5EF4-FFF2-40B4-BE49-F238E27FC236}">
                  <a16:creationId xmlns:a16="http://schemas.microsoft.com/office/drawing/2014/main" id="{801FCD19-3E6E-4BCD-B0A8-CDB773C047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77473" y="3858736"/>
              <a:ext cx="0" cy="21150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 sz="1400"/>
            </a:p>
          </p:txBody>
        </p:sp>
        <p:sp>
          <p:nvSpPr>
            <p:cNvPr id="171" name="Line 31">
              <a:extLst>
                <a:ext uri="{FF2B5EF4-FFF2-40B4-BE49-F238E27FC236}">
                  <a16:creationId xmlns:a16="http://schemas.microsoft.com/office/drawing/2014/main" id="{7ECD25D4-1AAF-4EDD-9A90-AA6848B5F5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44027" y="4549656"/>
              <a:ext cx="0" cy="4060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 sz="1400"/>
            </a:p>
          </p:txBody>
        </p:sp>
        <p:sp>
          <p:nvSpPr>
            <p:cNvPr id="172" name="Line 32">
              <a:extLst>
                <a:ext uri="{FF2B5EF4-FFF2-40B4-BE49-F238E27FC236}">
                  <a16:creationId xmlns:a16="http://schemas.microsoft.com/office/drawing/2014/main" id="{FFC78FD1-FF03-48E6-9E4F-45C32CB4F9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66212" y="4549656"/>
              <a:ext cx="0" cy="4060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 sz="1400"/>
            </a:p>
          </p:txBody>
        </p:sp>
        <p:sp>
          <p:nvSpPr>
            <p:cNvPr id="166" name="Line 40">
              <a:extLst>
                <a:ext uri="{FF2B5EF4-FFF2-40B4-BE49-F238E27FC236}">
                  <a16:creationId xmlns:a16="http://schemas.microsoft.com/office/drawing/2014/main" id="{735B3BA9-100E-499E-B8DB-3D0F0A2527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57303" y="4782431"/>
              <a:ext cx="9026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 sz="1400"/>
            </a:p>
          </p:txBody>
        </p:sp>
        <p:sp>
          <p:nvSpPr>
            <p:cNvPr id="167" name="Line 41">
              <a:extLst>
                <a:ext uri="{FF2B5EF4-FFF2-40B4-BE49-F238E27FC236}">
                  <a16:creationId xmlns:a16="http://schemas.microsoft.com/office/drawing/2014/main" id="{64ED6E09-9766-42E2-B0B5-9430C84BB2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68564" y="4782431"/>
              <a:ext cx="385646" cy="0"/>
            </a:xfrm>
            <a:prstGeom prst="line">
              <a:avLst/>
            </a:prstGeom>
            <a:noFill/>
            <a:ln w="254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 sz="1400"/>
            </a:p>
          </p:txBody>
        </p:sp>
        <p:sp>
          <p:nvSpPr>
            <p:cNvPr id="168" name="Rectangle 45">
              <a:extLst>
                <a:ext uri="{FF2B5EF4-FFF2-40B4-BE49-F238E27FC236}">
                  <a16:creationId xmlns:a16="http://schemas.microsoft.com/office/drawing/2014/main" id="{A454BE15-7FF5-49E2-A1A0-10EE6DC83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9272" y="4263349"/>
              <a:ext cx="432812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s-ES" altLang="es-ES" sz="1600" b="0" dirty="0">
                  <a:latin typeface="CG Times" pitchFamily="18" charset="0"/>
                </a:rPr>
                <a:t>X5</a:t>
              </a:r>
            </a:p>
          </p:txBody>
        </p:sp>
        <p:grpSp>
          <p:nvGrpSpPr>
            <p:cNvPr id="126" name="Grupo 125">
              <a:extLst>
                <a:ext uri="{FF2B5EF4-FFF2-40B4-BE49-F238E27FC236}">
                  <a16:creationId xmlns:a16="http://schemas.microsoft.com/office/drawing/2014/main" id="{2773C75E-AA36-4FBE-8F9E-D8EEC49A9561}"/>
                </a:ext>
              </a:extLst>
            </p:cNvPr>
            <p:cNvGrpSpPr/>
            <p:nvPr/>
          </p:nvGrpSpPr>
          <p:grpSpPr>
            <a:xfrm>
              <a:off x="10490752" y="5000112"/>
              <a:ext cx="2980875" cy="767643"/>
              <a:chOff x="3832412" y="1028472"/>
              <a:chExt cx="3718017" cy="957474"/>
            </a:xfrm>
          </p:grpSpPr>
          <p:grpSp>
            <p:nvGrpSpPr>
              <p:cNvPr id="127" name="Group 30">
                <a:extLst>
                  <a:ext uri="{FF2B5EF4-FFF2-40B4-BE49-F238E27FC236}">
                    <a16:creationId xmlns:a16="http://schemas.microsoft.com/office/drawing/2014/main" id="{57867026-4B4F-4048-BEC9-8ED9B3E8B0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00724" y="1479533"/>
                <a:ext cx="152400" cy="506413"/>
                <a:chOff x="1344" y="2985"/>
                <a:chExt cx="96" cy="319"/>
              </a:xfrm>
            </p:grpSpPr>
            <p:sp>
              <p:nvSpPr>
                <p:cNvPr id="136" name="Line 31">
                  <a:extLst>
                    <a:ext uri="{FF2B5EF4-FFF2-40B4-BE49-F238E27FC236}">
                      <a16:creationId xmlns:a16="http://schemas.microsoft.com/office/drawing/2014/main" id="{B543657C-F476-49C9-9160-BB1897A577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44" y="2985"/>
                  <a:ext cx="0" cy="319"/>
                </a:xfrm>
                <a:prstGeom prst="line">
                  <a:avLst/>
                </a:prstGeom>
                <a:noFill/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 sz="1400"/>
                </a:p>
              </p:txBody>
            </p:sp>
            <p:sp>
              <p:nvSpPr>
                <p:cNvPr id="137" name="Line 32">
                  <a:extLst>
                    <a:ext uri="{FF2B5EF4-FFF2-40B4-BE49-F238E27FC236}">
                      <a16:creationId xmlns:a16="http://schemas.microsoft.com/office/drawing/2014/main" id="{FF0AE853-BAD2-4A3F-8146-8EA796D169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985"/>
                  <a:ext cx="0" cy="319"/>
                </a:xfrm>
                <a:prstGeom prst="line">
                  <a:avLst/>
                </a:prstGeom>
                <a:noFill/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 sz="1400"/>
                </a:p>
              </p:txBody>
            </p:sp>
          </p:grpSp>
          <p:sp>
            <p:nvSpPr>
              <p:cNvPr id="128" name="Line 38">
                <a:extLst>
                  <a:ext uri="{FF2B5EF4-FFF2-40B4-BE49-F238E27FC236}">
                    <a16:creationId xmlns:a16="http://schemas.microsoft.com/office/drawing/2014/main" id="{555D8CBB-874F-4C3E-83ED-08FE0D5627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83717" y="1770046"/>
                <a:ext cx="354013" cy="0"/>
              </a:xfrm>
              <a:prstGeom prst="line">
                <a:avLst/>
              </a:prstGeom>
              <a:noFill/>
              <a:ln w="25400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 sz="1400"/>
              </a:p>
            </p:txBody>
          </p:sp>
          <p:sp>
            <p:nvSpPr>
              <p:cNvPr id="129" name="Line 39">
                <a:extLst>
                  <a:ext uri="{FF2B5EF4-FFF2-40B4-BE49-F238E27FC236}">
                    <a16:creationId xmlns:a16="http://schemas.microsoft.com/office/drawing/2014/main" id="{C0722287-1B5C-486A-BF78-FC49BA17D6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2624" y="1770046"/>
                <a:ext cx="1143000" cy="0"/>
              </a:xfrm>
              <a:prstGeom prst="line">
                <a:avLst/>
              </a:prstGeom>
              <a:noFill/>
              <a:ln w="25400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 sz="1400"/>
              </a:p>
            </p:txBody>
          </p:sp>
          <p:sp>
            <p:nvSpPr>
              <p:cNvPr id="130" name="Line 40">
                <a:extLst>
                  <a:ext uri="{FF2B5EF4-FFF2-40B4-BE49-F238E27FC236}">
                    <a16:creationId xmlns:a16="http://schemas.microsoft.com/office/drawing/2014/main" id="{69C57433-0483-4C8B-87E7-4710AEE292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42012" y="1770046"/>
                <a:ext cx="1090612" cy="0"/>
              </a:xfrm>
              <a:prstGeom prst="line">
                <a:avLst/>
              </a:prstGeom>
              <a:noFill/>
              <a:ln w="25400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 sz="1400"/>
              </a:p>
            </p:txBody>
          </p:sp>
          <p:sp>
            <p:nvSpPr>
              <p:cNvPr id="131" name="Line 41">
                <a:extLst>
                  <a:ext uri="{FF2B5EF4-FFF2-40B4-BE49-F238E27FC236}">
                    <a16:creationId xmlns:a16="http://schemas.microsoft.com/office/drawing/2014/main" id="{3950A393-F40C-4A09-B64E-1B0F38DA31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32412" y="1770046"/>
                <a:ext cx="481012" cy="0"/>
              </a:xfrm>
              <a:prstGeom prst="line">
                <a:avLst/>
              </a:pr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 sz="1400"/>
              </a:p>
            </p:txBody>
          </p:sp>
          <p:sp>
            <p:nvSpPr>
              <p:cNvPr id="132" name="Rectangle 45">
                <a:extLst>
                  <a:ext uri="{FF2B5EF4-FFF2-40B4-BE49-F238E27FC236}">
                    <a16:creationId xmlns:a16="http://schemas.microsoft.com/office/drawing/2014/main" id="{B61FC576-560D-4EA4-8891-00C958B3BF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7591" y="1028472"/>
                <a:ext cx="539842" cy="419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s-ES" altLang="es-ES" sz="1600" dirty="0">
                    <a:solidFill>
                      <a:srgbClr val="92D050"/>
                    </a:solidFill>
                    <a:latin typeface="CG Times" pitchFamily="18" charset="0"/>
                  </a:rPr>
                  <a:t>X4</a:t>
                </a:r>
              </a:p>
            </p:txBody>
          </p:sp>
          <p:sp>
            <p:nvSpPr>
              <p:cNvPr id="133" name="Line 10">
                <a:extLst>
                  <a:ext uri="{FF2B5EF4-FFF2-40B4-BE49-F238E27FC236}">
                    <a16:creationId xmlns:a16="http://schemas.microsoft.com/office/drawing/2014/main" id="{7D0F8309-A01D-4AED-B6B0-65BC3A21A5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50429" y="1371583"/>
                <a:ext cx="0" cy="6083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 sz="1400"/>
              </a:p>
            </p:txBody>
          </p:sp>
          <p:sp>
            <p:nvSpPr>
              <p:cNvPr id="134" name="CuadroTexto 133">
                <a:extLst>
                  <a:ext uri="{FF2B5EF4-FFF2-40B4-BE49-F238E27FC236}">
                    <a16:creationId xmlns:a16="http://schemas.microsoft.com/office/drawing/2014/main" id="{23C642EF-4BE7-49A5-AD4E-F1CA1B5B8553}"/>
                  </a:ext>
                </a:extLst>
              </p:cNvPr>
              <p:cNvSpPr txBox="1"/>
              <p:nvPr/>
            </p:nvSpPr>
            <p:spPr>
              <a:xfrm>
                <a:off x="6553200" y="1519231"/>
                <a:ext cx="752179" cy="460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b="1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Lucida Console" panose="020B0609040504020204" pitchFamily="49" charset="0"/>
                  </a:rPr>
                  <a:t>( )</a:t>
                </a:r>
              </a:p>
            </p:txBody>
          </p:sp>
          <p:sp>
            <p:nvSpPr>
              <p:cNvPr id="135" name="Rectangle 45">
                <a:extLst>
                  <a:ext uri="{FF2B5EF4-FFF2-40B4-BE49-F238E27FC236}">
                    <a16:creationId xmlns:a16="http://schemas.microsoft.com/office/drawing/2014/main" id="{859281D6-69D5-4627-9E42-31DB2FB7D0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9700" y="1122124"/>
                <a:ext cx="683800" cy="419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s-ES" altLang="es-ES" sz="1600" b="0">
                    <a:latin typeface="CG Times" pitchFamily="18" charset="0"/>
                  </a:rPr>
                  <a:t>Sal2</a:t>
                </a:r>
              </a:p>
            </p:txBody>
          </p:sp>
        </p:grpSp>
      </p:grpSp>
      <p:sp>
        <p:nvSpPr>
          <p:cNvPr id="195" name="CuadroTexto 194">
            <a:extLst>
              <a:ext uri="{FF2B5EF4-FFF2-40B4-BE49-F238E27FC236}">
                <a16:creationId xmlns:a16="http://schemas.microsoft.com/office/drawing/2014/main" id="{4D49AA4E-AD0A-4360-BF65-CA1C7254BDA1}"/>
              </a:ext>
            </a:extLst>
          </p:cNvPr>
          <p:cNvSpPr txBox="1"/>
          <p:nvPr/>
        </p:nvSpPr>
        <p:spPr>
          <a:xfrm>
            <a:off x="6358141" y="5379882"/>
            <a:ext cx="2075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SAL1 := X4 OR X5;</a:t>
            </a:r>
          </a:p>
          <a:p>
            <a:r>
              <a:rPr lang="es-ES" dirty="0"/>
              <a:t>SAL2 := X4;</a:t>
            </a:r>
          </a:p>
        </p:txBody>
      </p:sp>
    </p:spTree>
    <p:extLst>
      <p:ext uri="{BB962C8B-B14F-4D97-AF65-F5344CB8AC3E}">
        <p14:creationId xmlns:p14="http://schemas.microsoft.com/office/powerpoint/2010/main" val="19504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Tipos de datos del s7-1200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21</a:t>
            </a:fld>
            <a:endParaRPr kumimoji="0" lang="es-ES"/>
          </a:p>
        </p:txBody>
      </p:sp>
      <p:sp>
        <p:nvSpPr>
          <p:cNvPr id="7" name="TextBox 12"/>
          <p:cNvSpPr txBox="1"/>
          <p:nvPr/>
        </p:nvSpPr>
        <p:spPr>
          <a:xfrm>
            <a:off x="1157868" y="159276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0" b="1" dirty="0">
                <a:solidFill>
                  <a:srgbClr val="65B131">
                    <a:alpha val="64000"/>
                  </a:srgbClr>
                </a:solidFill>
                <a:cs typeface="Arial" pitchFamily="34" charset="0"/>
              </a:rPr>
              <a:t>4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0574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Tipos de datos del S7-1200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22</a:t>
            </a:fld>
            <a:endParaRPr kumimoji="0" lang="es-ES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576181"/>
              </p:ext>
            </p:extLst>
          </p:nvPr>
        </p:nvGraphicFramePr>
        <p:xfrm>
          <a:off x="597843" y="1910362"/>
          <a:ext cx="7391400" cy="44459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40313859"/>
                    </a:ext>
                  </a:extLst>
                </a:gridCol>
                <a:gridCol w="661285">
                  <a:extLst>
                    <a:ext uri="{9D8B030D-6E8A-4147-A177-3AD203B41FA5}">
                      <a16:colId xmlns:a16="http://schemas.microsoft.com/office/drawing/2014/main" val="3362518308"/>
                    </a:ext>
                  </a:extLst>
                </a:gridCol>
                <a:gridCol w="1531240">
                  <a:extLst>
                    <a:ext uri="{9D8B030D-6E8A-4147-A177-3AD203B41FA5}">
                      <a16:colId xmlns:a16="http://schemas.microsoft.com/office/drawing/2014/main" val="95048216"/>
                    </a:ext>
                  </a:extLst>
                </a:gridCol>
                <a:gridCol w="1646371">
                  <a:extLst>
                    <a:ext uri="{9D8B030D-6E8A-4147-A177-3AD203B41FA5}">
                      <a16:colId xmlns:a16="http://schemas.microsoft.com/office/drawing/2014/main" val="2379083594"/>
                    </a:ext>
                  </a:extLst>
                </a:gridCol>
                <a:gridCol w="1129656">
                  <a:extLst>
                    <a:ext uri="{9D8B030D-6E8A-4147-A177-3AD203B41FA5}">
                      <a16:colId xmlns:a16="http://schemas.microsoft.com/office/drawing/2014/main" val="663874027"/>
                    </a:ext>
                  </a:extLst>
                </a:gridCol>
                <a:gridCol w="1414736">
                  <a:extLst>
                    <a:ext uri="{9D8B030D-6E8A-4147-A177-3AD203B41FA5}">
                      <a16:colId xmlns:a16="http://schemas.microsoft.com/office/drawing/2014/main" val="973403407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1080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Tipo</a:t>
                      </a:r>
                      <a:r>
                        <a:rPr lang="en-US" sz="1200" dirty="0">
                          <a:effectLst/>
                        </a:rPr>
                        <a:t> de </a:t>
                      </a:r>
                      <a:r>
                        <a:rPr lang="en-US" sz="1200" dirty="0" err="1">
                          <a:effectLst/>
                        </a:rPr>
                        <a:t>datos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 bits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Representación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Rango numérico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inden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Ejemplos</a:t>
                      </a:r>
                      <a:r>
                        <a:rPr lang="en-US" sz="1200" dirty="0">
                          <a:effectLst/>
                        </a:rPr>
                        <a:t> de </a:t>
                      </a:r>
                      <a:r>
                        <a:rPr lang="en-US" sz="1200" dirty="0" err="1">
                          <a:effectLst/>
                        </a:rPr>
                        <a:t>constante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Ejemplos</a:t>
                      </a:r>
                      <a:r>
                        <a:rPr lang="en-US" sz="1200" dirty="0">
                          <a:effectLst/>
                        </a:rPr>
                        <a:t> de </a:t>
                      </a:r>
                      <a:r>
                        <a:rPr lang="en-US" sz="1200" dirty="0" err="1">
                          <a:effectLst/>
                        </a:rPr>
                        <a:t>dirección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2202654"/>
                  </a:ext>
                </a:extLst>
              </a:tr>
              <a:tr h="189865">
                <a:tc rowSpan="4">
                  <a:txBody>
                    <a:bodyPr/>
                    <a:lstStyle/>
                    <a:p>
                      <a:pPr marL="1080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Bool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marL="1080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Booleano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FALSE o TRUE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TRUE, 1,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I1.0 </a:t>
                      </a:r>
                    </a:p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Q0.1 </a:t>
                      </a:r>
                    </a:p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M50.7 o MX50.7</a:t>
                      </a:r>
                      <a:endParaRPr lang="es-ES" sz="1600" dirty="0">
                        <a:effectLst/>
                      </a:endParaRPr>
                    </a:p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DB1.DBX2.3</a:t>
                      </a:r>
                      <a:endParaRPr lang="es-ES" sz="1600" dirty="0"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2817752"/>
                  </a:ext>
                </a:extLst>
              </a:tr>
              <a:tr h="1835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Binario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 ó 1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0, 2#0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77591"/>
                  </a:ext>
                </a:extLst>
              </a:tr>
              <a:tr h="1835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Octal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8#0 ó 8#1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8#1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8201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Hexadecimal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16#0 ó 16#1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16#1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352919"/>
                  </a:ext>
                </a:extLst>
              </a:tr>
              <a:tr h="183515">
                <a:tc rowSpan="4">
                  <a:txBody>
                    <a:bodyPr/>
                    <a:lstStyle/>
                    <a:p>
                      <a:pPr marL="1080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Byte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marL="1080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Binario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2#0 a 2#11111111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2#00001111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IB2 </a:t>
                      </a:r>
                    </a:p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MB10</a:t>
                      </a:r>
                      <a:endParaRPr lang="es-ES" sz="1600" dirty="0">
                        <a:effectLst/>
                      </a:endParaRPr>
                    </a:p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DB1.DBB4</a:t>
                      </a:r>
                      <a:endParaRPr lang="es-ES" sz="1600" dirty="0"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1750161"/>
                  </a:ext>
                </a:extLst>
              </a:tr>
              <a:tr h="1835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Entero</a:t>
                      </a:r>
                      <a:r>
                        <a:rPr lang="en-US" sz="1200" dirty="0">
                          <a:effectLst/>
                        </a:rPr>
                        <a:t> sin </a:t>
                      </a:r>
                      <a:r>
                        <a:rPr lang="en-US" sz="1200" dirty="0" err="1">
                          <a:effectLst/>
                        </a:rPr>
                        <a:t>signo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 a 255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826826"/>
                  </a:ext>
                </a:extLst>
              </a:tr>
              <a:tr h="1835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Octal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8#0 a 8#377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8#17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741697"/>
                  </a:ext>
                </a:extLst>
              </a:tr>
              <a:tr h="21028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Hexadecimal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B#16#0 a B#16#FF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B#16#F, 16#F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488921"/>
                  </a:ext>
                </a:extLst>
              </a:tr>
              <a:tr h="183515">
                <a:tc rowSpan="4">
                  <a:txBody>
                    <a:bodyPr/>
                    <a:lstStyle/>
                    <a:p>
                      <a:pPr marL="1080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Word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marL="1080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Binario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2#0 a 2#1111…(16)..1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2#1111000011110000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MW10 </a:t>
                      </a:r>
                    </a:p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DB1.DBW2</a:t>
                      </a:r>
                      <a:endParaRPr lang="es-ES" sz="1600" dirty="0"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7358835"/>
                  </a:ext>
                </a:extLst>
              </a:tr>
              <a:tr h="1835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Entero sin signo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 a 65535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61680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012720"/>
                  </a:ext>
                </a:extLst>
              </a:tr>
              <a:tr h="1835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Octal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8#0 a 8#177777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8#170360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257866"/>
                  </a:ext>
                </a:extLst>
              </a:tr>
              <a:tr h="3619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Hexadecimal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W#16#0 a W#16#FFFF,</a:t>
                      </a:r>
                      <a:endParaRPr lang="es-ES" sz="1600" dirty="0">
                        <a:effectLst/>
                      </a:endParaRPr>
                    </a:p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16#0 a 16#FFFF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W#16#F0F0, 16#F0F0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839879"/>
                  </a:ext>
                </a:extLst>
              </a:tr>
              <a:tr h="462280">
                <a:tc rowSpan="4">
                  <a:txBody>
                    <a:bodyPr/>
                    <a:lstStyle/>
                    <a:p>
                      <a:pPr marL="1080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DWord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marL="1080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32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Binario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2#0 a</a:t>
                      </a:r>
                      <a:endParaRPr lang="es-ES" sz="1600" dirty="0">
                        <a:effectLst/>
                      </a:endParaRPr>
                    </a:p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2#11111…(32)..1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2#111100001111111100</a:t>
                      </a:r>
                      <a:endParaRPr lang="es-ES" sz="1600" dirty="0">
                        <a:effectLst/>
                      </a:endParaRPr>
                    </a:p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001111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MD10 </a:t>
                      </a:r>
                    </a:p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DB1.DBD8</a:t>
                      </a:r>
                      <a:endParaRPr lang="es-ES" sz="1600" dirty="0"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8696054"/>
                  </a:ext>
                </a:extLst>
              </a:tr>
              <a:tr h="25336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Entero sin signo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 a 4294967295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15793935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08359"/>
                  </a:ext>
                </a:extLst>
              </a:tr>
              <a:tr h="1835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Octal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8#0 a 8#37777777777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8#74177417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751613"/>
                  </a:ext>
                </a:extLst>
              </a:tr>
              <a:tr h="52959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Hexadecimal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DW#16#0000_0000 a DW#16#FFFF_FFFF, 16#0000_0000 a</a:t>
                      </a:r>
                      <a:endParaRPr lang="es-ES" sz="1600" dirty="0">
                        <a:effectLst/>
                      </a:endParaRPr>
                    </a:p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16#FFFF_FFFF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DW#16#F0FF0F</a:t>
                      </a:r>
                      <a:endParaRPr lang="es-ES" sz="1600" dirty="0">
                        <a:effectLst/>
                      </a:endParaRPr>
                    </a:p>
                    <a:p>
                      <a:pPr marL="1080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16#F0FF0F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200390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857251" y="1074571"/>
            <a:ext cx="6395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5">
                    <a:lumMod val="75000"/>
                  </a:schemeClr>
                </a:solidFill>
              </a:rPr>
              <a:t>Se aplica a Entradas I, Salidas Q y Memoria</a:t>
            </a:r>
          </a:p>
        </p:txBody>
      </p:sp>
      <p:sp>
        <p:nvSpPr>
          <p:cNvPr id="6" name="Google Shape;1591;p36">
            <a:extLst>
              <a:ext uri="{FF2B5EF4-FFF2-40B4-BE49-F238E27FC236}">
                <a16:creationId xmlns:a16="http://schemas.microsoft.com/office/drawing/2014/main" id="{C40F3D85-6EF8-48E6-8E8D-11E2F6B25C18}"/>
              </a:ext>
            </a:extLst>
          </p:cNvPr>
          <p:cNvSpPr txBox="1"/>
          <p:nvPr/>
        </p:nvSpPr>
        <p:spPr>
          <a:xfrm>
            <a:off x="0" y="5980638"/>
            <a:ext cx="308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2560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Tipos de datos enteros </a:t>
            </a:r>
            <a:r>
              <a:rPr lang="es-ES"/>
              <a:t>y reales. Para operaciones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23</a:t>
            </a:fld>
            <a:endParaRPr kumimoji="0" lang="es-ES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781443"/>
              </p:ext>
            </p:extLst>
          </p:nvPr>
        </p:nvGraphicFramePr>
        <p:xfrm>
          <a:off x="899591" y="1211731"/>
          <a:ext cx="7059689" cy="1983562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188976046"/>
                    </a:ext>
                  </a:extLst>
                </a:gridCol>
                <a:gridCol w="917058">
                  <a:extLst>
                    <a:ext uri="{9D8B030D-6E8A-4147-A177-3AD203B41FA5}">
                      <a16:colId xmlns:a16="http://schemas.microsoft.com/office/drawing/2014/main" val="1172770391"/>
                    </a:ext>
                  </a:extLst>
                </a:gridCol>
                <a:gridCol w="1320021">
                  <a:extLst>
                    <a:ext uri="{9D8B030D-6E8A-4147-A177-3AD203B41FA5}">
                      <a16:colId xmlns:a16="http://schemas.microsoft.com/office/drawing/2014/main" val="516691344"/>
                    </a:ext>
                  </a:extLst>
                </a:gridCol>
                <a:gridCol w="1978610">
                  <a:extLst>
                    <a:ext uri="{9D8B030D-6E8A-4147-A177-3AD203B41FA5}">
                      <a16:colId xmlns:a16="http://schemas.microsoft.com/office/drawing/2014/main" val="3403507906"/>
                    </a:ext>
                  </a:extLst>
                </a:gridCol>
                <a:gridCol w="2052000">
                  <a:extLst>
                    <a:ext uri="{9D8B030D-6E8A-4147-A177-3AD203B41FA5}">
                      <a16:colId xmlns:a16="http://schemas.microsoft.com/office/drawing/2014/main" val="3450704822"/>
                    </a:ext>
                  </a:extLst>
                </a:gridCol>
              </a:tblGrid>
              <a:tr h="475564">
                <a:tc>
                  <a:txBody>
                    <a:bodyPr/>
                    <a:lstStyle/>
                    <a:p>
                      <a:pPr marL="4000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Ti</a:t>
                      </a:r>
                      <a:r>
                        <a:rPr lang="en-US" sz="1200" spc="-5" dirty="0" err="1">
                          <a:effectLst/>
                        </a:rPr>
                        <a:t>p</a:t>
                      </a:r>
                      <a:r>
                        <a:rPr lang="en-US" sz="1200" dirty="0" err="1">
                          <a:effectLst/>
                        </a:rPr>
                        <a:t>o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de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</a:t>
                      </a:r>
                      <a:r>
                        <a:rPr lang="en-US" sz="1200" spc="-5" dirty="0" err="1">
                          <a:effectLst/>
                        </a:rPr>
                        <a:t>atos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005" marR="80010" indent="-635">
                        <a:lnSpc>
                          <a:spcPct val="76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Num</a:t>
                      </a:r>
                      <a:r>
                        <a:rPr lang="en-US" sz="1200" dirty="0">
                          <a:effectLst/>
                        </a:rPr>
                        <a:t> Bits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</a:t>
                      </a:r>
                      <a:r>
                        <a:rPr lang="en-US" sz="1200" spc="-5">
                          <a:effectLst/>
                        </a:rPr>
                        <a:t>a</a:t>
                      </a:r>
                      <a:r>
                        <a:rPr lang="en-US" sz="1200">
                          <a:effectLst/>
                        </a:rPr>
                        <a:t>n</a:t>
                      </a:r>
                      <a:r>
                        <a:rPr lang="en-US" sz="1200" spc="-5">
                          <a:effectLst/>
                        </a:rPr>
                        <a:t>g</a:t>
                      </a:r>
                      <a:r>
                        <a:rPr lang="en-US" sz="1200">
                          <a:effectLst/>
                        </a:rPr>
                        <a:t>o</a:t>
                      </a:r>
                      <a:r>
                        <a:rPr lang="en-US" sz="1200" spc="5">
                          <a:effectLst/>
                        </a:rPr>
                        <a:t> </a:t>
                      </a:r>
                      <a:r>
                        <a:rPr lang="en-US" sz="1200" spc="-5">
                          <a:effectLst/>
                        </a:rPr>
                        <a:t>nu</a:t>
                      </a:r>
                      <a:r>
                        <a:rPr lang="en-US" sz="1200" spc="5">
                          <a:effectLst/>
                        </a:rPr>
                        <a:t>m</a:t>
                      </a:r>
                      <a:r>
                        <a:rPr lang="en-US" sz="1200" spc="-5">
                          <a:effectLst/>
                        </a:rPr>
                        <a:t>érico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spc="5" dirty="0" err="1">
                          <a:effectLst/>
                        </a:rPr>
                        <a:t>E</a:t>
                      </a:r>
                      <a:r>
                        <a:rPr lang="en-US" sz="1200" spc="-5" dirty="0" err="1">
                          <a:effectLst/>
                        </a:rPr>
                        <a:t>je</a:t>
                      </a:r>
                      <a:r>
                        <a:rPr lang="en-US" sz="1200" spc="5" dirty="0" err="1">
                          <a:effectLst/>
                        </a:rPr>
                        <a:t>m</a:t>
                      </a:r>
                      <a:r>
                        <a:rPr lang="en-US" sz="1200" spc="-5" dirty="0" err="1">
                          <a:effectLst/>
                        </a:rPr>
                        <a:t>plo</a:t>
                      </a:r>
                      <a:r>
                        <a:rPr lang="en-US" sz="1200" dirty="0" err="1">
                          <a:effectLst/>
                        </a:rPr>
                        <a:t>s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d</a:t>
                      </a:r>
                      <a:r>
                        <a:rPr lang="en-US" sz="1200" dirty="0">
                          <a:effectLst/>
                        </a:rPr>
                        <a:t>e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spc="-5" dirty="0" err="1">
                          <a:effectLst/>
                        </a:rPr>
                        <a:t>c</a:t>
                      </a:r>
                      <a:r>
                        <a:rPr lang="en-US" sz="1200" dirty="0" err="1">
                          <a:effectLst/>
                        </a:rPr>
                        <a:t>o</a:t>
                      </a:r>
                      <a:r>
                        <a:rPr lang="en-US" sz="1200" spc="-5" dirty="0" err="1">
                          <a:effectLst/>
                        </a:rPr>
                        <a:t>nst</a:t>
                      </a:r>
                      <a:r>
                        <a:rPr lang="en-US" sz="1200" dirty="0" err="1">
                          <a:effectLst/>
                        </a:rPr>
                        <a:t>a</a:t>
                      </a:r>
                      <a:r>
                        <a:rPr lang="en-US" sz="1200" spc="-5" dirty="0" err="1">
                          <a:effectLst/>
                        </a:rPr>
                        <a:t>nte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005" marR="1303655" indent="-635" algn="ctr" defTabSz="1435100">
                        <a:lnSpc>
                          <a:spcPts val="15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</a:t>
                      </a:r>
                      <a:r>
                        <a:rPr lang="en-US" sz="1200" spc="-5">
                          <a:effectLst/>
                        </a:rPr>
                        <a:t>irec</a:t>
                      </a:r>
                      <a:r>
                        <a:rPr lang="en-US" sz="1200" spc="5">
                          <a:effectLst/>
                        </a:rPr>
                        <a:t>c</a:t>
                      </a:r>
                      <a:r>
                        <a:rPr lang="en-US" sz="1200" spc="-5">
                          <a:effectLst/>
                        </a:rPr>
                        <a:t>i</a:t>
                      </a:r>
                      <a:r>
                        <a:rPr lang="en-US" sz="1200">
                          <a:effectLst/>
                        </a:rPr>
                        <a:t>ón </a:t>
                      </a:r>
                      <a:r>
                        <a:rPr lang="en-US" sz="1200" spc="5">
                          <a:effectLst/>
                        </a:rPr>
                        <a:t>E</a:t>
                      </a:r>
                      <a:r>
                        <a:rPr lang="en-US" sz="1200" spc="-5">
                          <a:effectLst/>
                        </a:rPr>
                        <a:t>je</a:t>
                      </a:r>
                      <a:r>
                        <a:rPr lang="en-US" sz="1200" spc="5">
                          <a:effectLst/>
                        </a:rPr>
                        <a:t>m</a:t>
                      </a:r>
                      <a:r>
                        <a:rPr lang="en-US" sz="1200" spc="-5">
                          <a:effectLst/>
                        </a:rPr>
                        <a:t>plos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6927763"/>
                  </a:ext>
                </a:extLst>
              </a:tr>
              <a:tr h="229345">
                <a:tc>
                  <a:txBody>
                    <a:bodyPr/>
                    <a:lstStyle/>
                    <a:p>
                      <a:pPr marL="40005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</a:rPr>
                        <a:t>USInt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r>
                        <a:rPr lang="en-US" sz="1200" spc="-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a</a:t>
                      </a:r>
                      <a:r>
                        <a:rPr lang="en-US" sz="1200" spc="-5">
                          <a:effectLst/>
                        </a:rPr>
                        <a:t> 255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78</a:t>
                      </a:r>
                      <a:r>
                        <a:rPr lang="en-US" sz="1200" dirty="0">
                          <a:effectLst/>
                        </a:rPr>
                        <a:t>,</a:t>
                      </a:r>
                      <a:r>
                        <a:rPr lang="en-US" sz="1200" spc="-5" dirty="0">
                          <a:effectLst/>
                        </a:rPr>
                        <a:t> 2#</a:t>
                      </a:r>
                      <a:r>
                        <a:rPr lang="en-US" sz="1200" dirty="0">
                          <a:effectLst/>
                        </a:rPr>
                        <a:t>0</a:t>
                      </a:r>
                      <a:r>
                        <a:rPr lang="en-US" sz="1200" spc="-5" dirty="0">
                          <a:effectLst/>
                        </a:rPr>
                        <a:t>1</a:t>
                      </a:r>
                      <a:r>
                        <a:rPr lang="en-US" sz="1200" dirty="0">
                          <a:effectLst/>
                        </a:rPr>
                        <a:t>0</a:t>
                      </a:r>
                      <a:r>
                        <a:rPr lang="en-US" sz="1200" spc="-5" dirty="0">
                          <a:effectLst/>
                        </a:rPr>
                        <a:t>0</a:t>
                      </a:r>
                      <a:r>
                        <a:rPr lang="en-US" sz="1200" dirty="0">
                          <a:effectLst/>
                        </a:rPr>
                        <a:t>1</a:t>
                      </a:r>
                      <a:r>
                        <a:rPr lang="en-US" sz="1200" spc="-5" dirty="0">
                          <a:effectLst/>
                        </a:rPr>
                        <a:t>1</a:t>
                      </a: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4000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MB0, </a:t>
                      </a:r>
                    </a:p>
                    <a:p>
                      <a:pPr marL="4000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DB1.DBB4</a:t>
                      </a:r>
                      <a:endParaRPr lang="es-ES" sz="18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3870752"/>
                  </a:ext>
                </a:extLst>
              </a:tr>
              <a:tr h="222441">
                <a:tc>
                  <a:txBody>
                    <a:bodyPr/>
                    <a:lstStyle/>
                    <a:p>
                      <a:pPr marL="40005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</a:rPr>
                        <a:t>SInt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</a:rPr>
                        <a:t>-12</a:t>
                      </a:r>
                      <a:r>
                        <a:rPr lang="en-US" sz="1200">
                          <a:effectLst/>
                        </a:rPr>
                        <a:t>8</a:t>
                      </a:r>
                      <a:r>
                        <a:rPr lang="en-US" sz="1200" spc="-5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1</a:t>
                      </a:r>
                      <a:r>
                        <a:rPr lang="en-US" sz="1200" spc="-5" dirty="0">
                          <a:effectLst/>
                        </a:rPr>
                        <a:t>27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</a:t>
                      </a:r>
                      <a:r>
                        <a:rPr lang="en-US" sz="1200" spc="-5" dirty="0">
                          <a:effectLst/>
                        </a:rPr>
                        <a:t>50</a:t>
                      </a:r>
                      <a:r>
                        <a:rPr lang="en-US" sz="1200" dirty="0">
                          <a:effectLst/>
                        </a:rPr>
                        <a:t>,</a:t>
                      </a:r>
                      <a:r>
                        <a:rPr lang="en-US" sz="1200" spc="-5" dirty="0">
                          <a:effectLst/>
                        </a:rPr>
                        <a:t> 16#</a:t>
                      </a:r>
                      <a:r>
                        <a:rPr lang="en-US" sz="1200" dirty="0">
                          <a:effectLst/>
                        </a:rPr>
                        <a:t>50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165762"/>
                  </a:ext>
                </a:extLst>
              </a:tr>
              <a:tr h="221674">
                <a:tc>
                  <a:txBody>
                    <a:bodyPr/>
                    <a:lstStyle/>
                    <a:p>
                      <a:pPr marL="40005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</a:rPr>
                        <a:t>UInt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</a:rPr>
                        <a:t>16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</a:t>
                      </a:r>
                      <a:r>
                        <a:rPr lang="en-US" sz="1200" spc="-5" dirty="0">
                          <a:effectLst/>
                        </a:rPr>
                        <a:t> 65.</a:t>
                      </a:r>
                      <a:r>
                        <a:rPr lang="en-US" sz="1200" dirty="0">
                          <a:effectLst/>
                        </a:rPr>
                        <a:t>5</a:t>
                      </a:r>
                      <a:r>
                        <a:rPr lang="en-US" sz="1200" spc="-5" dirty="0">
                          <a:effectLst/>
                        </a:rPr>
                        <a:t>35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</a:rPr>
                        <a:t>65</a:t>
                      </a:r>
                      <a:r>
                        <a:rPr lang="en-US" sz="1200">
                          <a:effectLst/>
                        </a:rPr>
                        <a:t>2</a:t>
                      </a:r>
                      <a:r>
                        <a:rPr lang="en-US" sz="1200" spc="-5">
                          <a:effectLst/>
                        </a:rPr>
                        <a:t>95</a:t>
                      </a:r>
                      <a:r>
                        <a:rPr lang="en-US" sz="1200">
                          <a:effectLst/>
                        </a:rPr>
                        <a:t>,</a:t>
                      </a:r>
                      <a:r>
                        <a:rPr lang="en-US" sz="1200" spc="-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0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4000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MW2, </a:t>
                      </a:r>
                    </a:p>
                    <a:p>
                      <a:pPr marL="4000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DB1.DBW2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2714818"/>
                  </a:ext>
                </a:extLst>
              </a:tr>
              <a:tr h="221674">
                <a:tc>
                  <a:txBody>
                    <a:bodyPr/>
                    <a:lstStyle/>
                    <a:p>
                      <a:pPr marL="40005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</a:rPr>
                        <a:t>Int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</a:rPr>
                        <a:t>16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</a:rPr>
                        <a:t>-32</a:t>
                      </a:r>
                      <a:r>
                        <a:rPr lang="en-US" sz="1200" spc="-5" baseline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7</a:t>
                      </a:r>
                      <a:r>
                        <a:rPr lang="en-US" sz="1200" dirty="0">
                          <a:effectLst/>
                        </a:rPr>
                        <a:t>68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</a:t>
                      </a:r>
                      <a:r>
                        <a:rPr lang="en-US" sz="1200" spc="-5" dirty="0">
                          <a:effectLst/>
                        </a:rPr>
                        <a:t> 32</a:t>
                      </a:r>
                      <a:r>
                        <a:rPr lang="en-US" sz="1200" spc="-5" baseline="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767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</a:rPr>
                        <a:t>-30</a:t>
                      </a:r>
                      <a:r>
                        <a:rPr lang="en-US" sz="1200">
                          <a:effectLst/>
                        </a:rPr>
                        <a:t>0</a:t>
                      </a:r>
                      <a:r>
                        <a:rPr lang="en-US" sz="1200" spc="-5">
                          <a:effectLst/>
                        </a:rPr>
                        <a:t>00</a:t>
                      </a:r>
                      <a:r>
                        <a:rPr lang="en-US" sz="1200" dirty="0">
                          <a:effectLst/>
                        </a:rPr>
                        <a:t>,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+</a:t>
                      </a:r>
                      <a:r>
                        <a:rPr lang="en-US" sz="1200" spc="-5" dirty="0">
                          <a:effectLst/>
                        </a:rPr>
                        <a:t>30</a:t>
                      </a:r>
                      <a:r>
                        <a:rPr lang="en-US" sz="1200" dirty="0">
                          <a:effectLst/>
                        </a:rPr>
                        <a:t>0</a:t>
                      </a:r>
                      <a:r>
                        <a:rPr lang="en-US" sz="1200" spc="-5" dirty="0">
                          <a:effectLst/>
                        </a:rPr>
                        <a:t>00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07837"/>
                  </a:ext>
                </a:extLst>
              </a:tr>
              <a:tr h="221674">
                <a:tc>
                  <a:txBody>
                    <a:bodyPr/>
                    <a:lstStyle/>
                    <a:p>
                      <a:pPr marL="40005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</a:rPr>
                        <a:t>UDInt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</a:rPr>
                        <a:t>32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</a:t>
                      </a:r>
                      <a:r>
                        <a:rPr lang="en-US" sz="1200" spc="-5" dirty="0">
                          <a:effectLst/>
                        </a:rPr>
                        <a:t> 4.2</a:t>
                      </a:r>
                      <a:r>
                        <a:rPr lang="en-US" sz="1200" spc="5" dirty="0">
                          <a:effectLst/>
                        </a:rPr>
                        <a:t>9</a:t>
                      </a:r>
                      <a:r>
                        <a:rPr lang="en-US" sz="1200" spc="-5" dirty="0">
                          <a:effectLst/>
                        </a:rPr>
                        <a:t>4.967</a:t>
                      </a:r>
                      <a:r>
                        <a:rPr lang="en-US" sz="1200" spc="5" dirty="0">
                          <a:effectLst/>
                        </a:rPr>
                        <a:t>.</a:t>
                      </a:r>
                      <a:r>
                        <a:rPr lang="en-US" sz="1200" spc="-5" dirty="0">
                          <a:effectLst/>
                        </a:rPr>
                        <a:t>295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40</a:t>
                      </a:r>
                      <a:r>
                        <a:rPr lang="en-US" sz="1200" dirty="0">
                          <a:effectLst/>
                        </a:rPr>
                        <a:t>4</a:t>
                      </a:r>
                      <a:r>
                        <a:rPr lang="en-US" sz="1200" spc="-5" dirty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3</a:t>
                      </a:r>
                      <a:r>
                        <a:rPr lang="en-US" sz="1200" spc="-5" dirty="0">
                          <a:effectLst/>
                        </a:rPr>
                        <a:t>22</a:t>
                      </a:r>
                      <a:r>
                        <a:rPr lang="en-US" sz="1200" dirty="0">
                          <a:effectLst/>
                        </a:rPr>
                        <a:t>1</a:t>
                      </a:r>
                      <a:r>
                        <a:rPr lang="en-US" sz="1200" spc="-5" dirty="0">
                          <a:effectLst/>
                        </a:rPr>
                        <a:t>60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4000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MD6, </a:t>
                      </a:r>
                    </a:p>
                    <a:p>
                      <a:pPr marL="4000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DB1.DBD8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0825259"/>
                  </a:ext>
                </a:extLst>
              </a:tr>
              <a:tr h="391190">
                <a:tc>
                  <a:txBody>
                    <a:bodyPr/>
                    <a:lstStyle/>
                    <a:p>
                      <a:pPr marL="40005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</a:rPr>
                        <a:t>DInt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</a:rPr>
                        <a:t>32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-2.147.</a:t>
                      </a:r>
                      <a:r>
                        <a:rPr lang="en-US" sz="1200" dirty="0">
                          <a:effectLst/>
                        </a:rPr>
                        <a:t>4</a:t>
                      </a:r>
                      <a:r>
                        <a:rPr lang="en-US" sz="1200" spc="-5" dirty="0">
                          <a:effectLst/>
                        </a:rPr>
                        <a:t>83.</a:t>
                      </a:r>
                      <a:r>
                        <a:rPr lang="en-US" sz="1200" dirty="0">
                          <a:effectLst/>
                        </a:rPr>
                        <a:t>6</a:t>
                      </a:r>
                      <a:r>
                        <a:rPr lang="en-US" sz="1200" spc="-5" dirty="0">
                          <a:effectLst/>
                        </a:rPr>
                        <a:t>4</a:t>
                      </a:r>
                      <a:r>
                        <a:rPr lang="en-US" sz="1200" dirty="0">
                          <a:effectLst/>
                        </a:rPr>
                        <a:t>8 a</a:t>
                      </a:r>
                      <a:endParaRPr lang="es-ES" sz="1800" dirty="0">
                        <a:effectLst/>
                      </a:endParaRPr>
                    </a:p>
                    <a:p>
                      <a:pPr marL="4000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2.147.</a:t>
                      </a:r>
                      <a:r>
                        <a:rPr lang="en-US" sz="1200" dirty="0">
                          <a:effectLst/>
                        </a:rPr>
                        <a:t>4</a:t>
                      </a:r>
                      <a:r>
                        <a:rPr lang="en-US" sz="1200" spc="-5" dirty="0">
                          <a:effectLst/>
                        </a:rPr>
                        <a:t>83.</a:t>
                      </a:r>
                      <a:r>
                        <a:rPr lang="en-US" sz="1200" dirty="0">
                          <a:effectLst/>
                        </a:rPr>
                        <a:t>6</a:t>
                      </a:r>
                      <a:r>
                        <a:rPr lang="en-US" sz="1200" spc="-5" dirty="0">
                          <a:effectLst/>
                        </a:rPr>
                        <a:t>4</a:t>
                      </a:r>
                      <a:r>
                        <a:rPr lang="en-US" sz="1200" dirty="0">
                          <a:effectLst/>
                        </a:rPr>
                        <a:t>7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-21</a:t>
                      </a:r>
                      <a:r>
                        <a:rPr lang="en-US" sz="1200" dirty="0">
                          <a:effectLst/>
                        </a:rPr>
                        <a:t>3</a:t>
                      </a:r>
                      <a:r>
                        <a:rPr lang="en-US" sz="1200" spc="-5" dirty="0">
                          <a:effectLst/>
                        </a:rPr>
                        <a:t>17</a:t>
                      </a:r>
                      <a:r>
                        <a:rPr lang="en-US" sz="1200" dirty="0">
                          <a:effectLst/>
                        </a:rPr>
                        <a:t>5</a:t>
                      </a:r>
                      <a:r>
                        <a:rPr lang="en-US" sz="1200" spc="-5" dirty="0">
                          <a:effectLst/>
                        </a:rPr>
                        <a:t>4</a:t>
                      </a:r>
                      <a:r>
                        <a:rPr lang="en-US" sz="1200" dirty="0">
                          <a:effectLst/>
                        </a:rPr>
                        <a:t>9</a:t>
                      </a:r>
                      <a:r>
                        <a:rPr lang="en-US" sz="1200" spc="-5" dirty="0">
                          <a:effectLst/>
                        </a:rPr>
                        <a:t>92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408325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096964"/>
              </p:ext>
            </p:extLst>
          </p:nvPr>
        </p:nvGraphicFramePr>
        <p:xfrm>
          <a:off x="899591" y="3356992"/>
          <a:ext cx="7100828" cy="2140783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917444">
                  <a:extLst>
                    <a:ext uri="{9D8B030D-6E8A-4147-A177-3AD203B41FA5}">
                      <a16:colId xmlns:a16="http://schemas.microsoft.com/office/drawing/2014/main" val="1908191764"/>
                    </a:ext>
                  </a:extLst>
                </a:gridCol>
                <a:gridCol w="727457">
                  <a:extLst>
                    <a:ext uri="{9D8B030D-6E8A-4147-A177-3AD203B41FA5}">
                      <a16:colId xmlns:a16="http://schemas.microsoft.com/office/drawing/2014/main" val="774943311"/>
                    </a:ext>
                  </a:extLst>
                </a:gridCol>
                <a:gridCol w="1454914">
                  <a:extLst>
                    <a:ext uri="{9D8B030D-6E8A-4147-A177-3AD203B41FA5}">
                      <a16:colId xmlns:a16="http://schemas.microsoft.com/office/drawing/2014/main" val="2856302949"/>
                    </a:ext>
                  </a:extLst>
                </a:gridCol>
                <a:gridCol w="2158891">
                  <a:extLst>
                    <a:ext uri="{9D8B030D-6E8A-4147-A177-3AD203B41FA5}">
                      <a16:colId xmlns:a16="http://schemas.microsoft.com/office/drawing/2014/main" val="3561161158"/>
                    </a:ext>
                  </a:extLst>
                </a:gridCol>
                <a:gridCol w="1842122">
                  <a:extLst>
                    <a:ext uri="{9D8B030D-6E8A-4147-A177-3AD203B41FA5}">
                      <a16:colId xmlns:a16="http://schemas.microsoft.com/office/drawing/2014/main" val="638880355"/>
                    </a:ext>
                  </a:extLst>
                </a:gridCol>
              </a:tblGrid>
              <a:tr h="376438">
                <a:tc>
                  <a:txBody>
                    <a:bodyPr/>
                    <a:lstStyle/>
                    <a:p>
                      <a:pPr marL="40005" marR="151130">
                        <a:lnSpc>
                          <a:spcPct val="76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Ti</a:t>
                      </a:r>
                      <a:r>
                        <a:rPr lang="en-US" sz="1200" spc="-5" dirty="0" err="1">
                          <a:effectLst/>
                        </a:rPr>
                        <a:t>p</a:t>
                      </a:r>
                      <a:r>
                        <a:rPr lang="en-US" sz="1200" dirty="0" err="1">
                          <a:effectLst/>
                        </a:rPr>
                        <a:t>o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de </a:t>
                      </a:r>
                      <a:r>
                        <a:rPr lang="en-US" sz="1200" dirty="0" err="1">
                          <a:effectLst/>
                        </a:rPr>
                        <a:t>d</a:t>
                      </a:r>
                      <a:r>
                        <a:rPr lang="en-US" sz="1200" spc="-5" dirty="0" err="1">
                          <a:effectLst/>
                        </a:rPr>
                        <a:t>a</a:t>
                      </a:r>
                      <a:r>
                        <a:rPr lang="en-US" sz="1200" dirty="0" err="1">
                          <a:effectLst/>
                        </a:rPr>
                        <a:t>t</a:t>
                      </a:r>
                      <a:r>
                        <a:rPr lang="en-US" sz="1200" spc="-5" dirty="0" err="1">
                          <a:effectLst/>
                        </a:rPr>
                        <a:t>o</a:t>
                      </a:r>
                      <a:r>
                        <a:rPr lang="en-US" sz="1200" dirty="0" err="1">
                          <a:effectLst/>
                        </a:rPr>
                        <a:t>s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005" marR="56515">
                        <a:lnSpc>
                          <a:spcPct val="76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T</a:t>
                      </a:r>
                      <a:r>
                        <a:rPr lang="en-US" sz="1200" spc="-5" dirty="0" err="1">
                          <a:effectLst/>
                        </a:rPr>
                        <a:t>a</a:t>
                      </a:r>
                      <a:r>
                        <a:rPr lang="en-US" sz="1200" dirty="0" err="1">
                          <a:effectLst/>
                        </a:rPr>
                        <a:t>m</a:t>
                      </a:r>
                      <a:r>
                        <a:rPr lang="en-US" sz="1200" spc="-5" dirty="0" err="1">
                          <a:effectLst/>
                        </a:rPr>
                        <a:t>a</a:t>
                      </a:r>
                      <a:r>
                        <a:rPr lang="en-US" sz="1200" dirty="0" err="1">
                          <a:effectLst/>
                        </a:rPr>
                        <a:t>ño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spc="-5" dirty="0" err="1">
                          <a:effectLst/>
                        </a:rPr>
                        <a:t>en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b</a:t>
                      </a:r>
                      <a:r>
                        <a:rPr lang="en-US" sz="1200" spc="-5" dirty="0">
                          <a:effectLst/>
                        </a:rPr>
                        <a:t>i</a:t>
                      </a:r>
                      <a:r>
                        <a:rPr lang="en-US" sz="1200" dirty="0">
                          <a:effectLst/>
                        </a:rPr>
                        <a:t>ts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R</a:t>
                      </a:r>
                      <a:r>
                        <a:rPr lang="en-US" sz="1200" spc="-5" dirty="0" err="1">
                          <a:effectLst/>
                        </a:rPr>
                        <a:t>a</a:t>
                      </a:r>
                      <a:r>
                        <a:rPr lang="en-US" sz="1200" dirty="0" err="1">
                          <a:effectLst/>
                        </a:rPr>
                        <a:t>n</a:t>
                      </a:r>
                      <a:r>
                        <a:rPr lang="en-US" sz="1200" spc="-5" dirty="0" err="1">
                          <a:effectLst/>
                        </a:rPr>
                        <a:t>g</a:t>
                      </a:r>
                      <a:r>
                        <a:rPr lang="en-US" sz="1200" dirty="0" err="1">
                          <a:effectLst/>
                        </a:rPr>
                        <a:t>o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spc="-5" dirty="0" err="1">
                          <a:effectLst/>
                        </a:rPr>
                        <a:t>nu</a:t>
                      </a:r>
                      <a:r>
                        <a:rPr lang="en-US" sz="1200" spc="5" dirty="0" err="1">
                          <a:effectLst/>
                        </a:rPr>
                        <a:t>m</a:t>
                      </a:r>
                      <a:r>
                        <a:rPr lang="en-US" sz="1200" spc="-5" dirty="0" err="1">
                          <a:effectLst/>
                        </a:rPr>
                        <a:t>érico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spc="5">
                          <a:effectLst/>
                        </a:rPr>
                        <a:t>E</a:t>
                      </a:r>
                      <a:r>
                        <a:rPr lang="en-US" sz="1200" spc="-5">
                          <a:effectLst/>
                        </a:rPr>
                        <a:t>je</a:t>
                      </a:r>
                      <a:r>
                        <a:rPr lang="en-US" sz="1200" spc="5">
                          <a:effectLst/>
                        </a:rPr>
                        <a:t>m</a:t>
                      </a:r>
                      <a:r>
                        <a:rPr lang="en-US" sz="1200" spc="-5">
                          <a:effectLst/>
                        </a:rPr>
                        <a:t>plo</a:t>
                      </a:r>
                      <a:r>
                        <a:rPr lang="en-US" sz="1200">
                          <a:effectLst/>
                        </a:rPr>
                        <a:t>s</a:t>
                      </a:r>
                      <a:r>
                        <a:rPr lang="en-US" sz="1200" spc="5">
                          <a:effectLst/>
                        </a:rPr>
                        <a:t> </a:t>
                      </a:r>
                      <a:r>
                        <a:rPr lang="en-US" sz="1200" spc="-5">
                          <a:effectLst/>
                        </a:rPr>
                        <a:t>d</a:t>
                      </a:r>
                      <a:r>
                        <a:rPr lang="en-US" sz="1200">
                          <a:effectLst/>
                        </a:rPr>
                        <a:t>e</a:t>
                      </a:r>
                      <a:r>
                        <a:rPr lang="en-US" sz="1200" spc="-5">
                          <a:effectLst/>
                        </a:rPr>
                        <a:t> c</a:t>
                      </a:r>
                      <a:r>
                        <a:rPr lang="en-US" sz="1200">
                          <a:effectLst/>
                        </a:rPr>
                        <a:t>o</a:t>
                      </a:r>
                      <a:r>
                        <a:rPr lang="en-US" sz="1200" spc="-5">
                          <a:effectLst/>
                        </a:rPr>
                        <a:t>nst</a:t>
                      </a:r>
                      <a:r>
                        <a:rPr lang="en-US" sz="1200">
                          <a:effectLst/>
                        </a:rPr>
                        <a:t>a</a:t>
                      </a:r>
                      <a:r>
                        <a:rPr lang="en-US" sz="1200" spc="-5">
                          <a:effectLst/>
                        </a:rPr>
                        <a:t>nte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spc="5">
                          <a:effectLst/>
                        </a:rPr>
                        <a:t>E</a:t>
                      </a:r>
                      <a:r>
                        <a:rPr lang="en-US" sz="1200" spc="-5">
                          <a:effectLst/>
                        </a:rPr>
                        <a:t>je</a:t>
                      </a:r>
                      <a:r>
                        <a:rPr lang="en-US" sz="1200" spc="5">
                          <a:effectLst/>
                        </a:rPr>
                        <a:t>m</a:t>
                      </a:r>
                      <a:r>
                        <a:rPr lang="en-US" sz="1200" spc="-5">
                          <a:effectLst/>
                        </a:rPr>
                        <a:t>plo</a:t>
                      </a:r>
                      <a:r>
                        <a:rPr lang="en-US" sz="1200">
                          <a:effectLst/>
                        </a:rPr>
                        <a:t>s</a:t>
                      </a:r>
                      <a:r>
                        <a:rPr lang="en-US" sz="1200" spc="5">
                          <a:effectLst/>
                        </a:rPr>
                        <a:t> </a:t>
                      </a:r>
                      <a:r>
                        <a:rPr lang="en-US" sz="1200" spc="-5">
                          <a:effectLst/>
                        </a:rPr>
                        <a:t>d</a:t>
                      </a:r>
                      <a:r>
                        <a:rPr lang="en-US" sz="1200">
                          <a:effectLst/>
                        </a:rPr>
                        <a:t>e</a:t>
                      </a:r>
                      <a:r>
                        <a:rPr lang="en-US" sz="1200" spc="-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d</a:t>
                      </a:r>
                      <a:r>
                        <a:rPr lang="en-US" sz="1200" spc="-5">
                          <a:effectLst/>
                        </a:rPr>
                        <a:t>i</a:t>
                      </a:r>
                      <a:r>
                        <a:rPr lang="en-US" sz="1200" spc="5">
                          <a:effectLst/>
                        </a:rPr>
                        <a:t>r</a:t>
                      </a:r>
                      <a:r>
                        <a:rPr lang="en-US" sz="1200" spc="-5">
                          <a:effectLst/>
                        </a:rPr>
                        <a:t>ecc</a:t>
                      </a:r>
                      <a:r>
                        <a:rPr lang="en-US" sz="1200">
                          <a:effectLst/>
                        </a:rPr>
                        <a:t>i</a:t>
                      </a:r>
                      <a:r>
                        <a:rPr lang="en-US" sz="1200" spc="-5">
                          <a:effectLst/>
                        </a:rPr>
                        <a:t>ón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0220468"/>
                  </a:ext>
                </a:extLst>
              </a:tr>
              <a:tr h="847247">
                <a:tc>
                  <a:txBody>
                    <a:bodyPr/>
                    <a:lstStyle/>
                    <a:p>
                      <a:pPr marL="72000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200" b="1" spc="-5" dirty="0">
                          <a:effectLst/>
                        </a:rPr>
                        <a:t>Real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32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-3.40</a:t>
                      </a:r>
                      <a:r>
                        <a:rPr lang="en-US" sz="1200" dirty="0">
                          <a:effectLst/>
                        </a:rPr>
                        <a:t>2</a:t>
                      </a:r>
                      <a:r>
                        <a:rPr lang="en-US" sz="1200" spc="-5" dirty="0">
                          <a:effectLst/>
                        </a:rPr>
                        <a:t>8</a:t>
                      </a:r>
                      <a:r>
                        <a:rPr lang="en-US" sz="1200" dirty="0">
                          <a:effectLst/>
                        </a:rPr>
                        <a:t>2</a:t>
                      </a:r>
                      <a:r>
                        <a:rPr lang="en-US" sz="1200" spc="-5" dirty="0">
                          <a:effectLst/>
                        </a:rPr>
                        <a:t>3e</a:t>
                      </a:r>
                      <a:r>
                        <a:rPr lang="en-US" sz="1200" dirty="0">
                          <a:effectLst/>
                        </a:rPr>
                        <a:t>+</a:t>
                      </a:r>
                      <a:r>
                        <a:rPr lang="en-US" sz="1200" spc="-5" dirty="0">
                          <a:effectLst/>
                        </a:rPr>
                        <a:t>3</a:t>
                      </a:r>
                      <a:r>
                        <a:rPr lang="en-US" sz="1200" dirty="0">
                          <a:effectLst/>
                        </a:rPr>
                        <a:t>8 a  </a:t>
                      </a:r>
                      <a:r>
                        <a:rPr lang="en-US" sz="1200" spc="-5" dirty="0">
                          <a:effectLst/>
                        </a:rPr>
                        <a:t> −1.17</a:t>
                      </a:r>
                      <a:r>
                        <a:rPr lang="en-US" sz="1200" dirty="0">
                          <a:effectLst/>
                        </a:rPr>
                        <a:t>5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4</a:t>
                      </a:r>
                      <a:r>
                        <a:rPr lang="en-US" sz="1200" spc="-5" dirty="0">
                          <a:effectLst/>
                        </a:rPr>
                        <a:t>95e</a:t>
                      </a:r>
                      <a:r>
                        <a:rPr lang="en-US" sz="1200" spc="5" dirty="0">
                          <a:effectLst/>
                        </a:rPr>
                        <a:t>-</a:t>
                      </a:r>
                      <a:r>
                        <a:rPr lang="en-US" sz="1200" spc="-5" dirty="0">
                          <a:effectLst/>
                        </a:rPr>
                        <a:t>38,</a:t>
                      </a:r>
                      <a:endParaRPr lang="es-ES" sz="1800" dirty="0">
                        <a:effectLst/>
                      </a:endParaRPr>
                    </a:p>
                    <a:p>
                      <a:pPr marL="720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±0,</a:t>
                      </a:r>
                      <a:endParaRPr lang="es-ES" sz="1800" dirty="0">
                        <a:effectLst/>
                      </a:endParaRPr>
                    </a:p>
                    <a:p>
                      <a:pPr marL="720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</a:t>
                      </a:r>
                      <a:r>
                        <a:rPr lang="en-US" sz="1200" spc="-5" dirty="0">
                          <a:effectLst/>
                        </a:rPr>
                        <a:t>1.17</a:t>
                      </a:r>
                      <a:r>
                        <a:rPr lang="en-US" sz="1200" dirty="0">
                          <a:effectLst/>
                        </a:rPr>
                        <a:t>5</a:t>
                      </a:r>
                      <a:r>
                        <a:rPr lang="en-US" sz="1200" spc="-5" dirty="0">
                          <a:effectLst/>
                        </a:rPr>
                        <a:t> 4</a:t>
                      </a:r>
                      <a:r>
                        <a:rPr lang="en-US" sz="1200" dirty="0">
                          <a:effectLst/>
                        </a:rPr>
                        <a:t>9</a:t>
                      </a:r>
                      <a:r>
                        <a:rPr lang="en-US" sz="1200" spc="-5" dirty="0">
                          <a:effectLst/>
                        </a:rPr>
                        <a:t>5e</a:t>
                      </a:r>
                      <a:r>
                        <a:rPr lang="en-US" sz="1200" spc="5" dirty="0">
                          <a:effectLst/>
                        </a:rPr>
                        <a:t>-</a:t>
                      </a:r>
                      <a:r>
                        <a:rPr lang="en-US" sz="1200" dirty="0">
                          <a:effectLst/>
                        </a:rPr>
                        <a:t>38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+</a:t>
                      </a:r>
                      <a:r>
                        <a:rPr lang="en-US" sz="1200" spc="-5" dirty="0">
                          <a:effectLst/>
                        </a:rPr>
                        <a:t>3.40</a:t>
                      </a:r>
                      <a:r>
                        <a:rPr lang="en-US" sz="1200" dirty="0">
                          <a:effectLst/>
                        </a:rPr>
                        <a:t>2</a:t>
                      </a:r>
                      <a:r>
                        <a:rPr lang="en-US" sz="1200" spc="-5" dirty="0">
                          <a:effectLst/>
                        </a:rPr>
                        <a:t>82</a:t>
                      </a:r>
                      <a:r>
                        <a:rPr lang="en-US" sz="1200" dirty="0">
                          <a:effectLst/>
                        </a:rPr>
                        <a:t>3</a:t>
                      </a:r>
                      <a:r>
                        <a:rPr lang="en-US" sz="1200" spc="-5" dirty="0">
                          <a:effectLst/>
                        </a:rPr>
                        <a:t>e</a:t>
                      </a:r>
                      <a:r>
                        <a:rPr lang="en-US" sz="1200" dirty="0">
                          <a:effectLst/>
                        </a:rPr>
                        <a:t>+</a:t>
                      </a:r>
                      <a:r>
                        <a:rPr lang="en-US" sz="1200" spc="-5" dirty="0">
                          <a:effectLst/>
                        </a:rPr>
                        <a:t>38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123.</a:t>
                      </a:r>
                      <a:r>
                        <a:rPr lang="en-US" sz="1200" dirty="0">
                          <a:effectLst/>
                        </a:rPr>
                        <a:t>4</a:t>
                      </a:r>
                      <a:r>
                        <a:rPr lang="en-US" sz="1200" spc="-5" dirty="0">
                          <a:effectLst/>
                        </a:rPr>
                        <a:t>56</a:t>
                      </a:r>
                      <a:r>
                        <a:rPr lang="en-US" sz="1200" dirty="0">
                          <a:effectLst/>
                        </a:rPr>
                        <a:t>,</a:t>
                      </a:r>
                      <a:r>
                        <a:rPr lang="en-US" sz="1200" spc="-5" dirty="0">
                          <a:effectLst/>
                        </a:rPr>
                        <a:t> -3.4</a:t>
                      </a:r>
                      <a:r>
                        <a:rPr lang="en-US" sz="1200" dirty="0">
                          <a:effectLst/>
                        </a:rPr>
                        <a:t>,</a:t>
                      </a:r>
                      <a:r>
                        <a:rPr lang="en-US" sz="1200" spc="-5" dirty="0">
                          <a:effectLst/>
                        </a:rPr>
                        <a:t> 1.0e-5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s-ES" sz="1200" spc="-5" dirty="0">
                          <a:effectLst/>
                        </a:rPr>
                        <a:t>MD1</a:t>
                      </a:r>
                      <a:r>
                        <a:rPr lang="es-ES" sz="1200" dirty="0">
                          <a:effectLst/>
                        </a:rPr>
                        <a:t>0</a:t>
                      </a:r>
                      <a:r>
                        <a:rPr lang="es-ES" sz="1200" spc="-5" dirty="0">
                          <a:effectLst/>
                        </a:rPr>
                        <a:t>0</a:t>
                      </a:r>
                      <a:r>
                        <a:rPr lang="es-ES" sz="1200" dirty="0">
                          <a:effectLst/>
                        </a:rPr>
                        <a:t>,</a:t>
                      </a:r>
                      <a:r>
                        <a:rPr lang="es-ES" sz="1200" spc="-5" dirty="0">
                          <a:effectLst/>
                        </a:rPr>
                        <a:t> </a:t>
                      </a:r>
                    </a:p>
                    <a:p>
                      <a:pPr marL="72000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s-ES" sz="1200" spc="-5" dirty="0">
                          <a:effectLst/>
                        </a:rPr>
                        <a:t>DB1.</a:t>
                      </a:r>
                      <a:r>
                        <a:rPr lang="es-ES" sz="1200" dirty="0">
                          <a:effectLst/>
                        </a:rPr>
                        <a:t>D</a:t>
                      </a:r>
                      <a:r>
                        <a:rPr lang="es-ES" sz="1200" spc="-5" dirty="0">
                          <a:effectLst/>
                        </a:rPr>
                        <a:t>BD8</a:t>
                      </a:r>
                      <a:endParaRPr lang="es-ES" sz="18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9600336"/>
                  </a:ext>
                </a:extLst>
              </a:tr>
              <a:tr h="917098">
                <a:tc>
                  <a:txBody>
                    <a:bodyPr/>
                    <a:lstStyle/>
                    <a:p>
                      <a:pPr marL="72000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200" b="1" spc="-5" dirty="0" err="1">
                          <a:effectLst/>
                        </a:rPr>
                        <a:t>LR</a:t>
                      </a:r>
                      <a:r>
                        <a:rPr lang="en-US" sz="1200" b="1" dirty="0" err="1">
                          <a:effectLst/>
                        </a:rPr>
                        <a:t>e</a:t>
                      </a:r>
                      <a:r>
                        <a:rPr lang="en-US" sz="1200" b="1" spc="-5" dirty="0" err="1">
                          <a:effectLst/>
                        </a:rPr>
                        <a:t>a</a:t>
                      </a:r>
                      <a:r>
                        <a:rPr lang="en-US" sz="1200" b="1" dirty="0" err="1">
                          <a:effectLst/>
                        </a:rPr>
                        <a:t>l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</a:rPr>
                        <a:t>64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-1,79</a:t>
                      </a:r>
                      <a:r>
                        <a:rPr lang="en-US" sz="1200" dirty="0">
                          <a:effectLst/>
                        </a:rPr>
                        <a:t>7</a:t>
                      </a:r>
                      <a:r>
                        <a:rPr lang="en-US" sz="1200" spc="-5" dirty="0">
                          <a:effectLst/>
                        </a:rPr>
                        <a:t>6</a:t>
                      </a:r>
                      <a:r>
                        <a:rPr lang="en-US" sz="1200" dirty="0">
                          <a:effectLst/>
                        </a:rPr>
                        <a:t>9</a:t>
                      </a:r>
                      <a:r>
                        <a:rPr lang="en-US" sz="1200" spc="-5" dirty="0">
                          <a:effectLst/>
                        </a:rPr>
                        <a:t>31e</a:t>
                      </a:r>
                      <a:r>
                        <a:rPr lang="en-US" sz="1200" dirty="0">
                          <a:effectLst/>
                        </a:rPr>
                        <a:t>+</a:t>
                      </a:r>
                      <a:r>
                        <a:rPr lang="en-US" sz="1200" spc="-5" dirty="0">
                          <a:effectLst/>
                        </a:rPr>
                        <a:t>3</a:t>
                      </a:r>
                      <a:r>
                        <a:rPr lang="en-US" sz="1200" dirty="0">
                          <a:effectLst/>
                        </a:rPr>
                        <a:t>08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</a:t>
                      </a:r>
                      <a:endParaRPr lang="es-ES" sz="1800" dirty="0">
                        <a:effectLst/>
                      </a:endParaRPr>
                    </a:p>
                    <a:p>
                      <a:pPr marL="720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-2,22</a:t>
                      </a:r>
                      <a:r>
                        <a:rPr lang="en-US" sz="1200" dirty="0">
                          <a:effectLst/>
                        </a:rPr>
                        <a:t>5</a:t>
                      </a:r>
                      <a:r>
                        <a:rPr lang="en-US" sz="1200" spc="-5" dirty="0">
                          <a:effectLst/>
                        </a:rPr>
                        <a:t>0</a:t>
                      </a:r>
                      <a:r>
                        <a:rPr lang="en-US" sz="1200" dirty="0">
                          <a:effectLst/>
                        </a:rPr>
                        <a:t>7</a:t>
                      </a:r>
                      <a:r>
                        <a:rPr lang="en-US" sz="1200" spc="-5" dirty="0">
                          <a:effectLst/>
                        </a:rPr>
                        <a:t>38e-</a:t>
                      </a:r>
                      <a:r>
                        <a:rPr lang="en-US" sz="1200" dirty="0">
                          <a:effectLst/>
                        </a:rPr>
                        <a:t>3</a:t>
                      </a:r>
                      <a:r>
                        <a:rPr lang="en-US" sz="1200" spc="-5" dirty="0">
                          <a:effectLst/>
                        </a:rPr>
                        <a:t>08,</a:t>
                      </a:r>
                      <a:endParaRPr lang="es-ES" sz="1800" dirty="0">
                        <a:effectLst/>
                      </a:endParaRPr>
                    </a:p>
                    <a:p>
                      <a:pPr marL="720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±0,</a:t>
                      </a:r>
                      <a:endParaRPr lang="es-ES" sz="1800" dirty="0">
                        <a:effectLst/>
                      </a:endParaRPr>
                    </a:p>
                    <a:p>
                      <a:pPr marL="720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</a:t>
                      </a:r>
                      <a:r>
                        <a:rPr lang="en-US" sz="1200" spc="-5" dirty="0">
                          <a:effectLst/>
                        </a:rPr>
                        <a:t>2,225</a:t>
                      </a:r>
                      <a:r>
                        <a:rPr lang="en-US" sz="1200" dirty="0">
                          <a:effectLst/>
                        </a:rPr>
                        <a:t>0</a:t>
                      </a:r>
                      <a:r>
                        <a:rPr lang="en-US" sz="1200" spc="-5" dirty="0">
                          <a:effectLst/>
                        </a:rPr>
                        <a:t>7</a:t>
                      </a:r>
                      <a:r>
                        <a:rPr lang="en-US" sz="1200" dirty="0">
                          <a:effectLst/>
                        </a:rPr>
                        <a:t>3</a:t>
                      </a:r>
                      <a:r>
                        <a:rPr lang="en-US" sz="1200" spc="-5" dirty="0">
                          <a:effectLst/>
                        </a:rPr>
                        <a:t>8e</a:t>
                      </a:r>
                      <a:r>
                        <a:rPr lang="en-US" sz="1200" spc="5" dirty="0">
                          <a:effectLst/>
                        </a:rPr>
                        <a:t>-</a:t>
                      </a:r>
                      <a:r>
                        <a:rPr lang="en-US" sz="1200" spc="-5" dirty="0">
                          <a:effectLst/>
                        </a:rPr>
                        <a:t>3</a:t>
                      </a:r>
                      <a:r>
                        <a:rPr lang="en-US" sz="1200" dirty="0">
                          <a:effectLst/>
                        </a:rPr>
                        <a:t>08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</a:t>
                      </a:r>
                      <a:endParaRPr lang="es-ES" sz="1800" dirty="0">
                        <a:effectLst/>
                      </a:endParaRPr>
                    </a:p>
                    <a:p>
                      <a:pPr marL="720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</a:t>
                      </a:r>
                      <a:r>
                        <a:rPr lang="en-US" sz="1200" spc="-5" dirty="0">
                          <a:effectLst/>
                        </a:rPr>
                        <a:t>1,797</a:t>
                      </a:r>
                      <a:r>
                        <a:rPr lang="en-US" sz="1200" dirty="0">
                          <a:effectLst/>
                        </a:rPr>
                        <a:t>6</a:t>
                      </a:r>
                      <a:r>
                        <a:rPr lang="en-US" sz="1200" spc="-5" dirty="0">
                          <a:effectLst/>
                        </a:rPr>
                        <a:t>9</a:t>
                      </a:r>
                      <a:r>
                        <a:rPr lang="en-US" sz="1200" dirty="0">
                          <a:effectLst/>
                        </a:rPr>
                        <a:t>3</a:t>
                      </a:r>
                      <a:r>
                        <a:rPr lang="en-US" sz="1200" spc="-5" dirty="0">
                          <a:effectLst/>
                        </a:rPr>
                        <a:t>e</a:t>
                      </a:r>
                      <a:r>
                        <a:rPr lang="en-US" sz="1200" dirty="0">
                          <a:effectLst/>
                        </a:rPr>
                        <a:t>+3</a:t>
                      </a:r>
                      <a:r>
                        <a:rPr lang="en-US" sz="1200" spc="-5" dirty="0">
                          <a:effectLst/>
                        </a:rPr>
                        <a:t>08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12</a:t>
                      </a:r>
                      <a:r>
                        <a:rPr lang="en-US" sz="1200" dirty="0">
                          <a:effectLst/>
                        </a:rPr>
                        <a:t>3</a:t>
                      </a:r>
                      <a:r>
                        <a:rPr lang="en-US" sz="1200" spc="-5" dirty="0">
                          <a:effectLst/>
                        </a:rPr>
                        <a:t>45,</a:t>
                      </a:r>
                      <a:r>
                        <a:rPr lang="en-US" sz="1200" dirty="0">
                          <a:effectLst/>
                        </a:rPr>
                        <a:t>1</a:t>
                      </a:r>
                      <a:r>
                        <a:rPr lang="en-US" sz="1200" spc="-5" dirty="0">
                          <a:effectLst/>
                        </a:rPr>
                        <a:t>23</a:t>
                      </a:r>
                      <a:r>
                        <a:rPr lang="en-US" sz="1200" dirty="0">
                          <a:effectLst/>
                        </a:rPr>
                        <a:t>4</a:t>
                      </a:r>
                      <a:r>
                        <a:rPr lang="en-US" sz="1200" spc="-5" dirty="0">
                          <a:effectLst/>
                        </a:rPr>
                        <a:t>5</a:t>
                      </a:r>
                      <a:r>
                        <a:rPr lang="en-US" sz="1200" dirty="0">
                          <a:effectLst/>
                        </a:rPr>
                        <a:t>6</a:t>
                      </a:r>
                      <a:r>
                        <a:rPr lang="en-US" sz="1200" spc="-5" dirty="0">
                          <a:effectLst/>
                        </a:rPr>
                        <a:t>78</a:t>
                      </a:r>
                      <a:r>
                        <a:rPr lang="en-US" sz="1200" dirty="0">
                          <a:effectLst/>
                        </a:rPr>
                        <a:t>9</a:t>
                      </a:r>
                      <a:r>
                        <a:rPr lang="en-US" sz="1200" spc="-5" dirty="0">
                          <a:effectLst/>
                        </a:rPr>
                        <a:t>e+</a:t>
                      </a:r>
                      <a:r>
                        <a:rPr lang="en-US" sz="1200" dirty="0">
                          <a:effectLst/>
                        </a:rPr>
                        <a:t>4</a:t>
                      </a:r>
                      <a:r>
                        <a:rPr lang="en-US" sz="1200" spc="-5" dirty="0">
                          <a:effectLst/>
                        </a:rPr>
                        <a:t>0,</a:t>
                      </a:r>
                      <a:endParaRPr lang="es-ES" sz="1800" dirty="0">
                        <a:effectLst/>
                      </a:endParaRPr>
                    </a:p>
                    <a:p>
                      <a:pPr marL="720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1.2E</a:t>
                      </a:r>
                      <a:r>
                        <a:rPr lang="en-US" sz="1200" dirty="0">
                          <a:effectLst/>
                        </a:rPr>
                        <a:t>+</a:t>
                      </a:r>
                      <a:r>
                        <a:rPr lang="en-US" sz="1200" spc="-5" dirty="0">
                          <a:effectLst/>
                        </a:rPr>
                        <a:t>40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s-ES" sz="1200" spc="-5" dirty="0" err="1">
                          <a:effectLst/>
                        </a:rPr>
                        <a:t>Nombre</a:t>
                      </a:r>
                      <a:r>
                        <a:rPr lang="es-ES" sz="1200" spc="5" dirty="0" err="1">
                          <a:effectLst/>
                        </a:rPr>
                        <a:t>_</a:t>
                      </a:r>
                      <a:r>
                        <a:rPr lang="es-ES" sz="1200" spc="-5" dirty="0" err="1">
                          <a:effectLst/>
                        </a:rPr>
                        <a:t>DB.nombre_</a:t>
                      </a:r>
                      <a:r>
                        <a:rPr lang="es-ES" sz="1200" spc="5" dirty="0" err="1">
                          <a:effectLst/>
                        </a:rPr>
                        <a:t>v</a:t>
                      </a:r>
                      <a:r>
                        <a:rPr lang="es-ES" sz="1200" spc="-5" dirty="0" err="1">
                          <a:effectLst/>
                        </a:rPr>
                        <a:t>ar</a:t>
                      </a:r>
                      <a:endParaRPr lang="es-ES" sz="18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5980775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947965"/>
              </p:ext>
            </p:extLst>
          </p:nvPr>
        </p:nvGraphicFramePr>
        <p:xfrm>
          <a:off x="895174" y="5659474"/>
          <a:ext cx="7061200" cy="95123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054100">
                  <a:extLst>
                    <a:ext uri="{9D8B030D-6E8A-4147-A177-3AD203B41FA5}">
                      <a16:colId xmlns:a16="http://schemas.microsoft.com/office/drawing/2014/main" val="106416666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1127599968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1575320931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val="1968803375"/>
                    </a:ext>
                  </a:extLst>
                </a:gridCol>
              </a:tblGrid>
              <a:tr h="203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Tipo de datos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Tamaño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Rango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Ejemplos de entrada de constantes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54373717"/>
                  </a:ext>
                </a:extLst>
              </a:tr>
              <a:tr h="747395"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Time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32 bits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T#-24d_20h_31m_23s_648ms   a T#24d_20h_31m_23s_647ms</a:t>
                      </a:r>
                      <a:endParaRPr lang="es-ES" sz="1100" dirty="0">
                        <a:effectLst/>
                      </a:endParaRPr>
                    </a:p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Almacenado como: -2.147.483.648 ms hasta</a:t>
                      </a:r>
                    </a:p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+2.147.483.647 ms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T#5m_30s T#1d_2h_15m_30s_45ms TIME#10d20h30m20s630ms 500h10000ms</a:t>
                      </a:r>
                      <a:endParaRPr lang="es-ES" sz="1100" dirty="0">
                        <a:effectLst/>
                      </a:endParaRPr>
                    </a:p>
                    <a:p>
                      <a:pPr marL="72000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10d20h30m20s630ms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9489225"/>
                  </a:ext>
                </a:extLst>
              </a:tr>
            </a:tbl>
          </a:graphicData>
        </a:graphic>
      </p:graphicFrame>
      <p:sp>
        <p:nvSpPr>
          <p:cNvPr id="7" name="Google Shape;1591;p36">
            <a:extLst>
              <a:ext uri="{FF2B5EF4-FFF2-40B4-BE49-F238E27FC236}">
                <a16:creationId xmlns:a16="http://schemas.microsoft.com/office/drawing/2014/main" id="{37BE28D6-37B9-4868-A7AA-AB4F2ED31A0A}"/>
              </a:ext>
            </a:extLst>
          </p:cNvPr>
          <p:cNvSpPr txBox="1"/>
          <p:nvPr/>
        </p:nvSpPr>
        <p:spPr>
          <a:xfrm>
            <a:off x="0" y="5980638"/>
            <a:ext cx="308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7699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Direccionamiento (numeración) </a:t>
            </a:r>
            <a:r>
              <a:rPr lang="es-ES" dirty="0"/>
              <a:t>de la memoria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24</a:t>
            </a:fld>
            <a:endParaRPr kumimoji="0" lang="es-E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144" y="1282700"/>
            <a:ext cx="6067856" cy="4351338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75" y="2796976"/>
            <a:ext cx="5198537" cy="319821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806475" y="2288074"/>
            <a:ext cx="1218603" cy="12464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ES" sz="1400" b="1"/>
              <a:t>MB0</a:t>
            </a:r>
          </a:p>
          <a:p>
            <a:pPr>
              <a:lnSpc>
                <a:spcPts val="1500"/>
              </a:lnSpc>
            </a:pPr>
            <a:r>
              <a:rPr lang="es-ES" sz="1400" b="1"/>
              <a:t>MW0</a:t>
            </a:r>
          </a:p>
          <a:p>
            <a:pPr>
              <a:lnSpc>
                <a:spcPts val="1500"/>
              </a:lnSpc>
            </a:pPr>
            <a:endParaRPr lang="es-ES" sz="1400" b="1"/>
          </a:p>
          <a:p>
            <a:pPr>
              <a:lnSpc>
                <a:spcPts val="1500"/>
              </a:lnSpc>
            </a:pPr>
            <a:r>
              <a:rPr lang="es-ES" sz="1400" b="1"/>
              <a:t>MD0</a:t>
            </a:r>
          </a:p>
          <a:p>
            <a:pPr>
              <a:lnSpc>
                <a:spcPts val="1500"/>
              </a:lnSpc>
            </a:pPr>
            <a:endParaRPr lang="es-ES" sz="1400" b="1"/>
          </a:p>
          <a:p>
            <a:pPr>
              <a:lnSpc>
                <a:spcPts val="1500"/>
              </a:lnSpc>
            </a:pPr>
            <a:r>
              <a:rPr lang="es-ES" sz="1400" b="1"/>
              <a:t>Mx4.1 o M4.1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819267" y="4260543"/>
            <a:ext cx="910827" cy="86177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ES" sz="1400" b="1"/>
              <a:t>MD 2000</a:t>
            </a:r>
          </a:p>
          <a:p>
            <a:pPr>
              <a:lnSpc>
                <a:spcPts val="1500"/>
              </a:lnSpc>
            </a:pPr>
            <a:endParaRPr lang="es-ES" sz="1400" b="1"/>
          </a:p>
          <a:p>
            <a:pPr>
              <a:lnSpc>
                <a:spcPts val="1500"/>
              </a:lnSpc>
            </a:pPr>
            <a:r>
              <a:rPr lang="es-ES" sz="1400" b="1"/>
              <a:t>MW 2002</a:t>
            </a:r>
          </a:p>
          <a:p>
            <a:pPr>
              <a:lnSpc>
                <a:spcPts val="1500"/>
              </a:lnSpc>
            </a:pPr>
            <a:r>
              <a:rPr lang="es-ES" sz="1400" b="1"/>
              <a:t>MB 2003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329599" y="2276276"/>
            <a:ext cx="1603516" cy="100534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" sz="1400" b="1"/>
              <a:t>Byte de Memoria 0</a:t>
            </a:r>
          </a:p>
          <a:p>
            <a:pPr>
              <a:lnSpc>
                <a:spcPts val="1800"/>
              </a:lnSpc>
            </a:pPr>
            <a:r>
              <a:rPr lang="es-ES" sz="1400" b="1"/>
              <a:t>Byte de Memoria 1</a:t>
            </a:r>
          </a:p>
          <a:p>
            <a:pPr>
              <a:lnSpc>
                <a:spcPts val="1800"/>
              </a:lnSpc>
            </a:pPr>
            <a:r>
              <a:rPr lang="es-ES" sz="1400" b="1"/>
              <a:t>Byte de Memoria 2</a:t>
            </a:r>
          </a:p>
          <a:p>
            <a:pPr>
              <a:lnSpc>
                <a:spcPts val="1800"/>
              </a:lnSpc>
            </a:pPr>
            <a:r>
              <a:rPr lang="es-ES" sz="1400" b="1"/>
              <a:t>Byte de Memoria 3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949684" y="1285710"/>
            <a:ext cx="3220690" cy="32637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" b="1"/>
              <a:t>Direccionamiento de elementos</a:t>
            </a:r>
            <a:endParaRPr lang="es-ES" sz="1400" b="1"/>
          </a:p>
        </p:txBody>
      </p:sp>
      <p:sp>
        <p:nvSpPr>
          <p:cNvPr id="11" name="Google Shape;1591;p36">
            <a:extLst>
              <a:ext uri="{FF2B5EF4-FFF2-40B4-BE49-F238E27FC236}">
                <a16:creationId xmlns:a16="http://schemas.microsoft.com/office/drawing/2014/main" id="{B0F725A2-2593-41C0-A403-1BBE7B0FC73B}"/>
              </a:ext>
            </a:extLst>
          </p:cNvPr>
          <p:cNvSpPr txBox="1"/>
          <p:nvPr/>
        </p:nvSpPr>
        <p:spPr>
          <a:xfrm>
            <a:off x="0" y="5980638"/>
            <a:ext cx="308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1352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Lenguajes de programación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25</a:t>
            </a:fld>
            <a:endParaRPr kumimoji="0" lang="es-ES"/>
          </a:p>
        </p:txBody>
      </p:sp>
      <p:sp>
        <p:nvSpPr>
          <p:cNvPr id="7" name="TextBox 12"/>
          <p:cNvSpPr txBox="1"/>
          <p:nvPr/>
        </p:nvSpPr>
        <p:spPr>
          <a:xfrm>
            <a:off x="1157868" y="159276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0" b="1" dirty="0">
                <a:solidFill>
                  <a:srgbClr val="65B131">
                    <a:alpha val="64000"/>
                  </a:srgbClr>
                </a:solidFill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46035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201997"/>
              </p:ext>
            </p:extLst>
          </p:nvPr>
        </p:nvGraphicFramePr>
        <p:xfrm>
          <a:off x="244987" y="1268760"/>
          <a:ext cx="468052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Nombre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Abrev.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En Siemens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Tipo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Diagrama</a:t>
                      </a:r>
                      <a:r>
                        <a:rPr lang="es-ES" baseline="0"/>
                        <a:t> de Escalera o de contactos</a:t>
                      </a:r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KOP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Gráfico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Diagrama de Bloques Funcionales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FBD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FUP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Gráfico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Grafcet --Sequential Flow Chart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SFC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s-ES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S7-Graph</a:t>
                      </a:r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Gráfico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Lenguaje de lista de Instrucciones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AWL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Textual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Lenguaje de texto Estructurado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SCL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/>
                        <a:t>Textual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dirty="0"/>
              <a:t>Lenguajes de programación</a:t>
            </a:r>
          </a:p>
        </p:txBody>
      </p:sp>
      <p:sp>
        <p:nvSpPr>
          <p:cNvPr id="23556" name="1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B69829-5753-4738-BDFB-1D8A75458843}" type="slidenum">
              <a:rPr lang="es-ES" altLang="es-ES" b="0">
                <a:latin typeface="Arial Black" panose="020B0A04020102020204" pitchFamily="34" charset="0"/>
              </a:rPr>
              <a:pPr eaLnBrk="1" hangingPunct="1"/>
              <a:t>26</a:t>
            </a:fld>
            <a:endParaRPr lang="es-ES" altLang="es-ES" b="0">
              <a:latin typeface="Arial Black" panose="020B0A040201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09810" y="6266904"/>
            <a:ext cx="3156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ref: ISA - Universidad de Oviedo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879" y="5361328"/>
            <a:ext cx="2762250" cy="12477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994420"/>
            <a:ext cx="2857500" cy="1714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239" y="3058641"/>
            <a:ext cx="2152650" cy="2314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514" y="2542406"/>
            <a:ext cx="2133600" cy="13906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3073" y="4048100"/>
            <a:ext cx="1752600" cy="1181100"/>
          </a:xfrm>
          <a:prstGeom prst="rect">
            <a:avLst/>
          </a:prstGeom>
        </p:spPr>
      </p:pic>
      <p:sp>
        <p:nvSpPr>
          <p:cNvPr id="12" name="Google Shape;1591;p36">
            <a:extLst>
              <a:ext uri="{FF2B5EF4-FFF2-40B4-BE49-F238E27FC236}">
                <a16:creationId xmlns:a16="http://schemas.microsoft.com/office/drawing/2014/main" id="{3D892434-E90C-441B-BED5-E74296A36D78}"/>
              </a:ext>
            </a:extLst>
          </p:cNvPr>
          <p:cNvSpPr txBox="1"/>
          <p:nvPr/>
        </p:nvSpPr>
        <p:spPr>
          <a:xfrm>
            <a:off x="0" y="5980638"/>
            <a:ext cx="308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6201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Lenguajes de Programación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LD</a:t>
            </a:r>
            <a:r>
              <a:rPr lang="es-ES" dirty="0"/>
              <a:t>: </a:t>
            </a:r>
            <a:r>
              <a:rPr lang="es-ES" dirty="0">
                <a:solidFill>
                  <a:schemeClr val="bg1">
                    <a:lumMod val="75000"/>
                  </a:schemeClr>
                </a:solidFill>
              </a:rPr>
              <a:t>nace en los EEUU como </a:t>
            </a:r>
            <a:r>
              <a:rPr lang="es-ES" dirty="0"/>
              <a:t>reflejo de los esquemas eléctricos estándar empleados en lógica cableada</a:t>
            </a:r>
          </a:p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IL</a:t>
            </a:r>
            <a:r>
              <a:rPr lang="es-ES" dirty="0"/>
              <a:t>: </a:t>
            </a:r>
            <a:r>
              <a:rPr lang="es-ES" dirty="0">
                <a:solidFill>
                  <a:schemeClr val="bg1">
                    <a:lumMod val="75000"/>
                  </a:schemeClr>
                </a:solidFill>
              </a:rPr>
              <a:t>nace en Alemania (AWL). </a:t>
            </a:r>
            <a:r>
              <a:rPr lang="es-ES" dirty="0"/>
              <a:t>Una operación por línea</a:t>
            </a:r>
          </a:p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ST</a:t>
            </a:r>
            <a:r>
              <a:rPr lang="es-ES" dirty="0"/>
              <a:t>: lenguaje de alto nivel, sintaxis ≈ Pascal. Expresiones complejas. Anidamiento. Bucles, sentencias </a:t>
            </a:r>
            <a:r>
              <a:rPr lang="es-ES" dirty="0" err="1"/>
              <a:t>if</a:t>
            </a:r>
            <a:r>
              <a:rPr lang="es-ES" dirty="0"/>
              <a:t>, funciones matemáticas</a:t>
            </a:r>
          </a:p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FBD</a:t>
            </a:r>
            <a:r>
              <a:rPr lang="es-ES" dirty="0"/>
              <a:t>: bloques conectados como puertas lógicas</a:t>
            </a:r>
          </a:p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SFC</a:t>
            </a:r>
            <a:r>
              <a:rPr lang="es-ES" dirty="0"/>
              <a:t>: parecido a redes de Petri. Formado por </a:t>
            </a:r>
            <a:r>
              <a:rPr lang="es-ES" dirty="0">
                <a:solidFill>
                  <a:schemeClr val="accent1"/>
                </a:solidFill>
              </a:rPr>
              <a:t>etapas </a:t>
            </a:r>
            <a:r>
              <a:rPr lang="es-ES" dirty="0"/>
              <a:t>y </a:t>
            </a:r>
            <a:r>
              <a:rPr lang="es-ES" dirty="0">
                <a:solidFill>
                  <a:schemeClr val="accent1"/>
                </a:solidFill>
              </a:rPr>
              <a:t>transiciones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27</a:t>
            </a:fld>
            <a:endParaRPr kumimoji="0" lang="es-ES"/>
          </a:p>
        </p:txBody>
      </p:sp>
      <p:sp>
        <p:nvSpPr>
          <p:cNvPr id="5" name="Google Shape;1591;p36">
            <a:extLst>
              <a:ext uri="{FF2B5EF4-FFF2-40B4-BE49-F238E27FC236}">
                <a16:creationId xmlns:a16="http://schemas.microsoft.com/office/drawing/2014/main" id="{675F7BF0-E611-4CCD-8DFE-6C359BF41344}"/>
              </a:ext>
            </a:extLst>
          </p:cNvPr>
          <p:cNvSpPr txBox="1"/>
          <p:nvPr/>
        </p:nvSpPr>
        <p:spPr>
          <a:xfrm>
            <a:off x="0" y="5980638"/>
            <a:ext cx="308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6686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s-ES" altLang="es-ES" dirty="0"/>
              <a:t>Diagrama de Bloques Funcionales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altLang="es-ES" sz="2800"/>
              <a:t>Apariencia y conexión similar a la de los circuitos integrados que realizan operaciones lógicas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ES" sz="2800"/>
              <a:t>Básicas: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s-ES" sz="28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s-ES" sz="2800"/>
          </a:p>
        </p:txBody>
      </p:sp>
      <p:sp>
        <p:nvSpPr>
          <p:cNvPr id="15369" name="1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73AD93-CF3C-4B93-8842-E5A9A31CBA22}" type="slidenum">
              <a:rPr lang="es-ES" altLang="es-ES" b="0">
                <a:latin typeface="Arial Black" panose="020B0A04020102020204" pitchFamily="34" charset="0"/>
              </a:rPr>
              <a:pPr eaLnBrk="1" hangingPunct="1"/>
              <a:t>28</a:t>
            </a:fld>
            <a:endParaRPr lang="es-ES" altLang="es-ES" b="0">
              <a:latin typeface="Arial Black" panose="020B0A04020102020204" pitchFamily="34" charset="0"/>
            </a:endParaRPr>
          </a:p>
        </p:txBody>
      </p:sp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1046163" y="4292600"/>
            <a:ext cx="2624137" cy="406400"/>
            <a:chOff x="659" y="2704"/>
            <a:chExt cx="1653" cy="256"/>
          </a:xfrm>
        </p:grpSpPr>
        <p:sp>
          <p:nvSpPr>
            <p:cNvPr id="15408" name="Rectangle 7"/>
            <p:cNvSpPr>
              <a:spLocks noChangeArrowheads="1"/>
            </p:cNvSpPr>
            <p:nvPr/>
          </p:nvSpPr>
          <p:spPr bwMode="auto">
            <a:xfrm>
              <a:off x="659" y="2704"/>
              <a:ext cx="1653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s-ES" altLang="es-ES" sz="2000" b="0">
                  <a:latin typeface="CG Times" pitchFamily="18" charset="0"/>
                </a:rPr>
                <a:t>Realizar: L=(A+B)*C</a:t>
              </a:r>
            </a:p>
          </p:txBody>
        </p:sp>
        <p:sp>
          <p:nvSpPr>
            <p:cNvPr id="15409" name="Line 8"/>
            <p:cNvSpPr>
              <a:spLocks noChangeShapeType="1"/>
            </p:cNvSpPr>
            <p:nvPr/>
          </p:nvSpPr>
          <p:spPr bwMode="auto">
            <a:xfrm>
              <a:off x="2030" y="2736"/>
              <a:ext cx="7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5367" name="Group 49"/>
          <p:cNvGrpSpPr>
            <a:grpSpLocks/>
          </p:cNvGrpSpPr>
          <p:nvPr/>
        </p:nvGrpSpPr>
        <p:grpSpPr bwMode="auto">
          <a:xfrm>
            <a:off x="3581400" y="3048000"/>
            <a:ext cx="4773613" cy="1171575"/>
            <a:chOff x="2256" y="1920"/>
            <a:chExt cx="3007" cy="738"/>
          </a:xfrm>
        </p:grpSpPr>
        <p:sp>
          <p:nvSpPr>
            <p:cNvPr id="15390" name="Rectangle 10"/>
            <p:cNvSpPr>
              <a:spLocks noChangeArrowheads="1"/>
            </p:cNvSpPr>
            <p:nvPr/>
          </p:nvSpPr>
          <p:spPr bwMode="auto">
            <a:xfrm>
              <a:off x="2495" y="1920"/>
              <a:ext cx="368" cy="4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5391" name="Line 11"/>
            <p:cNvSpPr>
              <a:spLocks noChangeShapeType="1"/>
            </p:cNvSpPr>
            <p:nvPr/>
          </p:nvSpPr>
          <p:spPr bwMode="auto">
            <a:xfrm>
              <a:off x="2256" y="2056"/>
              <a:ext cx="22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92" name="Line 12"/>
            <p:cNvSpPr>
              <a:spLocks noChangeShapeType="1"/>
            </p:cNvSpPr>
            <p:nvPr/>
          </p:nvSpPr>
          <p:spPr bwMode="auto">
            <a:xfrm>
              <a:off x="2256" y="2248"/>
              <a:ext cx="22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93" name="Line 13"/>
            <p:cNvSpPr>
              <a:spLocks noChangeShapeType="1"/>
            </p:cNvSpPr>
            <p:nvPr/>
          </p:nvSpPr>
          <p:spPr bwMode="auto">
            <a:xfrm>
              <a:off x="2880" y="2152"/>
              <a:ext cx="22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94" name="Rectangle 14"/>
            <p:cNvSpPr>
              <a:spLocks noChangeArrowheads="1"/>
            </p:cNvSpPr>
            <p:nvPr/>
          </p:nvSpPr>
          <p:spPr bwMode="auto">
            <a:xfrm>
              <a:off x="2522" y="1928"/>
              <a:ext cx="23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s-ES" altLang="es-ES" sz="2000" b="0">
                  <a:latin typeface="CG Times" pitchFamily="18" charset="0"/>
                </a:rPr>
                <a:t>&amp;</a:t>
              </a:r>
            </a:p>
          </p:txBody>
        </p:sp>
        <p:sp>
          <p:nvSpPr>
            <p:cNvPr id="15395" name="Rectangle 15"/>
            <p:cNvSpPr>
              <a:spLocks noChangeArrowheads="1"/>
            </p:cNvSpPr>
            <p:nvPr/>
          </p:nvSpPr>
          <p:spPr bwMode="auto">
            <a:xfrm>
              <a:off x="3551" y="1920"/>
              <a:ext cx="368" cy="4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5396" name="Line 16"/>
            <p:cNvSpPr>
              <a:spLocks noChangeShapeType="1"/>
            </p:cNvSpPr>
            <p:nvPr/>
          </p:nvSpPr>
          <p:spPr bwMode="auto">
            <a:xfrm>
              <a:off x="3312" y="2056"/>
              <a:ext cx="22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97" name="Line 17"/>
            <p:cNvSpPr>
              <a:spLocks noChangeShapeType="1"/>
            </p:cNvSpPr>
            <p:nvPr/>
          </p:nvSpPr>
          <p:spPr bwMode="auto">
            <a:xfrm>
              <a:off x="3312" y="2248"/>
              <a:ext cx="22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98" name="Line 18"/>
            <p:cNvSpPr>
              <a:spLocks noChangeShapeType="1"/>
            </p:cNvSpPr>
            <p:nvPr/>
          </p:nvSpPr>
          <p:spPr bwMode="auto">
            <a:xfrm>
              <a:off x="3936" y="2152"/>
              <a:ext cx="22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99" name="Rectangle 19"/>
            <p:cNvSpPr>
              <a:spLocks noChangeArrowheads="1"/>
            </p:cNvSpPr>
            <p:nvPr/>
          </p:nvSpPr>
          <p:spPr bwMode="auto">
            <a:xfrm>
              <a:off x="3578" y="1928"/>
              <a:ext cx="354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s-ES" altLang="es-ES" sz="2000" b="0">
                  <a:latin typeface="CG Times" pitchFamily="18" charset="0"/>
                </a:rPr>
                <a:t>&gt;1</a:t>
              </a:r>
            </a:p>
          </p:txBody>
        </p:sp>
        <p:sp>
          <p:nvSpPr>
            <p:cNvPr id="15400" name="Line 20"/>
            <p:cNvSpPr>
              <a:spLocks noChangeShapeType="1"/>
            </p:cNvSpPr>
            <p:nvPr/>
          </p:nvSpPr>
          <p:spPr bwMode="auto">
            <a:xfrm flipH="1">
              <a:off x="3648" y="2064"/>
              <a:ext cx="103" cy="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01" name="Rectangle 21"/>
            <p:cNvSpPr>
              <a:spLocks noChangeArrowheads="1"/>
            </p:cNvSpPr>
            <p:nvPr/>
          </p:nvSpPr>
          <p:spPr bwMode="auto">
            <a:xfrm>
              <a:off x="2474" y="2408"/>
              <a:ext cx="25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s-ES" altLang="es-ES" sz="2000" b="0">
                  <a:latin typeface="CG Times" pitchFamily="18" charset="0"/>
                </a:rPr>
                <a:t>AND                  OR                    NOT</a:t>
              </a:r>
            </a:p>
          </p:txBody>
        </p:sp>
        <p:sp>
          <p:nvSpPr>
            <p:cNvPr id="15402" name="Rectangle 22"/>
            <p:cNvSpPr>
              <a:spLocks noChangeArrowheads="1"/>
            </p:cNvSpPr>
            <p:nvPr/>
          </p:nvSpPr>
          <p:spPr bwMode="auto">
            <a:xfrm>
              <a:off x="4559" y="1920"/>
              <a:ext cx="368" cy="4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5403" name="Line 23"/>
            <p:cNvSpPr>
              <a:spLocks noChangeShapeType="1"/>
            </p:cNvSpPr>
            <p:nvPr/>
          </p:nvSpPr>
          <p:spPr bwMode="auto">
            <a:xfrm>
              <a:off x="4320" y="2152"/>
              <a:ext cx="22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04" name="Rectangle 24"/>
            <p:cNvSpPr>
              <a:spLocks noChangeArrowheads="1"/>
            </p:cNvSpPr>
            <p:nvPr/>
          </p:nvSpPr>
          <p:spPr bwMode="auto">
            <a:xfrm>
              <a:off x="4634" y="1928"/>
              <a:ext cx="194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s-ES" altLang="es-ES" sz="2000" b="0">
                  <a:latin typeface="CG Times" pitchFamily="18" charset="0"/>
                </a:rPr>
                <a:t>1</a:t>
              </a:r>
            </a:p>
          </p:txBody>
        </p:sp>
        <p:grpSp>
          <p:nvGrpSpPr>
            <p:cNvPr id="15405" name="Group 25"/>
            <p:cNvGrpSpPr>
              <a:grpSpLocks/>
            </p:cNvGrpSpPr>
            <p:nvPr/>
          </p:nvGrpSpPr>
          <p:grpSpPr bwMode="auto">
            <a:xfrm>
              <a:off x="4943" y="2112"/>
              <a:ext cx="320" cy="80"/>
              <a:chOff x="4952" y="2120"/>
              <a:chExt cx="320" cy="80"/>
            </a:xfrm>
          </p:grpSpPr>
          <p:sp>
            <p:nvSpPr>
              <p:cNvPr id="15406" name="Line 26"/>
              <p:cNvSpPr>
                <a:spLocks noChangeShapeType="1"/>
              </p:cNvSpPr>
              <p:nvPr/>
            </p:nvSpPr>
            <p:spPr bwMode="auto">
              <a:xfrm>
                <a:off x="5049" y="2160"/>
                <a:ext cx="22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407" name="Oval 27"/>
              <p:cNvSpPr>
                <a:spLocks noChangeArrowheads="1"/>
              </p:cNvSpPr>
              <p:nvPr/>
            </p:nvSpPr>
            <p:spPr bwMode="auto">
              <a:xfrm>
                <a:off x="4952" y="2120"/>
                <a:ext cx="80" cy="8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</p:grpSp>
      <p:grpSp>
        <p:nvGrpSpPr>
          <p:cNvPr id="15368" name="Group 51"/>
          <p:cNvGrpSpPr>
            <a:grpSpLocks/>
          </p:cNvGrpSpPr>
          <p:nvPr/>
        </p:nvGrpSpPr>
        <p:grpSpPr bwMode="auto">
          <a:xfrm>
            <a:off x="1350963" y="5118100"/>
            <a:ext cx="5599112" cy="1346200"/>
            <a:chOff x="851" y="3224"/>
            <a:chExt cx="3527" cy="848"/>
          </a:xfrm>
        </p:grpSpPr>
        <p:sp>
          <p:nvSpPr>
            <p:cNvPr id="15370" name="Rectangle 29"/>
            <p:cNvSpPr>
              <a:spLocks noChangeArrowheads="1"/>
            </p:cNvSpPr>
            <p:nvPr/>
          </p:nvSpPr>
          <p:spPr bwMode="auto">
            <a:xfrm>
              <a:off x="3320" y="3512"/>
              <a:ext cx="368" cy="4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5371" name="Rectangle 30"/>
            <p:cNvSpPr>
              <a:spLocks noChangeArrowheads="1"/>
            </p:cNvSpPr>
            <p:nvPr/>
          </p:nvSpPr>
          <p:spPr bwMode="auto">
            <a:xfrm>
              <a:off x="3395" y="3520"/>
              <a:ext cx="23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s-ES" altLang="es-ES" sz="2000" b="0">
                  <a:latin typeface="CG Times" pitchFamily="18" charset="0"/>
                </a:rPr>
                <a:t>&amp;</a:t>
              </a:r>
            </a:p>
          </p:txBody>
        </p:sp>
        <p:sp>
          <p:nvSpPr>
            <p:cNvPr id="15372" name="Rectangle 31"/>
            <p:cNvSpPr>
              <a:spLocks noChangeArrowheads="1"/>
            </p:cNvSpPr>
            <p:nvPr/>
          </p:nvSpPr>
          <p:spPr bwMode="auto">
            <a:xfrm>
              <a:off x="1400" y="3224"/>
              <a:ext cx="368" cy="4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5373" name="Line 32"/>
            <p:cNvSpPr>
              <a:spLocks noChangeShapeType="1"/>
            </p:cNvSpPr>
            <p:nvPr/>
          </p:nvSpPr>
          <p:spPr bwMode="auto">
            <a:xfrm>
              <a:off x="1161" y="3360"/>
              <a:ext cx="22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74" name="Line 33"/>
            <p:cNvSpPr>
              <a:spLocks noChangeShapeType="1"/>
            </p:cNvSpPr>
            <p:nvPr/>
          </p:nvSpPr>
          <p:spPr bwMode="auto">
            <a:xfrm>
              <a:off x="1161" y="3552"/>
              <a:ext cx="22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75" name="Line 34"/>
            <p:cNvSpPr>
              <a:spLocks noChangeShapeType="1"/>
            </p:cNvSpPr>
            <p:nvPr/>
          </p:nvSpPr>
          <p:spPr bwMode="auto">
            <a:xfrm>
              <a:off x="1785" y="3456"/>
              <a:ext cx="11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5376" name="Group 50"/>
            <p:cNvGrpSpPr>
              <a:grpSpLocks/>
            </p:cNvGrpSpPr>
            <p:nvPr/>
          </p:nvGrpSpPr>
          <p:grpSpPr bwMode="auto">
            <a:xfrm>
              <a:off x="1379" y="3232"/>
              <a:ext cx="354" cy="248"/>
              <a:chOff x="1379" y="3232"/>
              <a:chExt cx="354" cy="248"/>
            </a:xfrm>
          </p:grpSpPr>
          <p:sp>
            <p:nvSpPr>
              <p:cNvPr id="15388" name="Rectangle 36"/>
              <p:cNvSpPr>
                <a:spLocks noChangeArrowheads="1"/>
              </p:cNvSpPr>
              <p:nvPr/>
            </p:nvSpPr>
            <p:spPr bwMode="auto">
              <a:xfrm>
                <a:off x="1379" y="3232"/>
                <a:ext cx="354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s-ES" altLang="es-ES" sz="2000" b="0">
                    <a:latin typeface="CG Times" pitchFamily="18" charset="0"/>
                  </a:rPr>
                  <a:t>&gt;1</a:t>
                </a:r>
              </a:p>
            </p:txBody>
          </p:sp>
          <p:sp>
            <p:nvSpPr>
              <p:cNvPr id="15389" name="Line 37"/>
              <p:cNvSpPr>
                <a:spLocks noChangeShapeType="1"/>
              </p:cNvSpPr>
              <p:nvPr/>
            </p:nvSpPr>
            <p:spPr bwMode="auto">
              <a:xfrm flipH="1">
                <a:off x="1440" y="3360"/>
                <a:ext cx="103" cy="3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5377" name="Rectangle 38"/>
            <p:cNvSpPr>
              <a:spLocks noChangeArrowheads="1"/>
            </p:cNvSpPr>
            <p:nvPr/>
          </p:nvSpPr>
          <p:spPr bwMode="auto">
            <a:xfrm>
              <a:off x="851" y="3232"/>
              <a:ext cx="229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s-ES" altLang="es-ES" sz="2000" b="0">
                  <a:latin typeface="CG Times" pitchFamily="18" charset="0"/>
                </a:rPr>
                <a:t>A</a:t>
              </a:r>
            </a:p>
            <a:p>
              <a:pPr algn="l"/>
              <a:r>
                <a:rPr lang="es-ES" altLang="es-ES" sz="2000" b="0">
                  <a:latin typeface="CG Times" pitchFamily="18" charset="0"/>
                </a:rPr>
                <a:t>B</a:t>
              </a:r>
            </a:p>
          </p:txBody>
        </p:sp>
        <p:sp>
          <p:nvSpPr>
            <p:cNvPr id="15378" name="Rectangle 39"/>
            <p:cNvSpPr>
              <a:spLocks noChangeArrowheads="1"/>
            </p:cNvSpPr>
            <p:nvPr/>
          </p:nvSpPr>
          <p:spPr bwMode="auto">
            <a:xfrm>
              <a:off x="1715" y="3712"/>
              <a:ext cx="22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s-ES" altLang="es-ES" sz="2000" b="0">
                  <a:latin typeface="CG Times" pitchFamily="18" charset="0"/>
                </a:rPr>
                <a:t>C</a:t>
              </a:r>
            </a:p>
          </p:txBody>
        </p:sp>
        <p:sp>
          <p:nvSpPr>
            <p:cNvPr id="15379" name="Rectangle 40"/>
            <p:cNvSpPr>
              <a:spLocks noChangeArrowheads="1"/>
            </p:cNvSpPr>
            <p:nvPr/>
          </p:nvSpPr>
          <p:spPr bwMode="auto">
            <a:xfrm>
              <a:off x="2216" y="3608"/>
              <a:ext cx="368" cy="4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5380" name="Line 41"/>
            <p:cNvSpPr>
              <a:spLocks noChangeShapeType="1"/>
            </p:cNvSpPr>
            <p:nvPr/>
          </p:nvSpPr>
          <p:spPr bwMode="auto">
            <a:xfrm>
              <a:off x="1977" y="3840"/>
              <a:ext cx="22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81" name="Rectangle 42"/>
            <p:cNvSpPr>
              <a:spLocks noChangeArrowheads="1"/>
            </p:cNvSpPr>
            <p:nvPr/>
          </p:nvSpPr>
          <p:spPr bwMode="auto">
            <a:xfrm>
              <a:off x="2291" y="3616"/>
              <a:ext cx="194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s-ES" altLang="es-ES" sz="2000" b="0">
                  <a:latin typeface="CG Times" pitchFamily="18" charset="0"/>
                </a:rPr>
                <a:t>1</a:t>
              </a:r>
            </a:p>
          </p:txBody>
        </p:sp>
        <p:sp>
          <p:nvSpPr>
            <p:cNvPr id="15382" name="Line 43"/>
            <p:cNvSpPr>
              <a:spLocks noChangeShapeType="1"/>
            </p:cNvSpPr>
            <p:nvPr/>
          </p:nvSpPr>
          <p:spPr bwMode="auto">
            <a:xfrm>
              <a:off x="2697" y="3840"/>
              <a:ext cx="60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83" name="Oval 44"/>
            <p:cNvSpPr>
              <a:spLocks noChangeArrowheads="1"/>
            </p:cNvSpPr>
            <p:nvPr/>
          </p:nvSpPr>
          <p:spPr bwMode="auto">
            <a:xfrm>
              <a:off x="2600" y="3800"/>
              <a:ext cx="80" cy="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5384" name="Line 45"/>
            <p:cNvSpPr>
              <a:spLocks noChangeShapeType="1"/>
            </p:cNvSpPr>
            <p:nvPr/>
          </p:nvSpPr>
          <p:spPr bwMode="auto">
            <a:xfrm>
              <a:off x="2976" y="3465"/>
              <a:ext cx="0" cy="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85" name="Line 46"/>
            <p:cNvSpPr>
              <a:spLocks noChangeShapeType="1"/>
            </p:cNvSpPr>
            <p:nvPr/>
          </p:nvSpPr>
          <p:spPr bwMode="auto">
            <a:xfrm>
              <a:off x="2985" y="3648"/>
              <a:ext cx="31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86" name="Line 47"/>
            <p:cNvSpPr>
              <a:spLocks noChangeShapeType="1"/>
            </p:cNvSpPr>
            <p:nvPr/>
          </p:nvSpPr>
          <p:spPr bwMode="auto">
            <a:xfrm>
              <a:off x="3705" y="3744"/>
              <a:ext cx="31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87" name="Rectangle 48"/>
            <p:cNvSpPr>
              <a:spLocks noChangeArrowheads="1"/>
            </p:cNvSpPr>
            <p:nvPr/>
          </p:nvSpPr>
          <p:spPr bwMode="auto">
            <a:xfrm>
              <a:off x="4163" y="3616"/>
              <a:ext cx="21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s-ES" altLang="es-ES" sz="2000" b="0">
                  <a:latin typeface="CG Times" pitchFamily="18" charset="0"/>
                </a:rPr>
                <a:t>L</a:t>
              </a:r>
            </a:p>
          </p:txBody>
        </p:sp>
      </p:grpSp>
      <p:sp>
        <p:nvSpPr>
          <p:cNvPr id="50" name="Google Shape;1591;p36">
            <a:extLst>
              <a:ext uri="{FF2B5EF4-FFF2-40B4-BE49-F238E27FC236}">
                <a16:creationId xmlns:a16="http://schemas.microsoft.com/office/drawing/2014/main" id="{CDEDEA96-E720-4678-B708-01BF62678222}"/>
              </a:ext>
            </a:extLst>
          </p:cNvPr>
          <p:cNvSpPr txBox="1"/>
          <p:nvPr/>
        </p:nvSpPr>
        <p:spPr>
          <a:xfrm>
            <a:off x="0" y="5980638"/>
            <a:ext cx="308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36793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22496" y="53451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s-ES" altLang="es-ES" sz="3200" dirty="0"/>
              <a:t>Diagramas de contactos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s-ES" altLang="es-ES"/>
              <a:t>Similar a la forma de actuar sobre relés y contactores en los automatismos eléctricos cableados </a:t>
            </a:r>
          </a:p>
        </p:txBody>
      </p:sp>
      <p:sp>
        <p:nvSpPr>
          <p:cNvPr id="16423" name="1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6AF555D-357B-4DC2-B75F-52908706DC69}" type="slidenum">
              <a:rPr lang="es-ES" altLang="es-ES" b="0">
                <a:latin typeface="Arial Black" panose="020B0A04020102020204" pitchFamily="34" charset="0"/>
              </a:rPr>
              <a:pPr eaLnBrk="1" hangingPunct="1"/>
              <a:t>29</a:t>
            </a:fld>
            <a:endParaRPr lang="es-ES" altLang="es-ES" b="0">
              <a:latin typeface="Arial Black" panose="020B0A04020102020204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400937" y="4195158"/>
            <a:ext cx="1612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s-ES" altLang="es-ES" sz="2000" b="0">
                <a:latin typeface="CG Times" pitchFamily="18" charset="0"/>
              </a:rPr>
              <a:t>L=(A+B)*C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7613787" y="4245958"/>
            <a:ext cx="1254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392" name="Line 9"/>
          <p:cNvSpPr>
            <a:spLocks noChangeShapeType="1"/>
          </p:cNvSpPr>
          <p:nvPr/>
        </p:nvSpPr>
        <p:spPr bwMode="auto">
          <a:xfrm>
            <a:off x="1513096" y="3883026"/>
            <a:ext cx="0" cy="1819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>
            <a:off x="5018296" y="2954338"/>
            <a:ext cx="0" cy="642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6394" name="Group 11"/>
          <p:cNvGrpSpPr>
            <a:grpSpLocks/>
          </p:cNvGrpSpPr>
          <p:nvPr/>
        </p:nvGrpSpPr>
        <p:grpSpPr bwMode="auto">
          <a:xfrm>
            <a:off x="2908509" y="3157538"/>
            <a:ext cx="481012" cy="582613"/>
            <a:chOff x="1625" y="2169"/>
            <a:chExt cx="303" cy="367"/>
          </a:xfrm>
        </p:grpSpPr>
        <p:grpSp>
          <p:nvGrpSpPr>
            <p:cNvPr id="16436" name="Group 12"/>
            <p:cNvGrpSpPr>
              <a:grpSpLocks/>
            </p:cNvGrpSpPr>
            <p:nvPr/>
          </p:nvGrpSpPr>
          <p:grpSpPr bwMode="auto">
            <a:xfrm>
              <a:off x="1728" y="2169"/>
              <a:ext cx="96" cy="319"/>
              <a:chOff x="1728" y="2169"/>
              <a:chExt cx="96" cy="319"/>
            </a:xfrm>
          </p:grpSpPr>
          <p:sp>
            <p:nvSpPr>
              <p:cNvPr id="16438" name="Line 13"/>
              <p:cNvSpPr>
                <a:spLocks noChangeShapeType="1"/>
              </p:cNvSpPr>
              <p:nvPr/>
            </p:nvSpPr>
            <p:spPr bwMode="auto">
              <a:xfrm>
                <a:off x="1728" y="2169"/>
                <a:ext cx="0" cy="3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439" name="Line 14"/>
              <p:cNvSpPr>
                <a:spLocks noChangeShapeType="1"/>
              </p:cNvSpPr>
              <p:nvPr/>
            </p:nvSpPr>
            <p:spPr bwMode="auto">
              <a:xfrm>
                <a:off x="1824" y="2169"/>
                <a:ext cx="0" cy="3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6437" name="Line 15"/>
            <p:cNvSpPr>
              <a:spLocks noChangeShapeType="1"/>
            </p:cNvSpPr>
            <p:nvPr/>
          </p:nvSpPr>
          <p:spPr bwMode="auto">
            <a:xfrm flipH="1">
              <a:off x="1625" y="2169"/>
              <a:ext cx="303" cy="3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6395" name="Group 16"/>
          <p:cNvGrpSpPr>
            <a:grpSpLocks/>
          </p:cNvGrpSpPr>
          <p:nvPr/>
        </p:nvGrpSpPr>
        <p:grpSpPr bwMode="auto">
          <a:xfrm>
            <a:off x="1817896" y="3113088"/>
            <a:ext cx="152400" cy="506413"/>
            <a:chOff x="1248" y="2169"/>
            <a:chExt cx="96" cy="319"/>
          </a:xfrm>
        </p:grpSpPr>
        <p:sp>
          <p:nvSpPr>
            <p:cNvPr id="2" name="Line 17"/>
            <p:cNvSpPr>
              <a:spLocks noChangeShapeType="1"/>
            </p:cNvSpPr>
            <p:nvPr/>
          </p:nvSpPr>
          <p:spPr bwMode="auto">
            <a:xfrm>
              <a:off x="1248" y="2169"/>
              <a:ext cx="0" cy="3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435" name="Line 18"/>
            <p:cNvSpPr>
              <a:spLocks noChangeShapeType="1"/>
            </p:cNvSpPr>
            <p:nvPr/>
          </p:nvSpPr>
          <p:spPr bwMode="auto">
            <a:xfrm>
              <a:off x="1344" y="2169"/>
              <a:ext cx="0" cy="3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6396" name="Line 19"/>
          <p:cNvSpPr>
            <a:spLocks noChangeShapeType="1"/>
          </p:cNvSpPr>
          <p:nvPr/>
        </p:nvSpPr>
        <p:spPr bwMode="auto">
          <a:xfrm>
            <a:off x="1527384" y="3403601"/>
            <a:ext cx="2778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398" name="Line 24"/>
          <p:cNvSpPr>
            <a:spLocks noChangeShapeType="1"/>
          </p:cNvSpPr>
          <p:nvPr/>
        </p:nvSpPr>
        <p:spPr bwMode="auto">
          <a:xfrm>
            <a:off x="4651584" y="3403601"/>
            <a:ext cx="354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6399" name="Group 25"/>
          <p:cNvGrpSpPr>
            <a:grpSpLocks/>
          </p:cNvGrpSpPr>
          <p:nvPr/>
        </p:nvGrpSpPr>
        <p:grpSpPr bwMode="auto">
          <a:xfrm>
            <a:off x="3025984" y="4205288"/>
            <a:ext cx="481012" cy="582613"/>
            <a:chOff x="2009" y="2985"/>
            <a:chExt cx="303" cy="367"/>
          </a:xfrm>
        </p:grpSpPr>
        <p:grpSp>
          <p:nvGrpSpPr>
            <p:cNvPr id="16430" name="Group 26"/>
            <p:cNvGrpSpPr>
              <a:grpSpLocks/>
            </p:cNvGrpSpPr>
            <p:nvPr/>
          </p:nvGrpSpPr>
          <p:grpSpPr bwMode="auto">
            <a:xfrm>
              <a:off x="2112" y="2985"/>
              <a:ext cx="96" cy="319"/>
              <a:chOff x="2112" y="2985"/>
              <a:chExt cx="96" cy="319"/>
            </a:xfrm>
          </p:grpSpPr>
          <p:sp>
            <p:nvSpPr>
              <p:cNvPr id="16432" name="Line 27"/>
              <p:cNvSpPr>
                <a:spLocks noChangeShapeType="1"/>
              </p:cNvSpPr>
              <p:nvPr/>
            </p:nvSpPr>
            <p:spPr bwMode="auto">
              <a:xfrm>
                <a:off x="2112" y="2985"/>
                <a:ext cx="0" cy="3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433" name="Line 28"/>
              <p:cNvSpPr>
                <a:spLocks noChangeShapeType="1"/>
              </p:cNvSpPr>
              <p:nvPr/>
            </p:nvSpPr>
            <p:spPr bwMode="auto">
              <a:xfrm>
                <a:off x="2208" y="2985"/>
                <a:ext cx="0" cy="3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6431" name="Line 29"/>
            <p:cNvSpPr>
              <a:spLocks noChangeShapeType="1"/>
            </p:cNvSpPr>
            <p:nvPr/>
          </p:nvSpPr>
          <p:spPr bwMode="auto">
            <a:xfrm flipH="1">
              <a:off x="2009" y="2985"/>
              <a:ext cx="303" cy="3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6400" name="Group 30"/>
          <p:cNvGrpSpPr>
            <a:grpSpLocks/>
          </p:cNvGrpSpPr>
          <p:nvPr/>
        </p:nvGrpSpPr>
        <p:grpSpPr bwMode="auto">
          <a:xfrm>
            <a:off x="1970296" y="4205288"/>
            <a:ext cx="152400" cy="506413"/>
            <a:chOff x="1344" y="2985"/>
            <a:chExt cx="96" cy="319"/>
          </a:xfrm>
        </p:grpSpPr>
        <p:sp>
          <p:nvSpPr>
            <p:cNvPr id="16428" name="Line 31"/>
            <p:cNvSpPr>
              <a:spLocks noChangeShapeType="1"/>
            </p:cNvSpPr>
            <p:nvPr/>
          </p:nvSpPr>
          <p:spPr bwMode="auto">
            <a:xfrm>
              <a:off x="1344" y="2985"/>
              <a:ext cx="0" cy="3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429" name="Line 32"/>
            <p:cNvSpPr>
              <a:spLocks noChangeShapeType="1"/>
            </p:cNvSpPr>
            <p:nvPr/>
          </p:nvSpPr>
          <p:spPr bwMode="auto">
            <a:xfrm>
              <a:off x="1440" y="2985"/>
              <a:ext cx="0" cy="3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6401" name="Group 33"/>
          <p:cNvGrpSpPr>
            <a:grpSpLocks/>
          </p:cNvGrpSpPr>
          <p:nvPr/>
        </p:nvGrpSpPr>
        <p:grpSpPr bwMode="auto">
          <a:xfrm>
            <a:off x="1970296" y="5043488"/>
            <a:ext cx="152400" cy="506413"/>
            <a:chOff x="1344" y="3513"/>
            <a:chExt cx="96" cy="319"/>
          </a:xfrm>
        </p:grpSpPr>
        <p:sp>
          <p:nvSpPr>
            <p:cNvPr id="16426" name="Line 34"/>
            <p:cNvSpPr>
              <a:spLocks noChangeShapeType="1"/>
            </p:cNvSpPr>
            <p:nvPr/>
          </p:nvSpPr>
          <p:spPr bwMode="auto">
            <a:xfrm>
              <a:off x="1344" y="3513"/>
              <a:ext cx="0" cy="3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427" name="Line 35"/>
            <p:cNvSpPr>
              <a:spLocks noChangeShapeType="1"/>
            </p:cNvSpPr>
            <p:nvPr/>
          </p:nvSpPr>
          <p:spPr bwMode="auto">
            <a:xfrm>
              <a:off x="1440" y="3513"/>
              <a:ext cx="0" cy="3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6403" name="Line 39"/>
          <p:cNvSpPr>
            <a:spLocks noChangeShapeType="1"/>
          </p:cNvSpPr>
          <p:nvPr/>
        </p:nvSpPr>
        <p:spPr bwMode="auto">
          <a:xfrm flipH="1">
            <a:off x="3330784" y="4495801"/>
            <a:ext cx="98404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>
            <a:off x="2111584" y="4495801"/>
            <a:ext cx="1090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405" name="Line 41"/>
          <p:cNvSpPr>
            <a:spLocks noChangeShapeType="1"/>
          </p:cNvSpPr>
          <p:nvPr/>
        </p:nvSpPr>
        <p:spPr bwMode="auto">
          <a:xfrm flipH="1">
            <a:off x="1501984" y="4495801"/>
            <a:ext cx="481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406" name="Line 42"/>
          <p:cNvSpPr>
            <a:spLocks noChangeShapeType="1"/>
          </p:cNvSpPr>
          <p:nvPr/>
        </p:nvSpPr>
        <p:spPr bwMode="auto">
          <a:xfrm>
            <a:off x="1527384" y="5334001"/>
            <a:ext cx="430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407" name="Line 43"/>
          <p:cNvSpPr>
            <a:spLocks noChangeShapeType="1"/>
          </p:cNvSpPr>
          <p:nvPr/>
        </p:nvSpPr>
        <p:spPr bwMode="auto">
          <a:xfrm>
            <a:off x="2136984" y="5334001"/>
            <a:ext cx="430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408" name="Line 44"/>
          <p:cNvSpPr>
            <a:spLocks noChangeShapeType="1"/>
          </p:cNvSpPr>
          <p:nvPr/>
        </p:nvSpPr>
        <p:spPr bwMode="auto">
          <a:xfrm flipV="1">
            <a:off x="2579896" y="4484688"/>
            <a:ext cx="0" cy="862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409" name="Rectangle 45"/>
          <p:cNvSpPr>
            <a:spLocks noChangeArrowheads="1"/>
          </p:cNvSpPr>
          <p:nvPr/>
        </p:nvSpPr>
        <p:spPr bwMode="auto">
          <a:xfrm>
            <a:off x="2043321" y="3835401"/>
            <a:ext cx="365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s-ES" altLang="es-ES" sz="2000" b="0">
                <a:latin typeface="CG Times" pitchFamily="18" charset="0"/>
              </a:rPr>
              <a:t>A</a:t>
            </a:r>
          </a:p>
        </p:txBody>
      </p:sp>
      <p:sp>
        <p:nvSpPr>
          <p:cNvPr id="16410" name="Rectangle 46"/>
          <p:cNvSpPr>
            <a:spLocks noChangeArrowheads="1"/>
          </p:cNvSpPr>
          <p:nvPr/>
        </p:nvSpPr>
        <p:spPr bwMode="auto">
          <a:xfrm>
            <a:off x="2122696" y="4811713"/>
            <a:ext cx="3508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s-ES" altLang="es-ES" sz="2000" b="0">
                <a:latin typeface="CG Times" pitchFamily="18" charset="0"/>
              </a:rPr>
              <a:t>B</a:t>
            </a:r>
          </a:p>
        </p:txBody>
      </p:sp>
      <p:sp>
        <p:nvSpPr>
          <p:cNvPr id="16411" name="Rectangle 47"/>
          <p:cNvSpPr>
            <a:spLocks noChangeArrowheads="1"/>
          </p:cNvSpPr>
          <p:nvPr/>
        </p:nvSpPr>
        <p:spPr bwMode="auto">
          <a:xfrm>
            <a:off x="3122821" y="4811713"/>
            <a:ext cx="3508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s-ES" altLang="es-ES" sz="2000" b="0">
                <a:latin typeface="CG Times" pitchFamily="18" charset="0"/>
              </a:rPr>
              <a:t>C</a:t>
            </a:r>
          </a:p>
        </p:txBody>
      </p:sp>
      <p:sp>
        <p:nvSpPr>
          <p:cNvPr id="16412" name="Line 48"/>
          <p:cNvSpPr>
            <a:spLocks noChangeShapeType="1"/>
          </p:cNvSpPr>
          <p:nvPr/>
        </p:nvSpPr>
        <p:spPr bwMode="auto">
          <a:xfrm>
            <a:off x="3233946" y="4862513"/>
            <a:ext cx="125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413" name="Rectangle 49"/>
          <p:cNvSpPr>
            <a:spLocks noChangeArrowheads="1"/>
          </p:cNvSpPr>
          <p:nvPr/>
        </p:nvSpPr>
        <p:spPr bwMode="auto">
          <a:xfrm>
            <a:off x="1336884" y="2382838"/>
            <a:ext cx="1096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s-ES" altLang="es-ES" sz="2000" b="0">
                <a:latin typeface="CG Times" pitchFamily="18" charset="0"/>
              </a:rPr>
              <a:t>Consulta</a:t>
            </a:r>
          </a:p>
        </p:txBody>
      </p:sp>
      <p:sp>
        <p:nvSpPr>
          <p:cNvPr id="16434" name="Rectangle 50"/>
          <p:cNvSpPr>
            <a:spLocks noChangeArrowheads="1"/>
          </p:cNvSpPr>
          <p:nvPr/>
        </p:nvSpPr>
        <p:spPr bwMode="auto">
          <a:xfrm>
            <a:off x="6047582" y="2355456"/>
            <a:ext cx="2844800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s-ES" sz="2400" b="0">
                <a:latin typeface="+mn-lt"/>
              </a:rPr>
              <a:t>Se llama lenguaje </a:t>
            </a:r>
            <a:r>
              <a:rPr lang="es-ES" sz="2400" b="0" i="1">
                <a:latin typeface="+mn-lt"/>
              </a:rPr>
              <a:t>ladder</a:t>
            </a:r>
            <a:r>
              <a:rPr lang="es-ES" sz="2400" b="0">
                <a:latin typeface="+mn-lt"/>
              </a:rPr>
              <a:t>. Análogo a los cuadros de relés</a:t>
            </a:r>
          </a:p>
        </p:txBody>
      </p:sp>
      <p:sp>
        <p:nvSpPr>
          <p:cNvPr id="16415" name="Rectangle 51"/>
          <p:cNvSpPr>
            <a:spLocks noChangeArrowheads="1"/>
          </p:cNvSpPr>
          <p:nvPr/>
        </p:nvSpPr>
        <p:spPr bwMode="auto">
          <a:xfrm>
            <a:off x="622509" y="4454526"/>
            <a:ext cx="849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s-ES" altLang="es-ES" sz="2000" b="0">
                <a:latin typeface="CG Times" pitchFamily="18" charset="0"/>
              </a:rPr>
              <a:t>~V+</a:t>
            </a:r>
          </a:p>
        </p:txBody>
      </p:sp>
      <p:sp>
        <p:nvSpPr>
          <p:cNvPr id="16416" name="Rectangle 51"/>
          <p:cNvSpPr>
            <a:spLocks noChangeArrowheads="1"/>
          </p:cNvSpPr>
          <p:nvPr/>
        </p:nvSpPr>
        <p:spPr bwMode="auto">
          <a:xfrm>
            <a:off x="5183395" y="4195158"/>
            <a:ext cx="636394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s-ES" altLang="es-ES" sz="2000" b="0">
                <a:latin typeface="CG Times" pitchFamily="18" charset="0"/>
              </a:rPr>
              <a:t>~0V</a:t>
            </a:r>
          </a:p>
        </p:txBody>
      </p:sp>
      <p:sp>
        <p:nvSpPr>
          <p:cNvPr id="16417" name="Rectangle 49"/>
          <p:cNvSpPr>
            <a:spLocks noChangeArrowheads="1"/>
          </p:cNvSpPr>
          <p:nvPr/>
        </p:nvSpPr>
        <p:spPr bwMode="auto">
          <a:xfrm>
            <a:off x="2694196" y="2311401"/>
            <a:ext cx="109696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s-ES" altLang="es-ES" sz="2000" b="0">
                <a:latin typeface="CG Times" pitchFamily="18" charset="0"/>
              </a:rPr>
              <a:t>Consulta</a:t>
            </a:r>
          </a:p>
          <a:p>
            <a:pPr algn="l"/>
            <a:r>
              <a:rPr lang="es-ES_tradnl" altLang="es-ES" sz="2000" b="0">
                <a:latin typeface="CG Times" pitchFamily="18" charset="0"/>
              </a:rPr>
              <a:t>negada</a:t>
            </a:r>
            <a:endParaRPr lang="es-ES" altLang="es-ES" sz="2000" b="0">
              <a:latin typeface="CG Times" pitchFamily="18" charset="0"/>
            </a:endParaRPr>
          </a:p>
        </p:txBody>
      </p:sp>
      <p:sp>
        <p:nvSpPr>
          <p:cNvPr id="16418" name="Rectangle 49"/>
          <p:cNvSpPr>
            <a:spLocks noChangeArrowheads="1"/>
          </p:cNvSpPr>
          <p:nvPr/>
        </p:nvSpPr>
        <p:spPr bwMode="auto">
          <a:xfrm>
            <a:off x="4051509" y="2311401"/>
            <a:ext cx="1347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s-ES_tradnl" altLang="es-ES" sz="2000" b="0">
                <a:latin typeface="CG Times" pitchFamily="18" charset="0"/>
              </a:rPr>
              <a:t>Asignación</a:t>
            </a:r>
            <a:endParaRPr lang="es-ES" altLang="es-ES" sz="2000" b="0">
              <a:latin typeface="CG Times" pitchFamily="18" charset="0"/>
            </a:endParaRPr>
          </a:p>
        </p:txBody>
      </p:sp>
      <p:sp>
        <p:nvSpPr>
          <p:cNvPr id="16419" name="Line 10"/>
          <p:cNvSpPr>
            <a:spLocks noChangeShapeType="1"/>
          </p:cNvSpPr>
          <p:nvPr/>
        </p:nvSpPr>
        <p:spPr bwMode="auto">
          <a:xfrm>
            <a:off x="5018296" y="4097338"/>
            <a:ext cx="0" cy="1528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420" name="Line 19"/>
          <p:cNvSpPr>
            <a:spLocks noChangeShapeType="1"/>
          </p:cNvSpPr>
          <p:nvPr/>
        </p:nvSpPr>
        <p:spPr bwMode="auto">
          <a:xfrm>
            <a:off x="1979821" y="3403601"/>
            <a:ext cx="277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421" name="Line 19"/>
          <p:cNvSpPr>
            <a:spLocks noChangeShapeType="1"/>
          </p:cNvSpPr>
          <p:nvPr/>
        </p:nvSpPr>
        <p:spPr bwMode="auto">
          <a:xfrm>
            <a:off x="2765634" y="3403601"/>
            <a:ext cx="2778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422" name="Line 19"/>
          <p:cNvSpPr>
            <a:spLocks noChangeShapeType="1"/>
          </p:cNvSpPr>
          <p:nvPr/>
        </p:nvSpPr>
        <p:spPr bwMode="auto">
          <a:xfrm>
            <a:off x="3218071" y="3403601"/>
            <a:ext cx="277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6" name="Line 24"/>
          <p:cNvSpPr>
            <a:spLocks noChangeShapeType="1"/>
          </p:cNvSpPr>
          <p:nvPr/>
        </p:nvSpPr>
        <p:spPr bwMode="auto">
          <a:xfrm>
            <a:off x="4732546" y="4495801"/>
            <a:ext cx="2730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6" name="Grupo 5"/>
          <p:cNvGrpSpPr/>
          <p:nvPr/>
        </p:nvGrpSpPr>
        <p:grpSpPr>
          <a:xfrm>
            <a:off x="4254500" y="3208932"/>
            <a:ext cx="397084" cy="377191"/>
            <a:chOff x="4555060" y="2681555"/>
            <a:chExt cx="467663" cy="444234"/>
          </a:xfrm>
        </p:grpSpPr>
        <p:sp>
          <p:nvSpPr>
            <p:cNvPr id="4" name="Abrir corchete 3"/>
            <p:cNvSpPr/>
            <p:nvPr/>
          </p:nvSpPr>
          <p:spPr>
            <a:xfrm>
              <a:off x="4555060" y="2681555"/>
              <a:ext cx="134017" cy="444234"/>
            </a:xfrm>
            <a:prstGeom prst="leftBracket">
              <a:avLst>
                <a:gd name="adj" fmla="val 77001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9" name="Abrir corchete 58"/>
            <p:cNvSpPr/>
            <p:nvPr/>
          </p:nvSpPr>
          <p:spPr>
            <a:xfrm rot="10800000">
              <a:off x="4888706" y="2681555"/>
              <a:ext cx="134017" cy="444234"/>
            </a:xfrm>
            <a:prstGeom prst="leftBracket">
              <a:avLst>
                <a:gd name="adj" fmla="val 77001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2" name="Grupo 61"/>
          <p:cNvGrpSpPr/>
          <p:nvPr/>
        </p:nvGrpSpPr>
        <p:grpSpPr>
          <a:xfrm>
            <a:off x="4314826" y="4299051"/>
            <a:ext cx="397084" cy="377191"/>
            <a:chOff x="4555060" y="2681555"/>
            <a:chExt cx="467663" cy="444234"/>
          </a:xfrm>
        </p:grpSpPr>
        <p:sp>
          <p:nvSpPr>
            <p:cNvPr id="63" name="Abrir corchete 62"/>
            <p:cNvSpPr/>
            <p:nvPr/>
          </p:nvSpPr>
          <p:spPr>
            <a:xfrm>
              <a:off x="4555060" y="2681555"/>
              <a:ext cx="134017" cy="444234"/>
            </a:xfrm>
            <a:prstGeom prst="leftBracket">
              <a:avLst>
                <a:gd name="adj" fmla="val 77001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4" name="Abrir corchete 63"/>
            <p:cNvSpPr/>
            <p:nvPr/>
          </p:nvSpPr>
          <p:spPr>
            <a:xfrm rot="10800000">
              <a:off x="4888706" y="2681555"/>
              <a:ext cx="134017" cy="444234"/>
            </a:xfrm>
            <a:prstGeom prst="leftBracket">
              <a:avLst>
                <a:gd name="adj" fmla="val 77001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0" name="Google Shape;1591;p36">
            <a:extLst>
              <a:ext uri="{FF2B5EF4-FFF2-40B4-BE49-F238E27FC236}">
                <a16:creationId xmlns:a16="http://schemas.microsoft.com/office/drawing/2014/main" id="{8132103B-1603-4E93-B950-7F74FEB7AC81}"/>
              </a:ext>
            </a:extLst>
          </p:cNvPr>
          <p:cNvSpPr txBox="1"/>
          <p:nvPr/>
        </p:nvSpPr>
        <p:spPr>
          <a:xfrm>
            <a:off x="0" y="5980638"/>
            <a:ext cx="308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295644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1257300"/>
          </a:xfrm>
        </p:spPr>
        <p:txBody>
          <a:bodyPr>
            <a:noAutofit/>
          </a:bodyPr>
          <a:lstStyle/>
          <a:p>
            <a:r>
              <a:rPr lang="es-ES" sz="2400" dirty="0"/>
              <a:t>Características de un autómata programable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3779912" y="1435100"/>
            <a:ext cx="5111750" cy="4516884"/>
          </a:xfrm>
        </p:spPr>
        <p:txBody>
          <a:bodyPr/>
          <a:lstStyle/>
          <a:p>
            <a:r>
              <a:rPr lang="es-ES" dirty="0"/>
              <a:t>Definición </a:t>
            </a:r>
          </a:p>
          <a:p>
            <a:r>
              <a:rPr lang="es-ES" dirty="0"/>
              <a:t>Características generales de los </a:t>
            </a:r>
            <a:r>
              <a:rPr lang="es-ES" dirty="0" err="1"/>
              <a:t>PLCs</a:t>
            </a:r>
            <a:endParaRPr lang="es-ES" dirty="0"/>
          </a:p>
          <a:p>
            <a:r>
              <a:rPr lang="es-ES" dirty="0"/>
              <a:t>Características de los S7-1200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3</a:t>
            </a:fld>
            <a:endParaRPr kumimoji="0" lang="es-ES"/>
          </a:p>
        </p:txBody>
      </p:sp>
      <p:sp>
        <p:nvSpPr>
          <p:cNvPr id="7" name="TextBox 12"/>
          <p:cNvSpPr txBox="1"/>
          <p:nvPr/>
        </p:nvSpPr>
        <p:spPr>
          <a:xfrm>
            <a:off x="971600" y="2132856"/>
            <a:ext cx="8938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>
                <a:solidFill>
                  <a:srgbClr val="65B131">
                    <a:alpha val="64000"/>
                  </a:srgbClr>
                </a:solidFill>
                <a:cs typeface="Arial" pitchFamily="34" charset="0"/>
              </a:rPr>
              <a:t>1</a:t>
            </a:r>
            <a:endParaRPr lang="es-ES" sz="9600" b="1" dirty="0">
              <a:solidFill>
                <a:srgbClr val="65B131">
                  <a:alpha val="64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520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/>
              <a:t>Tecnologías y definición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68760"/>
            <a:ext cx="8291264" cy="489654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s-ES" altLang="es-ES" sz="2400" dirty="0"/>
              <a:t>Tecnología cableada </a:t>
            </a:r>
            <a:r>
              <a:rPr lang="es-ES" altLang="es-ES" sz="2400" dirty="0">
                <a:sym typeface="Wingdings" panose="05000000000000000000" pitchFamily="2" charset="2"/>
              </a:rPr>
              <a:t> Eléctrica, neumática, hidráulica…</a:t>
            </a:r>
          </a:p>
          <a:p>
            <a:pPr eaLnBrk="1" hangingPunct="1">
              <a:lnSpc>
                <a:spcPct val="90000"/>
              </a:lnSpc>
            </a:pPr>
            <a:endParaRPr lang="es-ES" altLang="es-ES" sz="2400" dirty="0"/>
          </a:p>
          <a:p>
            <a:pPr eaLnBrk="1" hangingPunct="1">
              <a:lnSpc>
                <a:spcPct val="90000"/>
              </a:lnSpc>
            </a:pPr>
            <a:r>
              <a:rPr lang="es-ES" altLang="es-ES" sz="2400" dirty="0"/>
              <a:t>Tecnología programada </a:t>
            </a:r>
            <a:r>
              <a:rPr lang="es-ES" altLang="es-ES" sz="2400" dirty="0">
                <a:sym typeface="Wingdings" panose="05000000000000000000" pitchFamily="2" charset="2"/>
              </a:rPr>
              <a:t> Microcontroladores, microprocesadores, </a:t>
            </a:r>
            <a:r>
              <a:rPr lang="es-ES" altLang="es-ES" sz="2400" dirty="0">
                <a:solidFill>
                  <a:srgbClr val="FF0000"/>
                </a:solidFill>
                <a:sym typeface="Wingdings" panose="05000000000000000000" pitchFamily="2" charset="2"/>
              </a:rPr>
              <a:t>autómatas</a:t>
            </a:r>
            <a:r>
              <a:rPr lang="es-ES" altLang="es-ES" sz="2400" dirty="0">
                <a:sym typeface="Wingdings" panose="05000000000000000000" pitchFamily="2" charset="2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s-ES" altLang="es-ES" sz="24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s-ES" altLang="es-ES" sz="2400" dirty="0">
                <a:sym typeface="Wingdings" panose="05000000000000000000" pitchFamily="2" charset="2"/>
              </a:rPr>
              <a:t>Autómata programable  Aparato electrónico programable por el usuario destinado a controlar el funcionamiento de máquinas o de procesos lógicos secuenciales. Consta de: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ES" sz="2000" dirty="0"/>
              <a:t>Dispositivo de alimentación.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ES" sz="2000" dirty="0"/>
              <a:t>Interfaz de entradas – salidas.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ES" sz="2000" dirty="0"/>
              <a:t>Tarjeta procesadora.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ES" sz="2000" dirty="0"/>
              <a:t>Tarjeta de memoria.</a:t>
            </a:r>
          </a:p>
          <a:p>
            <a:pPr lvl="1" eaLnBrk="1" hangingPunct="1">
              <a:lnSpc>
                <a:spcPct val="90000"/>
              </a:lnSpc>
            </a:pPr>
            <a:endParaRPr lang="es-ES" altLang="es-ES" sz="2000" dirty="0"/>
          </a:p>
          <a:p>
            <a:pPr>
              <a:lnSpc>
                <a:spcPct val="90000"/>
              </a:lnSpc>
            </a:pPr>
            <a:r>
              <a:rPr lang="es-ES" altLang="es-ES" sz="2400" dirty="0"/>
              <a:t>Se conoce también por PLC (</a:t>
            </a:r>
            <a:r>
              <a:rPr lang="es-ES" altLang="es-ES" sz="2400" dirty="0" err="1"/>
              <a:t>Programmable</a:t>
            </a:r>
            <a:r>
              <a:rPr lang="es-ES" altLang="es-ES" sz="2400" dirty="0"/>
              <a:t> </a:t>
            </a:r>
            <a:r>
              <a:rPr lang="es-ES" altLang="es-ES" sz="2400" dirty="0" err="1"/>
              <a:t>Logic</a:t>
            </a:r>
            <a:r>
              <a:rPr lang="es-ES" altLang="es-ES" sz="2400" dirty="0"/>
              <a:t> </a:t>
            </a:r>
            <a:r>
              <a:rPr lang="es-ES" altLang="es-ES" sz="2400" dirty="0" err="1"/>
              <a:t>Controller</a:t>
            </a:r>
            <a:r>
              <a:rPr lang="es-ES" altLang="es-ES" sz="2400" dirty="0"/>
              <a:t>)</a:t>
            </a:r>
          </a:p>
          <a:p>
            <a:pPr eaLnBrk="1" hangingPunct="1">
              <a:lnSpc>
                <a:spcPct val="90000"/>
              </a:lnSpc>
            </a:pPr>
            <a:endParaRPr lang="es-ES" altLang="es-ES" sz="2800" dirty="0"/>
          </a:p>
        </p:txBody>
      </p:sp>
      <p:sp>
        <p:nvSpPr>
          <p:cNvPr id="7172" name="1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2DC443-DF4B-473A-BCC0-70FBB1C8047F}" type="slidenum">
              <a:rPr lang="es-ES" altLang="es-ES" b="0">
                <a:latin typeface="Arial Black" panose="020B0A04020102020204" pitchFamily="34" charset="0"/>
              </a:rPr>
              <a:pPr eaLnBrk="1" hangingPunct="1"/>
              <a:t>4</a:t>
            </a:fld>
            <a:endParaRPr lang="es-ES" altLang="es-ES" b="0">
              <a:latin typeface="Arial Black" panose="020B0A04020102020204" pitchFamily="34" charset="0"/>
            </a:endParaRPr>
          </a:p>
        </p:txBody>
      </p:sp>
      <p:sp>
        <p:nvSpPr>
          <p:cNvPr id="5" name="Google Shape;1591;p36">
            <a:extLst>
              <a:ext uri="{FF2B5EF4-FFF2-40B4-BE49-F238E27FC236}">
                <a16:creationId xmlns:a16="http://schemas.microsoft.com/office/drawing/2014/main" id="{17CAB3F0-3FFC-4161-9606-FFFE44D66B83}"/>
              </a:ext>
            </a:extLst>
          </p:cNvPr>
          <p:cNvSpPr txBox="1"/>
          <p:nvPr/>
        </p:nvSpPr>
        <p:spPr>
          <a:xfrm>
            <a:off x="0" y="5980638"/>
            <a:ext cx="308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920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z="3200"/>
              <a:t>Características generales. Ventajas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s-ES" altLang="es-ES"/>
              <a:t>Bajo precio (aunque depende de la gama)</a:t>
            </a:r>
          </a:p>
          <a:p>
            <a:pPr>
              <a:lnSpc>
                <a:spcPct val="120000"/>
              </a:lnSpc>
            </a:pPr>
            <a:r>
              <a:rPr lang="es-ES" altLang="es-ES"/>
              <a:t>Reducido tamaño respecto a paneles de lógica cableada</a:t>
            </a:r>
          </a:p>
          <a:p>
            <a:pPr>
              <a:lnSpc>
                <a:spcPct val="120000"/>
              </a:lnSpc>
            </a:pPr>
            <a:r>
              <a:rPr lang="es-ES" altLang="es-ES"/>
              <a:t>Versatilidad, adaptable a diferentes tareas o estaciones</a:t>
            </a:r>
          </a:p>
          <a:p>
            <a:pPr>
              <a:lnSpc>
                <a:spcPct val="120000"/>
              </a:lnSpc>
            </a:pPr>
            <a:r>
              <a:rPr lang="es-ES" altLang="es-ES"/>
              <a:t>Puede gobernar más de una máquina o sistema</a:t>
            </a:r>
          </a:p>
          <a:p>
            <a:pPr>
              <a:lnSpc>
                <a:spcPct val="120000"/>
              </a:lnSpc>
            </a:pPr>
            <a:r>
              <a:rPr lang="es-ES" altLang="es-ES"/>
              <a:t>Fiabilidad</a:t>
            </a:r>
          </a:p>
          <a:p>
            <a:pPr>
              <a:lnSpc>
                <a:spcPct val="120000"/>
              </a:lnSpc>
            </a:pPr>
            <a:r>
              <a:rPr lang="es-ES" altLang="es-ES"/>
              <a:t>Fácil instalación y mantenimiento</a:t>
            </a:r>
          </a:p>
          <a:p>
            <a:pPr>
              <a:lnSpc>
                <a:spcPct val="120000"/>
              </a:lnSpc>
            </a:pPr>
            <a:r>
              <a:rPr lang="es-ES" altLang="es-ES"/>
              <a:t>Posibilidad de expansión</a:t>
            </a:r>
          </a:p>
          <a:p>
            <a:pPr>
              <a:lnSpc>
                <a:spcPct val="120000"/>
              </a:lnSpc>
            </a:pPr>
            <a:r>
              <a:rPr lang="es-ES" altLang="es-ES"/>
              <a:t>Permite la simulación offline y la depuración online</a:t>
            </a:r>
          </a:p>
          <a:p>
            <a:pPr>
              <a:lnSpc>
                <a:spcPct val="120000"/>
              </a:lnSpc>
            </a:pPr>
            <a:r>
              <a:rPr lang="es-ES" altLang="es-ES"/>
              <a:t>Facilita la gestión y registro de alarmas y fallos</a:t>
            </a:r>
          </a:p>
          <a:p>
            <a:pPr>
              <a:lnSpc>
                <a:spcPct val="120000"/>
              </a:lnSpc>
            </a:pPr>
            <a:r>
              <a:rPr lang="es-ES" altLang="es-ES"/>
              <a:t>Facilidades de comunicación con otros programables </a:t>
            </a:r>
            <a:r>
              <a:rPr lang="es-ES" altLang="es-ES">
                <a:sym typeface="Wingdings" panose="05000000000000000000" pitchFamily="2" charset="2"/>
              </a:rPr>
              <a:t> control distribuido y jerarquizado</a:t>
            </a:r>
          </a:p>
          <a:p>
            <a:pPr>
              <a:lnSpc>
                <a:spcPct val="120000"/>
              </a:lnSpc>
            </a:pPr>
            <a:r>
              <a:rPr lang="es-ES" altLang="es-ES">
                <a:sym typeface="Wingdings" panose="05000000000000000000" pitchFamily="2" charset="2"/>
              </a:rPr>
              <a:t>Más preciso (p.ej. temporizadores) y rápido que lógica cableada</a:t>
            </a:r>
            <a:endParaRPr lang="es-ES" altLang="es-ES"/>
          </a:p>
          <a:p>
            <a:pPr>
              <a:lnSpc>
                <a:spcPct val="120000"/>
              </a:lnSpc>
            </a:pPr>
            <a:r>
              <a:rPr lang="es-ES" altLang="es-ES"/>
              <a:t>Apropiado para el ambiente industrial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5</a:t>
            </a:fld>
            <a:endParaRPr kumimoji="0" lang="es-ES"/>
          </a:p>
        </p:txBody>
      </p:sp>
      <p:sp>
        <p:nvSpPr>
          <p:cNvPr id="5" name="Google Shape;1591;p36">
            <a:extLst>
              <a:ext uri="{FF2B5EF4-FFF2-40B4-BE49-F238E27FC236}">
                <a16:creationId xmlns:a16="http://schemas.microsoft.com/office/drawing/2014/main" id="{418B4610-CCF5-4055-A73E-3A7A70C6BFAD}"/>
              </a:ext>
            </a:extLst>
          </p:cNvPr>
          <p:cNvSpPr txBox="1"/>
          <p:nvPr/>
        </p:nvSpPr>
        <p:spPr>
          <a:xfrm>
            <a:off x="0" y="5980638"/>
            <a:ext cx="55245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C-E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8257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Ambiente industrial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6</a:t>
            </a:fld>
            <a:endParaRPr kumimoji="0" lang="es-ES"/>
          </a:p>
        </p:txBody>
      </p:sp>
      <p:sp>
        <p:nvSpPr>
          <p:cNvPr id="5" name="CuadroTexto 4"/>
          <p:cNvSpPr txBox="1"/>
          <p:nvPr/>
        </p:nvSpPr>
        <p:spPr>
          <a:xfrm>
            <a:off x="827584" y="1620183"/>
            <a:ext cx="3714287" cy="19389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400" b="1">
                <a:solidFill>
                  <a:schemeClr val="tx2"/>
                </a:solidFill>
              </a:rPr>
              <a:t>Ambiente Físico y mecánico</a:t>
            </a:r>
          </a:p>
          <a:p>
            <a:r>
              <a:rPr lang="es-ES" sz="2400"/>
              <a:t>Vibraciones </a:t>
            </a:r>
          </a:p>
          <a:p>
            <a:r>
              <a:rPr lang="es-ES" sz="2400"/>
              <a:t>Choques</a:t>
            </a:r>
          </a:p>
          <a:p>
            <a:r>
              <a:rPr lang="es-ES" sz="2400"/>
              <a:t>Humedad</a:t>
            </a:r>
          </a:p>
          <a:p>
            <a:r>
              <a:rPr lang="es-ES" sz="2400"/>
              <a:t>Temperatura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938596" y="2924944"/>
            <a:ext cx="339394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400" b="1">
                <a:solidFill>
                  <a:schemeClr val="tx2"/>
                </a:solidFill>
              </a:rPr>
              <a:t>Polución Química</a:t>
            </a:r>
          </a:p>
          <a:p>
            <a:r>
              <a:rPr lang="es-ES" sz="2400"/>
              <a:t>Gases Corrosivos</a:t>
            </a:r>
          </a:p>
          <a:p>
            <a:r>
              <a:rPr lang="es-ES" sz="2400"/>
              <a:t>Vapores de hidrocarburos</a:t>
            </a:r>
          </a:p>
          <a:p>
            <a:r>
              <a:rPr lang="es-ES" sz="2400"/>
              <a:t>Polvos metálicos</a:t>
            </a:r>
          </a:p>
          <a:p>
            <a:r>
              <a:rPr lang="es-ES" sz="2400"/>
              <a:t>Polvo en general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39552" y="4149080"/>
            <a:ext cx="339676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400" b="1">
                <a:solidFill>
                  <a:schemeClr val="tx2"/>
                </a:solidFill>
              </a:rPr>
              <a:t>Perturbaciones eléctricas</a:t>
            </a:r>
          </a:p>
          <a:p>
            <a:r>
              <a:rPr lang="es-ES" sz="2400"/>
              <a:t>F.e.m termoeléctricas</a:t>
            </a:r>
          </a:p>
          <a:p>
            <a:r>
              <a:rPr lang="es-ES" sz="2400"/>
              <a:t>Cargas elecrostáticoas</a:t>
            </a:r>
          </a:p>
          <a:p>
            <a:r>
              <a:rPr lang="es-ES" sz="2400"/>
              <a:t>Ruido electromagnético</a:t>
            </a:r>
          </a:p>
        </p:txBody>
      </p:sp>
      <p:sp>
        <p:nvSpPr>
          <p:cNvPr id="8" name="Google Shape;1591;p36">
            <a:extLst>
              <a:ext uri="{FF2B5EF4-FFF2-40B4-BE49-F238E27FC236}">
                <a16:creationId xmlns:a16="http://schemas.microsoft.com/office/drawing/2014/main" id="{0E7801C6-81E1-4CDD-8170-AF8A3B976ED6}"/>
              </a:ext>
            </a:extLst>
          </p:cNvPr>
          <p:cNvSpPr txBox="1"/>
          <p:nvPr/>
        </p:nvSpPr>
        <p:spPr>
          <a:xfrm>
            <a:off x="0" y="5980638"/>
            <a:ext cx="308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6180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Características generales. Inconvenientes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/>
              <a:t>Existen distintos tipos de lenguajes de programación estandarizados, y dentro de cada tipo, formatos diferentes para cada marca</a:t>
            </a:r>
          </a:p>
          <a:p>
            <a:r>
              <a:rPr lang="es-ES"/>
              <a:t>La tecnología es muy cerrada a los fabricantes</a:t>
            </a:r>
          </a:p>
          <a:p>
            <a:r>
              <a:rPr lang="es-ES"/>
              <a:t>Utilización de PLCs de diferentes fabricantes en una misma planta puede ser costoso (adquisición de software) y complejo (comunicación entre los mismos)</a:t>
            </a:r>
          </a:p>
          <a:p>
            <a:r>
              <a:rPr lang="es-ES"/>
              <a:t>El costo del equipo puede ser considerable para tareas poco complejas</a:t>
            </a:r>
          </a:p>
          <a:p>
            <a:r>
              <a:rPr lang="es-ES"/>
              <a:t>Se necesitan técnicos adiestrados para su uso y mantenimiento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7</a:t>
            </a:fld>
            <a:endParaRPr kumimoji="0" lang="es-ES"/>
          </a:p>
        </p:txBody>
      </p:sp>
      <p:sp>
        <p:nvSpPr>
          <p:cNvPr id="5" name="Google Shape;1591;p36">
            <a:extLst>
              <a:ext uri="{FF2B5EF4-FFF2-40B4-BE49-F238E27FC236}">
                <a16:creationId xmlns:a16="http://schemas.microsoft.com/office/drawing/2014/main" id="{981A8179-3C7D-4AF0-AE76-B5BA91DD23C2}"/>
              </a:ext>
            </a:extLst>
          </p:cNvPr>
          <p:cNvSpPr txBox="1"/>
          <p:nvPr/>
        </p:nvSpPr>
        <p:spPr>
          <a:xfrm>
            <a:off x="0" y="5980638"/>
            <a:ext cx="308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75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redondeado 17"/>
          <p:cNvSpPr/>
          <p:nvPr/>
        </p:nvSpPr>
        <p:spPr>
          <a:xfrm>
            <a:off x="5267755" y="4199069"/>
            <a:ext cx="3144710" cy="2577679"/>
          </a:xfrm>
          <a:prstGeom prst="roundRect">
            <a:avLst>
              <a:gd name="adj" fmla="val 8907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redondeado 13"/>
          <p:cNvSpPr/>
          <p:nvPr/>
        </p:nvSpPr>
        <p:spPr>
          <a:xfrm>
            <a:off x="3558924" y="965069"/>
            <a:ext cx="3700333" cy="3083076"/>
          </a:xfrm>
          <a:prstGeom prst="roundRect">
            <a:avLst>
              <a:gd name="adj" fmla="val 8907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/>
          <p:cNvSpPr/>
          <p:nvPr/>
        </p:nvSpPr>
        <p:spPr>
          <a:xfrm>
            <a:off x="203837" y="965069"/>
            <a:ext cx="3288043" cy="4392488"/>
          </a:xfrm>
          <a:prstGeom prst="roundRect">
            <a:avLst>
              <a:gd name="adj" fmla="val 921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Características S7-1200. Evolución autómatas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8</a:t>
            </a:fld>
            <a:endParaRPr kumimoji="0" lang="es-ES"/>
          </a:p>
        </p:txBody>
      </p:sp>
      <p:sp>
        <p:nvSpPr>
          <p:cNvPr id="12" name="Rectángulo redondeado 11"/>
          <p:cNvSpPr/>
          <p:nvPr/>
        </p:nvSpPr>
        <p:spPr>
          <a:xfrm>
            <a:off x="1979712" y="4199069"/>
            <a:ext cx="3144710" cy="2577679"/>
          </a:xfrm>
          <a:prstGeom prst="roundRect">
            <a:avLst>
              <a:gd name="adj" fmla="val 890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00556" y="3593095"/>
            <a:ext cx="1768351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079983"/>
            <a:ext cx="2808312" cy="2106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uadroTexto 6"/>
          <p:cNvSpPr txBox="1"/>
          <p:nvPr/>
        </p:nvSpPr>
        <p:spPr>
          <a:xfrm>
            <a:off x="1832804" y="3230978"/>
            <a:ext cx="1659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Programadora </a:t>
            </a:r>
          </a:p>
          <a:p>
            <a:r>
              <a:rPr lang="es-ES"/>
              <a:t>y PLC</a:t>
            </a:r>
          </a:p>
          <a:p>
            <a:r>
              <a:rPr lang="es-ES"/>
              <a:t>Klockner Moller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057" y="4608431"/>
            <a:ext cx="2747797" cy="2060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uadroTexto 8"/>
          <p:cNvSpPr txBox="1"/>
          <p:nvPr/>
        </p:nvSpPr>
        <p:spPr>
          <a:xfrm>
            <a:off x="2724176" y="4223125"/>
            <a:ext cx="2231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Siemens Simatic S5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738379" y="989125"/>
            <a:ext cx="281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Siemens Simatic S7-314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074" y="4582907"/>
            <a:ext cx="2712106" cy="2034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CuadroTexto 16"/>
          <p:cNvSpPr txBox="1"/>
          <p:nvPr/>
        </p:nvSpPr>
        <p:spPr>
          <a:xfrm>
            <a:off x="5448184" y="4145547"/>
            <a:ext cx="2231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Siemens S7-1200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7326301" y="1556792"/>
            <a:ext cx="1710195" cy="1005864"/>
            <a:chOff x="7326301" y="2658764"/>
            <a:chExt cx="1817699" cy="1033879"/>
          </a:xfrm>
        </p:grpSpPr>
        <p:sp>
          <p:nvSpPr>
            <p:cNvPr id="20" name="Llamada ovalada 19"/>
            <p:cNvSpPr/>
            <p:nvPr/>
          </p:nvSpPr>
          <p:spPr>
            <a:xfrm>
              <a:off x="7326301" y="2658764"/>
              <a:ext cx="1817699" cy="1033879"/>
            </a:xfrm>
            <a:prstGeom prst="wedgeEllipseCallou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7528108" y="2800091"/>
              <a:ext cx="1526168" cy="7592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/>
                <a:t>Se muestran con </a:t>
              </a:r>
            </a:p>
            <a:p>
              <a:r>
                <a:rPr lang="es-ES" sz="1400"/>
                <a:t>bastidores para </a:t>
              </a:r>
            </a:p>
            <a:p>
              <a:r>
                <a:rPr lang="es-ES" sz="1400"/>
                <a:t>desarrollo</a:t>
              </a:r>
            </a:p>
          </p:txBody>
        </p:sp>
      </p:grpSp>
      <p:pic>
        <p:nvPicPr>
          <p:cNvPr id="22" name="Imagen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898" y="1403218"/>
            <a:ext cx="3314029" cy="2485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98397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Características S7-1214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9</a:t>
            </a:fld>
            <a:endParaRPr kumimoji="0" lang="es-ES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048672"/>
              </p:ext>
            </p:extLst>
          </p:nvPr>
        </p:nvGraphicFramePr>
        <p:xfrm>
          <a:off x="323528" y="1312029"/>
          <a:ext cx="4752528" cy="3872041"/>
        </p:xfrm>
        <a:graphic>
          <a:graphicData uri="http://schemas.openxmlformats.org/drawingml/2006/table">
            <a:tbl>
              <a:tblPr firstRow="1" firstCol="1" lastCol="1" bandRow="1" bandCol="1">
                <a:tableStyleId>{91EBBBCC-DAD2-459C-BE2E-F6DE35CF9A28}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1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66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</a:rPr>
                        <a:t>Datos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técnicos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Valor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66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 err="1">
                          <a:effectLst/>
                        </a:rPr>
                        <a:t>Memoría</a:t>
                      </a:r>
                      <a:r>
                        <a:rPr lang="en-US" sz="1400" b="0" dirty="0">
                          <a:effectLst/>
                        </a:rPr>
                        <a:t> de </a:t>
                      </a:r>
                      <a:r>
                        <a:rPr lang="en-US" sz="1400" b="0" dirty="0" err="1">
                          <a:effectLst/>
                        </a:rPr>
                        <a:t>usuario</a:t>
                      </a:r>
                      <a:endParaRPr lang="es-E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>
                          <a:effectLst/>
                        </a:rPr>
                        <a:t>Trabajo</a:t>
                      </a:r>
                      <a:endParaRPr lang="es-ES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>
                          <a:effectLst/>
                        </a:rPr>
                        <a:t>75 Kbytes</a:t>
                      </a:r>
                      <a:endParaRPr lang="es-E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6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effectLst/>
                        </a:rPr>
                        <a:t>Carga</a:t>
                      </a:r>
                      <a:endParaRPr lang="es-E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</a:rPr>
                        <a:t>4 Mbytes </a:t>
                      </a:r>
                      <a:r>
                        <a:rPr lang="en-US" sz="1400" b="0" dirty="0" err="1">
                          <a:effectLst/>
                        </a:rPr>
                        <a:t>internos</a:t>
                      </a:r>
                      <a:r>
                        <a:rPr lang="en-US" sz="1400" b="0" dirty="0">
                          <a:effectLst/>
                        </a:rPr>
                        <a:t>                + SD card</a:t>
                      </a:r>
                      <a:endParaRPr lang="es-E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6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effectLst/>
                        </a:rPr>
                        <a:t>EEPROM</a:t>
                      </a:r>
                      <a:endParaRPr lang="es-E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>
                          <a:effectLst/>
                        </a:rPr>
                        <a:t>10 Kbytes</a:t>
                      </a:r>
                      <a:endParaRPr lang="es-E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66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Entradas y </a:t>
                      </a:r>
                      <a:r>
                        <a:rPr lang="en-US" sz="1400" b="1" dirty="0" err="1">
                          <a:effectLst/>
                        </a:rPr>
                        <a:t>salidas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digitales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14 entradas /10 </a:t>
                      </a:r>
                      <a:r>
                        <a:rPr lang="en-US" sz="1400" b="1" dirty="0" err="1">
                          <a:effectLst/>
                        </a:rPr>
                        <a:t>salidas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66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Entradas y </a:t>
                      </a:r>
                      <a:r>
                        <a:rPr lang="en-US" sz="1400" b="1" dirty="0" err="1">
                          <a:effectLst/>
                        </a:rPr>
                        <a:t>salidas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analógicas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2 entradas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66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</a:rPr>
                        <a:t>Imagen de </a:t>
                      </a:r>
                      <a:r>
                        <a:rPr lang="en-US" sz="1400" b="0" dirty="0" err="1">
                          <a:effectLst/>
                        </a:rPr>
                        <a:t>proceso</a:t>
                      </a:r>
                      <a:endParaRPr lang="es-E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</a:rPr>
                        <a:t>1024 bytes de entradas (I) 1024 bytes de </a:t>
                      </a:r>
                      <a:r>
                        <a:rPr lang="en-US" sz="1400" b="0" dirty="0" err="1">
                          <a:effectLst/>
                        </a:rPr>
                        <a:t>salidas</a:t>
                      </a:r>
                      <a:r>
                        <a:rPr lang="en-US" sz="1400" b="0" dirty="0">
                          <a:effectLst/>
                        </a:rPr>
                        <a:t> (Q)</a:t>
                      </a:r>
                      <a:endParaRPr lang="es-E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66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>
                          <a:effectLst/>
                        </a:rPr>
                        <a:t>Memoria de bits (M)</a:t>
                      </a:r>
                      <a:endParaRPr lang="es-E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>
                          <a:effectLst/>
                        </a:rPr>
                        <a:t>8192 bytes</a:t>
                      </a:r>
                      <a:endParaRPr lang="es-E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41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</a:rPr>
                        <a:t>Memoria temporal (local) </a:t>
                      </a:r>
                      <a:endParaRPr lang="es-E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>
                          <a:effectLst/>
                        </a:rPr>
                        <a:t>24 kBytes</a:t>
                      </a:r>
                      <a:endParaRPr lang="es-E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66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>
                          <a:effectLst/>
                        </a:rPr>
                        <a:t>Posibilidad de módulos SM</a:t>
                      </a:r>
                      <a:endParaRPr lang="es-E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>
                          <a:effectLst/>
                        </a:rPr>
                        <a:t>8 SMs max.</a:t>
                      </a:r>
                      <a:endParaRPr lang="es-E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54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 err="1">
                          <a:effectLst/>
                        </a:rPr>
                        <a:t>Expansión</a:t>
                      </a:r>
                      <a:r>
                        <a:rPr lang="en-US" sz="1400" b="0" dirty="0">
                          <a:effectLst/>
                        </a:rPr>
                        <a:t> de </a:t>
                      </a:r>
                      <a:r>
                        <a:rPr lang="en-US" sz="1400" b="0" dirty="0" err="1">
                          <a:effectLst/>
                        </a:rPr>
                        <a:t>módulos</a:t>
                      </a:r>
                      <a:r>
                        <a:rPr lang="en-US" sz="1400" b="0" dirty="0">
                          <a:effectLst/>
                        </a:rPr>
                        <a:t> SB, CB, BB </a:t>
                      </a:r>
                      <a:endParaRPr lang="es-E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>
                          <a:effectLst/>
                        </a:rPr>
                        <a:t>1 max.</a:t>
                      </a:r>
                      <a:endParaRPr lang="es-E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66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>
                          <a:effectLst/>
                        </a:rPr>
                        <a:t>Expansión de módulos de comunicación</a:t>
                      </a:r>
                      <a:endParaRPr lang="es-E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</a:rPr>
                        <a:t>3 CMs max.</a:t>
                      </a:r>
                      <a:endParaRPr lang="es-E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66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Contadores de alta velocidad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</a:rPr>
                        <a:t>6 </a:t>
                      </a:r>
                      <a:endParaRPr lang="es-E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66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Salidas</a:t>
                      </a:r>
                      <a:r>
                        <a:rPr lang="en-US" sz="1400" b="1" dirty="0">
                          <a:effectLst/>
                        </a:rPr>
                        <a:t> PTO o PWM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</a:rPr>
                        <a:t>4</a:t>
                      </a:r>
                      <a:endParaRPr lang="es-E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397650"/>
              </p:ext>
            </p:extLst>
          </p:nvPr>
        </p:nvGraphicFramePr>
        <p:xfrm>
          <a:off x="4637690" y="4788494"/>
          <a:ext cx="3232165" cy="1567856"/>
        </p:xfrm>
        <a:graphic>
          <a:graphicData uri="http://schemas.openxmlformats.org/drawingml/2006/table">
            <a:tbl>
              <a:tblPr firstRow="1" firstCol="1" lastCol="1" bandRow="1" bandCol="1">
                <a:tableStyleId>{46F890A9-2807-4EBB-B81D-B2AA78EC7F39}</a:tableStyleId>
              </a:tblPr>
              <a:tblGrid>
                <a:gridCol w="1025644">
                  <a:extLst>
                    <a:ext uri="{9D8B030D-6E8A-4147-A177-3AD203B41FA5}">
                      <a16:colId xmlns:a16="http://schemas.microsoft.com/office/drawing/2014/main" val="3990683072"/>
                    </a:ext>
                  </a:extLst>
                </a:gridCol>
                <a:gridCol w="2206521">
                  <a:extLst>
                    <a:ext uri="{9D8B030D-6E8A-4147-A177-3AD203B41FA5}">
                      <a16:colId xmlns:a16="http://schemas.microsoft.com/office/drawing/2014/main" val="3774817932"/>
                    </a:ext>
                  </a:extLst>
                </a:gridCol>
              </a:tblGrid>
              <a:tr h="536230">
                <a:tc>
                  <a:txBody>
                    <a:bodyPr/>
                    <a:lstStyle/>
                    <a:p>
                      <a:pPr marL="38100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Tipo</a:t>
                      </a:r>
                      <a:r>
                        <a:rPr lang="en-US" sz="1400" dirty="0">
                          <a:effectLst/>
                        </a:rPr>
                        <a:t> de </a:t>
                      </a:r>
                      <a:r>
                        <a:rPr lang="en-US" sz="1400" dirty="0" err="1">
                          <a:effectLst/>
                        </a:rPr>
                        <a:t>instrucción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Velocidad</a:t>
                      </a:r>
                      <a:r>
                        <a:rPr lang="en-US" sz="1400" baseline="0" dirty="0">
                          <a:effectLst/>
                        </a:rPr>
                        <a:t> de </a:t>
                      </a:r>
                      <a:r>
                        <a:rPr lang="en-US" sz="1400" baseline="0" dirty="0" err="1">
                          <a:effectLst/>
                        </a:rPr>
                        <a:t>ejecución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5463761"/>
                  </a:ext>
                </a:extLst>
              </a:tr>
              <a:tr h="325313">
                <a:tc>
                  <a:txBody>
                    <a:bodyPr/>
                    <a:lstStyle/>
                    <a:p>
                      <a:pPr marL="38100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Boolean</a:t>
                      </a:r>
                      <a:endParaRPr lang="es-E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0.08 </a:t>
                      </a:r>
                      <a:r>
                        <a:rPr lang="en-US" sz="1400" b="0" dirty="0" err="1">
                          <a:effectLst/>
                        </a:rPr>
                        <a:t>μs</a:t>
                      </a:r>
                      <a:r>
                        <a:rPr lang="en-US" sz="1400" b="0" dirty="0">
                          <a:effectLst/>
                        </a:rPr>
                        <a:t>/</a:t>
                      </a:r>
                      <a:r>
                        <a:rPr lang="en-US" sz="1400" b="0" dirty="0" err="1">
                          <a:effectLst/>
                        </a:rPr>
                        <a:t>instrucción</a:t>
                      </a:r>
                      <a:endParaRPr lang="es-E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91823870"/>
                  </a:ext>
                </a:extLst>
              </a:tr>
              <a:tr h="325313">
                <a:tc>
                  <a:txBody>
                    <a:bodyPr/>
                    <a:lstStyle/>
                    <a:p>
                      <a:pPr marL="38100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Mover Word</a:t>
                      </a:r>
                      <a:endParaRPr lang="es-E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1.7 </a:t>
                      </a:r>
                      <a:r>
                        <a:rPr lang="en-US" sz="1400" b="0" dirty="0" err="1">
                          <a:effectLst/>
                        </a:rPr>
                        <a:t>μs</a:t>
                      </a:r>
                      <a:r>
                        <a:rPr lang="en-US" sz="1400" b="0" dirty="0">
                          <a:effectLst/>
                        </a:rPr>
                        <a:t>/</a:t>
                      </a:r>
                      <a:r>
                        <a:rPr lang="en-US" sz="1400" b="0" dirty="0" err="1">
                          <a:effectLst/>
                        </a:rPr>
                        <a:t>instrucción</a:t>
                      </a:r>
                      <a:endParaRPr lang="es-E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5932929"/>
                  </a:ext>
                </a:extLst>
              </a:tr>
              <a:tr h="325313">
                <a:tc>
                  <a:txBody>
                    <a:bodyPr/>
                    <a:lstStyle/>
                    <a:p>
                      <a:pPr marL="38100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</a:rPr>
                        <a:t>Operación</a:t>
                      </a:r>
                      <a:r>
                        <a:rPr lang="en-US" sz="1400" b="0" dirty="0">
                          <a:effectLst/>
                        </a:rPr>
                        <a:t> con</a:t>
                      </a:r>
                      <a:r>
                        <a:rPr lang="en-US" sz="1400" b="0" baseline="0" dirty="0">
                          <a:effectLst/>
                        </a:rPr>
                        <a:t> </a:t>
                      </a:r>
                      <a:r>
                        <a:rPr lang="en-US" sz="1400" b="0" baseline="0" dirty="0" err="1">
                          <a:effectLst/>
                        </a:rPr>
                        <a:t>reales</a:t>
                      </a:r>
                      <a:endParaRPr lang="es-E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2.3 </a:t>
                      </a:r>
                      <a:r>
                        <a:rPr lang="en-US" sz="1400" b="0" dirty="0" err="1">
                          <a:effectLst/>
                        </a:rPr>
                        <a:t>μs</a:t>
                      </a:r>
                      <a:r>
                        <a:rPr lang="en-US" sz="1400" b="0" dirty="0">
                          <a:effectLst/>
                        </a:rPr>
                        <a:t>/</a:t>
                      </a:r>
                      <a:r>
                        <a:rPr lang="en-US" sz="1400" b="0" dirty="0" err="1">
                          <a:effectLst/>
                        </a:rPr>
                        <a:t>instrucción</a:t>
                      </a:r>
                      <a:endParaRPr lang="es-E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5713928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5955"/>
          <a:stretch/>
        </p:blipFill>
        <p:spPr>
          <a:xfrm>
            <a:off x="4808306" y="260910"/>
            <a:ext cx="4335694" cy="2666519"/>
          </a:xfrm>
          <a:prstGeom prst="rect">
            <a:avLst/>
          </a:prstGeom>
        </p:spPr>
      </p:pic>
      <p:sp>
        <p:nvSpPr>
          <p:cNvPr id="8" name="Google Shape;1591;p36">
            <a:extLst>
              <a:ext uri="{FF2B5EF4-FFF2-40B4-BE49-F238E27FC236}">
                <a16:creationId xmlns:a16="http://schemas.microsoft.com/office/drawing/2014/main" id="{9EEE6056-D456-47F7-BCEE-F69D5A8990B0}"/>
              </a:ext>
            </a:extLst>
          </p:cNvPr>
          <p:cNvSpPr txBox="1"/>
          <p:nvPr/>
        </p:nvSpPr>
        <p:spPr>
          <a:xfrm>
            <a:off x="0" y="5980638"/>
            <a:ext cx="5334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C-E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481559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 de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2366</Words>
  <Application>Microsoft Office PowerPoint</Application>
  <PresentationFormat>Presentación en pantalla (4:3)</PresentationFormat>
  <Paragraphs>866</Paragraphs>
  <Slides>29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9" baseType="lpstr">
      <vt:lpstr>Arial</vt:lpstr>
      <vt:lpstr>Arial Black</vt:lpstr>
      <vt:lpstr>Calibri</vt:lpstr>
      <vt:lpstr>CG Times</vt:lpstr>
      <vt:lpstr>Georgia</vt:lpstr>
      <vt:lpstr>Lucida Console</vt:lpstr>
      <vt:lpstr>Times New Roman</vt:lpstr>
      <vt:lpstr>Wingdings</vt:lpstr>
      <vt:lpstr>Presentación de PowerPoint 2010</vt:lpstr>
      <vt:lpstr>Image</vt:lpstr>
      <vt:lpstr>Autómatas Programables</vt:lpstr>
      <vt:lpstr>Características de un autómata programable Arquitectura interna de un PLC Ciclo de ejecución Tipos de datos del S7-1200 y    direccionamiento Lenguajes de programación </vt:lpstr>
      <vt:lpstr>Características de un autómata programable</vt:lpstr>
      <vt:lpstr>Tecnologías y definición</vt:lpstr>
      <vt:lpstr>Características generales. Ventajas</vt:lpstr>
      <vt:lpstr>Ambiente industrial</vt:lpstr>
      <vt:lpstr>Características generales. Inconvenientes</vt:lpstr>
      <vt:lpstr>Características S7-1200. Evolución autómatas</vt:lpstr>
      <vt:lpstr>Características S7-1214</vt:lpstr>
      <vt:lpstr>Arquitectura interna de un PLC</vt:lpstr>
      <vt:lpstr>Arquitectura interna de un PLC</vt:lpstr>
      <vt:lpstr>S7-314 Multimodular y S7-1200 compacto</vt:lpstr>
      <vt:lpstr>Módulo de Entradas Digitales</vt:lpstr>
      <vt:lpstr>Módulo de Salidas Digitales</vt:lpstr>
      <vt:lpstr>Ciclo de ejecución</vt:lpstr>
      <vt:lpstr>Estructura básica de un programa</vt:lpstr>
      <vt:lpstr>Bloques de organización</vt:lpstr>
      <vt:lpstr>Bloques de organización y prioridades</vt:lpstr>
      <vt:lpstr>Ciclo de ejecución y  Prioridad en la ejecución de tareas</vt:lpstr>
      <vt:lpstr>Tarea maestra</vt:lpstr>
      <vt:lpstr>Tipos de datos del s7-1200</vt:lpstr>
      <vt:lpstr>Tipos de datos del S7-1200</vt:lpstr>
      <vt:lpstr>Tipos de datos enteros y reales. Para operaciones</vt:lpstr>
      <vt:lpstr>Direccionamiento (numeración) de la memoria</vt:lpstr>
      <vt:lpstr>Lenguajes de programación</vt:lpstr>
      <vt:lpstr>Lenguajes de programación</vt:lpstr>
      <vt:lpstr>Lenguajes de Programación</vt:lpstr>
      <vt:lpstr>Diagrama de Bloques Funcionales</vt:lpstr>
      <vt:lpstr>Diagramas de contactos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2015-05-04T11:24:18Z</dcterms:created>
  <dcterms:modified xsi:type="dcterms:W3CDTF">2025-03-03T16:47:31Z</dcterms:modified>
</cp:coreProperties>
</file>