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77" r:id="rId2"/>
    <p:sldId id="319" r:id="rId3"/>
    <p:sldId id="278" r:id="rId4"/>
    <p:sldId id="303" r:id="rId5"/>
    <p:sldId id="323" r:id="rId6"/>
    <p:sldId id="312" r:id="rId7"/>
    <p:sldId id="304" r:id="rId8"/>
    <p:sldId id="306" r:id="rId9"/>
    <p:sldId id="282" r:id="rId10"/>
    <p:sldId id="279" r:id="rId11"/>
    <p:sldId id="281" r:id="rId12"/>
    <p:sldId id="283" r:id="rId13"/>
    <p:sldId id="284" r:id="rId14"/>
    <p:sldId id="324" r:id="rId15"/>
    <p:sldId id="322" r:id="rId16"/>
    <p:sldId id="285" r:id="rId17"/>
    <p:sldId id="325" r:id="rId18"/>
    <p:sldId id="286" r:id="rId19"/>
    <p:sldId id="326" r:id="rId20"/>
    <p:sldId id="287" r:id="rId21"/>
    <p:sldId id="327" r:id="rId22"/>
    <p:sldId id="288" r:id="rId23"/>
    <p:sldId id="328" r:id="rId24"/>
    <p:sldId id="289" r:id="rId25"/>
    <p:sldId id="330" r:id="rId26"/>
    <p:sldId id="320" r:id="rId27"/>
    <p:sldId id="329" r:id="rId28"/>
    <p:sldId id="290" r:id="rId29"/>
    <p:sldId id="321" r:id="rId30"/>
    <p:sldId id="313" r:id="rId31"/>
    <p:sldId id="314" r:id="rId32"/>
    <p:sldId id="315" r:id="rId33"/>
    <p:sldId id="316" r:id="rId34"/>
    <p:sldId id="317" r:id="rId3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ción" id="{CB6BBEF7-9717-4733-A929-535518E6EBF6}">
          <p14:sldIdLst>
            <p14:sldId id="277"/>
            <p14:sldId id="319"/>
            <p14:sldId id="278"/>
            <p14:sldId id="303"/>
            <p14:sldId id="323"/>
            <p14:sldId id="312"/>
            <p14:sldId id="304"/>
            <p14:sldId id="306"/>
            <p14:sldId id="282"/>
            <p14:sldId id="279"/>
            <p14:sldId id="281"/>
            <p14:sldId id="283"/>
            <p14:sldId id="284"/>
            <p14:sldId id="324"/>
            <p14:sldId id="322"/>
            <p14:sldId id="285"/>
            <p14:sldId id="325"/>
            <p14:sldId id="286"/>
            <p14:sldId id="326"/>
            <p14:sldId id="287"/>
            <p14:sldId id="327"/>
            <p14:sldId id="288"/>
            <p14:sldId id="328"/>
            <p14:sldId id="289"/>
            <p14:sldId id="330"/>
            <p14:sldId id="320"/>
            <p14:sldId id="329"/>
            <p14:sldId id="290"/>
            <p14:sldId id="321"/>
            <p14:sldId id="313"/>
            <p14:sldId id="314"/>
            <p14:sldId id="315"/>
            <p14:sldId id="316"/>
            <p14:sldId id="3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891E"/>
    <a:srgbClr val="FFFF4F"/>
    <a:srgbClr val="F6D5F7"/>
    <a:srgbClr val="ECA8EE"/>
    <a:srgbClr val="D2C62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2" autoAdjust="0"/>
    <p:restoredTop sz="89487" autoAdjust="0"/>
  </p:normalViewPr>
  <p:slideViewPr>
    <p:cSldViewPr snapToGrid="0">
      <p:cViewPr varScale="1">
        <p:scale>
          <a:sx n="77" d="100"/>
          <a:sy n="77" d="100"/>
        </p:scale>
        <p:origin x="265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7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3270"/>
    </p:cViewPr>
  </p:sorterViewPr>
  <p:notesViewPr>
    <p:cSldViewPr snapToGrid="0">
      <p:cViewPr varScale="1">
        <p:scale>
          <a:sx n="84" d="100"/>
          <a:sy n="84" d="100"/>
        </p:scale>
        <p:origin x="1908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610F9-ADDC-4DF7-B8BC-45FBB2299AFE}" type="datetimeFigureOut">
              <a:rPr lang="es-ES" smtClean="0"/>
              <a:t>07/03/2026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1100C-1621-43CA-A6B2-F462BCED9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8932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es-ES"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es-ES" sz="1200"/>
            </a:lvl1pPr>
          </a:lstStyle>
          <a:p>
            <a:fld id="{00F830A1-3891-4B82-A120-081866556DA0}" type="datetimeFigureOut">
              <a:pPr/>
              <a:t>07/03/2026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es-ES"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es-ES" sz="1200"/>
            </a:lvl1pPr>
          </a:lstStyle>
          <a:p>
            <a:fld id="{58CC9574-A819-4FE4-99A7-1E27AD09ADC2}" type="slidenum"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6984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51107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Dibujar un cilindro con sus dos sensores y una electroválvula que puede activarse por</a:t>
            </a:r>
            <a:r>
              <a:rPr lang="es-ES" baseline="0" dirty="0"/>
              <a:t> alguna de sus dos bobinas.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3189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Poner un mismo </a:t>
            </a:r>
            <a:r>
              <a:rPr lang="es-ES" dirty="0" err="1"/>
              <a:t>Grafcet</a:t>
            </a:r>
            <a:r>
              <a:rPr lang="es-ES" dirty="0"/>
              <a:t> para una electroválvula monoestable y </a:t>
            </a:r>
            <a:r>
              <a:rPr lang="es-ES" dirty="0" err="1"/>
              <a:t>biestable</a:t>
            </a:r>
            <a:endParaRPr lang="es-ES" dirty="0"/>
          </a:p>
          <a:p>
            <a:r>
              <a:rPr lang="es-ES" dirty="0"/>
              <a:t>También con un arranque directo de un MI indicando como transiciones “Pulsador activado o no activado”</a:t>
            </a:r>
          </a:p>
          <a:p>
            <a:r>
              <a:rPr lang="es-ES" dirty="0"/>
              <a:t>Luego hay otro nivel, de detalle, en el</a:t>
            </a:r>
            <a:r>
              <a:rPr lang="es-ES" baseline="0" dirty="0"/>
              <a:t> que se indica exactamente la dirección de las entradas y salidas, o cómo consultar los temporizadores…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783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CC9574-A819-4FE4-99A7-1E27AD09ADC2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942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/>
          </a:p>
        </p:txBody>
      </p:sp>
      <p:sp>
        <p:nvSpPr>
          <p:cNvPr id="2150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8FFABA1-4848-401D-A19B-B45E7E99585A}" type="slidenum">
              <a:rPr lang="es-ES" altLang="es-ES" smtClean="0"/>
              <a:pPr/>
              <a:t>27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11412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/>
          </a:p>
        </p:txBody>
      </p:sp>
      <p:sp>
        <p:nvSpPr>
          <p:cNvPr id="2150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8FFABA1-4848-401D-A19B-B45E7E99585A}" type="slidenum">
              <a:rPr lang="es-ES" altLang="es-ES" smtClean="0"/>
              <a:pPr/>
              <a:t>28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11412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8" y="20547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19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8" y="5089818"/>
            <a:ext cx="909828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s-ES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9BA93B58-F4DE-42D0-AB74-6D8359851DF7}" type="datetime1">
              <a:rPr lang="es-ES" smtClean="0"/>
              <a:t>07/03/2026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es-ES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es-ES"/>
              <a:t>Haga clic para modificar el estilo de subtítulo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 anchorCtr="0">
            <a:normAutofit/>
          </a:bodyPr>
          <a:lstStyle>
            <a:lvl1pPr marL="0" indent="0" eaLnBrk="1" latinLnBrk="0" hangingPunct="1">
              <a:defRPr kumimoji="0" lang="es-ES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ido multimedia con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98AA3000-AF5F-4BF2-BE4B-B8F4B9159BBD}" type="datetime1">
              <a:rPr lang="es-ES" smtClean="0"/>
              <a:t>07/03/2026</a:t>
            </a:fld>
            <a:endParaRPr kumimoji="0"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6" name="Rectangle 5"/>
          <p:cNvSpPr/>
          <p:nvPr userDrawn="1"/>
        </p:nvSpPr>
        <p:spPr>
          <a:xfrm>
            <a:off x="595263" y="4800600"/>
            <a:ext cx="4873752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s-ES" b="1"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es-ES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/>
          <a:lstStyle>
            <a:lvl1pPr eaLnBrk="1" latinLnBrk="0" hangingPunct="1">
              <a:buNone/>
              <a:defRPr kumimoji="0" lang="es-ES"/>
            </a:lvl1pPr>
          </a:lstStyle>
          <a:p>
            <a:pPr eaLnBrk="1" latinLnBrk="0" hangingPunct="1"/>
            <a:r>
              <a:rPr lang="es-ES"/>
              <a:t>Haga clic en el icono para agregar medios</a:t>
            </a:r>
            <a:endParaRPr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es-ES" sz="2400">
                <a:solidFill>
                  <a:schemeClr val="bg1"/>
                </a:solidFill>
              </a:defRPr>
            </a:lvl1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s-ES" b="1"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es-ES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eaLnBrk="1" latinLnBrk="0" hangingPunct="1">
              <a:buNone/>
              <a:defRPr kumimoji="0" lang="es-ES" sz="3200"/>
            </a:lvl1pPr>
            <a:lvl2pPr marL="457200" indent="0" eaLnBrk="1" latinLnBrk="0" hangingPunct="1">
              <a:buNone/>
              <a:defRPr kumimoji="0" lang="es-ES" sz="2800"/>
            </a:lvl2pPr>
            <a:lvl3pPr marL="914400" indent="0" eaLnBrk="1" latinLnBrk="0" hangingPunct="1">
              <a:buNone/>
              <a:defRPr kumimoji="0" lang="es-ES" sz="2400"/>
            </a:lvl3pPr>
            <a:lvl4pPr marL="1371600" indent="0" eaLnBrk="1" latinLnBrk="0" hangingPunct="1">
              <a:buNone/>
              <a:defRPr kumimoji="0" lang="es-ES" sz="2000"/>
            </a:lvl4pPr>
            <a:lvl5pPr marL="1828800" indent="0" eaLnBrk="1" latinLnBrk="0" hangingPunct="1">
              <a:buNone/>
              <a:defRPr kumimoji="0" lang="es-ES" sz="2000"/>
            </a:lvl5pPr>
            <a:lvl6pPr marL="2286000" indent="0" eaLnBrk="1" latinLnBrk="0" hangingPunct="1">
              <a:buNone/>
              <a:defRPr kumimoji="0" lang="es-ES" sz="2000"/>
            </a:lvl6pPr>
            <a:lvl7pPr marL="2743200" indent="0" eaLnBrk="1" latinLnBrk="0" hangingPunct="1">
              <a:buNone/>
              <a:defRPr kumimoji="0" lang="es-ES" sz="2000"/>
            </a:lvl7pPr>
            <a:lvl8pPr marL="3200400" indent="0" eaLnBrk="1" latinLnBrk="0" hangingPunct="1">
              <a:buNone/>
              <a:defRPr kumimoji="0" lang="es-ES" sz="2000"/>
            </a:lvl8pPr>
            <a:lvl9pPr marL="3657600" indent="0" eaLnBrk="1" latinLnBrk="0" hangingPunct="1">
              <a:buNone/>
              <a:defRPr kumimoji="0" lang="es-ES" sz="2000"/>
            </a:lvl9pPr>
          </a:lstStyle>
          <a:p>
            <a:pPr eaLnBrk="1" latinLnBrk="0" hangingPunct="1"/>
            <a:r>
              <a:rPr lang="es-ES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62600"/>
            <a:ext cx="5486400" cy="609600"/>
          </a:xfrm>
        </p:spPr>
        <p:txBody>
          <a:bodyPr/>
          <a:lstStyle>
            <a:lvl1pPr marL="0" indent="0" algn="ctr" eaLnBrk="1" latinLnBrk="0" hangingPunct="1">
              <a:buNone/>
              <a:defRPr kumimoji="0" lang="es-ES" sz="1400"/>
            </a:lvl1pPr>
            <a:lvl2pPr marL="457200" indent="0" eaLnBrk="1" latinLnBrk="0" hangingPunct="1">
              <a:buNone/>
              <a:defRPr kumimoji="0" lang="es-ES" sz="1200"/>
            </a:lvl2pPr>
            <a:lvl3pPr marL="914400" indent="0" eaLnBrk="1" latinLnBrk="0" hangingPunct="1">
              <a:buNone/>
              <a:defRPr kumimoji="0" lang="es-ES" sz="1000"/>
            </a:lvl3pPr>
            <a:lvl4pPr marL="1371600" indent="0" eaLnBrk="1" latinLnBrk="0" hangingPunct="1">
              <a:buNone/>
              <a:defRPr kumimoji="0" lang="es-ES" sz="900"/>
            </a:lvl4pPr>
            <a:lvl5pPr marL="1828800" indent="0" eaLnBrk="1" latinLnBrk="0" hangingPunct="1">
              <a:buNone/>
              <a:defRPr kumimoji="0" lang="es-ES" sz="900"/>
            </a:lvl5pPr>
            <a:lvl6pPr marL="2286000" indent="0" eaLnBrk="1" latinLnBrk="0" hangingPunct="1">
              <a:buNone/>
              <a:defRPr kumimoji="0" lang="es-ES" sz="900"/>
            </a:lvl6pPr>
            <a:lvl7pPr marL="2743200" indent="0" eaLnBrk="1" latinLnBrk="0" hangingPunct="1">
              <a:buNone/>
              <a:defRPr kumimoji="0" lang="es-ES" sz="900"/>
            </a:lvl7pPr>
            <a:lvl8pPr marL="3200400" indent="0" eaLnBrk="1" latinLnBrk="0" hangingPunct="1">
              <a:buNone/>
              <a:defRPr kumimoji="0" lang="es-ES" sz="900"/>
            </a:lvl8pPr>
            <a:lvl9pPr marL="3657600" indent="0" eaLnBrk="1" latinLnBrk="0" hangingPunct="1">
              <a:buNone/>
              <a:defRPr kumimoji="0" lang="es-ES" sz="900"/>
            </a:lvl9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F7D116A-AB9F-42C2-83FB-50B9507B34DF}" type="datetime1">
              <a:rPr lang="es-ES" smtClean="0"/>
              <a:t>07/03/2026</a:t>
            </a:fld>
            <a:endParaRPr kumimoji="0"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y texto vertical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E91D-5894-4889-AF5E-EE5E64BE3E92}" type="datetime1">
              <a:rPr lang="es-ES" smtClean="0"/>
              <a:t>07/03/2026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es-ES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/>
              <a:t>    Haga clic para modificar el estilo de título del patrón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y título vertical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0" y="274638"/>
            <a:ext cx="2057400" cy="5851525"/>
          </a:xfrm>
        </p:spPr>
        <p:txBody>
          <a:bodyPr vert="eaVert"/>
          <a:lstStyle/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054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9F6477E-AAF0-4B87-9514-A398B08910C5}" type="datetime1">
              <a:rPr lang="es-ES" smtClean="0"/>
              <a:t>07/03/2026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3021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461125"/>
            <a:ext cx="1905000" cy="244475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6010C6C3-209A-4F57-88C1-167DD658E61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24720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56A88-3321-4105-9D20-1F979BFB67E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689336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992354"/>
            <a:ext cx="5867400" cy="1970046"/>
          </a:xfrm>
        </p:spPr>
        <p:txBody>
          <a:bodyPr anchor="ctr">
            <a:normAutofit/>
          </a:bodyPr>
          <a:lstStyle>
            <a:lvl1pPr algn="l" eaLnBrk="1" latinLnBrk="0" hangingPunct="1">
              <a:defRPr kumimoji="0" lang="es-ES" sz="3000" b="1" cap="all"/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5105400"/>
            <a:ext cx="8229601" cy="375787"/>
          </a:xfrm>
        </p:spPr>
        <p:txBody>
          <a:bodyPr anchor="b">
            <a:normAutofit/>
          </a:bodyPr>
          <a:lstStyle>
            <a:lvl1pPr marL="0" indent="0" algn="r" eaLnBrk="1" latinLnBrk="0" hangingPunct="1">
              <a:buNone/>
              <a:defRPr kumimoji="0" lang="es-ES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es-ES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es-ES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7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/>
              <a:t>             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686800" y="526537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/>
              <a:t>      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contenid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868" y="0"/>
            <a:ext cx="9146867" cy="76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76200"/>
            <a:ext cx="8403020" cy="685800"/>
          </a:xfrm>
        </p:spPr>
        <p:txBody>
          <a:bodyPr anchor="ctr" anchorCtr="0">
            <a:normAutofit/>
          </a:bodyPr>
          <a:lstStyle>
            <a:lvl1pPr algn="l" eaLnBrk="1" latinLnBrk="0" hangingPunct="1">
              <a:defRPr kumimoji="0" lang="es-ES" sz="3000" b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382000" cy="4929411"/>
          </a:xfrm>
        </p:spPr>
        <p:txBody>
          <a:bodyPr>
            <a:normAutofit/>
          </a:bodyPr>
          <a:lstStyle>
            <a:lvl1pPr eaLnBrk="1" latinLnBrk="0" hangingPunct="1">
              <a:defRPr kumimoji="0" lang="es-ES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es-ES" sz="2400">
                <a:solidFill>
                  <a:schemeClr val="accent6">
                    <a:lumMod val="75000"/>
                  </a:schemeClr>
                </a:solidFill>
              </a:defRPr>
            </a:lvl2pPr>
            <a:lvl3pPr eaLnBrk="1" latinLnBrk="0" hangingPunct="1">
              <a:defRPr kumimoji="0" lang="es-ES" sz="2000">
                <a:solidFill>
                  <a:srgbClr val="0070C0"/>
                </a:solidFill>
              </a:defRPr>
            </a:lvl3pPr>
            <a:lvl4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s-ES" dirty="0"/>
              <a:t>Haga clic para modificar el estilo de texto del patrón</a:t>
            </a:r>
          </a:p>
          <a:p>
            <a:pPr lvl="1" eaLnBrk="1" latinLnBrk="0" hangingPunct="1"/>
            <a:r>
              <a:rPr lang="es-ES" dirty="0"/>
              <a:t>Segundo nivel</a:t>
            </a:r>
          </a:p>
          <a:p>
            <a:pPr lvl="2" eaLnBrk="1" latinLnBrk="0" hangingPunct="1"/>
            <a:r>
              <a:rPr lang="es-ES" dirty="0"/>
              <a:t>Tercer nivel</a:t>
            </a:r>
          </a:p>
          <a:p>
            <a:pPr lvl="3" eaLnBrk="1" latinLnBrk="0" hangingPunct="1"/>
            <a:r>
              <a:rPr lang="es-ES" dirty="0"/>
              <a:t>Cuarto nivel</a:t>
            </a:r>
          </a:p>
          <a:p>
            <a:pPr lvl="4" eaLnBrk="1" latinLnBrk="0" hangingPunct="1"/>
            <a:r>
              <a:rPr lang="es-ES" dirty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EDCA2F18-9EF4-401B-A258-A703A3B2A981}" type="datetime1">
              <a:rPr lang="es-ES" smtClean="0"/>
              <a:t>07/03/2026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: Énf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06E87B2A-40CD-4971-BE70-36E927BBCA0A}" type="datetime1">
              <a:rPr lang="es-ES" smtClean="0"/>
              <a:t>07/03/2026</a:t>
            </a:fld>
            <a:endParaRPr kumimoji="0"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es-ES">
                <a:solidFill>
                  <a:schemeClr val="accent6">
                    <a:lumMod val="75000"/>
                  </a:schemeClr>
                </a:solidFill>
              </a:defRPr>
            </a:lvl2pPr>
            <a:lvl3pPr eaLnBrk="1" latinLnBrk="0" hangingPunct="1">
              <a:defRPr kumimoji="0" lang="es-ES">
                <a:solidFill>
                  <a:srgbClr val="0070C0"/>
                </a:solidFill>
              </a:defRPr>
            </a:lvl3pPr>
            <a:lvl4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s-ES" dirty="0"/>
              <a:t>Haga clic para modificar el estilo de texto del patrón</a:t>
            </a:r>
          </a:p>
          <a:p>
            <a:pPr lvl="1" eaLnBrk="1" latinLnBrk="0" hangingPunct="1"/>
            <a:r>
              <a:rPr lang="es-ES" dirty="0"/>
              <a:t>Segundo nivel</a:t>
            </a:r>
          </a:p>
          <a:p>
            <a:pPr lvl="2" eaLnBrk="1" latinLnBrk="0" hangingPunct="1"/>
            <a:r>
              <a:rPr lang="es-ES" dirty="0"/>
              <a:t>Tercer nivel</a:t>
            </a:r>
          </a:p>
          <a:p>
            <a:pPr lvl="3" eaLnBrk="1" latinLnBrk="0" hangingPunct="1"/>
            <a:r>
              <a:rPr lang="es-ES" dirty="0"/>
              <a:t>Cuarto nivel</a:t>
            </a:r>
          </a:p>
          <a:p>
            <a:pPr lvl="4" eaLnBrk="1" latinLnBrk="0" hangingPunct="1"/>
            <a:r>
              <a:rPr lang="es-ES" dirty="0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s objeto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"/>
            <a:ext cx="7068015" cy="838200"/>
          </a:xfrm>
        </p:spPr>
        <p:txBody>
          <a:bodyPr anchor="b">
            <a:normAutofit/>
          </a:bodyPr>
          <a:lstStyle>
            <a:lvl1pPr algn="l" eaLnBrk="1" latinLnBrk="0" hangingPunct="1">
              <a:defRPr kumimoji="0" lang="es-ES" sz="2800">
                <a:solidFill>
                  <a:schemeClr val="bg1"/>
                </a:solidFill>
              </a:defRPr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8291264" cy="4379097"/>
          </a:xfrm>
        </p:spPr>
        <p:txBody>
          <a:bodyPr/>
          <a:lstStyle>
            <a:lvl1pPr eaLnBrk="1" latinLnBrk="0" hangingPunct="1">
              <a:defRPr kumimoji="0" lang="es-ES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es-ES" sz="2400">
                <a:solidFill>
                  <a:schemeClr val="accent6">
                    <a:lumMod val="75000"/>
                  </a:schemeClr>
                </a:solidFill>
              </a:defRPr>
            </a:lvl2pPr>
            <a:lvl3pPr eaLnBrk="1" latinLnBrk="0" hangingPunct="1">
              <a:defRPr kumimoji="0" lang="es-ES" sz="2000">
                <a:solidFill>
                  <a:srgbClr val="0070C0"/>
                </a:solidFill>
              </a:defRPr>
            </a:lvl3pPr>
            <a:lvl4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es-ES" sz="1800"/>
            </a:lvl6pPr>
            <a:lvl7pPr eaLnBrk="1" latinLnBrk="0" hangingPunct="1">
              <a:defRPr kumimoji="0" lang="es-ES" sz="1800"/>
            </a:lvl7pPr>
            <a:lvl8pPr eaLnBrk="1" latinLnBrk="0" hangingPunct="1">
              <a:defRPr kumimoji="0" lang="es-ES" sz="1800"/>
            </a:lvl8pPr>
            <a:lvl9pPr eaLnBrk="1" latinLnBrk="0" hangingPunct="1">
              <a:defRPr kumimoji="0" lang="es-ES" sz="1800"/>
            </a:lvl9pPr>
          </a:lstStyle>
          <a:p>
            <a:pPr lvl="0" eaLnBrk="1" latinLnBrk="0" hangingPunct="1"/>
            <a:r>
              <a:rPr lang="es-ES" dirty="0"/>
              <a:t>Haga clic para modificar el estilo de texto del patrón</a:t>
            </a:r>
          </a:p>
          <a:p>
            <a:pPr lvl="1" eaLnBrk="1" latinLnBrk="0" hangingPunct="1"/>
            <a:r>
              <a:rPr lang="es-ES" dirty="0"/>
              <a:t>Segundo nivel</a:t>
            </a:r>
          </a:p>
          <a:p>
            <a:pPr lvl="2" eaLnBrk="1" latinLnBrk="0" hangingPunct="1"/>
            <a:r>
              <a:rPr lang="es-ES" dirty="0"/>
              <a:t>Tercer nivel</a:t>
            </a:r>
          </a:p>
          <a:p>
            <a:pPr lvl="3" eaLnBrk="1" latinLnBrk="0" hangingPunct="1"/>
            <a:r>
              <a:rPr lang="es-ES" dirty="0"/>
              <a:t>Cuarto nivel</a:t>
            </a:r>
          </a:p>
          <a:p>
            <a:pPr lvl="4" eaLnBrk="1" latinLnBrk="0" hangingPunct="1"/>
            <a:r>
              <a:rPr lang="es-ES" dirty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7888B-8DC5-4474-96D6-ECEFE9BE820B}" type="datetime1">
              <a:rPr lang="es-ES" smtClean="0"/>
              <a:t>07/03/2026</a:t>
            </a:fld>
            <a:endParaRPr kumimoji="0"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AB3D72E5-D610-4B75-AE62-AF3F29C13A71}" type="datetime1">
              <a:rPr lang="es-ES" smtClean="0"/>
              <a:t>07/03/2026</a:t>
            </a:fld>
            <a:endParaRPr kumimoji="0"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762000"/>
            <a:ext cx="2445488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0" y="2077200"/>
            <a:ext cx="7010400" cy="1143000"/>
          </a:xfrm>
        </p:spPr>
        <p:txBody>
          <a:bodyPr/>
          <a:lstStyle>
            <a:lvl1pPr algn="l" eaLnBrk="1" latinLnBrk="0" hangingPunct="1">
              <a:defRPr kumimoji="0" lang="es-ES"/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ólo el título: Énf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AE6-3557-433C-B813-423C7864A2BA}" type="datetime1">
              <a:rPr lang="es-ES" smtClean="0"/>
              <a:t>07/03/2026</a:t>
            </a:fld>
            <a:endParaRPr kumimoji="0"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90400" y="3081000"/>
            <a:ext cx="8686800" cy="1095600"/>
          </a:xfrm>
        </p:spPr>
        <p:txBody>
          <a:bodyPr>
            <a:normAutofit/>
          </a:bodyPr>
          <a:lstStyle>
            <a:lvl1pPr algn="ctr" eaLnBrk="1" latinLnBrk="0" hangingPunct="1">
              <a:defRPr kumimoji="0" lang="es-ES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/>
              <a:t>Haga clic para modificar el estilo de título del patrón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es-ES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es-ES" sz="2000" b="1"/>
            </a:lvl2pPr>
            <a:lvl3pPr marL="914400" indent="0" eaLnBrk="1" latinLnBrk="0" hangingPunct="1">
              <a:buNone/>
              <a:defRPr kumimoji="0" lang="es-ES" sz="1800" b="1"/>
            </a:lvl3pPr>
            <a:lvl4pPr marL="1371600" indent="0" eaLnBrk="1" latinLnBrk="0" hangingPunct="1">
              <a:buNone/>
              <a:defRPr kumimoji="0" lang="es-ES" sz="1600" b="1"/>
            </a:lvl4pPr>
            <a:lvl5pPr marL="1828800" indent="0" eaLnBrk="1" latinLnBrk="0" hangingPunct="1">
              <a:buNone/>
              <a:defRPr kumimoji="0" lang="es-ES" sz="1600" b="1"/>
            </a:lvl5pPr>
            <a:lvl6pPr marL="2286000" indent="0" eaLnBrk="1" latinLnBrk="0" hangingPunct="1">
              <a:buNone/>
              <a:defRPr kumimoji="0" lang="es-ES" sz="1600" b="1"/>
            </a:lvl6pPr>
            <a:lvl7pPr marL="2743200" indent="0" eaLnBrk="1" latinLnBrk="0" hangingPunct="1">
              <a:buNone/>
              <a:defRPr kumimoji="0" lang="es-ES" sz="1600" b="1"/>
            </a:lvl7pPr>
            <a:lvl8pPr marL="3200400" indent="0" eaLnBrk="1" latinLnBrk="0" hangingPunct="1">
              <a:buNone/>
              <a:defRPr kumimoji="0" lang="es-ES" sz="1600" b="1"/>
            </a:lvl8pPr>
            <a:lvl9pPr marL="3657600" indent="0" eaLnBrk="1" latinLnBrk="0" hangingPunct="1">
              <a:buNone/>
              <a:defRPr kumimoji="0" lang="es-ES" sz="1600" b="1"/>
            </a:lvl9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con texto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DF3D06B2-6A6C-41B7-AAC7-0024BFB94A48}" type="datetime1">
              <a:rPr lang="es-ES" smtClean="0"/>
              <a:t>07/03/2026</a:t>
            </a:fld>
            <a:endParaRPr kumimoji="0"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7" name="Rectangle 6"/>
          <p:cNvSpPr/>
          <p:nvPr userDrawn="1"/>
        </p:nvSpPr>
        <p:spPr>
          <a:xfrm>
            <a:off x="0" y="1663700"/>
            <a:ext cx="7543800" cy="33655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s-E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kumimoji="0" lang="es-ES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es-ES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es-ES"/>
              <a:t>Haga clic para modificar el estilo de subtítulo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utoUpdateAnimBg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ido con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 userDrawn="1"/>
        </p:nvPicPr>
        <p:blipFill rotWithShape="1">
          <a:blip r:embed="rId3"/>
          <a:srcRect r="1984"/>
          <a:stretch/>
        </p:blipFill>
        <p:spPr>
          <a:xfrm flipH="1">
            <a:off x="3347861" y="5301208"/>
            <a:ext cx="3557017" cy="1556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3008313" cy="825500"/>
          </a:xfrm>
        </p:spPr>
        <p:txBody>
          <a:bodyPr anchor="b"/>
          <a:lstStyle>
            <a:lvl1pPr algn="l" eaLnBrk="1" latinLnBrk="0" hangingPunct="1">
              <a:defRPr kumimoji="0" lang="es-ES" sz="2000" b="1"/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9912" y="617984"/>
            <a:ext cx="5111750" cy="5334000"/>
          </a:xfrm>
        </p:spPr>
        <p:txBody>
          <a:bodyPr/>
          <a:lstStyle>
            <a:lvl1pPr eaLnBrk="1" latinLnBrk="0" hangingPunct="1">
              <a:defRPr kumimoji="0" lang="es-ES" sz="2800">
                <a:solidFill>
                  <a:schemeClr val="bg1"/>
                </a:solidFill>
              </a:defRPr>
            </a:lvl1pPr>
            <a:lvl2pPr eaLnBrk="1" latinLnBrk="0" hangingPunct="1">
              <a:defRPr kumimoji="0" lang="es-ES" sz="2800">
                <a:solidFill>
                  <a:schemeClr val="bg1"/>
                </a:solidFill>
              </a:defRPr>
            </a:lvl2pPr>
            <a:lvl3pPr eaLnBrk="1" latinLnBrk="0" hangingPunct="1">
              <a:defRPr kumimoji="0" lang="es-ES" sz="2400">
                <a:solidFill>
                  <a:schemeClr val="bg1"/>
                </a:solidFill>
              </a:defRPr>
            </a:lvl3pPr>
            <a:lvl4pPr eaLnBrk="1" latinLnBrk="0" hangingPunct="1">
              <a:defRPr kumimoji="0" lang="es-ES" sz="2000">
                <a:solidFill>
                  <a:schemeClr val="bg1"/>
                </a:solidFill>
              </a:defRPr>
            </a:lvl4pPr>
            <a:lvl5pPr eaLnBrk="1" latinLnBrk="0" hangingPunct="1">
              <a:defRPr kumimoji="0" lang="es-ES" sz="2000">
                <a:solidFill>
                  <a:schemeClr val="bg1"/>
                </a:solidFill>
              </a:defRPr>
            </a:lvl5pPr>
            <a:lvl6pPr eaLnBrk="1" latinLnBrk="0" hangingPunct="1">
              <a:defRPr kumimoji="0" lang="es-ES" sz="2000"/>
            </a:lvl6pPr>
            <a:lvl7pPr eaLnBrk="1" latinLnBrk="0" hangingPunct="1">
              <a:defRPr kumimoji="0" lang="es-ES" sz="2000"/>
            </a:lvl7pPr>
            <a:lvl8pPr eaLnBrk="1" latinLnBrk="0" hangingPunct="1">
              <a:defRPr kumimoji="0" lang="es-ES" sz="2000"/>
            </a:lvl8pPr>
            <a:lvl9pPr eaLnBrk="1" latinLnBrk="0" hangingPunct="1">
              <a:defRPr kumimoji="0" lang="es-ES" sz="2000"/>
            </a:lvl9pPr>
          </a:lstStyle>
          <a:p>
            <a:pPr lvl="0" eaLnBrk="1" latinLnBrk="0" hangingPunct="1"/>
            <a:r>
              <a:rPr lang="es-ES" dirty="0"/>
              <a:t>Haga clic para modificar el estilo de texto del patrón</a:t>
            </a:r>
          </a:p>
          <a:p>
            <a:pPr lvl="1" eaLnBrk="1" latinLnBrk="0" hangingPunct="1"/>
            <a:r>
              <a:rPr lang="es-ES" dirty="0"/>
              <a:t>Segundo nivel</a:t>
            </a:r>
          </a:p>
          <a:p>
            <a:pPr lvl="2" eaLnBrk="1" latinLnBrk="0" hangingPunct="1"/>
            <a:r>
              <a:rPr lang="es-ES" dirty="0"/>
              <a:t>Tercer nivel</a:t>
            </a:r>
          </a:p>
          <a:p>
            <a:pPr lvl="3" eaLnBrk="1" latinLnBrk="0" hangingPunct="1"/>
            <a:r>
              <a:rPr lang="es-ES" dirty="0"/>
              <a:t>Cuarto nivel</a:t>
            </a:r>
          </a:p>
          <a:p>
            <a:pPr lvl="4" eaLnBrk="1" latinLnBrk="0" hangingPunct="1"/>
            <a:r>
              <a:rPr lang="es-ES" dirty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0670" y="6312892"/>
            <a:ext cx="2133600" cy="365125"/>
          </a:xfrm>
        </p:spPr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9389322F-E512-42DD-95CF-AF5B316004BE}" type="datetime1">
              <a:rPr lang="es-ES" smtClean="0"/>
              <a:t>07/03/2026</a:t>
            </a:fld>
            <a:endParaRPr kumimoji="0"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35896" y="6356350"/>
            <a:ext cx="2383904" cy="365125"/>
          </a:xfrm>
        </p:spPr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8" name="Oval 6"/>
          <p:cNvSpPr/>
          <p:nvPr userDrawn="1"/>
        </p:nvSpPr>
        <p:spPr>
          <a:xfrm>
            <a:off x="611560" y="2247900"/>
            <a:ext cx="1368152" cy="1397124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/>
              <a:t>             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1259632" y="2455149"/>
            <a:ext cx="654173" cy="829835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/>
              <a:t>       </a:t>
            </a:r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 rotWithShape="1">
          <a:blip r:embed="rId3"/>
          <a:srcRect r="1984"/>
          <a:stretch/>
        </p:blipFill>
        <p:spPr>
          <a:xfrm flipH="1">
            <a:off x="5598427" y="5301208"/>
            <a:ext cx="3557017" cy="1556792"/>
          </a:xfrm>
          <a:prstGeom prst="rect">
            <a:avLst/>
          </a:prstGeom>
        </p:spPr>
      </p:pic>
      <p:sp>
        <p:nvSpPr>
          <p:cNvPr id="12" name="Rectángulo 11"/>
          <p:cNvSpPr/>
          <p:nvPr userDrawn="1"/>
        </p:nvSpPr>
        <p:spPr>
          <a:xfrm>
            <a:off x="3619872" y="617984"/>
            <a:ext cx="5271789" cy="468322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37000"/>
                </a:schemeClr>
              </a:gs>
              <a:gs pos="74000">
                <a:schemeClr val="bg1">
                  <a:lumMod val="85000"/>
                  <a:alpha val="42000"/>
                </a:schemeClr>
              </a:gs>
              <a:gs pos="83000">
                <a:schemeClr val="bg1">
                  <a:lumMod val="95000"/>
                  <a:alpha val="60000"/>
                </a:schemeClr>
              </a:gs>
              <a:gs pos="100000">
                <a:schemeClr val="bg1">
                  <a:alpha val="5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es-ES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58BDC-B6A5-4844-A1F9-4F7827B61D0B}" type="datetime1">
              <a:rPr lang="es-ES" smtClean="0"/>
              <a:t>07/03/2026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lang="es-ES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es-ES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1" r:id="rId4"/>
    <p:sldLayoutId id="2147483652" r:id="rId5"/>
    <p:sldLayoutId id="2147483654" r:id="rId6"/>
    <p:sldLayoutId id="2147483655" r:id="rId7"/>
    <p:sldLayoutId id="2147483660" r:id="rId8"/>
    <p:sldLayoutId id="2147483656" r:id="rId9"/>
    <p:sldLayoutId id="2147483676" r:id="rId10"/>
    <p:sldLayoutId id="2147483657" r:id="rId11"/>
    <p:sldLayoutId id="2147483658" r:id="rId12"/>
    <p:sldLayoutId id="2147483659" r:id="rId13"/>
    <p:sldLayoutId id="2147483677" r:id="rId14"/>
    <p:sldLayoutId id="2147483678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0" lang="es-ES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es-ES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es-ES"/>
      </a:defPPr>
      <a:lvl1pPr marL="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33800" y="1316420"/>
            <a:ext cx="4953000" cy="1416269"/>
          </a:xfrm>
        </p:spPr>
        <p:txBody>
          <a:bodyPr>
            <a:normAutofit/>
          </a:bodyPr>
          <a:lstStyle/>
          <a:p>
            <a:r>
              <a:rPr lang="es-ES" dirty="0"/>
              <a:t>Ángel Gaspar González Rodríguez</a:t>
            </a:r>
          </a:p>
          <a:p>
            <a:r>
              <a:rPr lang="es-ES" dirty="0"/>
              <a:t>Universidad de Jaén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3048000"/>
            <a:ext cx="7239000" cy="1828800"/>
          </a:xfrm>
        </p:spPr>
        <p:txBody>
          <a:bodyPr>
            <a:normAutofit/>
          </a:bodyPr>
          <a:lstStyle/>
          <a:p>
            <a:pPr algn="l"/>
            <a:r>
              <a:rPr lang="es-ES" sz="5600" b="0" dirty="0"/>
              <a:t>Programación </a:t>
            </a:r>
            <a:r>
              <a:rPr lang="es-ES" sz="5600" b="0"/>
              <a:t>de Autómatas 0</a:t>
            </a:r>
            <a:endParaRPr lang="es-ES" sz="5600" b="0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1</a:t>
            </a:fld>
            <a:endParaRPr kumimoji="0" lang="es-ES"/>
          </a:p>
        </p:txBody>
      </p:sp>
      <p:grpSp>
        <p:nvGrpSpPr>
          <p:cNvPr id="6" name="Grupo 5"/>
          <p:cNvGrpSpPr/>
          <p:nvPr/>
        </p:nvGrpSpPr>
        <p:grpSpPr>
          <a:xfrm>
            <a:off x="5454950" y="558760"/>
            <a:ext cx="648072" cy="865854"/>
            <a:chOff x="5832140" y="1700807"/>
            <a:chExt cx="648072" cy="865854"/>
          </a:xfrm>
        </p:grpSpPr>
        <p:sp>
          <p:nvSpPr>
            <p:cNvPr id="7" name="Rectángulo 6"/>
            <p:cNvSpPr/>
            <p:nvPr/>
          </p:nvSpPr>
          <p:spPr>
            <a:xfrm>
              <a:off x="5832140" y="1700807"/>
              <a:ext cx="648072" cy="8658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8" name="Conector recto 7"/>
            <p:cNvCxnSpPr/>
            <p:nvPr/>
          </p:nvCxnSpPr>
          <p:spPr>
            <a:xfrm>
              <a:off x="6156176" y="1700808"/>
              <a:ext cx="0" cy="2915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/>
            <p:cNvCxnSpPr/>
            <p:nvPr/>
          </p:nvCxnSpPr>
          <p:spPr>
            <a:xfrm>
              <a:off x="6156176" y="2275115"/>
              <a:ext cx="0" cy="2915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/>
            <p:cNvCxnSpPr/>
            <p:nvPr/>
          </p:nvCxnSpPr>
          <p:spPr>
            <a:xfrm flipH="1" flipV="1">
              <a:off x="6012160" y="1992354"/>
              <a:ext cx="144016" cy="28276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/>
            <p:cNvCxnSpPr/>
            <p:nvPr/>
          </p:nvCxnSpPr>
          <p:spPr>
            <a:xfrm flipH="1">
              <a:off x="5868144" y="2132856"/>
              <a:ext cx="216024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/>
            <p:cNvCxnSpPr/>
            <p:nvPr/>
          </p:nvCxnSpPr>
          <p:spPr>
            <a:xfrm>
              <a:off x="5866507" y="2058212"/>
              <a:ext cx="0" cy="1492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o 12"/>
          <p:cNvGrpSpPr/>
          <p:nvPr/>
        </p:nvGrpSpPr>
        <p:grpSpPr>
          <a:xfrm>
            <a:off x="4818389" y="587335"/>
            <a:ext cx="648072" cy="865854"/>
            <a:chOff x="5038416" y="1700807"/>
            <a:chExt cx="648072" cy="865854"/>
          </a:xfrm>
        </p:grpSpPr>
        <p:sp>
          <p:nvSpPr>
            <p:cNvPr id="14" name="Rectángulo 13"/>
            <p:cNvSpPr/>
            <p:nvPr/>
          </p:nvSpPr>
          <p:spPr>
            <a:xfrm>
              <a:off x="5038416" y="1700807"/>
              <a:ext cx="648072" cy="8658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5" name="Conector recto 14"/>
            <p:cNvCxnSpPr/>
            <p:nvPr/>
          </p:nvCxnSpPr>
          <p:spPr>
            <a:xfrm>
              <a:off x="5362452" y="1700808"/>
              <a:ext cx="0" cy="2915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/>
            <p:cNvCxnSpPr/>
            <p:nvPr/>
          </p:nvCxnSpPr>
          <p:spPr>
            <a:xfrm>
              <a:off x="5362452" y="2275115"/>
              <a:ext cx="0" cy="2915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/>
            <p:cNvCxnSpPr/>
            <p:nvPr/>
          </p:nvCxnSpPr>
          <p:spPr>
            <a:xfrm flipH="1" flipV="1">
              <a:off x="5290444" y="1951264"/>
              <a:ext cx="72008" cy="32385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/>
            <p:cNvCxnSpPr/>
            <p:nvPr/>
          </p:nvCxnSpPr>
          <p:spPr>
            <a:xfrm flipH="1">
              <a:off x="5074420" y="2132856"/>
              <a:ext cx="216024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/>
            <p:cNvCxnSpPr/>
            <p:nvPr/>
          </p:nvCxnSpPr>
          <p:spPr>
            <a:xfrm>
              <a:off x="5072783" y="2058212"/>
              <a:ext cx="0" cy="14928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/>
            <p:cNvCxnSpPr/>
            <p:nvPr/>
          </p:nvCxnSpPr>
          <p:spPr>
            <a:xfrm flipH="1" flipV="1">
              <a:off x="5268685" y="1990596"/>
              <a:ext cx="10687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o 20"/>
          <p:cNvGrpSpPr/>
          <p:nvPr/>
        </p:nvGrpSpPr>
        <p:grpSpPr>
          <a:xfrm>
            <a:off x="6247855" y="697001"/>
            <a:ext cx="1872208" cy="576064"/>
            <a:chOff x="7596336" y="2276872"/>
            <a:chExt cx="1872208" cy="576064"/>
          </a:xfrm>
        </p:grpSpPr>
        <p:sp>
          <p:nvSpPr>
            <p:cNvPr id="22" name="Cheurón 21"/>
            <p:cNvSpPr/>
            <p:nvPr/>
          </p:nvSpPr>
          <p:spPr>
            <a:xfrm>
              <a:off x="7795953" y="2420888"/>
              <a:ext cx="432048" cy="28803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23" name="Flecha a la derecha con muesca 22"/>
            <p:cNvSpPr/>
            <p:nvPr/>
          </p:nvSpPr>
          <p:spPr>
            <a:xfrm>
              <a:off x="8172400" y="2276872"/>
              <a:ext cx="1296144" cy="576064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Cheurón 23"/>
            <p:cNvSpPr/>
            <p:nvPr/>
          </p:nvSpPr>
          <p:spPr>
            <a:xfrm>
              <a:off x="7596336" y="2420888"/>
              <a:ext cx="239688" cy="28803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/>
              <a:t>Reglas </a:t>
            </a:r>
          </a:p>
        </p:txBody>
      </p:sp>
      <p:sp>
        <p:nvSpPr>
          <p:cNvPr id="9218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altLang="es-ES" dirty="0"/>
              <a:t>La etapa inicial se marca con un doble recuadro</a:t>
            </a:r>
          </a:p>
          <a:p>
            <a:r>
              <a:rPr lang="es-ES" altLang="es-ES" dirty="0"/>
              <a:t>Dos etapas jamás deben estar unidas directamente, deben estar separadas por una transición.</a:t>
            </a:r>
          </a:p>
          <a:p>
            <a:r>
              <a:rPr lang="es-ES" altLang="es-ES" dirty="0"/>
              <a:t>Dos transiciones jamás deben estar unidas directamente, deben estar separadas por una etapa.</a:t>
            </a:r>
          </a:p>
          <a:p>
            <a:r>
              <a:rPr lang="es-ES" altLang="es-ES" dirty="0"/>
              <a:t>Franqueo de transición:</a:t>
            </a:r>
          </a:p>
          <a:p>
            <a:pPr lvl="1">
              <a:lnSpc>
                <a:spcPct val="90000"/>
              </a:lnSpc>
            </a:pPr>
            <a:r>
              <a:rPr lang="es-ES" altLang="es-ES" dirty="0"/>
              <a:t>Si todas las etapas anteriores a una transición están activas, la transición es validada</a:t>
            </a:r>
          </a:p>
          <a:p>
            <a:pPr lvl="1">
              <a:lnSpc>
                <a:spcPct val="90000"/>
              </a:lnSpc>
            </a:pPr>
            <a:r>
              <a:rPr lang="es-ES" altLang="es-ES" dirty="0"/>
              <a:t>Una transición validada para la que se cumple su receptividad (condición) es franqueable</a:t>
            </a:r>
          </a:p>
          <a:p>
            <a:pPr lvl="1">
              <a:lnSpc>
                <a:spcPct val="90000"/>
              </a:lnSpc>
            </a:pPr>
            <a:r>
              <a:rPr lang="es-ES" altLang="es-ES" dirty="0"/>
              <a:t>Al franquearse una transición, se desactivan las etapas anteriores a la transición y se activan las posteriores</a:t>
            </a:r>
          </a:p>
        </p:txBody>
      </p:sp>
      <p:sp>
        <p:nvSpPr>
          <p:cNvPr id="9220" name="1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8CC96811-FA1B-4165-ABE2-14FE328F4ED7}" type="slidenum">
              <a:rPr lang="es-ES" altLang="es-ES" sz="1400" smtClean="0"/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s-ES" altLang="es-ES" sz="1400"/>
          </a:p>
        </p:txBody>
      </p:sp>
      <p:sp>
        <p:nvSpPr>
          <p:cNvPr id="5" name="Rectángulo 4"/>
          <p:cNvSpPr/>
          <p:nvPr/>
        </p:nvSpPr>
        <p:spPr>
          <a:xfrm>
            <a:off x="0" y="6547068"/>
            <a:ext cx="296876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s-ES"/>
              <a:t>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4444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ángulo 106"/>
          <p:cNvSpPr/>
          <p:nvPr/>
        </p:nvSpPr>
        <p:spPr>
          <a:xfrm>
            <a:off x="395288" y="4164679"/>
            <a:ext cx="3922085" cy="25075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8" name="Rectángulo 107"/>
          <p:cNvSpPr/>
          <p:nvPr/>
        </p:nvSpPr>
        <p:spPr>
          <a:xfrm>
            <a:off x="4522764" y="4164679"/>
            <a:ext cx="3922085" cy="25075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0" name="Rectángulo 109"/>
          <p:cNvSpPr/>
          <p:nvPr/>
        </p:nvSpPr>
        <p:spPr>
          <a:xfrm>
            <a:off x="4522764" y="1702319"/>
            <a:ext cx="3922085" cy="23831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6" name="Rectángulo 105"/>
          <p:cNvSpPr/>
          <p:nvPr/>
        </p:nvSpPr>
        <p:spPr>
          <a:xfrm>
            <a:off x="395288" y="1702319"/>
            <a:ext cx="3922085" cy="23831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/>
              <a:t>Franqueo de transición</a:t>
            </a:r>
          </a:p>
        </p:txBody>
      </p:sp>
      <p:sp>
        <p:nvSpPr>
          <p:cNvPr id="11267" name="1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F82B3B7-54A0-4827-85F2-55503B6D938A}" type="slidenum">
              <a:rPr lang="es-ES" altLang="es-E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s-ES" altLang="es-ES" sz="1400">
              <a:latin typeface="Arial" panose="020B0604020202020204" pitchFamily="34" charset="0"/>
            </a:endParaRPr>
          </a:p>
        </p:txBody>
      </p:sp>
      <p:grpSp>
        <p:nvGrpSpPr>
          <p:cNvPr id="11268" name="Group 83"/>
          <p:cNvGrpSpPr>
            <a:grpSpLocks/>
          </p:cNvGrpSpPr>
          <p:nvPr/>
        </p:nvGrpSpPr>
        <p:grpSpPr bwMode="auto">
          <a:xfrm>
            <a:off x="530225" y="1798638"/>
            <a:ext cx="3681413" cy="2341410"/>
            <a:chOff x="567" y="890"/>
            <a:chExt cx="2540" cy="1616"/>
          </a:xfrm>
        </p:grpSpPr>
        <p:sp>
          <p:nvSpPr>
            <p:cNvPr id="11346" name="Text Box 27"/>
            <p:cNvSpPr txBox="1">
              <a:spLocks noChangeArrowheads="1"/>
            </p:cNvSpPr>
            <p:nvPr/>
          </p:nvSpPr>
          <p:spPr bwMode="auto">
            <a:xfrm>
              <a:off x="567" y="2251"/>
              <a:ext cx="2268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o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o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s-ES" altLang="es-ES" sz="1800" b="1">
                  <a:solidFill>
                    <a:schemeClr val="tx2"/>
                  </a:solidFill>
                  <a:latin typeface="Arial" panose="020B0604020202020204" pitchFamily="34" charset="0"/>
                </a:rPr>
                <a:t>Transición no validada</a:t>
              </a:r>
            </a:p>
          </p:txBody>
        </p:sp>
        <p:grpSp>
          <p:nvGrpSpPr>
            <p:cNvPr id="11347" name="Group 31"/>
            <p:cNvGrpSpPr>
              <a:grpSpLocks/>
            </p:cNvGrpSpPr>
            <p:nvPr/>
          </p:nvGrpSpPr>
          <p:grpSpPr bwMode="auto">
            <a:xfrm>
              <a:off x="567" y="890"/>
              <a:ext cx="2540" cy="1361"/>
              <a:chOff x="431" y="754"/>
              <a:chExt cx="2540" cy="1361"/>
            </a:xfrm>
          </p:grpSpPr>
          <p:sp>
            <p:nvSpPr>
              <p:cNvPr id="11348" name="Rectangle 32"/>
              <p:cNvSpPr>
                <a:spLocks noChangeArrowheads="1"/>
              </p:cNvSpPr>
              <p:nvPr/>
            </p:nvSpPr>
            <p:spPr bwMode="auto">
              <a:xfrm>
                <a:off x="657" y="844"/>
                <a:ext cx="499" cy="36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s-ES" altLang="es-ES" sz="1800"/>
                  <a:t>1</a:t>
                </a:r>
              </a:p>
            </p:txBody>
          </p:sp>
          <p:sp>
            <p:nvSpPr>
              <p:cNvPr id="11349" name="Rectangle 33"/>
              <p:cNvSpPr>
                <a:spLocks noChangeArrowheads="1"/>
              </p:cNvSpPr>
              <p:nvPr/>
            </p:nvSpPr>
            <p:spPr bwMode="auto">
              <a:xfrm>
                <a:off x="1428" y="845"/>
                <a:ext cx="499" cy="36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s-ES" altLang="es-ES" sz="1800"/>
                  <a:t>2</a:t>
                </a:r>
              </a:p>
            </p:txBody>
          </p:sp>
          <p:sp>
            <p:nvSpPr>
              <p:cNvPr id="11350" name="Rectangle 34"/>
              <p:cNvSpPr>
                <a:spLocks noChangeArrowheads="1"/>
              </p:cNvSpPr>
              <p:nvPr/>
            </p:nvSpPr>
            <p:spPr bwMode="auto">
              <a:xfrm>
                <a:off x="2200" y="845"/>
                <a:ext cx="499" cy="36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s-ES" altLang="es-ES" sz="1800"/>
                  <a:t>3</a:t>
                </a:r>
              </a:p>
            </p:txBody>
          </p:sp>
          <p:sp>
            <p:nvSpPr>
              <p:cNvPr id="11351" name="Rectangle 35"/>
              <p:cNvSpPr>
                <a:spLocks noChangeArrowheads="1"/>
              </p:cNvSpPr>
              <p:nvPr/>
            </p:nvSpPr>
            <p:spPr bwMode="auto">
              <a:xfrm>
                <a:off x="1882" y="1752"/>
                <a:ext cx="499" cy="36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s-ES" altLang="es-ES" sz="1800"/>
                  <a:t>5</a:t>
                </a:r>
              </a:p>
            </p:txBody>
          </p:sp>
          <p:sp>
            <p:nvSpPr>
              <p:cNvPr id="11352" name="Rectangle 36"/>
              <p:cNvSpPr>
                <a:spLocks noChangeArrowheads="1"/>
              </p:cNvSpPr>
              <p:nvPr/>
            </p:nvSpPr>
            <p:spPr bwMode="auto">
              <a:xfrm>
                <a:off x="884" y="1752"/>
                <a:ext cx="499" cy="36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s-ES" altLang="es-ES" sz="1800"/>
                  <a:t>4</a:t>
                </a:r>
              </a:p>
            </p:txBody>
          </p:sp>
          <p:sp>
            <p:nvSpPr>
              <p:cNvPr id="11353" name="Line 37"/>
              <p:cNvSpPr>
                <a:spLocks noChangeShapeType="1"/>
              </p:cNvSpPr>
              <p:nvPr/>
            </p:nvSpPr>
            <p:spPr bwMode="auto">
              <a:xfrm>
                <a:off x="431" y="1298"/>
                <a:ext cx="2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54" name="Line 38"/>
              <p:cNvSpPr>
                <a:spLocks noChangeShapeType="1"/>
              </p:cNvSpPr>
              <p:nvPr/>
            </p:nvSpPr>
            <p:spPr bwMode="auto">
              <a:xfrm>
                <a:off x="431" y="1344"/>
                <a:ext cx="2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55" name="Line 39"/>
              <p:cNvSpPr>
                <a:spLocks noChangeShapeType="1"/>
              </p:cNvSpPr>
              <p:nvPr/>
            </p:nvSpPr>
            <p:spPr bwMode="auto">
              <a:xfrm>
                <a:off x="884" y="1207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56" name="Line 40"/>
              <p:cNvSpPr>
                <a:spLocks noChangeShapeType="1"/>
              </p:cNvSpPr>
              <p:nvPr/>
            </p:nvSpPr>
            <p:spPr bwMode="auto">
              <a:xfrm>
                <a:off x="1655" y="1207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57" name="Line 41"/>
              <p:cNvSpPr>
                <a:spLocks noChangeShapeType="1"/>
              </p:cNvSpPr>
              <p:nvPr/>
            </p:nvSpPr>
            <p:spPr bwMode="auto">
              <a:xfrm>
                <a:off x="2472" y="1207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58" name="Line 42"/>
              <p:cNvSpPr>
                <a:spLocks noChangeShapeType="1"/>
              </p:cNvSpPr>
              <p:nvPr/>
            </p:nvSpPr>
            <p:spPr bwMode="auto">
              <a:xfrm>
                <a:off x="476" y="1616"/>
                <a:ext cx="222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59" name="Line 43"/>
              <p:cNvSpPr>
                <a:spLocks noChangeShapeType="1"/>
              </p:cNvSpPr>
              <p:nvPr/>
            </p:nvSpPr>
            <p:spPr bwMode="auto">
              <a:xfrm>
                <a:off x="476" y="1661"/>
                <a:ext cx="222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60" name="Line 44"/>
              <p:cNvSpPr>
                <a:spLocks noChangeShapeType="1"/>
              </p:cNvSpPr>
              <p:nvPr/>
            </p:nvSpPr>
            <p:spPr bwMode="auto">
              <a:xfrm>
                <a:off x="902" y="754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61" name="Line 45"/>
              <p:cNvSpPr>
                <a:spLocks noChangeShapeType="1"/>
              </p:cNvSpPr>
              <p:nvPr/>
            </p:nvSpPr>
            <p:spPr bwMode="auto">
              <a:xfrm>
                <a:off x="1673" y="754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62" name="Line 46"/>
              <p:cNvSpPr>
                <a:spLocks noChangeShapeType="1"/>
              </p:cNvSpPr>
              <p:nvPr/>
            </p:nvSpPr>
            <p:spPr bwMode="auto">
              <a:xfrm>
                <a:off x="2472" y="754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63" name="Line 47"/>
              <p:cNvSpPr>
                <a:spLocks noChangeShapeType="1"/>
              </p:cNvSpPr>
              <p:nvPr/>
            </p:nvSpPr>
            <p:spPr bwMode="auto">
              <a:xfrm flipV="1">
                <a:off x="1111" y="1661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64" name="Line 48"/>
              <p:cNvSpPr>
                <a:spLocks noChangeShapeType="1"/>
              </p:cNvSpPr>
              <p:nvPr/>
            </p:nvSpPr>
            <p:spPr bwMode="auto">
              <a:xfrm flipV="1">
                <a:off x="2109" y="1661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65" name="Line 49"/>
              <p:cNvSpPr>
                <a:spLocks noChangeShapeType="1"/>
              </p:cNvSpPr>
              <p:nvPr/>
            </p:nvSpPr>
            <p:spPr bwMode="auto">
              <a:xfrm flipH="1">
                <a:off x="1655" y="1342"/>
                <a:ext cx="1" cy="2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66" name="Line 50"/>
              <p:cNvSpPr>
                <a:spLocks noChangeShapeType="1"/>
              </p:cNvSpPr>
              <p:nvPr/>
            </p:nvSpPr>
            <p:spPr bwMode="auto">
              <a:xfrm>
                <a:off x="1565" y="1434"/>
                <a:ext cx="18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67" name="Oval 51"/>
              <p:cNvSpPr>
                <a:spLocks noChangeArrowheads="1"/>
              </p:cNvSpPr>
              <p:nvPr/>
            </p:nvSpPr>
            <p:spPr bwMode="auto">
              <a:xfrm>
                <a:off x="875" y="1117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s-ES" altLang="es-ES" sz="1800"/>
              </a:p>
            </p:txBody>
          </p:sp>
          <p:sp>
            <p:nvSpPr>
              <p:cNvPr id="11368" name="Oval 52"/>
              <p:cNvSpPr>
                <a:spLocks noChangeArrowheads="1"/>
              </p:cNvSpPr>
              <p:nvPr/>
            </p:nvSpPr>
            <p:spPr bwMode="auto">
              <a:xfrm>
                <a:off x="1650" y="1117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s-ES" altLang="es-ES" sz="1800"/>
              </a:p>
            </p:txBody>
          </p:sp>
          <p:sp>
            <p:nvSpPr>
              <p:cNvPr id="11369" name="Text Box 53"/>
              <p:cNvSpPr txBox="1">
                <a:spLocks noChangeArrowheads="1"/>
              </p:cNvSpPr>
              <p:nvPr/>
            </p:nvSpPr>
            <p:spPr bwMode="auto">
              <a:xfrm>
                <a:off x="1701" y="1344"/>
                <a:ext cx="1270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s-ES" altLang="es-ES" sz="1400" b="1">
                    <a:latin typeface="Arial" panose="020B0604020202020204" pitchFamily="34" charset="0"/>
                  </a:rPr>
                  <a:t>A*(B+C) = 0 ó1</a:t>
                </a:r>
              </a:p>
            </p:txBody>
          </p:sp>
        </p:grpSp>
      </p:grpSp>
      <p:grpSp>
        <p:nvGrpSpPr>
          <p:cNvPr id="11269" name="Group 110"/>
          <p:cNvGrpSpPr>
            <a:grpSpLocks/>
          </p:cNvGrpSpPr>
          <p:nvPr/>
        </p:nvGrpSpPr>
        <p:grpSpPr bwMode="auto">
          <a:xfrm>
            <a:off x="4914900" y="1804988"/>
            <a:ext cx="3333750" cy="2143125"/>
            <a:chOff x="3108" y="709"/>
            <a:chExt cx="2539" cy="1633"/>
          </a:xfrm>
        </p:grpSpPr>
        <p:sp>
          <p:nvSpPr>
            <p:cNvPr id="11321" name="Text Box 56"/>
            <p:cNvSpPr txBox="1">
              <a:spLocks noChangeArrowheads="1"/>
            </p:cNvSpPr>
            <p:nvPr/>
          </p:nvSpPr>
          <p:spPr bwMode="auto">
            <a:xfrm>
              <a:off x="3198" y="2111"/>
              <a:ext cx="22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o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o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s-ES" altLang="es-ES" sz="1800" b="1">
                  <a:latin typeface="Arial" panose="020B0604020202020204" pitchFamily="34" charset="0"/>
                </a:rPr>
                <a:t>Transición validada</a:t>
              </a:r>
            </a:p>
          </p:txBody>
        </p:sp>
        <p:grpSp>
          <p:nvGrpSpPr>
            <p:cNvPr id="11322" name="Group 57"/>
            <p:cNvGrpSpPr>
              <a:grpSpLocks/>
            </p:cNvGrpSpPr>
            <p:nvPr/>
          </p:nvGrpSpPr>
          <p:grpSpPr bwMode="auto">
            <a:xfrm>
              <a:off x="3108" y="709"/>
              <a:ext cx="2539" cy="1361"/>
              <a:chOff x="3244" y="890"/>
              <a:chExt cx="2539" cy="1361"/>
            </a:xfrm>
          </p:grpSpPr>
          <p:sp>
            <p:nvSpPr>
              <p:cNvPr id="11323" name="Rectangle 58"/>
              <p:cNvSpPr>
                <a:spLocks noChangeArrowheads="1"/>
              </p:cNvSpPr>
              <p:nvPr/>
            </p:nvSpPr>
            <p:spPr bwMode="auto">
              <a:xfrm>
                <a:off x="3470" y="980"/>
                <a:ext cx="499" cy="36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s-ES" altLang="es-ES" sz="1800"/>
                  <a:t>1</a:t>
                </a:r>
              </a:p>
            </p:txBody>
          </p:sp>
          <p:sp>
            <p:nvSpPr>
              <p:cNvPr id="11324" name="Rectangle 59"/>
              <p:cNvSpPr>
                <a:spLocks noChangeArrowheads="1"/>
              </p:cNvSpPr>
              <p:nvPr/>
            </p:nvSpPr>
            <p:spPr bwMode="auto">
              <a:xfrm>
                <a:off x="4241" y="981"/>
                <a:ext cx="499" cy="36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s-ES" altLang="es-ES" sz="1800"/>
                  <a:t>2</a:t>
                </a:r>
              </a:p>
            </p:txBody>
          </p:sp>
          <p:sp>
            <p:nvSpPr>
              <p:cNvPr id="11325" name="Rectangle 60"/>
              <p:cNvSpPr>
                <a:spLocks noChangeArrowheads="1"/>
              </p:cNvSpPr>
              <p:nvPr/>
            </p:nvSpPr>
            <p:spPr bwMode="auto">
              <a:xfrm>
                <a:off x="5013" y="981"/>
                <a:ext cx="499" cy="36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s-ES" altLang="es-ES" sz="1800"/>
                  <a:t>3</a:t>
                </a:r>
              </a:p>
            </p:txBody>
          </p:sp>
          <p:sp>
            <p:nvSpPr>
              <p:cNvPr id="11326" name="Rectangle 61"/>
              <p:cNvSpPr>
                <a:spLocks noChangeArrowheads="1"/>
              </p:cNvSpPr>
              <p:nvPr/>
            </p:nvSpPr>
            <p:spPr bwMode="auto">
              <a:xfrm>
                <a:off x="4695" y="1888"/>
                <a:ext cx="499" cy="36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s-ES" altLang="es-ES" sz="1800"/>
                  <a:t>5</a:t>
                </a:r>
              </a:p>
            </p:txBody>
          </p:sp>
          <p:sp>
            <p:nvSpPr>
              <p:cNvPr id="11327" name="Rectangle 62"/>
              <p:cNvSpPr>
                <a:spLocks noChangeArrowheads="1"/>
              </p:cNvSpPr>
              <p:nvPr/>
            </p:nvSpPr>
            <p:spPr bwMode="auto">
              <a:xfrm>
                <a:off x="3697" y="1888"/>
                <a:ext cx="499" cy="36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s-ES" altLang="es-ES" sz="1800"/>
                  <a:t>4</a:t>
                </a:r>
              </a:p>
            </p:txBody>
          </p:sp>
          <p:sp>
            <p:nvSpPr>
              <p:cNvPr id="11328" name="Line 63"/>
              <p:cNvSpPr>
                <a:spLocks noChangeShapeType="1"/>
              </p:cNvSpPr>
              <p:nvPr/>
            </p:nvSpPr>
            <p:spPr bwMode="auto">
              <a:xfrm>
                <a:off x="3244" y="1434"/>
                <a:ext cx="2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29" name="Line 64"/>
              <p:cNvSpPr>
                <a:spLocks noChangeShapeType="1"/>
              </p:cNvSpPr>
              <p:nvPr/>
            </p:nvSpPr>
            <p:spPr bwMode="auto">
              <a:xfrm>
                <a:off x="3244" y="1480"/>
                <a:ext cx="2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30" name="Line 65"/>
              <p:cNvSpPr>
                <a:spLocks noChangeShapeType="1"/>
              </p:cNvSpPr>
              <p:nvPr/>
            </p:nvSpPr>
            <p:spPr bwMode="auto">
              <a:xfrm>
                <a:off x="3697" y="1343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31" name="Line 66"/>
              <p:cNvSpPr>
                <a:spLocks noChangeShapeType="1"/>
              </p:cNvSpPr>
              <p:nvPr/>
            </p:nvSpPr>
            <p:spPr bwMode="auto">
              <a:xfrm>
                <a:off x="4468" y="1343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32" name="Line 67"/>
              <p:cNvSpPr>
                <a:spLocks noChangeShapeType="1"/>
              </p:cNvSpPr>
              <p:nvPr/>
            </p:nvSpPr>
            <p:spPr bwMode="auto">
              <a:xfrm>
                <a:off x="5285" y="1343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33" name="Line 68"/>
              <p:cNvSpPr>
                <a:spLocks noChangeShapeType="1"/>
              </p:cNvSpPr>
              <p:nvPr/>
            </p:nvSpPr>
            <p:spPr bwMode="auto">
              <a:xfrm>
                <a:off x="3289" y="1752"/>
                <a:ext cx="222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34" name="Line 69"/>
              <p:cNvSpPr>
                <a:spLocks noChangeShapeType="1"/>
              </p:cNvSpPr>
              <p:nvPr/>
            </p:nvSpPr>
            <p:spPr bwMode="auto">
              <a:xfrm>
                <a:off x="3289" y="1797"/>
                <a:ext cx="222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35" name="Line 70"/>
              <p:cNvSpPr>
                <a:spLocks noChangeShapeType="1"/>
              </p:cNvSpPr>
              <p:nvPr/>
            </p:nvSpPr>
            <p:spPr bwMode="auto">
              <a:xfrm>
                <a:off x="3715" y="890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36" name="Line 71"/>
              <p:cNvSpPr>
                <a:spLocks noChangeShapeType="1"/>
              </p:cNvSpPr>
              <p:nvPr/>
            </p:nvSpPr>
            <p:spPr bwMode="auto">
              <a:xfrm>
                <a:off x="4486" y="890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37" name="Line 72"/>
              <p:cNvSpPr>
                <a:spLocks noChangeShapeType="1"/>
              </p:cNvSpPr>
              <p:nvPr/>
            </p:nvSpPr>
            <p:spPr bwMode="auto">
              <a:xfrm>
                <a:off x="5285" y="890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38" name="Line 73"/>
              <p:cNvSpPr>
                <a:spLocks noChangeShapeType="1"/>
              </p:cNvSpPr>
              <p:nvPr/>
            </p:nvSpPr>
            <p:spPr bwMode="auto">
              <a:xfrm flipV="1">
                <a:off x="3924" y="1797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39" name="Line 74"/>
              <p:cNvSpPr>
                <a:spLocks noChangeShapeType="1"/>
              </p:cNvSpPr>
              <p:nvPr/>
            </p:nvSpPr>
            <p:spPr bwMode="auto">
              <a:xfrm flipV="1">
                <a:off x="4922" y="1797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40" name="Line 75"/>
              <p:cNvSpPr>
                <a:spLocks noChangeShapeType="1"/>
              </p:cNvSpPr>
              <p:nvPr/>
            </p:nvSpPr>
            <p:spPr bwMode="auto">
              <a:xfrm>
                <a:off x="4468" y="1484"/>
                <a:ext cx="0" cy="2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41" name="Line 76"/>
              <p:cNvSpPr>
                <a:spLocks noChangeShapeType="1"/>
              </p:cNvSpPr>
              <p:nvPr/>
            </p:nvSpPr>
            <p:spPr bwMode="auto">
              <a:xfrm>
                <a:off x="4378" y="1570"/>
                <a:ext cx="18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42" name="Oval 77"/>
              <p:cNvSpPr>
                <a:spLocks noChangeArrowheads="1"/>
              </p:cNvSpPr>
              <p:nvPr/>
            </p:nvSpPr>
            <p:spPr bwMode="auto">
              <a:xfrm>
                <a:off x="3688" y="1253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s-ES" altLang="es-ES" sz="1800"/>
              </a:p>
            </p:txBody>
          </p:sp>
          <p:sp>
            <p:nvSpPr>
              <p:cNvPr id="11343" name="Oval 78"/>
              <p:cNvSpPr>
                <a:spLocks noChangeArrowheads="1"/>
              </p:cNvSpPr>
              <p:nvPr/>
            </p:nvSpPr>
            <p:spPr bwMode="auto">
              <a:xfrm>
                <a:off x="4463" y="1253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s-ES" altLang="es-ES" sz="1800"/>
              </a:p>
            </p:txBody>
          </p:sp>
          <p:sp>
            <p:nvSpPr>
              <p:cNvPr id="11344" name="Text Box 79"/>
              <p:cNvSpPr txBox="1">
                <a:spLocks noChangeArrowheads="1"/>
              </p:cNvSpPr>
              <p:nvPr/>
            </p:nvSpPr>
            <p:spPr bwMode="auto">
              <a:xfrm>
                <a:off x="4513" y="1480"/>
                <a:ext cx="1270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s-ES" altLang="es-ES" sz="1400" b="1">
                    <a:latin typeface="Arial" panose="020B0604020202020204" pitchFamily="34" charset="0"/>
                  </a:rPr>
                  <a:t>A*(B+C) = 0 </a:t>
                </a:r>
              </a:p>
            </p:txBody>
          </p:sp>
          <p:sp>
            <p:nvSpPr>
              <p:cNvPr id="11345" name="Oval 80"/>
              <p:cNvSpPr>
                <a:spLocks noChangeArrowheads="1"/>
              </p:cNvSpPr>
              <p:nvPr/>
            </p:nvSpPr>
            <p:spPr bwMode="auto">
              <a:xfrm>
                <a:off x="5239" y="1253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s-ES" altLang="es-ES" sz="1800"/>
              </a:p>
            </p:txBody>
          </p:sp>
        </p:grpSp>
      </p:grpSp>
      <p:grpSp>
        <p:nvGrpSpPr>
          <p:cNvPr id="11270" name="Group 85"/>
          <p:cNvGrpSpPr>
            <a:grpSpLocks/>
          </p:cNvGrpSpPr>
          <p:nvPr/>
        </p:nvGrpSpPr>
        <p:grpSpPr bwMode="auto">
          <a:xfrm>
            <a:off x="395288" y="4237038"/>
            <a:ext cx="3844925" cy="2401887"/>
            <a:chOff x="522" y="2704"/>
            <a:chExt cx="2586" cy="1616"/>
          </a:xfrm>
        </p:grpSpPr>
        <p:grpSp>
          <p:nvGrpSpPr>
            <p:cNvPr id="11296" name="Group 81"/>
            <p:cNvGrpSpPr>
              <a:grpSpLocks/>
            </p:cNvGrpSpPr>
            <p:nvPr/>
          </p:nvGrpSpPr>
          <p:grpSpPr bwMode="auto">
            <a:xfrm>
              <a:off x="522" y="2704"/>
              <a:ext cx="2586" cy="1361"/>
              <a:chOff x="1882" y="2704"/>
              <a:chExt cx="2586" cy="1361"/>
            </a:xfrm>
          </p:grpSpPr>
          <p:sp>
            <p:nvSpPr>
              <p:cNvPr id="11298" name="Rectangle 4"/>
              <p:cNvSpPr>
                <a:spLocks noChangeArrowheads="1"/>
              </p:cNvSpPr>
              <p:nvPr/>
            </p:nvSpPr>
            <p:spPr bwMode="auto">
              <a:xfrm>
                <a:off x="2108" y="2794"/>
                <a:ext cx="499" cy="36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s-ES" altLang="es-ES" sz="1800"/>
                  <a:t>1</a:t>
                </a:r>
              </a:p>
            </p:txBody>
          </p:sp>
          <p:sp>
            <p:nvSpPr>
              <p:cNvPr id="11299" name="Rectangle 6"/>
              <p:cNvSpPr>
                <a:spLocks noChangeArrowheads="1"/>
              </p:cNvSpPr>
              <p:nvPr/>
            </p:nvSpPr>
            <p:spPr bwMode="auto">
              <a:xfrm>
                <a:off x="2879" y="2795"/>
                <a:ext cx="499" cy="36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s-ES" altLang="es-ES" sz="1800"/>
                  <a:t>2</a:t>
                </a:r>
              </a:p>
            </p:txBody>
          </p:sp>
          <p:sp>
            <p:nvSpPr>
              <p:cNvPr id="11300" name="Rectangle 7"/>
              <p:cNvSpPr>
                <a:spLocks noChangeArrowheads="1"/>
              </p:cNvSpPr>
              <p:nvPr/>
            </p:nvSpPr>
            <p:spPr bwMode="auto">
              <a:xfrm>
                <a:off x="3651" y="2795"/>
                <a:ext cx="499" cy="36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s-ES" altLang="es-ES" sz="1800"/>
                  <a:t>3</a:t>
                </a:r>
              </a:p>
            </p:txBody>
          </p:sp>
          <p:sp>
            <p:nvSpPr>
              <p:cNvPr id="11301" name="Rectangle 8"/>
              <p:cNvSpPr>
                <a:spLocks noChangeArrowheads="1"/>
              </p:cNvSpPr>
              <p:nvPr/>
            </p:nvSpPr>
            <p:spPr bwMode="auto">
              <a:xfrm>
                <a:off x="3333" y="3702"/>
                <a:ext cx="499" cy="36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s-ES" altLang="es-ES" sz="1800"/>
                  <a:t>5</a:t>
                </a:r>
              </a:p>
            </p:txBody>
          </p:sp>
          <p:sp>
            <p:nvSpPr>
              <p:cNvPr id="11302" name="Rectangle 9"/>
              <p:cNvSpPr>
                <a:spLocks noChangeArrowheads="1"/>
              </p:cNvSpPr>
              <p:nvPr/>
            </p:nvSpPr>
            <p:spPr bwMode="auto">
              <a:xfrm>
                <a:off x="2335" y="3702"/>
                <a:ext cx="499" cy="36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s-ES" altLang="es-ES" sz="1800"/>
                  <a:t>4</a:t>
                </a:r>
              </a:p>
            </p:txBody>
          </p:sp>
          <p:sp>
            <p:nvSpPr>
              <p:cNvPr id="11303" name="Line 10"/>
              <p:cNvSpPr>
                <a:spLocks noChangeShapeType="1"/>
              </p:cNvSpPr>
              <p:nvPr/>
            </p:nvSpPr>
            <p:spPr bwMode="auto">
              <a:xfrm>
                <a:off x="1882" y="3248"/>
                <a:ext cx="2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04" name="Line 11"/>
              <p:cNvSpPr>
                <a:spLocks noChangeShapeType="1"/>
              </p:cNvSpPr>
              <p:nvPr/>
            </p:nvSpPr>
            <p:spPr bwMode="auto">
              <a:xfrm>
                <a:off x="1882" y="3294"/>
                <a:ext cx="2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05" name="Line 12"/>
              <p:cNvSpPr>
                <a:spLocks noChangeShapeType="1"/>
              </p:cNvSpPr>
              <p:nvPr/>
            </p:nvSpPr>
            <p:spPr bwMode="auto">
              <a:xfrm>
                <a:off x="2335" y="3157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06" name="Line 13"/>
              <p:cNvSpPr>
                <a:spLocks noChangeShapeType="1"/>
              </p:cNvSpPr>
              <p:nvPr/>
            </p:nvSpPr>
            <p:spPr bwMode="auto">
              <a:xfrm>
                <a:off x="3106" y="3157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07" name="Line 14"/>
              <p:cNvSpPr>
                <a:spLocks noChangeShapeType="1"/>
              </p:cNvSpPr>
              <p:nvPr/>
            </p:nvSpPr>
            <p:spPr bwMode="auto">
              <a:xfrm>
                <a:off x="3923" y="3157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08" name="Line 15"/>
              <p:cNvSpPr>
                <a:spLocks noChangeShapeType="1"/>
              </p:cNvSpPr>
              <p:nvPr/>
            </p:nvSpPr>
            <p:spPr bwMode="auto">
              <a:xfrm>
                <a:off x="1927" y="3566"/>
                <a:ext cx="222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09" name="Line 16"/>
              <p:cNvSpPr>
                <a:spLocks noChangeShapeType="1"/>
              </p:cNvSpPr>
              <p:nvPr/>
            </p:nvSpPr>
            <p:spPr bwMode="auto">
              <a:xfrm>
                <a:off x="1927" y="3611"/>
                <a:ext cx="222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10" name="Line 17"/>
              <p:cNvSpPr>
                <a:spLocks noChangeShapeType="1"/>
              </p:cNvSpPr>
              <p:nvPr/>
            </p:nvSpPr>
            <p:spPr bwMode="auto">
              <a:xfrm>
                <a:off x="2353" y="2704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11" name="Line 18"/>
              <p:cNvSpPr>
                <a:spLocks noChangeShapeType="1"/>
              </p:cNvSpPr>
              <p:nvPr/>
            </p:nvSpPr>
            <p:spPr bwMode="auto">
              <a:xfrm>
                <a:off x="3124" y="2704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12" name="Line 19"/>
              <p:cNvSpPr>
                <a:spLocks noChangeShapeType="1"/>
              </p:cNvSpPr>
              <p:nvPr/>
            </p:nvSpPr>
            <p:spPr bwMode="auto">
              <a:xfrm>
                <a:off x="3923" y="2704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13" name="Line 20"/>
              <p:cNvSpPr>
                <a:spLocks noChangeShapeType="1"/>
              </p:cNvSpPr>
              <p:nvPr/>
            </p:nvSpPr>
            <p:spPr bwMode="auto">
              <a:xfrm flipV="1">
                <a:off x="2562" y="3611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14" name="Line 21"/>
              <p:cNvSpPr>
                <a:spLocks noChangeShapeType="1"/>
              </p:cNvSpPr>
              <p:nvPr/>
            </p:nvSpPr>
            <p:spPr bwMode="auto">
              <a:xfrm flipV="1">
                <a:off x="3560" y="3611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15" name="Line 22"/>
              <p:cNvSpPr>
                <a:spLocks noChangeShapeType="1"/>
              </p:cNvSpPr>
              <p:nvPr/>
            </p:nvSpPr>
            <p:spPr bwMode="auto">
              <a:xfrm>
                <a:off x="3106" y="3297"/>
                <a:ext cx="0" cy="2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16" name="Line 23"/>
              <p:cNvSpPr>
                <a:spLocks noChangeShapeType="1"/>
              </p:cNvSpPr>
              <p:nvPr/>
            </p:nvSpPr>
            <p:spPr bwMode="auto">
              <a:xfrm>
                <a:off x="3016" y="3432"/>
                <a:ext cx="18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317" name="Oval 24"/>
              <p:cNvSpPr>
                <a:spLocks noChangeArrowheads="1"/>
              </p:cNvSpPr>
              <p:nvPr/>
            </p:nvSpPr>
            <p:spPr bwMode="auto">
              <a:xfrm>
                <a:off x="2326" y="3067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s-ES" altLang="es-ES" sz="1800"/>
              </a:p>
            </p:txBody>
          </p:sp>
          <p:sp>
            <p:nvSpPr>
              <p:cNvPr id="11318" name="Oval 25"/>
              <p:cNvSpPr>
                <a:spLocks noChangeArrowheads="1"/>
              </p:cNvSpPr>
              <p:nvPr/>
            </p:nvSpPr>
            <p:spPr bwMode="auto">
              <a:xfrm>
                <a:off x="3101" y="3067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s-ES" altLang="es-ES" sz="1800"/>
              </a:p>
            </p:txBody>
          </p:sp>
          <p:sp>
            <p:nvSpPr>
              <p:cNvPr id="11319" name="Text Box 26"/>
              <p:cNvSpPr txBox="1">
                <a:spLocks noChangeArrowheads="1"/>
              </p:cNvSpPr>
              <p:nvPr/>
            </p:nvSpPr>
            <p:spPr bwMode="auto">
              <a:xfrm>
                <a:off x="3198" y="3294"/>
                <a:ext cx="1270" cy="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s-ES" altLang="es-ES" sz="1400" b="1">
                    <a:latin typeface="Arial" panose="020B0604020202020204" pitchFamily="34" charset="0"/>
                  </a:rPr>
                  <a:t>A*(B+C) = 1</a:t>
                </a:r>
              </a:p>
            </p:txBody>
          </p:sp>
          <p:sp>
            <p:nvSpPr>
              <p:cNvPr id="11320" name="Oval 54"/>
              <p:cNvSpPr>
                <a:spLocks noChangeArrowheads="1"/>
              </p:cNvSpPr>
              <p:nvPr/>
            </p:nvSpPr>
            <p:spPr bwMode="auto">
              <a:xfrm>
                <a:off x="3877" y="3067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s-ES" altLang="es-ES" sz="1800"/>
              </a:p>
            </p:txBody>
          </p:sp>
        </p:grpSp>
        <p:sp>
          <p:nvSpPr>
            <p:cNvPr id="11297" name="Text Box 82"/>
            <p:cNvSpPr txBox="1">
              <a:spLocks noChangeArrowheads="1"/>
            </p:cNvSpPr>
            <p:nvPr/>
          </p:nvSpPr>
          <p:spPr bwMode="auto">
            <a:xfrm>
              <a:off x="793" y="4089"/>
              <a:ext cx="181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o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o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s-ES" altLang="es-ES" sz="1800" b="1">
                  <a:latin typeface="Arial" panose="020B0604020202020204" pitchFamily="34" charset="0"/>
                </a:rPr>
                <a:t>Transición franqueable</a:t>
              </a:r>
            </a:p>
          </p:txBody>
        </p:sp>
      </p:grpSp>
      <p:grpSp>
        <p:nvGrpSpPr>
          <p:cNvPr id="11271" name="Group 113"/>
          <p:cNvGrpSpPr>
            <a:grpSpLocks/>
          </p:cNvGrpSpPr>
          <p:nvPr/>
        </p:nvGrpSpPr>
        <p:grpSpPr bwMode="auto">
          <a:xfrm>
            <a:off x="4775200" y="4211638"/>
            <a:ext cx="3598863" cy="2460625"/>
            <a:chOff x="3107" y="2432"/>
            <a:chExt cx="2540" cy="1637"/>
          </a:xfrm>
        </p:grpSpPr>
        <p:grpSp>
          <p:nvGrpSpPr>
            <p:cNvPr id="11272" name="Group 112"/>
            <p:cNvGrpSpPr>
              <a:grpSpLocks/>
            </p:cNvGrpSpPr>
            <p:nvPr/>
          </p:nvGrpSpPr>
          <p:grpSpPr bwMode="auto">
            <a:xfrm>
              <a:off x="3107" y="2432"/>
              <a:ext cx="2540" cy="1361"/>
              <a:chOff x="3107" y="2432"/>
              <a:chExt cx="2540" cy="1361"/>
            </a:xfrm>
          </p:grpSpPr>
          <p:sp>
            <p:nvSpPr>
              <p:cNvPr id="11274" name="Rectangle 87"/>
              <p:cNvSpPr>
                <a:spLocks noChangeArrowheads="1"/>
              </p:cNvSpPr>
              <p:nvPr/>
            </p:nvSpPr>
            <p:spPr bwMode="auto">
              <a:xfrm>
                <a:off x="3333" y="2522"/>
                <a:ext cx="499" cy="36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s-ES" altLang="es-ES" sz="1800"/>
                  <a:t>1</a:t>
                </a:r>
              </a:p>
            </p:txBody>
          </p:sp>
          <p:sp>
            <p:nvSpPr>
              <p:cNvPr id="11275" name="Rectangle 88"/>
              <p:cNvSpPr>
                <a:spLocks noChangeArrowheads="1"/>
              </p:cNvSpPr>
              <p:nvPr/>
            </p:nvSpPr>
            <p:spPr bwMode="auto">
              <a:xfrm>
                <a:off x="4104" y="2523"/>
                <a:ext cx="499" cy="36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s-ES" altLang="es-ES" sz="1800"/>
                  <a:t>2</a:t>
                </a:r>
              </a:p>
            </p:txBody>
          </p:sp>
          <p:sp>
            <p:nvSpPr>
              <p:cNvPr id="11276" name="Rectangle 89"/>
              <p:cNvSpPr>
                <a:spLocks noChangeArrowheads="1"/>
              </p:cNvSpPr>
              <p:nvPr/>
            </p:nvSpPr>
            <p:spPr bwMode="auto">
              <a:xfrm>
                <a:off x="4876" y="2523"/>
                <a:ext cx="499" cy="36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s-ES" altLang="es-ES" sz="1800"/>
                  <a:t>3</a:t>
                </a:r>
              </a:p>
            </p:txBody>
          </p:sp>
          <p:sp>
            <p:nvSpPr>
              <p:cNvPr id="11277" name="Rectangle 90"/>
              <p:cNvSpPr>
                <a:spLocks noChangeArrowheads="1"/>
              </p:cNvSpPr>
              <p:nvPr/>
            </p:nvSpPr>
            <p:spPr bwMode="auto">
              <a:xfrm>
                <a:off x="4558" y="3430"/>
                <a:ext cx="499" cy="36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s-ES" altLang="es-ES" sz="1800"/>
                  <a:t>5</a:t>
                </a:r>
              </a:p>
            </p:txBody>
          </p:sp>
          <p:sp>
            <p:nvSpPr>
              <p:cNvPr id="11278" name="Rectangle 91"/>
              <p:cNvSpPr>
                <a:spLocks noChangeArrowheads="1"/>
              </p:cNvSpPr>
              <p:nvPr/>
            </p:nvSpPr>
            <p:spPr bwMode="auto">
              <a:xfrm>
                <a:off x="3560" y="3430"/>
                <a:ext cx="499" cy="36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s-ES" altLang="es-ES" sz="1800"/>
                  <a:t>4</a:t>
                </a:r>
              </a:p>
            </p:txBody>
          </p:sp>
          <p:sp>
            <p:nvSpPr>
              <p:cNvPr id="11279" name="Line 92"/>
              <p:cNvSpPr>
                <a:spLocks noChangeShapeType="1"/>
              </p:cNvSpPr>
              <p:nvPr/>
            </p:nvSpPr>
            <p:spPr bwMode="auto">
              <a:xfrm>
                <a:off x="3107" y="2976"/>
                <a:ext cx="2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80" name="Line 93"/>
              <p:cNvSpPr>
                <a:spLocks noChangeShapeType="1"/>
              </p:cNvSpPr>
              <p:nvPr/>
            </p:nvSpPr>
            <p:spPr bwMode="auto">
              <a:xfrm>
                <a:off x="3107" y="3022"/>
                <a:ext cx="2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81" name="Line 94"/>
              <p:cNvSpPr>
                <a:spLocks noChangeShapeType="1"/>
              </p:cNvSpPr>
              <p:nvPr/>
            </p:nvSpPr>
            <p:spPr bwMode="auto">
              <a:xfrm>
                <a:off x="3560" y="2885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82" name="Line 95"/>
              <p:cNvSpPr>
                <a:spLocks noChangeShapeType="1"/>
              </p:cNvSpPr>
              <p:nvPr/>
            </p:nvSpPr>
            <p:spPr bwMode="auto">
              <a:xfrm>
                <a:off x="4331" y="2885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83" name="Line 96"/>
              <p:cNvSpPr>
                <a:spLocks noChangeShapeType="1"/>
              </p:cNvSpPr>
              <p:nvPr/>
            </p:nvSpPr>
            <p:spPr bwMode="auto">
              <a:xfrm>
                <a:off x="5148" y="2885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84" name="Line 97"/>
              <p:cNvSpPr>
                <a:spLocks noChangeShapeType="1"/>
              </p:cNvSpPr>
              <p:nvPr/>
            </p:nvSpPr>
            <p:spPr bwMode="auto">
              <a:xfrm>
                <a:off x="3152" y="3294"/>
                <a:ext cx="222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85" name="Line 98"/>
              <p:cNvSpPr>
                <a:spLocks noChangeShapeType="1"/>
              </p:cNvSpPr>
              <p:nvPr/>
            </p:nvSpPr>
            <p:spPr bwMode="auto">
              <a:xfrm>
                <a:off x="3152" y="3339"/>
                <a:ext cx="222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86" name="Line 99"/>
              <p:cNvSpPr>
                <a:spLocks noChangeShapeType="1"/>
              </p:cNvSpPr>
              <p:nvPr/>
            </p:nvSpPr>
            <p:spPr bwMode="auto">
              <a:xfrm>
                <a:off x="3578" y="2432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87" name="Line 100"/>
              <p:cNvSpPr>
                <a:spLocks noChangeShapeType="1"/>
              </p:cNvSpPr>
              <p:nvPr/>
            </p:nvSpPr>
            <p:spPr bwMode="auto">
              <a:xfrm>
                <a:off x="4349" y="2432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88" name="Line 101"/>
              <p:cNvSpPr>
                <a:spLocks noChangeShapeType="1"/>
              </p:cNvSpPr>
              <p:nvPr/>
            </p:nvSpPr>
            <p:spPr bwMode="auto">
              <a:xfrm>
                <a:off x="5148" y="2432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89" name="Line 102"/>
              <p:cNvSpPr>
                <a:spLocks noChangeShapeType="1"/>
              </p:cNvSpPr>
              <p:nvPr/>
            </p:nvSpPr>
            <p:spPr bwMode="auto">
              <a:xfrm flipV="1">
                <a:off x="3787" y="3339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90" name="Line 103"/>
              <p:cNvSpPr>
                <a:spLocks noChangeShapeType="1"/>
              </p:cNvSpPr>
              <p:nvPr/>
            </p:nvSpPr>
            <p:spPr bwMode="auto">
              <a:xfrm flipV="1">
                <a:off x="4785" y="3339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91" name="Line 104"/>
              <p:cNvSpPr>
                <a:spLocks noChangeShapeType="1"/>
              </p:cNvSpPr>
              <p:nvPr/>
            </p:nvSpPr>
            <p:spPr bwMode="auto">
              <a:xfrm>
                <a:off x="4331" y="3025"/>
                <a:ext cx="0" cy="2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92" name="Line 105"/>
              <p:cNvSpPr>
                <a:spLocks noChangeShapeType="1"/>
              </p:cNvSpPr>
              <p:nvPr/>
            </p:nvSpPr>
            <p:spPr bwMode="auto">
              <a:xfrm>
                <a:off x="4241" y="3154"/>
                <a:ext cx="18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1293" name="Oval 107"/>
              <p:cNvSpPr>
                <a:spLocks noChangeArrowheads="1"/>
              </p:cNvSpPr>
              <p:nvPr/>
            </p:nvSpPr>
            <p:spPr bwMode="auto">
              <a:xfrm>
                <a:off x="3787" y="3703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s-ES" altLang="es-ES" sz="1800"/>
              </a:p>
            </p:txBody>
          </p:sp>
          <p:sp>
            <p:nvSpPr>
              <p:cNvPr id="11294" name="Text Box 108"/>
              <p:cNvSpPr txBox="1">
                <a:spLocks noChangeArrowheads="1"/>
              </p:cNvSpPr>
              <p:nvPr/>
            </p:nvSpPr>
            <p:spPr bwMode="auto">
              <a:xfrm>
                <a:off x="4377" y="3022"/>
                <a:ext cx="1270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s-ES" altLang="es-ES" sz="1400" b="1">
                    <a:latin typeface="Arial" panose="020B0604020202020204" pitchFamily="34" charset="0"/>
                  </a:rPr>
                  <a:t>A*(B+C) = 0 ó 1</a:t>
                </a:r>
              </a:p>
            </p:txBody>
          </p:sp>
          <p:sp>
            <p:nvSpPr>
              <p:cNvPr id="11295" name="Oval 109"/>
              <p:cNvSpPr>
                <a:spLocks noChangeArrowheads="1"/>
              </p:cNvSpPr>
              <p:nvPr/>
            </p:nvSpPr>
            <p:spPr bwMode="auto">
              <a:xfrm>
                <a:off x="4785" y="3703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s-ES" altLang="es-ES" sz="1800"/>
              </a:p>
            </p:txBody>
          </p:sp>
        </p:grpSp>
        <p:sp>
          <p:nvSpPr>
            <p:cNvPr id="11273" name="Text Box 111"/>
            <p:cNvSpPr txBox="1">
              <a:spLocks noChangeArrowheads="1"/>
            </p:cNvSpPr>
            <p:nvPr/>
          </p:nvSpPr>
          <p:spPr bwMode="auto">
            <a:xfrm>
              <a:off x="3288" y="3838"/>
              <a:ext cx="21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o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o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s-ES" altLang="es-ES" sz="1800" b="1">
                  <a:latin typeface="Arial" panose="020B0604020202020204" pitchFamily="34" charset="0"/>
                </a:rPr>
                <a:t>Transición franqueada</a:t>
              </a:r>
            </a:p>
          </p:txBody>
        </p:sp>
      </p:grpSp>
      <p:sp>
        <p:nvSpPr>
          <p:cNvPr id="111" name="Rectángulo 110"/>
          <p:cNvSpPr/>
          <p:nvPr/>
        </p:nvSpPr>
        <p:spPr>
          <a:xfrm>
            <a:off x="0" y="6547068"/>
            <a:ext cx="296876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s-ES"/>
              <a:t>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77890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dirty="0"/>
              <a:t>Estructuras básicas</a:t>
            </a:r>
          </a:p>
        </p:txBody>
      </p:sp>
      <p:sp>
        <p:nvSpPr>
          <p:cNvPr id="13318" name="1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AF263FC-104D-41AA-A843-E7A7EB151BF7}" type="slidenum">
              <a:rPr lang="es-ES" altLang="es-E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s-ES" altLang="es-ES" sz="1400">
              <a:latin typeface="Arial" panose="020B0604020202020204" pitchFamily="34" charset="0"/>
            </a:endParaRPr>
          </a:p>
        </p:txBody>
      </p:sp>
      <p:sp>
        <p:nvSpPr>
          <p:cNvPr id="13315" name="Text Box 381"/>
          <p:cNvSpPr txBox="1">
            <a:spLocks noChangeArrowheads="1"/>
          </p:cNvSpPr>
          <p:nvPr/>
        </p:nvSpPr>
        <p:spPr bwMode="auto">
          <a:xfrm>
            <a:off x="568325" y="2133600"/>
            <a:ext cx="216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solidFill>
                  <a:schemeClr val="folHlink"/>
                </a:solidFill>
              </a:rPr>
              <a:t>Secuencia lineal</a:t>
            </a:r>
          </a:p>
        </p:txBody>
      </p:sp>
      <p:sp>
        <p:nvSpPr>
          <p:cNvPr id="13316" name="Text Box 382"/>
          <p:cNvSpPr txBox="1">
            <a:spLocks noChangeArrowheads="1"/>
          </p:cNvSpPr>
          <p:nvPr/>
        </p:nvSpPr>
        <p:spPr bwMode="auto">
          <a:xfrm>
            <a:off x="3110138" y="1573033"/>
            <a:ext cx="160973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solidFill>
                  <a:schemeClr val="folHlink"/>
                </a:solidFill>
              </a:rPr>
              <a:t>Acciones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solidFill>
                  <a:schemeClr val="folHlink"/>
                </a:solidFill>
              </a:rPr>
              <a:t>exclusivas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solidFill>
                  <a:schemeClr val="folHlink"/>
                </a:solidFill>
              </a:rPr>
              <a:t>o selectivas</a:t>
            </a:r>
          </a:p>
        </p:txBody>
      </p:sp>
      <p:sp>
        <p:nvSpPr>
          <p:cNvPr id="13317" name="Text Box 383"/>
          <p:cNvSpPr txBox="1">
            <a:spLocks noChangeArrowheads="1"/>
          </p:cNvSpPr>
          <p:nvPr/>
        </p:nvSpPr>
        <p:spPr bwMode="auto">
          <a:xfrm>
            <a:off x="6553200" y="1951037"/>
            <a:ext cx="16208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solidFill>
                  <a:schemeClr val="folHlink"/>
                </a:solidFill>
              </a:rPr>
              <a:t>Acciones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solidFill>
                  <a:schemeClr val="folHlink"/>
                </a:solidFill>
              </a:rPr>
              <a:t>simultáneas</a:t>
            </a:r>
          </a:p>
        </p:txBody>
      </p:sp>
      <p:pic>
        <p:nvPicPr>
          <p:cNvPr id="13319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2967038"/>
            <a:ext cx="19240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2992438"/>
            <a:ext cx="3138488" cy="332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Imagen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965450"/>
            <a:ext cx="3200400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0" y="6547068"/>
            <a:ext cx="296876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s-ES"/>
              <a:t>E</a:t>
            </a:r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A7FD1C6-C36E-4D90-AAC6-DA13E4CAA4FF}"/>
              </a:ext>
            </a:extLst>
          </p:cNvPr>
          <p:cNvSpPr txBox="1"/>
          <p:nvPr/>
        </p:nvSpPr>
        <p:spPr>
          <a:xfrm>
            <a:off x="1160886" y="4036011"/>
            <a:ext cx="415178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rIns="0" rtlCol="0">
            <a:spAutoFit/>
          </a:bodyPr>
          <a:lstStyle/>
          <a:p>
            <a:r>
              <a:rPr lang="es-ES" sz="1400"/>
              <a:t>3s/X5</a:t>
            </a:r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21FDA6E-BB60-46F6-BF6C-5185422B6CDE}"/>
              </a:ext>
            </a:extLst>
          </p:cNvPr>
          <p:cNvSpPr txBox="1"/>
          <p:nvPr/>
        </p:nvSpPr>
        <p:spPr>
          <a:xfrm>
            <a:off x="1997513" y="3705924"/>
            <a:ext cx="192360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s-ES" sz="1400"/>
              <a:t>H  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2149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1751008"/>
            <a:ext cx="32385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ES" altLang="es-ES" sz="4000" dirty="0"/>
              <a:t>Estructuras derivadas de acciones exclusivas</a:t>
            </a:r>
          </a:p>
        </p:txBody>
      </p:sp>
      <p:sp>
        <p:nvSpPr>
          <p:cNvPr id="14341" name="1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0DC9FFB-3BC7-4F7D-B1D1-B43CFB0C473B}" type="slidenum">
              <a:rPr lang="es-ES" altLang="es-E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s-ES" altLang="es-ES" sz="1400">
              <a:latin typeface="Arial" panose="020B0604020202020204" pitchFamily="34" charset="0"/>
            </a:endParaRPr>
          </a:p>
        </p:txBody>
      </p:sp>
      <p:sp>
        <p:nvSpPr>
          <p:cNvPr id="14340" name="Text Box 215"/>
          <p:cNvSpPr txBox="1">
            <a:spLocks noChangeArrowheads="1"/>
          </p:cNvSpPr>
          <p:nvPr/>
        </p:nvSpPr>
        <p:spPr bwMode="auto">
          <a:xfrm>
            <a:off x="6659563" y="1619246"/>
            <a:ext cx="17303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solidFill>
                  <a:schemeClr val="folHlink"/>
                </a:solidFill>
              </a:rPr>
              <a:t>Repetición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solidFill>
                  <a:schemeClr val="folHlink"/>
                </a:solidFill>
              </a:rPr>
              <a:t>de secuencia</a:t>
            </a:r>
          </a:p>
        </p:txBody>
      </p:sp>
      <p:pic>
        <p:nvPicPr>
          <p:cNvPr id="1434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844671"/>
            <a:ext cx="33147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216"/>
          <p:cNvSpPr txBox="1">
            <a:spLocks noChangeArrowheads="1"/>
          </p:cNvSpPr>
          <p:nvPr/>
        </p:nvSpPr>
        <p:spPr bwMode="auto">
          <a:xfrm>
            <a:off x="2778125" y="1490658"/>
            <a:ext cx="11731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solidFill>
                  <a:schemeClr val="folHlink"/>
                </a:solidFill>
              </a:rPr>
              <a:t>Salto de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400">
                <a:solidFill>
                  <a:schemeClr val="folHlink"/>
                </a:solidFill>
              </a:rPr>
              <a:t>etapas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6547068"/>
            <a:ext cx="296876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s-ES"/>
              <a:t>E</a:t>
            </a:r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E72EA54-9264-4682-9342-6BB477E4CF9C}"/>
              </a:ext>
            </a:extLst>
          </p:cNvPr>
          <p:cNvSpPr txBox="1"/>
          <p:nvPr/>
        </p:nvSpPr>
        <p:spPr>
          <a:xfrm>
            <a:off x="7266044" y="4640546"/>
            <a:ext cx="687368" cy="338554"/>
          </a:xfrm>
          <a:prstGeom prst="rect">
            <a:avLst/>
          </a:prstGeom>
          <a:solidFill>
            <a:schemeClr val="bg1"/>
          </a:solidFill>
        </p:spPr>
        <p:txBody>
          <a:bodyPr wrap="none" lIns="0" rIns="0" rtlCol="0">
            <a:spAutoFit/>
          </a:bodyPr>
          <a:lstStyle/>
          <a:p>
            <a:r>
              <a:rPr lang="es-ES" sz="1600"/>
              <a:t>Fin Cont</a:t>
            </a:r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90AAF1D-640E-46A0-9E1F-DF534E794416}"/>
              </a:ext>
            </a:extLst>
          </p:cNvPr>
          <p:cNvSpPr txBox="1"/>
          <p:nvPr/>
        </p:nvSpPr>
        <p:spPr>
          <a:xfrm>
            <a:off x="5240517" y="4640546"/>
            <a:ext cx="687368" cy="338554"/>
          </a:xfrm>
          <a:prstGeom prst="rect">
            <a:avLst/>
          </a:prstGeom>
          <a:solidFill>
            <a:schemeClr val="bg1"/>
          </a:solidFill>
        </p:spPr>
        <p:txBody>
          <a:bodyPr wrap="none" lIns="0" rIns="0" rtlCol="0">
            <a:spAutoFit/>
          </a:bodyPr>
          <a:lstStyle/>
          <a:p>
            <a:r>
              <a:rPr lang="es-ES" sz="1600"/>
              <a:t>Fin Cont</a:t>
            </a:r>
            <a:endParaRPr lang="es-ES"/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8B6BAFAF-F2AA-4C85-97C5-5DF87B0AFD21}"/>
              </a:ext>
            </a:extLst>
          </p:cNvPr>
          <p:cNvCxnSpPr>
            <a:cxnSpLocks/>
          </p:cNvCxnSpPr>
          <p:nvPr/>
        </p:nvCxnSpPr>
        <p:spPr>
          <a:xfrm>
            <a:off x="7266044" y="4640546"/>
            <a:ext cx="6873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355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/>
              <a:t>Transcripción a KOP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14</a:t>
            </a:fld>
            <a:endParaRPr kumimoji="0" lang="es-ES"/>
          </a:p>
        </p:txBody>
      </p:sp>
      <p:grpSp>
        <p:nvGrpSpPr>
          <p:cNvPr id="22" name="Grupo 21"/>
          <p:cNvGrpSpPr/>
          <p:nvPr/>
        </p:nvGrpSpPr>
        <p:grpSpPr>
          <a:xfrm>
            <a:off x="808087" y="2144111"/>
            <a:ext cx="1819142" cy="1842782"/>
            <a:chOff x="1328349" y="1939159"/>
            <a:chExt cx="1819142" cy="1842782"/>
          </a:xfrm>
        </p:grpSpPr>
        <p:cxnSp>
          <p:nvCxnSpPr>
            <p:cNvPr id="10" name="Conector angular 9"/>
            <p:cNvCxnSpPr>
              <a:stCxn id="6" idx="2"/>
              <a:endCxn id="6" idx="0"/>
            </p:cNvCxnSpPr>
            <p:nvPr/>
          </p:nvCxnSpPr>
          <p:spPr>
            <a:xfrm rot="5400000" flipH="1">
              <a:off x="1336232" y="2230821"/>
              <a:ext cx="583324" cy="12700"/>
            </a:xfrm>
            <a:prstGeom prst="bentConnector5">
              <a:avLst>
                <a:gd name="adj1" fmla="val -247297"/>
                <a:gd name="adj2" fmla="val 4158622"/>
                <a:gd name="adj3" fmla="val 139189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uadroTexto 4"/>
            <p:cNvSpPr txBox="1"/>
            <p:nvPr/>
          </p:nvSpPr>
          <p:spPr>
            <a:xfrm>
              <a:off x="1424152" y="2049517"/>
              <a:ext cx="407484" cy="369332"/>
            </a:xfrm>
            <a:prstGeom prst="rect">
              <a:avLst/>
            </a:prstGeom>
            <a:noFill/>
            <a:ln cmpd="dbl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/>
                <a:t> 0 </a:t>
              </a: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1328349" y="1939159"/>
              <a:ext cx="599090" cy="58332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1424152" y="3043277"/>
              <a:ext cx="407484" cy="369332"/>
            </a:xfrm>
            <a:prstGeom prst="rect">
              <a:avLst/>
            </a:prstGeom>
            <a:solidFill>
              <a:schemeClr val="bg1"/>
            </a:solidFill>
            <a:ln cmpd="dbl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/>
                <a:t> 1 </a:t>
              </a:r>
            </a:p>
          </p:txBody>
        </p:sp>
        <p:cxnSp>
          <p:nvCxnSpPr>
            <p:cNvPr id="14" name="Conector recto 13"/>
            <p:cNvCxnSpPr/>
            <p:nvPr/>
          </p:nvCxnSpPr>
          <p:spPr>
            <a:xfrm>
              <a:off x="1424152" y="2806262"/>
              <a:ext cx="407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/>
            <p:cNvCxnSpPr/>
            <p:nvPr/>
          </p:nvCxnSpPr>
          <p:spPr>
            <a:xfrm>
              <a:off x="1424152" y="3641834"/>
              <a:ext cx="407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1927439" y="2582448"/>
              <a:ext cx="7906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Cond1</a:t>
              </a:r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1927439" y="3412609"/>
              <a:ext cx="7906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Cond2</a:t>
              </a: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2220634" y="2049517"/>
              <a:ext cx="92685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/>
                <a:t>Acción1</a:t>
              </a:r>
            </a:p>
          </p:txBody>
        </p:sp>
        <p:cxnSp>
          <p:nvCxnSpPr>
            <p:cNvPr id="19" name="Conector recto 18"/>
            <p:cNvCxnSpPr>
              <a:endCxn id="18" idx="1"/>
            </p:cNvCxnSpPr>
            <p:nvPr/>
          </p:nvCxnSpPr>
          <p:spPr>
            <a:xfrm>
              <a:off x="1901090" y="2234183"/>
              <a:ext cx="3195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uadroTexto 19"/>
            <p:cNvSpPr txBox="1"/>
            <p:nvPr/>
          </p:nvSpPr>
          <p:spPr>
            <a:xfrm>
              <a:off x="2151180" y="3023756"/>
              <a:ext cx="92685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/>
                <a:t>Acción2</a:t>
              </a:r>
            </a:p>
          </p:txBody>
        </p:sp>
        <p:cxnSp>
          <p:nvCxnSpPr>
            <p:cNvPr id="21" name="Conector recto 20"/>
            <p:cNvCxnSpPr>
              <a:endCxn id="20" idx="1"/>
            </p:cNvCxnSpPr>
            <p:nvPr/>
          </p:nvCxnSpPr>
          <p:spPr>
            <a:xfrm>
              <a:off x="1831636" y="3208422"/>
              <a:ext cx="3195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n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74" y="4713891"/>
            <a:ext cx="4924490" cy="1052504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3999166" y="1510115"/>
            <a:ext cx="3120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Parte de evolución del Grafcet. </a:t>
            </a:r>
          </a:p>
          <a:p>
            <a:r>
              <a:rPr lang="es-ES"/>
              <a:t>Análisis de transiciones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3999166" y="4057800"/>
            <a:ext cx="2982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Parte de asignación de salidas</a:t>
            </a:r>
          </a:p>
          <a:p>
            <a:r>
              <a:rPr lang="es-ES"/>
              <a:t>Análisis de acciones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580" y="2184691"/>
            <a:ext cx="4824877" cy="173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57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/>
              <a:t>Transcripción a SCL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15</a:t>
            </a:fld>
            <a:endParaRPr kumimoji="0" lang="es-ES"/>
          </a:p>
        </p:txBody>
      </p:sp>
      <p:grpSp>
        <p:nvGrpSpPr>
          <p:cNvPr id="22" name="Grupo 21"/>
          <p:cNvGrpSpPr/>
          <p:nvPr/>
        </p:nvGrpSpPr>
        <p:grpSpPr>
          <a:xfrm>
            <a:off x="808087" y="2144111"/>
            <a:ext cx="1819142" cy="1842782"/>
            <a:chOff x="1328349" y="1939159"/>
            <a:chExt cx="1819142" cy="1842782"/>
          </a:xfrm>
        </p:grpSpPr>
        <p:cxnSp>
          <p:nvCxnSpPr>
            <p:cNvPr id="19" name="Conector recto 18"/>
            <p:cNvCxnSpPr>
              <a:endCxn id="18" idx="1"/>
            </p:cNvCxnSpPr>
            <p:nvPr/>
          </p:nvCxnSpPr>
          <p:spPr>
            <a:xfrm>
              <a:off x="1901090" y="2234183"/>
              <a:ext cx="3195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angular 9"/>
            <p:cNvCxnSpPr>
              <a:stCxn id="6" idx="2"/>
              <a:endCxn id="6" idx="0"/>
            </p:cNvCxnSpPr>
            <p:nvPr/>
          </p:nvCxnSpPr>
          <p:spPr>
            <a:xfrm rot="5400000" flipH="1">
              <a:off x="1336232" y="2230821"/>
              <a:ext cx="583324" cy="12700"/>
            </a:xfrm>
            <a:prstGeom prst="bentConnector5">
              <a:avLst>
                <a:gd name="adj1" fmla="val -247297"/>
                <a:gd name="adj2" fmla="val 4158622"/>
                <a:gd name="adj3" fmla="val 139189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ángulo 5"/>
            <p:cNvSpPr/>
            <p:nvPr/>
          </p:nvSpPr>
          <p:spPr>
            <a:xfrm>
              <a:off x="1328349" y="1939159"/>
              <a:ext cx="599090" cy="5833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1424152" y="2049517"/>
              <a:ext cx="407484" cy="369332"/>
            </a:xfrm>
            <a:prstGeom prst="rect">
              <a:avLst/>
            </a:prstGeom>
            <a:noFill/>
            <a:ln cmpd="dbl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/>
                <a:t> 0 </a:t>
              </a:r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1424152" y="3043277"/>
              <a:ext cx="407484" cy="369332"/>
            </a:xfrm>
            <a:prstGeom prst="rect">
              <a:avLst/>
            </a:prstGeom>
            <a:solidFill>
              <a:schemeClr val="bg1"/>
            </a:solidFill>
            <a:ln cmpd="dbl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/>
                <a:t> 1 </a:t>
              </a:r>
            </a:p>
          </p:txBody>
        </p:sp>
        <p:cxnSp>
          <p:nvCxnSpPr>
            <p:cNvPr id="14" name="Conector recto 13"/>
            <p:cNvCxnSpPr/>
            <p:nvPr/>
          </p:nvCxnSpPr>
          <p:spPr>
            <a:xfrm>
              <a:off x="1424152" y="2806262"/>
              <a:ext cx="407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/>
            <p:cNvCxnSpPr/>
            <p:nvPr/>
          </p:nvCxnSpPr>
          <p:spPr>
            <a:xfrm>
              <a:off x="1424152" y="3641834"/>
              <a:ext cx="407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1927439" y="2582448"/>
              <a:ext cx="7906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Cond1</a:t>
              </a:r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1927439" y="3412609"/>
              <a:ext cx="7906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Cond2</a:t>
              </a: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2220634" y="2049517"/>
              <a:ext cx="92685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/>
                <a:t>Acción1</a:t>
              </a:r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2151180" y="3023756"/>
              <a:ext cx="92685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/>
                <a:t>Acción2</a:t>
              </a:r>
            </a:p>
          </p:txBody>
        </p:sp>
        <p:cxnSp>
          <p:nvCxnSpPr>
            <p:cNvPr id="21" name="Conector recto 20"/>
            <p:cNvCxnSpPr>
              <a:endCxn id="20" idx="1"/>
            </p:cNvCxnSpPr>
            <p:nvPr/>
          </p:nvCxnSpPr>
          <p:spPr>
            <a:xfrm>
              <a:off x="1831636" y="3208422"/>
              <a:ext cx="3195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CuadroTexto 24"/>
          <p:cNvSpPr txBox="1"/>
          <p:nvPr/>
        </p:nvSpPr>
        <p:spPr>
          <a:xfrm>
            <a:off x="5020937" y="986006"/>
            <a:ext cx="3445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>
                <a:solidFill>
                  <a:schemeClr val="accent6">
                    <a:lumMod val="75000"/>
                  </a:schemeClr>
                </a:solidFill>
              </a:rPr>
              <a:t>Parte de evolución del Grafcet. </a:t>
            </a:r>
          </a:p>
          <a:p>
            <a:r>
              <a:rPr lang="es-ES" sz="2000">
                <a:solidFill>
                  <a:schemeClr val="accent6">
                    <a:lumMod val="75000"/>
                  </a:schemeClr>
                </a:solidFill>
              </a:rPr>
              <a:t>Análisis de transiciones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5020937" y="4205337"/>
            <a:ext cx="3359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chemeClr val="accent6">
                    <a:lumMod val="75000"/>
                  </a:schemeClr>
                </a:solidFill>
              </a:rPr>
              <a:t>Parte de asignación </a:t>
            </a:r>
            <a:r>
              <a:rPr lang="es-ES" sz="2000">
                <a:solidFill>
                  <a:schemeClr val="accent6">
                    <a:lumMod val="75000"/>
                  </a:schemeClr>
                </a:solidFill>
              </a:rPr>
              <a:t>de salidas.</a:t>
            </a:r>
            <a:endParaRPr lang="es-ES" sz="2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s-ES" sz="2000" dirty="0">
                <a:solidFill>
                  <a:schemeClr val="accent6">
                    <a:lumMod val="75000"/>
                  </a:schemeClr>
                </a:solidFill>
              </a:rPr>
              <a:t>Análisis de acciones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5020937" y="1712598"/>
            <a:ext cx="30274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“X0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“Cond1” 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endParaRPr lang="es-ES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X0”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:= </a:t>
            </a:r>
            <a:r>
              <a:rPr lang="es-ES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FALSE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“X1” 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:= </a:t>
            </a:r>
            <a:r>
              <a:rPr lang="es-ES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END_IF;</a:t>
            </a:r>
          </a:p>
          <a:p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“X1” 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“Cond2” 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</a:p>
          <a:p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“X1” 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:= </a:t>
            </a:r>
            <a:r>
              <a:rPr lang="es-ES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FALSE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“X0” 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:= </a:t>
            </a:r>
            <a:r>
              <a:rPr lang="es-ES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END_IF;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5020937" y="4931929"/>
            <a:ext cx="2032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“Acción1” :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“X0”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“Acción2” :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“X1”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0" y="6547068"/>
            <a:ext cx="296876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s-ES"/>
              <a:t>E</a:t>
            </a:r>
            <a:endParaRPr lang="es-ES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85751F8-FE0B-404B-9707-E146C5F23566}"/>
              </a:ext>
            </a:extLst>
          </p:cNvPr>
          <p:cNvSpPr txBox="1"/>
          <p:nvPr/>
        </p:nvSpPr>
        <p:spPr>
          <a:xfrm>
            <a:off x="502176" y="4559280"/>
            <a:ext cx="4111197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En las comparaciones podría ser</a:t>
            </a:r>
          </a:p>
          <a:p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s-E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“X0” = TRUE   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  bien </a:t>
            </a:r>
            <a:r>
              <a:rPr lang="es-E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“X0”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Igualmente</a:t>
            </a:r>
          </a:p>
          <a:p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s-E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“X0” = FALSE   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  bien </a:t>
            </a:r>
            <a:r>
              <a:rPr lang="es-E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“NOT X0”</a:t>
            </a:r>
            <a:endParaRPr lang="es-ES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448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altLang="es-ES" sz="4000" dirty="0"/>
              <a:t>Transcripción </a:t>
            </a:r>
            <a:r>
              <a:rPr lang="es-ES" altLang="es-ES" sz="4000"/>
              <a:t>a </a:t>
            </a:r>
            <a:r>
              <a:rPr lang="es-ES" sz="4000"/>
              <a:t>SCL</a:t>
            </a:r>
            <a:r>
              <a:rPr lang="es-ES" altLang="es-ES" sz="4000"/>
              <a:t>. </a:t>
            </a:r>
            <a:r>
              <a:rPr lang="es-ES" altLang="es-ES" sz="4000" dirty="0"/>
              <a:t>Evolución</a:t>
            </a:r>
          </a:p>
        </p:txBody>
      </p:sp>
      <p:sp>
        <p:nvSpPr>
          <p:cNvPr id="15364" name="1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035C746-EF80-4361-A331-27FE90038463}" type="slidenum">
              <a:rPr lang="es-ES" altLang="es-E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s-ES" altLang="es-ES" sz="1400">
              <a:latin typeface="Arial" panose="020B0604020202020204" pitchFamily="34" charset="0"/>
            </a:endParaRPr>
          </a:p>
        </p:txBody>
      </p:sp>
      <p:sp>
        <p:nvSpPr>
          <p:cNvPr id="15363" name="Text Box 10"/>
          <p:cNvSpPr txBox="1">
            <a:spLocks noChangeArrowheads="1"/>
          </p:cNvSpPr>
          <p:nvPr/>
        </p:nvSpPr>
        <p:spPr bwMode="auto">
          <a:xfrm>
            <a:off x="4256793" y="1973044"/>
            <a:ext cx="34099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s-ES" sz="1800" dirty="0"/>
              <a:t>X0		M0.0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s-ES" sz="1800" dirty="0"/>
              <a:t>X1		M0.1</a:t>
            </a:r>
            <a:endParaRPr lang="es-ES" altLang="es-ES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 dirty="0" err="1"/>
              <a:t>Pmarcha</a:t>
            </a:r>
            <a:r>
              <a:rPr lang="es-ES" altLang="es-ES" sz="1800" dirty="0"/>
              <a:t>		I0.0	(NO)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 dirty="0" err="1"/>
              <a:t>Pparo</a:t>
            </a:r>
            <a:r>
              <a:rPr lang="es-ES" altLang="es-ES" sz="1800" dirty="0"/>
              <a:t>		I0.1	(NC)</a:t>
            </a:r>
          </a:p>
        </p:txBody>
      </p:sp>
      <p:cxnSp>
        <p:nvCxnSpPr>
          <p:cNvPr id="4" name="Conector recto 3"/>
          <p:cNvCxnSpPr/>
          <p:nvPr/>
        </p:nvCxnSpPr>
        <p:spPr>
          <a:xfrm>
            <a:off x="1503363" y="2743200"/>
            <a:ext cx="0" cy="36036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68" y="1696819"/>
            <a:ext cx="308610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18" y="4125694"/>
            <a:ext cx="80391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33399" y="995363"/>
            <a:ext cx="7068015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s-ES"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" sz="4000" dirty="0">
                <a:solidFill>
                  <a:schemeClr val="accent6">
                    <a:lumMod val="50000"/>
                  </a:schemeClr>
                </a:solidFill>
              </a:rPr>
              <a:t>Evolución del GRAFCET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005808" y="5303619"/>
            <a:ext cx="45664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“X0” 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Pmarcha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Pparo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</a:p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“X1”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:= </a:t>
            </a:r>
            <a:r>
              <a:rPr lang="es-ES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“X0”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:= </a:t>
            </a:r>
            <a:r>
              <a:rPr lang="es-ES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FALSE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END_IF;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0" y="6547068"/>
            <a:ext cx="296876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s-ES"/>
              <a:t>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1506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es-ES" sz="4000" dirty="0" err="1"/>
              <a:t>Grafcet</a:t>
            </a:r>
            <a:r>
              <a:rPr lang="es-ES" altLang="es-ES" sz="4000" dirty="0"/>
              <a:t> </a:t>
            </a:r>
            <a:r>
              <a:rPr lang="es-ES" altLang="es-ES" sz="4000" dirty="0">
                <a:sym typeface="Wingdings" panose="05000000000000000000" pitchFamily="2" charset="2"/>
              </a:rPr>
              <a:t> </a:t>
            </a:r>
            <a:r>
              <a:rPr lang="es-ES" altLang="es-ES" sz="4000" dirty="0"/>
              <a:t>KOP</a:t>
            </a:r>
            <a:r>
              <a:rPr lang="es-ES" altLang="es-ES" sz="4000"/>
              <a:t>. Procesos exclusivos</a:t>
            </a:r>
            <a:endParaRPr lang="es-ES" altLang="es-ES" sz="4000" dirty="0"/>
          </a:p>
        </p:txBody>
      </p:sp>
      <p:sp>
        <p:nvSpPr>
          <p:cNvPr id="16387" name="1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0186E46-2619-40AC-8090-B8DCC92E97DC}" type="slidenum">
              <a:rPr lang="es-ES" altLang="es-E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s-ES" altLang="es-ES" sz="1400">
              <a:latin typeface="Arial" panose="020B0604020202020204" pitchFamily="34" charset="0"/>
            </a:endParaRPr>
          </a:p>
        </p:txBody>
      </p:sp>
      <p:pic>
        <p:nvPicPr>
          <p:cNvPr id="16388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2171700"/>
            <a:ext cx="34194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4356100"/>
            <a:ext cx="339725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2490788"/>
            <a:ext cx="588645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13" y="4192588"/>
            <a:ext cx="5599112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562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es-ES" sz="4000" dirty="0" err="1"/>
              <a:t>Grafcet</a:t>
            </a:r>
            <a:r>
              <a:rPr lang="es-ES" altLang="es-ES" sz="4000" dirty="0"/>
              <a:t> </a:t>
            </a:r>
            <a:r>
              <a:rPr lang="es-ES" altLang="es-ES" sz="4000">
                <a:sym typeface="Wingdings" panose="05000000000000000000" pitchFamily="2" charset="2"/>
              </a:rPr>
              <a:t> </a:t>
            </a:r>
            <a:r>
              <a:rPr lang="es-ES" sz="4000"/>
              <a:t>SCL</a:t>
            </a:r>
            <a:r>
              <a:rPr lang="es-ES" altLang="es-ES" sz="4000"/>
              <a:t>. Procesos exclusivos</a:t>
            </a:r>
            <a:endParaRPr lang="es-ES" altLang="es-ES" sz="4000" dirty="0"/>
          </a:p>
        </p:txBody>
      </p:sp>
      <p:sp>
        <p:nvSpPr>
          <p:cNvPr id="16387" name="1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0186E46-2619-40AC-8090-B8DCC92E97DC}" type="slidenum">
              <a:rPr lang="es-ES" altLang="es-E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s-ES" altLang="es-ES" sz="1400">
              <a:latin typeface="Arial" panose="020B0604020202020204" pitchFamily="34" charset="0"/>
            </a:endParaRPr>
          </a:p>
        </p:txBody>
      </p:sp>
      <p:pic>
        <p:nvPicPr>
          <p:cNvPr id="16388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50" y="1042811"/>
            <a:ext cx="34194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50" y="4035425"/>
            <a:ext cx="339725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3899358" y="1054197"/>
            <a:ext cx="266342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2000"/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“X1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endParaRPr lang="es-ES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32000"/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IF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“Cond2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endParaRPr lang="es-ES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32000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“X2”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:= </a:t>
            </a:r>
            <a:r>
              <a:rPr lang="es-ES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defTabSz="432000"/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“X1” 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:= </a:t>
            </a:r>
            <a:r>
              <a:rPr lang="es-ES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FALSE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32000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END_IF;</a:t>
            </a:r>
          </a:p>
          <a:p>
            <a:pPr defTabSz="432000"/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IF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“Cond3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endParaRPr lang="es-ES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32000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“X3”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:= </a:t>
            </a:r>
            <a:r>
              <a:rPr lang="es-ES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defTabSz="432000"/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“X1” 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:= </a:t>
            </a:r>
            <a:r>
              <a:rPr lang="es-ES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FALSE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defTabSz="432000"/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END_IF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defTabSz="432000"/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END_IF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899358" y="4164835"/>
            <a:ext cx="30274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2000"/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“X7” 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“Cond7” 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endParaRPr lang="es-E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32000"/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“X7” 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:= </a:t>
            </a:r>
            <a:r>
              <a:rPr lang="es-ES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FALSE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defTabSz="432000"/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“X9” 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:= </a:t>
            </a:r>
            <a:r>
              <a:rPr lang="es-ES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defTabSz="432000"/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END_IF;</a:t>
            </a:r>
          </a:p>
          <a:p>
            <a:pPr defTabSz="432000"/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“X8” 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“Cond8” 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endParaRPr lang="es-E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32000"/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“X8” 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:= </a:t>
            </a:r>
            <a:r>
              <a:rPr lang="es-ES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FALSE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defTabSz="432000"/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“X9” 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:= </a:t>
            </a:r>
            <a:r>
              <a:rPr lang="es-ES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defTabSz="432000"/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END_IF</a:t>
            </a:r>
            <a:r>
              <a:rPr lang="es-ES" sz="160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0" y="6547068"/>
            <a:ext cx="296876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s-ES"/>
              <a:t>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46985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ES" altLang="es-ES" sz="4000" dirty="0" err="1"/>
              <a:t>Grafcet</a:t>
            </a:r>
            <a:r>
              <a:rPr lang="es-ES" altLang="es-ES" sz="4000" dirty="0"/>
              <a:t> </a:t>
            </a:r>
            <a:r>
              <a:rPr lang="es-ES" altLang="es-ES" sz="4000" dirty="0">
                <a:sym typeface="Wingdings" panose="05000000000000000000" pitchFamily="2" charset="2"/>
              </a:rPr>
              <a:t> </a:t>
            </a:r>
            <a:r>
              <a:rPr lang="es-ES" altLang="es-ES" sz="4000" dirty="0"/>
              <a:t>KOP</a:t>
            </a:r>
            <a:r>
              <a:rPr lang="es-ES" altLang="es-ES" sz="4000"/>
              <a:t>. Procesos simultáneos</a:t>
            </a:r>
            <a:endParaRPr lang="es-ES" altLang="es-ES" sz="4000" dirty="0"/>
          </a:p>
        </p:txBody>
      </p:sp>
      <p:sp>
        <p:nvSpPr>
          <p:cNvPr id="17411" name="1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C7BB72E-D23B-493D-9F44-6A8A721B4058}" type="slidenum">
              <a:rPr lang="es-ES" altLang="es-E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s-ES" altLang="es-ES" sz="1400">
              <a:latin typeface="Arial" panose="020B0604020202020204" pitchFamily="34" charset="0"/>
            </a:endParaRPr>
          </a:p>
        </p:txBody>
      </p:sp>
      <p:pic>
        <p:nvPicPr>
          <p:cNvPr id="17412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2911475"/>
            <a:ext cx="6122987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1965325"/>
            <a:ext cx="191452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4359275"/>
            <a:ext cx="17811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3795713"/>
            <a:ext cx="607695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96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2</a:t>
            </a:fld>
            <a:endParaRPr kumimoji="0" lang="es-ES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338667" y="1724026"/>
            <a:ext cx="7010400" cy="3719512"/>
          </a:xfrm>
        </p:spPr>
        <p:txBody>
          <a:bodyPr>
            <a:normAutofit fontScale="90000"/>
          </a:bodyPr>
          <a:lstStyle/>
          <a:p>
            <a:r>
              <a:rPr lang="es-ES" sz="3600" dirty="0"/>
              <a:t>Recordatorio de </a:t>
            </a:r>
            <a:r>
              <a:rPr lang="es-ES" sz="3600" dirty="0" err="1"/>
              <a:t>Grafcet</a:t>
            </a:r>
            <a:br>
              <a:rPr lang="es-ES" sz="3600" dirty="0"/>
            </a:br>
            <a:r>
              <a:rPr lang="es-ES" sz="3600" dirty="0">
                <a:solidFill>
                  <a:schemeClr val="bg1">
                    <a:lumMod val="65000"/>
                  </a:schemeClr>
                </a:solidFill>
              </a:rPr>
              <a:t>Más sobre acciones, temporizadores y receptividades</a:t>
            </a:r>
            <a:br>
              <a:rPr lang="es-ES" sz="3600">
                <a:solidFill>
                  <a:schemeClr val="bg1">
                    <a:lumMod val="65000"/>
                  </a:schemeClr>
                </a:solidFill>
              </a:rPr>
            </a:br>
            <a:r>
              <a:rPr lang="es-ES" sz="3600">
                <a:solidFill>
                  <a:schemeClr val="bg1">
                    <a:lumMod val="65000"/>
                  </a:schemeClr>
                </a:solidFill>
              </a:rPr>
              <a:t>Funciones </a:t>
            </a:r>
            <a:r>
              <a:rPr lang="es-ES" sz="3600" dirty="0">
                <a:solidFill>
                  <a:schemeClr val="bg1">
                    <a:lumMod val="65000"/>
                  </a:schemeClr>
                </a:solidFill>
              </a:rPr>
              <a:t>y Bloques </a:t>
            </a:r>
            <a:r>
              <a:rPr lang="es-ES" sz="3600">
                <a:solidFill>
                  <a:schemeClr val="bg1">
                    <a:lumMod val="65000"/>
                  </a:schemeClr>
                </a:solidFill>
              </a:rPr>
              <a:t>de Función</a:t>
            </a:r>
            <a:br>
              <a:rPr lang="es-ES" sz="3600">
                <a:solidFill>
                  <a:schemeClr val="bg1">
                    <a:lumMod val="65000"/>
                  </a:schemeClr>
                </a:solidFill>
              </a:rPr>
            </a:br>
            <a:r>
              <a:rPr lang="es-ES" sz="3600">
                <a:solidFill>
                  <a:schemeClr val="bg1">
                    <a:lumMod val="65000"/>
                  </a:schemeClr>
                </a:solidFill>
              </a:rPr>
              <a:t>Estructuración de Grafcet</a:t>
            </a:r>
            <a:br>
              <a:rPr lang="es-ES" sz="36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s-ES" sz="3600" dirty="0">
                <a:solidFill>
                  <a:schemeClr val="bg1">
                    <a:lumMod val="65000"/>
                  </a:schemeClr>
                </a:solidFill>
              </a:rPr>
              <a:t>Señales analógicas</a:t>
            </a:r>
            <a:br>
              <a:rPr lang="es-ES" sz="36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s-ES" sz="3600" dirty="0">
                <a:solidFill>
                  <a:schemeClr val="bg1">
                    <a:lumMod val="65000"/>
                  </a:schemeClr>
                </a:solidFill>
              </a:rPr>
              <a:t>Recursos compartidos</a:t>
            </a:r>
            <a:br>
              <a:rPr lang="es-ES" dirty="0">
                <a:solidFill>
                  <a:schemeClr val="bg1">
                    <a:lumMod val="65000"/>
                  </a:schemeClr>
                </a:solidFill>
              </a:rPr>
            </a:br>
            <a:endParaRPr lang="es-E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4"/>
          </p:nvPr>
        </p:nvSpPr>
        <p:spPr>
          <a:xfrm>
            <a:off x="4462462" y="379030"/>
            <a:ext cx="4191000" cy="549658"/>
          </a:xfrm>
        </p:spPr>
        <p:txBody>
          <a:bodyPr>
            <a:noAutofit/>
          </a:bodyPr>
          <a:lstStyle/>
          <a:p>
            <a:r>
              <a:rPr lang="es-ES" sz="3200" dirty="0"/>
              <a:t>Índice</a:t>
            </a:r>
          </a:p>
        </p:txBody>
      </p:sp>
    </p:spTree>
    <p:extLst>
      <p:ext uri="{BB962C8B-B14F-4D97-AF65-F5344CB8AC3E}">
        <p14:creationId xmlns:p14="http://schemas.microsoft.com/office/powerpoint/2010/main" val="374425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altLang="es-ES" sz="4000" dirty="0" err="1"/>
              <a:t>Grafcet</a:t>
            </a:r>
            <a:r>
              <a:rPr lang="es-ES" altLang="es-ES" sz="4000" dirty="0"/>
              <a:t> </a:t>
            </a:r>
            <a:r>
              <a:rPr lang="es-ES" altLang="es-ES" sz="4000">
                <a:sym typeface="Wingdings" panose="05000000000000000000" pitchFamily="2" charset="2"/>
              </a:rPr>
              <a:t> </a:t>
            </a:r>
            <a:r>
              <a:rPr lang="es-ES" sz="4000"/>
              <a:t>SCL</a:t>
            </a:r>
            <a:r>
              <a:rPr lang="es-ES" altLang="es-ES" sz="4000"/>
              <a:t>. Procesos simultáneos</a:t>
            </a:r>
            <a:endParaRPr lang="es-ES" altLang="es-ES" sz="4000" dirty="0"/>
          </a:p>
        </p:txBody>
      </p:sp>
      <p:sp>
        <p:nvSpPr>
          <p:cNvPr id="17411" name="1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C7BB72E-D23B-493D-9F44-6A8A721B4058}" type="slidenum">
              <a:rPr lang="es-ES" altLang="es-E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s-ES" altLang="es-ES" sz="1400">
              <a:latin typeface="Arial" panose="020B0604020202020204" pitchFamily="34" charset="0"/>
            </a:endParaRPr>
          </a:p>
        </p:txBody>
      </p:sp>
      <p:pic>
        <p:nvPicPr>
          <p:cNvPr id="17413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1965325"/>
            <a:ext cx="191452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4359275"/>
            <a:ext cx="17811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494936" y="1965325"/>
            <a:ext cx="30274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2000"/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“X1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“Cond1” 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endParaRPr lang="es-ES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32000"/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“X1” 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:= </a:t>
            </a:r>
            <a:r>
              <a:rPr lang="es-ES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FALSE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defTabSz="432000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“X3”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:= </a:t>
            </a:r>
            <a:r>
              <a:rPr lang="es-ES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432000"/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“X4” 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:= </a:t>
            </a:r>
            <a:r>
              <a:rPr lang="es-ES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defTabSz="432000"/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END_IF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494936" y="4051300"/>
            <a:ext cx="41176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2000"/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“X5” 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“X6” 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“Cond3” 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</a:p>
          <a:p>
            <a:pPr defTabSz="432000"/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“X5” 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:= </a:t>
            </a:r>
            <a:r>
              <a:rPr lang="es-ES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FALSE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defTabSz="432000"/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“X6” 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:= </a:t>
            </a:r>
            <a:r>
              <a:rPr lang="es-ES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FALSE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432000"/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“X7” 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:= </a:t>
            </a:r>
            <a:r>
              <a:rPr lang="es-ES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defTabSz="432000"/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END_IF;</a:t>
            </a:r>
            <a:endParaRPr lang="es-ES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0" y="6547068"/>
            <a:ext cx="296876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s-ES"/>
              <a:t>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26789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sz="3600" dirty="0" err="1"/>
              <a:t>Grafcet</a:t>
            </a:r>
            <a:r>
              <a:rPr lang="es-ES" altLang="es-ES" sz="3600" dirty="0"/>
              <a:t> </a:t>
            </a:r>
            <a:r>
              <a:rPr lang="es-ES" altLang="es-ES" sz="3600" dirty="0">
                <a:sym typeface="Wingdings" panose="05000000000000000000" pitchFamily="2" charset="2"/>
              </a:rPr>
              <a:t> </a:t>
            </a:r>
            <a:r>
              <a:rPr lang="es-ES" altLang="es-ES" sz="3600" dirty="0"/>
              <a:t>KOP. Temporizadores</a:t>
            </a:r>
          </a:p>
        </p:txBody>
      </p:sp>
      <p:sp>
        <p:nvSpPr>
          <p:cNvPr id="18436" name="5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E53EC42-4594-45DC-8DBE-F18F8591B556}" type="slidenum">
              <a:rPr lang="es-ES" altLang="es-E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s-ES" altLang="es-ES" sz="1400">
              <a:latin typeface="Arial" panose="020B0604020202020204" pitchFamily="34" charset="0"/>
            </a:endParaRPr>
          </a:p>
        </p:txBody>
      </p:sp>
      <p:pic>
        <p:nvPicPr>
          <p:cNvPr id="18437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3" y="2501900"/>
            <a:ext cx="5622925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5" y="4090988"/>
            <a:ext cx="5572125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8" y="5194300"/>
            <a:ext cx="54292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CuadroTexto 8"/>
          <p:cNvSpPr txBox="1">
            <a:spLocks noChangeArrowheads="1"/>
          </p:cNvSpPr>
          <p:nvPr/>
        </p:nvSpPr>
        <p:spPr bwMode="auto">
          <a:xfrm>
            <a:off x="565150" y="4837113"/>
            <a:ext cx="1465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s-ES"/>
              <a:t>Tres opciones</a:t>
            </a:r>
          </a:p>
        </p:txBody>
      </p:sp>
      <p:cxnSp>
        <p:nvCxnSpPr>
          <p:cNvPr id="12" name="Conector recto de flecha 11"/>
          <p:cNvCxnSpPr>
            <a:stCxn id="18440" idx="0"/>
          </p:cNvCxnSpPr>
          <p:nvPr/>
        </p:nvCxnSpPr>
        <p:spPr>
          <a:xfrm flipV="1">
            <a:off x="1298575" y="3248025"/>
            <a:ext cx="1000125" cy="1589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flipV="1">
            <a:off x="1960563" y="4764088"/>
            <a:ext cx="385762" cy="120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>
            <a:stCxn id="18440" idx="2"/>
          </p:cNvCxnSpPr>
          <p:nvPr/>
        </p:nvCxnSpPr>
        <p:spPr>
          <a:xfrm>
            <a:off x="1298575" y="5205413"/>
            <a:ext cx="950913" cy="750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4" name="CuadroTexto 1"/>
          <p:cNvSpPr txBox="1">
            <a:spLocks noChangeArrowheads="1"/>
          </p:cNvSpPr>
          <p:nvPr/>
        </p:nvSpPr>
        <p:spPr bwMode="auto">
          <a:xfrm>
            <a:off x="4090988" y="1874838"/>
            <a:ext cx="3089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s-ES" altLang="es-ES"/>
              <a:t>La consulta a X3 es redundante</a:t>
            </a:r>
          </a:p>
        </p:txBody>
      </p:sp>
      <p:cxnSp>
        <p:nvCxnSpPr>
          <p:cNvPr id="4" name="Conector recto de flecha 3"/>
          <p:cNvCxnSpPr>
            <a:stCxn id="18444" idx="3"/>
          </p:cNvCxnSpPr>
          <p:nvPr/>
        </p:nvCxnSpPr>
        <p:spPr>
          <a:xfrm flipH="1">
            <a:off x="5486400" y="2058988"/>
            <a:ext cx="1693863" cy="2438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o 8"/>
          <p:cNvGrpSpPr/>
          <p:nvPr/>
        </p:nvGrpSpPr>
        <p:grpSpPr>
          <a:xfrm>
            <a:off x="624382" y="2351088"/>
            <a:ext cx="1037236" cy="1330959"/>
            <a:chOff x="565150" y="1874838"/>
            <a:chExt cx="1037236" cy="1330959"/>
          </a:xfrm>
        </p:grpSpPr>
        <p:sp>
          <p:nvSpPr>
            <p:cNvPr id="2" name="Rectángulo 1"/>
            <p:cNvSpPr/>
            <p:nvPr/>
          </p:nvSpPr>
          <p:spPr>
            <a:xfrm>
              <a:off x="565150" y="1874838"/>
              <a:ext cx="448310" cy="42640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/>
                <a:t>3</a:t>
              </a: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565150" y="2779395"/>
              <a:ext cx="448310" cy="42640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/>
                <a:t>4</a:t>
              </a:r>
            </a:p>
          </p:txBody>
        </p:sp>
        <p:cxnSp>
          <p:nvCxnSpPr>
            <p:cNvPr id="5" name="Conector recto 4"/>
            <p:cNvCxnSpPr/>
            <p:nvPr/>
          </p:nvCxnSpPr>
          <p:spPr>
            <a:xfrm>
              <a:off x="789305" y="2301240"/>
              <a:ext cx="0" cy="47815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6"/>
            <p:cNvCxnSpPr/>
            <p:nvPr/>
          </p:nvCxnSpPr>
          <p:spPr>
            <a:xfrm>
              <a:off x="685800" y="2540317"/>
              <a:ext cx="21336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uadroTexto 7"/>
            <p:cNvSpPr txBox="1"/>
            <p:nvPr/>
          </p:nvSpPr>
          <p:spPr>
            <a:xfrm>
              <a:off x="883920" y="2351088"/>
              <a:ext cx="718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5s/X3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8593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sz="3600" dirty="0" err="1"/>
              <a:t>Grafcet</a:t>
            </a:r>
            <a:r>
              <a:rPr lang="es-ES" altLang="es-ES" sz="3600" dirty="0"/>
              <a:t> </a:t>
            </a:r>
            <a:r>
              <a:rPr lang="es-ES" altLang="es-ES" sz="3600">
                <a:sym typeface="Wingdings" panose="05000000000000000000" pitchFamily="2" charset="2"/>
              </a:rPr>
              <a:t> </a:t>
            </a:r>
            <a:r>
              <a:rPr lang="es-ES" sz="3600"/>
              <a:t>SCL</a:t>
            </a:r>
            <a:r>
              <a:rPr lang="es-ES" altLang="es-ES" sz="3600"/>
              <a:t>. </a:t>
            </a:r>
            <a:r>
              <a:rPr lang="es-ES" altLang="es-ES" sz="3600" dirty="0"/>
              <a:t>Temporizadores</a:t>
            </a:r>
          </a:p>
        </p:txBody>
      </p:sp>
      <p:sp>
        <p:nvSpPr>
          <p:cNvPr id="18436" name="5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E53EC42-4594-45DC-8DBE-F18F8591B556}" type="slidenum">
              <a:rPr lang="es-ES" altLang="es-E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s-ES" altLang="es-ES" sz="1400">
              <a:latin typeface="Arial" panose="020B0604020202020204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624382" y="2351088"/>
            <a:ext cx="1037236" cy="1330959"/>
            <a:chOff x="565150" y="1874838"/>
            <a:chExt cx="1037236" cy="1330959"/>
          </a:xfrm>
        </p:grpSpPr>
        <p:sp>
          <p:nvSpPr>
            <p:cNvPr id="2" name="Rectángulo 1"/>
            <p:cNvSpPr/>
            <p:nvPr/>
          </p:nvSpPr>
          <p:spPr>
            <a:xfrm>
              <a:off x="565150" y="1874838"/>
              <a:ext cx="448310" cy="42640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/>
                <a:t>3</a:t>
              </a: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565150" y="2779395"/>
              <a:ext cx="448310" cy="42640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/>
                <a:t>4</a:t>
              </a:r>
            </a:p>
          </p:txBody>
        </p:sp>
        <p:cxnSp>
          <p:nvCxnSpPr>
            <p:cNvPr id="5" name="Conector recto 4"/>
            <p:cNvCxnSpPr/>
            <p:nvPr/>
          </p:nvCxnSpPr>
          <p:spPr>
            <a:xfrm>
              <a:off x="789305" y="2301240"/>
              <a:ext cx="0" cy="47815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6"/>
            <p:cNvCxnSpPr/>
            <p:nvPr/>
          </p:nvCxnSpPr>
          <p:spPr>
            <a:xfrm>
              <a:off x="685800" y="2540317"/>
              <a:ext cx="21336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uadroTexto 7"/>
            <p:cNvSpPr txBox="1"/>
            <p:nvPr/>
          </p:nvSpPr>
          <p:spPr>
            <a:xfrm>
              <a:off x="883920" y="2351088"/>
              <a:ext cx="718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5s/X3</a:t>
              </a:r>
            </a:p>
          </p:txBody>
        </p:sp>
      </p:grpSp>
      <p:sp>
        <p:nvSpPr>
          <p:cNvPr id="19" name="CuadroTexto 18"/>
          <p:cNvSpPr txBox="1"/>
          <p:nvPr/>
        </p:nvSpPr>
        <p:spPr>
          <a:xfrm>
            <a:off x="1997975" y="3320683"/>
            <a:ext cx="27982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2000"/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Timer1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TON(IN := 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“X3”,</a:t>
            </a:r>
          </a:p>
          <a:p>
            <a:pPr defTabSz="432000"/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 := 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“t#5s”);</a:t>
            </a:r>
          </a:p>
          <a:p>
            <a:pPr defTabSz="432000"/>
            <a:endParaRPr lang="es-ES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32000"/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“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Timer1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</a:t>
            </a:r>
          </a:p>
          <a:p>
            <a:pPr defTabSz="432000"/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“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X3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:= </a:t>
            </a:r>
            <a:r>
              <a:rPr lang="es-ES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// o FALSE</a:t>
            </a:r>
            <a:endParaRPr lang="es-ES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32000"/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“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X4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:= </a:t>
            </a:r>
            <a:r>
              <a:rPr lang="es-ES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// o TRUE</a:t>
            </a:r>
            <a:endParaRPr lang="es-ES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32000"/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END_IF;</a:t>
            </a:r>
          </a:p>
          <a:p>
            <a:pPr defTabSz="432000"/>
            <a:endParaRPr lang="es-ES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5132534" y="3766619"/>
            <a:ext cx="330789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2000"/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En realidad debería ser</a:t>
            </a:r>
          </a:p>
          <a:p>
            <a:pPr defTabSz="432000"/>
            <a:endParaRPr lang="es-ES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32000"/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“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X3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AND “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Timer1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</a:t>
            </a:r>
          </a:p>
          <a:p>
            <a:pPr defTabSz="432000"/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“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X3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:= </a:t>
            </a:r>
            <a:r>
              <a:rPr lang="es-ES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defTabSz="432000"/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“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X4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:= </a:t>
            </a:r>
            <a:r>
              <a:rPr lang="es-ES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defTabSz="432000"/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END_IF;</a:t>
            </a:r>
          </a:p>
          <a:p>
            <a:pPr defTabSz="432000"/>
            <a:endParaRPr lang="es-ES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32000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pero, por la </a:t>
            </a:r>
            <a:r>
              <a:rPr lang="es-ES">
                <a:latin typeface="Times New Roman" panose="02020603050405020304" pitchFamily="18" charset="0"/>
                <a:cs typeface="Times New Roman" panose="02020603050405020304" pitchFamily="18" charset="0"/>
              </a:rPr>
              <a:t>propia definición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</a:p>
          <a:p>
            <a:pPr defTabSz="432000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TON, resultaría redundante</a:t>
            </a:r>
          </a:p>
        </p:txBody>
      </p:sp>
      <p:sp>
        <p:nvSpPr>
          <p:cNvPr id="3" name="Llamada con línea 1 2"/>
          <p:cNvSpPr/>
          <p:nvPr/>
        </p:nvSpPr>
        <p:spPr>
          <a:xfrm>
            <a:off x="4498108" y="1699491"/>
            <a:ext cx="3942299" cy="1317076"/>
          </a:xfrm>
          <a:prstGeom prst="borderCallout1">
            <a:avLst>
              <a:gd name="adj1" fmla="val 18750"/>
              <a:gd name="adj2" fmla="val -8333"/>
              <a:gd name="adj3" fmla="val 126063"/>
              <a:gd name="adj4" fmla="val -4338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accent4">
                    <a:lumMod val="50000"/>
                  </a:schemeClr>
                </a:solidFill>
              </a:rPr>
              <a:t>Previamente tendremos que arrastrar desde la derecha un bloque temporizador hacia nuestra ventana de edición 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0" y="6547068"/>
            <a:ext cx="296876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s-ES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536162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sz="3600" dirty="0" err="1"/>
              <a:t>Grafcet</a:t>
            </a:r>
            <a:r>
              <a:rPr lang="es-ES" altLang="es-ES" sz="3600" dirty="0"/>
              <a:t> </a:t>
            </a:r>
            <a:r>
              <a:rPr lang="es-ES" altLang="es-ES" sz="3600" dirty="0">
                <a:sym typeface="Wingdings" panose="05000000000000000000" pitchFamily="2" charset="2"/>
              </a:rPr>
              <a:t> </a:t>
            </a:r>
            <a:r>
              <a:rPr lang="es-ES" altLang="es-ES" sz="3600" dirty="0"/>
              <a:t>KOP. Contadores</a:t>
            </a:r>
          </a:p>
        </p:txBody>
      </p:sp>
      <p:sp>
        <p:nvSpPr>
          <p:cNvPr id="19459" name="5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23A5403-D673-473F-B8D5-A9FA5284D82D}" type="slidenum">
              <a:rPr lang="es-ES" altLang="es-E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s-ES" altLang="es-ES" sz="1400">
              <a:latin typeface="Arial" panose="020B0604020202020204" pitchFamily="34" charset="0"/>
            </a:endParaRPr>
          </a:p>
        </p:txBody>
      </p:sp>
      <p:pic>
        <p:nvPicPr>
          <p:cNvPr id="19460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2333625"/>
            <a:ext cx="5487988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2300288"/>
            <a:ext cx="263842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Imagen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5" y="4592638"/>
            <a:ext cx="527685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262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sz="3600" dirty="0" err="1"/>
              <a:t>Grafcet</a:t>
            </a:r>
            <a:r>
              <a:rPr lang="es-ES" altLang="es-ES" sz="3600" dirty="0"/>
              <a:t> </a:t>
            </a:r>
            <a:r>
              <a:rPr lang="es-ES" altLang="es-ES" sz="3600">
                <a:sym typeface="Wingdings" panose="05000000000000000000" pitchFamily="2" charset="2"/>
              </a:rPr>
              <a:t> </a:t>
            </a:r>
            <a:r>
              <a:rPr lang="es-ES" sz="3600"/>
              <a:t>SCL</a:t>
            </a:r>
            <a:r>
              <a:rPr lang="es-ES" altLang="es-ES" sz="3600"/>
              <a:t>. </a:t>
            </a:r>
            <a:r>
              <a:rPr lang="es-ES" altLang="es-ES" sz="3600" dirty="0"/>
              <a:t>Contadores</a:t>
            </a:r>
          </a:p>
        </p:txBody>
      </p:sp>
      <p:sp>
        <p:nvSpPr>
          <p:cNvPr id="19459" name="5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23A5403-D673-473F-B8D5-A9FA5284D82D}" type="slidenum">
              <a:rPr lang="es-ES" altLang="es-E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s-ES" altLang="es-ES" sz="1400">
              <a:latin typeface="Arial" panose="020B0604020202020204" pitchFamily="34" charset="0"/>
            </a:endParaRPr>
          </a:p>
        </p:txBody>
      </p:sp>
      <p:pic>
        <p:nvPicPr>
          <p:cNvPr id="19461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311150"/>
            <a:ext cx="3357562" cy="4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3746500" y="1037868"/>
            <a:ext cx="2965684" cy="526297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defTabSz="432000"/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“</a:t>
            </a:r>
            <a:r>
              <a:rPr lang="es-E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X0</a:t>
            </a:r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AND “…” THEN</a:t>
            </a:r>
          </a:p>
          <a:p>
            <a:pPr defTabSz="432000"/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“</a:t>
            </a:r>
            <a:r>
              <a:rPr lang="es-E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Contad1</a:t>
            </a:r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:= </a:t>
            </a: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defTabSz="432000"/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“X0” := 0;</a:t>
            </a:r>
          </a:p>
          <a:p>
            <a:pPr defTabSz="432000"/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" sz="140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“X1” </a:t>
            </a:r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:= 1;</a:t>
            </a:r>
          </a:p>
          <a:p>
            <a:pPr defTabSz="432000"/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ELSIF “</a:t>
            </a:r>
            <a:r>
              <a:rPr lang="es-E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X1</a:t>
            </a:r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THEN</a:t>
            </a:r>
          </a:p>
          <a:p>
            <a:pPr defTabSz="432000"/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“</a:t>
            </a:r>
            <a:r>
              <a:rPr lang="es-E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Contad1</a:t>
            </a:r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:= </a:t>
            </a:r>
            <a:r>
              <a:rPr lang="es-ES" sz="1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defTabSz="432000"/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IF “…” THEN</a:t>
            </a:r>
          </a:p>
          <a:p>
            <a:pPr defTabSz="432000"/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“X1” := 0;</a:t>
            </a:r>
          </a:p>
          <a:p>
            <a:pPr defTabSz="432000"/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“X2” := 1;</a:t>
            </a:r>
          </a:p>
          <a:p>
            <a:pPr defTabSz="432000"/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END_IF;</a:t>
            </a:r>
          </a:p>
          <a:p>
            <a:pPr defTabSz="432000"/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ELSIF “</a:t>
            </a:r>
            <a:r>
              <a:rPr lang="es-E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X2</a:t>
            </a:r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AND “</a:t>
            </a:r>
            <a:r>
              <a:rPr lang="es-ES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Transition</a:t>
            </a:r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THEN</a:t>
            </a:r>
          </a:p>
          <a:p>
            <a:pPr defTabSz="432000"/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“</a:t>
            </a:r>
            <a:r>
              <a:rPr lang="es-E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X2</a:t>
            </a:r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:= 0;</a:t>
            </a:r>
          </a:p>
          <a:p>
            <a:pPr defTabSz="432000"/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“</a:t>
            </a:r>
            <a:r>
              <a:rPr lang="es-E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X3</a:t>
            </a:r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:= 1;</a:t>
            </a:r>
          </a:p>
          <a:p>
            <a:pPr defTabSz="432000"/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“</a:t>
            </a:r>
            <a:r>
              <a:rPr lang="es-E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Contad1</a:t>
            </a:r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:= “</a:t>
            </a:r>
            <a:r>
              <a:rPr lang="es-E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Contad1</a:t>
            </a:r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+1;</a:t>
            </a:r>
          </a:p>
          <a:p>
            <a:pPr defTabSz="432000"/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END_IF;</a:t>
            </a:r>
          </a:p>
          <a:p>
            <a:pPr defTabSz="432000"/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defTabSz="432000"/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“</a:t>
            </a:r>
            <a:r>
              <a:rPr lang="es-E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X6</a:t>
            </a:r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THEN</a:t>
            </a:r>
          </a:p>
          <a:p>
            <a:pPr defTabSz="432000"/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“</a:t>
            </a:r>
            <a:r>
              <a:rPr lang="es-E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X6</a:t>
            </a:r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:= 0;</a:t>
            </a:r>
          </a:p>
          <a:p>
            <a:pPr defTabSz="432000"/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IF  “</a:t>
            </a:r>
            <a:r>
              <a:rPr lang="es-E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Contad1</a:t>
            </a:r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= 6 THEN</a:t>
            </a:r>
          </a:p>
          <a:p>
            <a:pPr defTabSz="432000"/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“</a:t>
            </a:r>
            <a:r>
              <a:rPr lang="es-E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X7</a:t>
            </a:r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:= 1;</a:t>
            </a:r>
          </a:p>
          <a:p>
            <a:pPr defTabSz="432000"/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ELSE</a:t>
            </a:r>
          </a:p>
          <a:p>
            <a:pPr defTabSz="432000"/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“</a:t>
            </a:r>
            <a:r>
              <a:rPr lang="es-E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X2</a:t>
            </a:r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:= 1;</a:t>
            </a:r>
          </a:p>
          <a:p>
            <a:pPr defTabSz="432000"/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END_IF;</a:t>
            </a:r>
          </a:p>
          <a:p>
            <a:pPr defTabSz="432000"/>
            <a:r>
              <a:rPr lang="es-E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END_IF;</a:t>
            </a:r>
            <a:endParaRPr lang="es-ES" sz="16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6547068"/>
            <a:ext cx="296876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s-ES"/>
              <a:t>E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0C799D-7CBF-479D-A176-8767F65B7CB1}"/>
              </a:ext>
            </a:extLst>
          </p:cNvPr>
          <p:cNvSpPr txBox="1"/>
          <p:nvPr/>
        </p:nvSpPr>
        <p:spPr>
          <a:xfrm>
            <a:off x="6746167" y="1412187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Las acciones </a:t>
            </a:r>
            <a:r>
              <a:rPr lang="es-ES" sz="1600" dirty="0" err="1"/>
              <a:t>impulsionales</a:t>
            </a:r>
            <a:r>
              <a:rPr lang="es-ES" sz="1600" dirty="0"/>
              <a:t>, con flecha, se asignan en la evolución del </a:t>
            </a:r>
            <a:r>
              <a:rPr lang="es-ES" sz="1600" dirty="0" err="1"/>
              <a:t>grafcet</a:t>
            </a:r>
            <a:endParaRPr lang="es-ES" sz="1600" dirty="0"/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902C7B14-3EAB-442C-B1D2-BF3199082547}"/>
              </a:ext>
            </a:extLst>
          </p:cNvPr>
          <p:cNvCxnSpPr>
            <a:cxnSpLocks/>
          </p:cNvCxnSpPr>
          <p:nvPr/>
        </p:nvCxnSpPr>
        <p:spPr>
          <a:xfrm flipV="1">
            <a:off x="1178560" y="1140178"/>
            <a:ext cx="0" cy="262816"/>
          </a:xfrm>
          <a:prstGeom prst="straightConnector1">
            <a:avLst/>
          </a:prstGeom>
          <a:ln>
            <a:tailEnd type="triangle" w="lg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520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Dos formas de asignación de salidas. KOP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25</a:t>
            </a:fld>
            <a:endParaRPr kumimoji="0" lang="es-ES"/>
          </a:p>
        </p:txBody>
      </p:sp>
      <p:grpSp>
        <p:nvGrpSpPr>
          <p:cNvPr id="100" name="Grupo 99"/>
          <p:cNvGrpSpPr/>
          <p:nvPr/>
        </p:nvGrpSpPr>
        <p:grpSpPr>
          <a:xfrm>
            <a:off x="672734" y="1473981"/>
            <a:ext cx="1940920" cy="2484339"/>
            <a:chOff x="672734" y="1473981"/>
            <a:chExt cx="1940920" cy="2484339"/>
          </a:xfrm>
        </p:grpSpPr>
        <p:sp>
          <p:nvSpPr>
            <p:cNvPr id="10" name="CuadroTexto 9"/>
            <p:cNvSpPr txBox="1"/>
            <p:nvPr/>
          </p:nvSpPr>
          <p:spPr>
            <a:xfrm>
              <a:off x="672734" y="1473981"/>
              <a:ext cx="407484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/>
                <a:t> 5 </a:t>
              </a:r>
            </a:p>
          </p:txBody>
        </p:sp>
        <p:grpSp>
          <p:nvGrpSpPr>
            <p:cNvPr id="15" name="Grupo 14"/>
            <p:cNvGrpSpPr/>
            <p:nvPr/>
          </p:nvGrpSpPr>
          <p:grpSpPr>
            <a:xfrm>
              <a:off x="672734" y="1843313"/>
              <a:ext cx="407484" cy="711981"/>
              <a:chOff x="672734" y="1843313"/>
              <a:chExt cx="407484" cy="711981"/>
            </a:xfrm>
          </p:grpSpPr>
          <p:sp>
            <p:nvSpPr>
              <p:cNvPr id="9" name="CuadroTexto 8"/>
              <p:cNvSpPr txBox="1"/>
              <p:nvPr/>
            </p:nvSpPr>
            <p:spPr>
              <a:xfrm>
                <a:off x="672734" y="2185962"/>
                <a:ext cx="407484" cy="36933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/>
                  <a:t> 6 </a:t>
                </a:r>
              </a:p>
            </p:txBody>
          </p:sp>
          <p:cxnSp>
            <p:nvCxnSpPr>
              <p:cNvPr id="12" name="Conector recto 11"/>
              <p:cNvCxnSpPr>
                <a:stCxn id="10" idx="2"/>
                <a:endCxn id="9" idx="0"/>
              </p:cNvCxnSpPr>
              <p:nvPr/>
            </p:nvCxnSpPr>
            <p:spPr>
              <a:xfrm>
                <a:off x="876476" y="1843313"/>
                <a:ext cx="0" cy="34264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recto 13"/>
              <p:cNvCxnSpPr/>
              <p:nvPr/>
            </p:nvCxnSpPr>
            <p:spPr>
              <a:xfrm>
                <a:off x="672734" y="2014637"/>
                <a:ext cx="40748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upo 15"/>
            <p:cNvGrpSpPr/>
            <p:nvPr/>
          </p:nvGrpSpPr>
          <p:grpSpPr>
            <a:xfrm>
              <a:off x="672734" y="2555294"/>
              <a:ext cx="407484" cy="711981"/>
              <a:chOff x="672734" y="1843313"/>
              <a:chExt cx="407484" cy="711981"/>
            </a:xfrm>
          </p:grpSpPr>
          <p:sp>
            <p:nvSpPr>
              <p:cNvPr id="17" name="CuadroTexto 16"/>
              <p:cNvSpPr txBox="1"/>
              <p:nvPr/>
            </p:nvSpPr>
            <p:spPr>
              <a:xfrm>
                <a:off x="672734" y="2185962"/>
                <a:ext cx="407484" cy="36933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/>
                  <a:t> 7 </a:t>
                </a:r>
              </a:p>
            </p:txBody>
          </p:sp>
          <p:cxnSp>
            <p:nvCxnSpPr>
              <p:cNvPr id="18" name="Conector recto 17"/>
              <p:cNvCxnSpPr>
                <a:endCxn id="17" idx="0"/>
              </p:cNvCxnSpPr>
              <p:nvPr/>
            </p:nvCxnSpPr>
            <p:spPr>
              <a:xfrm>
                <a:off x="876476" y="1843313"/>
                <a:ext cx="0" cy="34264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ector recto 18"/>
              <p:cNvCxnSpPr/>
              <p:nvPr/>
            </p:nvCxnSpPr>
            <p:spPr>
              <a:xfrm>
                <a:off x="672734" y="2014637"/>
                <a:ext cx="40748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CuadroTexto 20"/>
            <p:cNvSpPr txBox="1"/>
            <p:nvPr/>
          </p:nvSpPr>
          <p:spPr>
            <a:xfrm>
              <a:off x="1379021" y="1473981"/>
              <a:ext cx="123463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/>
                <a:t>Acc1   Acc2</a:t>
              </a:r>
            </a:p>
          </p:txBody>
        </p:sp>
        <p:cxnSp>
          <p:nvCxnSpPr>
            <p:cNvPr id="23" name="Conector recto 22"/>
            <p:cNvCxnSpPr>
              <a:stCxn id="10" idx="3"/>
              <a:endCxn id="21" idx="1"/>
            </p:cNvCxnSpPr>
            <p:nvPr/>
          </p:nvCxnSpPr>
          <p:spPr>
            <a:xfrm>
              <a:off x="1080218" y="1658647"/>
              <a:ext cx="29880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uadroTexto 23"/>
            <p:cNvSpPr txBox="1"/>
            <p:nvPr/>
          </p:nvSpPr>
          <p:spPr>
            <a:xfrm>
              <a:off x="1379021" y="2185961"/>
              <a:ext cx="63030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/>
                <a:t>Acc1</a:t>
              </a:r>
            </a:p>
          </p:txBody>
        </p:sp>
        <p:cxnSp>
          <p:nvCxnSpPr>
            <p:cNvPr id="25" name="Conector recto 24"/>
            <p:cNvCxnSpPr>
              <a:endCxn id="24" idx="1"/>
            </p:cNvCxnSpPr>
            <p:nvPr/>
          </p:nvCxnSpPr>
          <p:spPr>
            <a:xfrm>
              <a:off x="1080218" y="2370627"/>
              <a:ext cx="29880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Grupo 85"/>
            <p:cNvGrpSpPr/>
            <p:nvPr/>
          </p:nvGrpSpPr>
          <p:grpSpPr>
            <a:xfrm>
              <a:off x="672734" y="3246339"/>
              <a:ext cx="407484" cy="711981"/>
              <a:chOff x="672734" y="1843313"/>
              <a:chExt cx="407484" cy="711981"/>
            </a:xfrm>
          </p:grpSpPr>
          <p:sp>
            <p:nvSpPr>
              <p:cNvPr id="87" name="CuadroTexto 86"/>
              <p:cNvSpPr txBox="1"/>
              <p:nvPr/>
            </p:nvSpPr>
            <p:spPr>
              <a:xfrm>
                <a:off x="672734" y="2185962"/>
                <a:ext cx="407484" cy="36933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/>
                  <a:t> 8 </a:t>
                </a:r>
              </a:p>
            </p:txBody>
          </p:sp>
          <p:cxnSp>
            <p:nvCxnSpPr>
              <p:cNvPr id="88" name="Conector recto 87"/>
              <p:cNvCxnSpPr>
                <a:endCxn id="87" idx="0"/>
              </p:cNvCxnSpPr>
              <p:nvPr/>
            </p:nvCxnSpPr>
            <p:spPr>
              <a:xfrm>
                <a:off x="876476" y="1843313"/>
                <a:ext cx="0" cy="34264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ector recto 88"/>
              <p:cNvCxnSpPr/>
              <p:nvPr/>
            </p:nvCxnSpPr>
            <p:spPr>
              <a:xfrm>
                <a:off x="672734" y="2014637"/>
                <a:ext cx="40748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0" name="CuadroTexto 89"/>
            <p:cNvSpPr txBox="1"/>
            <p:nvPr/>
          </p:nvSpPr>
          <p:spPr>
            <a:xfrm>
              <a:off x="1379021" y="2894144"/>
              <a:ext cx="63030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/>
                <a:t>Acc1</a:t>
              </a:r>
            </a:p>
          </p:txBody>
        </p:sp>
        <p:cxnSp>
          <p:nvCxnSpPr>
            <p:cNvPr id="91" name="Conector recto 90"/>
            <p:cNvCxnSpPr>
              <a:endCxn id="90" idx="1"/>
            </p:cNvCxnSpPr>
            <p:nvPr/>
          </p:nvCxnSpPr>
          <p:spPr>
            <a:xfrm>
              <a:off x="1080218" y="3078810"/>
              <a:ext cx="29880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upo 98"/>
          <p:cNvGrpSpPr/>
          <p:nvPr/>
        </p:nvGrpSpPr>
        <p:grpSpPr>
          <a:xfrm>
            <a:off x="637342" y="4224439"/>
            <a:ext cx="2705132" cy="2505275"/>
            <a:chOff x="637342" y="4224439"/>
            <a:chExt cx="2705132" cy="2505275"/>
          </a:xfrm>
        </p:grpSpPr>
        <p:grpSp>
          <p:nvGrpSpPr>
            <p:cNvPr id="70" name="Grupo 69"/>
            <p:cNvGrpSpPr/>
            <p:nvPr/>
          </p:nvGrpSpPr>
          <p:grpSpPr>
            <a:xfrm>
              <a:off x="644936" y="4224439"/>
              <a:ext cx="2697538" cy="1793294"/>
              <a:chOff x="672734" y="1473981"/>
              <a:chExt cx="2697538" cy="1793294"/>
            </a:xfrm>
          </p:grpSpPr>
          <p:sp>
            <p:nvSpPr>
              <p:cNvPr id="71" name="CuadroTexto 70"/>
              <p:cNvSpPr txBox="1"/>
              <p:nvPr/>
            </p:nvSpPr>
            <p:spPr>
              <a:xfrm>
                <a:off x="672734" y="1473981"/>
                <a:ext cx="407484" cy="36933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/>
                  <a:t> 5 </a:t>
                </a:r>
              </a:p>
            </p:txBody>
          </p:sp>
          <p:grpSp>
            <p:nvGrpSpPr>
              <p:cNvPr id="72" name="Grupo 71"/>
              <p:cNvGrpSpPr/>
              <p:nvPr/>
            </p:nvGrpSpPr>
            <p:grpSpPr>
              <a:xfrm>
                <a:off x="672734" y="1843313"/>
                <a:ext cx="407484" cy="711981"/>
                <a:chOff x="672734" y="1843313"/>
                <a:chExt cx="407484" cy="711981"/>
              </a:xfrm>
            </p:grpSpPr>
            <p:sp>
              <p:nvSpPr>
                <p:cNvPr id="81" name="CuadroTexto 80"/>
                <p:cNvSpPr txBox="1"/>
                <p:nvPr/>
              </p:nvSpPr>
              <p:spPr>
                <a:xfrm>
                  <a:off x="672734" y="2185962"/>
                  <a:ext cx="407484" cy="369332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s-ES"/>
                    <a:t> 6 </a:t>
                  </a:r>
                </a:p>
              </p:txBody>
            </p:sp>
            <p:cxnSp>
              <p:nvCxnSpPr>
                <p:cNvPr id="82" name="Conector recto 81"/>
                <p:cNvCxnSpPr>
                  <a:stCxn id="71" idx="2"/>
                  <a:endCxn id="81" idx="0"/>
                </p:cNvCxnSpPr>
                <p:nvPr/>
              </p:nvCxnSpPr>
              <p:spPr>
                <a:xfrm>
                  <a:off x="876476" y="1843313"/>
                  <a:ext cx="0" cy="3426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ector recto 82"/>
                <p:cNvCxnSpPr/>
                <p:nvPr/>
              </p:nvCxnSpPr>
              <p:spPr>
                <a:xfrm>
                  <a:off x="672734" y="2014637"/>
                  <a:ext cx="40748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o 72"/>
              <p:cNvGrpSpPr/>
              <p:nvPr/>
            </p:nvGrpSpPr>
            <p:grpSpPr>
              <a:xfrm>
                <a:off x="672734" y="2555294"/>
                <a:ext cx="407484" cy="711981"/>
                <a:chOff x="672734" y="1843313"/>
                <a:chExt cx="407484" cy="711981"/>
              </a:xfrm>
            </p:grpSpPr>
            <p:sp>
              <p:nvSpPr>
                <p:cNvPr id="78" name="CuadroTexto 77"/>
                <p:cNvSpPr txBox="1"/>
                <p:nvPr/>
              </p:nvSpPr>
              <p:spPr>
                <a:xfrm>
                  <a:off x="672734" y="2185962"/>
                  <a:ext cx="407484" cy="369332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s-ES"/>
                    <a:t> 7 </a:t>
                  </a:r>
                </a:p>
              </p:txBody>
            </p:sp>
            <p:cxnSp>
              <p:nvCxnSpPr>
                <p:cNvPr id="79" name="Conector recto 78"/>
                <p:cNvCxnSpPr>
                  <a:endCxn id="78" idx="0"/>
                </p:cNvCxnSpPr>
                <p:nvPr/>
              </p:nvCxnSpPr>
              <p:spPr>
                <a:xfrm>
                  <a:off x="876476" y="1843313"/>
                  <a:ext cx="0" cy="3426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ector recto 79"/>
                <p:cNvCxnSpPr/>
                <p:nvPr/>
              </p:nvCxnSpPr>
              <p:spPr>
                <a:xfrm>
                  <a:off x="672734" y="2014637"/>
                  <a:ext cx="40748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4" name="CuadroTexto 73"/>
              <p:cNvSpPr txBox="1"/>
              <p:nvPr/>
            </p:nvSpPr>
            <p:spPr>
              <a:xfrm>
                <a:off x="1379021" y="1473981"/>
                <a:ext cx="1991251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 dirty="0"/>
                  <a:t>Acc1 ← 1 Acc2 ← 1</a:t>
                </a:r>
              </a:p>
            </p:txBody>
          </p:sp>
          <p:cxnSp>
            <p:nvCxnSpPr>
              <p:cNvPr id="75" name="Conector recto 74"/>
              <p:cNvCxnSpPr>
                <a:stCxn id="71" idx="3"/>
                <a:endCxn id="74" idx="1"/>
              </p:cNvCxnSpPr>
              <p:nvPr/>
            </p:nvCxnSpPr>
            <p:spPr>
              <a:xfrm>
                <a:off x="1080218" y="1658647"/>
                <a:ext cx="29880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CuadroTexto 75"/>
              <p:cNvSpPr txBox="1"/>
              <p:nvPr/>
            </p:nvSpPr>
            <p:spPr>
              <a:xfrm>
                <a:off x="1379021" y="2185961"/>
                <a:ext cx="1061509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 dirty="0"/>
                  <a:t>Acc2 ← 0</a:t>
                </a:r>
              </a:p>
            </p:txBody>
          </p:sp>
          <p:cxnSp>
            <p:nvCxnSpPr>
              <p:cNvPr id="77" name="Conector recto 76"/>
              <p:cNvCxnSpPr>
                <a:endCxn id="76" idx="1"/>
              </p:cNvCxnSpPr>
              <p:nvPr/>
            </p:nvCxnSpPr>
            <p:spPr>
              <a:xfrm>
                <a:off x="1080218" y="2370627"/>
                <a:ext cx="29880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Grupo 94"/>
            <p:cNvGrpSpPr/>
            <p:nvPr/>
          </p:nvGrpSpPr>
          <p:grpSpPr>
            <a:xfrm>
              <a:off x="637342" y="6017733"/>
              <a:ext cx="407484" cy="711981"/>
              <a:chOff x="672734" y="1843313"/>
              <a:chExt cx="407484" cy="711981"/>
            </a:xfrm>
          </p:grpSpPr>
          <p:sp>
            <p:nvSpPr>
              <p:cNvPr id="96" name="CuadroTexto 95"/>
              <p:cNvSpPr txBox="1"/>
              <p:nvPr/>
            </p:nvSpPr>
            <p:spPr>
              <a:xfrm>
                <a:off x="672734" y="2185962"/>
                <a:ext cx="407484" cy="36933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/>
                  <a:t> 8 </a:t>
                </a:r>
              </a:p>
            </p:txBody>
          </p:sp>
          <p:cxnSp>
            <p:nvCxnSpPr>
              <p:cNvPr id="97" name="Conector recto 96"/>
              <p:cNvCxnSpPr>
                <a:endCxn id="96" idx="0"/>
              </p:cNvCxnSpPr>
              <p:nvPr/>
            </p:nvCxnSpPr>
            <p:spPr>
              <a:xfrm>
                <a:off x="876476" y="1843313"/>
                <a:ext cx="0" cy="34264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ector recto 97"/>
              <p:cNvCxnSpPr/>
              <p:nvPr/>
            </p:nvCxnSpPr>
            <p:spPr>
              <a:xfrm>
                <a:off x="672734" y="2014637"/>
                <a:ext cx="40748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" name="CuadroTexto 100"/>
            <p:cNvSpPr txBox="1"/>
            <p:nvPr/>
          </p:nvSpPr>
          <p:spPr>
            <a:xfrm>
              <a:off x="1336036" y="6356584"/>
              <a:ext cx="106150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dirty="0"/>
                <a:t>Acc1 ← 0</a:t>
              </a:r>
            </a:p>
          </p:txBody>
        </p:sp>
        <p:cxnSp>
          <p:nvCxnSpPr>
            <p:cNvPr id="102" name="Conector recto 101"/>
            <p:cNvCxnSpPr>
              <a:endCxn id="101" idx="1"/>
            </p:cNvCxnSpPr>
            <p:nvPr/>
          </p:nvCxnSpPr>
          <p:spPr>
            <a:xfrm>
              <a:off x="1037233" y="6541250"/>
              <a:ext cx="29880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" name="Imagen 1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198" y="1473981"/>
            <a:ext cx="5308011" cy="2439498"/>
          </a:xfrm>
          <a:prstGeom prst="rect">
            <a:avLst/>
          </a:prstGeom>
        </p:spPr>
      </p:pic>
      <p:pic>
        <p:nvPicPr>
          <p:cNvPr id="104" name="Imagen 1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347" y="4727748"/>
            <a:ext cx="5308011" cy="2069367"/>
          </a:xfrm>
          <a:prstGeom prst="rect">
            <a:avLst/>
          </a:prstGeom>
        </p:spPr>
      </p:pic>
      <p:sp>
        <p:nvSpPr>
          <p:cNvPr id="47" name="Rectángulo 46">
            <a:extLst>
              <a:ext uri="{FF2B5EF4-FFF2-40B4-BE49-F238E27FC236}">
                <a16:creationId xmlns:a16="http://schemas.microsoft.com/office/drawing/2014/main" id="{658F6198-FB06-429D-BE19-A9B0AD828D1F}"/>
              </a:ext>
            </a:extLst>
          </p:cNvPr>
          <p:cNvSpPr/>
          <p:nvPr/>
        </p:nvSpPr>
        <p:spPr>
          <a:xfrm>
            <a:off x="4234874" y="1908962"/>
            <a:ext cx="49091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32000"/>
            <a:r>
              <a:rPr lang="es-ES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Preferible en general, especialmente </a:t>
            </a:r>
          </a:p>
          <a:p>
            <a:pPr marL="285750" indent="-285750" defTabSz="43200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salidas condicionadas</a:t>
            </a:r>
          </a:p>
          <a:p>
            <a:pPr marL="285750" indent="-285750" defTabSz="4320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cuando un </a:t>
            </a:r>
            <a:r>
              <a:rPr lang="es-ES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Grafcet</a:t>
            </a:r>
            <a:r>
              <a:rPr lang="es-ES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superior anula otro </a:t>
            </a:r>
            <a:r>
              <a:rPr lang="es-ES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Grafcet</a:t>
            </a:r>
            <a:r>
              <a:rPr lang="es-ES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(no tengo que anular todas sus salidas 1 por 1)</a:t>
            </a:r>
          </a:p>
          <a:p>
            <a:pPr marL="285750" indent="-285750" defTabSz="4320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acciones mantenidas durante una sola etapa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AF5C6760-51CC-4F7B-83F2-69B6BCFBAD23}"/>
              </a:ext>
            </a:extLst>
          </p:cNvPr>
          <p:cNvSpPr/>
          <p:nvPr/>
        </p:nvSpPr>
        <p:spPr>
          <a:xfrm>
            <a:off x="3618741" y="3761316"/>
            <a:ext cx="54207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32000"/>
            <a:r>
              <a:rPr lang="es-ES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Preferible cuando:</a:t>
            </a:r>
          </a:p>
          <a:p>
            <a:pPr marL="285750" indent="-285750" defTabSz="432000">
              <a:buFont typeface="Arial" panose="020B0604020202020204" pitchFamily="34" charset="0"/>
              <a:buChar char="•"/>
            </a:pPr>
            <a:r>
              <a:rPr lang="es-ES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 salida se mantiene en muchas etapas (ventosas, garra con EV monoestable)</a:t>
            </a:r>
          </a:p>
          <a:p>
            <a:pPr marL="285750" indent="-285750" defTabSz="432000">
              <a:buFont typeface="Arial" panose="020B0604020202020204" pitchFamily="34" charset="0"/>
              <a:buChar char="•"/>
            </a:pPr>
            <a:r>
              <a:rPr lang="es-ES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 salida es compartida por FB y módulo invocante.</a:t>
            </a:r>
            <a:endParaRPr lang="es-ES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590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Dos formas de asignación de salidas. SCL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26</a:t>
            </a:fld>
            <a:endParaRPr kumimoji="0" lang="es-ES" dirty="0"/>
          </a:p>
        </p:txBody>
      </p:sp>
      <p:grpSp>
        <p:nvGrpSpPr>
          <p:cNvPr id="100" name="Grupo 99"/>
          <p:cNvGrpSpPr/>
          <p:nvPr/>
        </p:nvGrpSpPr>
        <p:grpSpPr>
          <a:xfrm>
            <a:off x="644936" y="1351073"/>
            <a:ext cx="1822298" cy="2484339"/>
            <a:chOff x="672734" y="1473981"/>
            <a:chExt cx="1822298" cy="2484339"/>
          </a:xfrm>
        </p:grpSpPr>
        <p:sp>
          <p:nvSpPr>
            <p:cNvPr id="10" name="CuadroTexto 9"/>
            <p:cNvSpPr txBox="1"/>
            <p:nvPr/>
          </p:nvSpPr>
          <p:spPr>
            <a:xfrm>
              <a:off x="672734" y="1473981"/>
              <a:ext cx="407484" cy="3693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/>
                <a:t> 5 </a:t>
              </a:r>
            </a:p>
          </p:txBody>
        </p:sp>
        <p:grpSp>
          <p:nvGrpSpPr>
            <p:cNvPr id="15" name="Grupo 14"/>
            <p:cNvGrpSpPr/>
            <p:nvPr/>
          </p:nvGrpSpPr>
          <p:grpSpPr>
            <a:xfrm>
              <a:off x="672734" y="1843313"/>
              <a:ext cx="407484" cy="711981"/>
              <a:chOff x="672734" y="1843313"/>
              <a:chExt cx="407484" cy="711981"/>
            </a:xfrm>
          </p:grpSpPr>
          <p:sp>
            <p:nvSpPr>
              <p:cNvPr id="9" name="CuadroTexto 8"/>
              <p:cNvSpPr txBox="1"/>
              <p:nvPr/>
            </p:nvSpPr>
            <p:spPr>
              <a:xfrm>
                <a:off x="672734" y="2185962"/>
                <a:ext cx="407484" cy="36933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/>
                  <a:t> 6 </a:t>
                </a:r>
              </a:p>
            </p:txBody>
          </p:sp>
          <p:cxnSp>
            <p:nvCxnSpPr>
              <p:cNvPr id="12" name="Conector recto 11"/>
              <p:cNvCxnSpPr>
                <a:stCxn id="10" idx="2"/>
                <a:endCxn id="9" idx="0"/>
              </p:cNvCxnSpPr>
              <p:nvPr/>
            </p:nvCxnSpPr>
            <p:spPr>
              <a:xfrm>
                <a:off x="876476" y="1843313"/>
                <a:ext cx="0" cy="34264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recto 13"/>
              <p:cNvCxnSpPr/>
              <p:nvPr/>
            </p:nvCxnSpPr>
            <p:spPr>
              <a:xfrm>
                <a:off x="672734" y="2014637"/>
                <a:ext cx="40748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upo 15"/>
            <p:cNvGrpSpPr/>
            <p:nvPr/>
          </p:nvGrpSpPr>
          <p:grpSpPr>
            <a:xfrm>
              <a:off x="672734" y="2555294"/>
              <a:ext cx="407484" cy="711981"/>
              <a:chOff x="672734" y="1843313"/>
              <a:chExt cx="407484" cy="711981"/>
            </a:xfrm>
          </p:grpSpPr>
          <p:sp>
            <p:nvSpPr>
              <p:cNvPr id="17" name="CuadroTexto 16"/>
              <p:cNvSpPr txBox="1"/>
              <p:nvPr/>
            </p:nvSpPr>
            <p:spPr>
              <a:xfrm>
                <a:off x="672734" y="2185962"/>
                <a:ext cx="407484" cy="36933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/>
                  <a:t> 7 </a:t>
                </a:r>
              </a:p>
            </p:txBody>
          </p:sp>
          <p:cxnSp>
            <p:nvCxnSpPr>
              <p:cNvPr id="18" name="Conector recto 17"/>
              <p:cNvCxnSpPr>
                <a:endCxn id="17" idx="0"/>
              </p:cNvCxnSpPr>
              <p:nvPr/>
            </p:nvCxnSpPr>
            <p:spPr>
              <a:xfrm>
                <a:off x="876476" y="1843313"/>
                <a:ext cx="0" cy="34264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ector recto 18"/>
              <p:cNvCxnSpPr/>
              <p:nvPr/>
            </p:nvCxnSpPr>
            <p:spPr>
              <a:xfrm>
                <a:off x="672734" y="2014637"/>
                <a:ext cx="40748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CuadroTexto 20"/>
            <p:cNvSpPr txBox="1"/>
            <p:nvPr/>
          </p:nvSpPr>
          <p:spPr>
            <a:xfrm>
              <a:off x="1379021" y="1473981"/>
              <a:ext cx="111601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/>
                <a:t>Sal1   Sal2</a:t>
              </a:r>
            </a:p>
          </p:txBody>
        </p:sp>
        <p:cxnSp>
          <p:nvCxnSpPr>
            <p:cNvPr id="23" name="Conector recto 22"/>
            <p:cNvCxnSpPr>
              <a:stCxn id="10" idx="3"/>
              <a:endCxn id="21" idx="1"/>
            </p:cNvCxnSpPr>
            <p:nvPr/>
          </p:nvCxnSpPr>
          <p:spPr>
            <a:xfrm>
              <a:off x="1080218" y="1658647"/>
              <a:ext cx="29880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uadroTexto 23"/>
            <p:cNvSpPr txBox="1"/>
            <p:nvPr/>
          </p:nvSpPr>
          <p:spPr>
            <a:xfrm>
              <a:off x="1379021" y="2185961"/>
              <a:ext cx="57099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/>
                <a:t>Sal1</a:t>
              </a:r>
            </a:p>
          </p:txBody>
        </p:sp>
        <p:cxnSp>
          <p:nvCxnSpPr>
            <p:cNvPr id="25" name="Conector recto 24"/>
            <p:cNvCxnSpPr>
              <a:endCxn id="24" idx="1"/>
            </p:cNvCxnSpPr>
            <p:nvPr/>
          </p:nvCxnSpPr>
          <p:spPr>
            <a:xfrm>
              <a:off x="1080218" y="2370627"/>
              <a:ext cx="29880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Grupo 85"/>
            <p:cNvGrpSpPr/>
            <p:nvPr/>
          </p:nvGrpSpPr>
          <p:grpSpPr>
            <a:xfrm>
              <a:off x="672734" y="3246339"/>
              <a:ext cx="407484" cy="711981"/>
              <a:chOff x="672734" y="1843313"/>
              <a:chExt cx="407484" cy="711981"/>
            </a:xfrm>
          </p:grpSpPr>
          <p:sp>
            <p:nvSpPr>
              <p:cNvPr id="87" name="CuadroTexto 86"/>
              <p:cNvSpPr txBox="1"/>
              <p:nvPr/>
            </p:nvSpPr>
            <p:spPr>
              <a:xfrm>
                <a:off x="672734" y="2185962"/>
                <a:ext cx="407484" cy="36933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/>
                  <a:t> 8 </a:t>
                </a:r>
              </a:p>
            </p:txBody>
          </p:sp>
          <p:cxnSp>
            <p:nvCxnSpPr>
              <p:cNvPr id="88" name="Conector recto 87"/>
              <p:cNvCxnSpPr>
                <a:endCxn id="87" idx="0"/>
              </p:cNvCxnSpPr>
              <p:nvPr/>
            </p:nvCxnSpPr>
            <p:spPr>
              <a:xfrm>
                <a:off x="876476" y="1843313"/>
                <a:ext cx="0" cy="34264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ector recto 88"/>
              <p:cNvCxnSpPr/>
              <p:nvPr/>
            </p:nvCxnSpPr>
            <p:spPr>
              <a:xfrm>
                <a:off x="672734" y="2014637"/>
                <a:ext cx="40748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0" name="CuadroTexto 89"/>
            <p:cNvSpPr txBox="1"/>
            <p:nvPr/>
          </p:nvSpPr>
          <p:spPr>
            <a:xfrm>
              <a:off x="1379021" y="2894144"/>
              <a:ext cx="57099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/>
                <a:t>Sal1</a:t>
              </a:r>
            </a:p>
          </p:txBody>
        </p:sp>
        <p:cxnSp>
          <p:nvCxnSpPr>
            <p:cNvPr id="91" name="Conector recto 90"/>
            <p:cNvCxnSpPr>
              <a:endCxn id="90" idx="1"/>
            </p:cNvCxnSpPr>
            <p:nvPr/>
          </p:nvCxnSpPr>
          <p:spPr>
            <a:xfrm>
              <a:off x="1080218" y="3078810"/>
              <a:ext cx="29880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upo 98"/>
          <p:cNvGrpSpPr/>
          <p:nvPr/>
        </p:nvGrpSpPr>
        <p:grpSpPr>
          <a:xfrm>
            <a:off x="637342" y="4224439"/>
            <a:ext cx="2586510" cy="2505275"/>
            <a:chOff x="637342" y="4224439"/>
            <a:chExt cx="2586510" cy="2505275"/>
          </a:xfrm>
        </p:grpSpPr>
        <p:grpSp>
          <p:nvGrpSpPr>
            <p:cNvPr id="70" name="Grupo 69"/>
            <p:cNvGrpSpPr/>
            <p:nvPr/>
          </p:nvGrpSpPr>
          <p:grpSpPr>
            <a:xfrm>
              <a:off x="644936" y="4224439"/>
              <a:ext cx="2578916" cy="1793294"/>
              <a:chOff x="672734" y="1473981"/>
              <a:chExt cx="2578916" cy="1793294"/>
            </a:xfrm>
          </p:grpSpPr>
          <p:sp>
            <p:nvSpPr>
              <p:cNvPr id="71" name="CuadroTexto 70"/>
              <p:cNvSpPr txBox="1"/>
              <p:nvPr/>
            </p:nvSpPr>
            <p:spPr>
              <a:xfrm>
                <a:off x="672734" y="1473981"/>
                <a:ext cx="407484" cy="36933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/>
                  <a:t> 5 </a:t>
                </a:r>
              </a:p>
            </p:txBody>
          </p:sp>
          <p:grpSp>
            <p:nvGrpSpPr>
              <p:cNvPr id="72" name="Grupo 71"/>
              <p:cNvGrpSpPr/>
              <p:nvPr/>
            </p:nvGrpSpPr>
            <p:grpSpPr>
              <a:xfrm>
                <a:off x="672734" y="1843313"/>
                <a:ext cx="407484" cy="711981"/>
                <a:chOff x="672734" y="1843313"/>
                <a:chExt cx="407484" cy="711981"/>
              </a:xfrm>
            </p:grpSpPr>
            <p:sp>
              <p:nvSpPr>
                <p:cNvPr id="81" name="CuadroTexto 80"/>
                <p:cNvSpPr txBox="1"/>
                <p:nvPr/>
              </p:nvSpPr>
              <p:spPr>
                <a:xfrm>
                  <a:off x="672734" y="2185962"/>
                  <a:ext cx="407484" cy="369332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s-ES"/>
                    <a:t> 6 </a:t>
                  </a:r>
                </a:p>
              </p:txBody>
            </p:sp>
            <p:cxnSp>
              <p:nvCxnSpPr>
                <p:cNvPr id="82" name="Conector recto 81"/>
                <p:cNvCxnSpPr>
                  <a:stCxn id="71" idx="2"/>
                  <a:endCxn id="81" idx="0"/>
                </p:cNvCxnSpPr>
                <p:nvPr/>
              </p:nvCxnSpPr>
              <p:spPr>
                <a:xfrm>
                  <a:off x="876476" y="1843313"/>
                  <a:ext cx="0" cy="3426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ector recto 82"/>
                <p:cNvCxnSpPr/>
                <p:nvPr/>
              </p:nvCxnSpPr>
              <p:spPr>
                <a:xfrm>
                  <a:off x="672734" y="2014637"/>
                  <a:ext cx="40748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o 72"/>
              <p:cNvGrpSpPr/>
              <p:nvPr/>
            </p:nvGrpSpPr>
            <p:grpSpPr>
              <a:xfrm>
                <a:off x="672734" y="2555294"/>
                <a:ext cx="407484" cy="711981"/>
                <a:chOff x="672734" y="1843313"/>
                <a:chExt cx="407484" cy="711981"/>
              </a:xfrm>
            </p:grpSpPr>
            <p:sp>
              <p:nvSpPr>
                <p:cNvPr id="78" name="CuadroTexto 77"/>
                <p:cNvSpPr txBox="1"/>
                <p:nvPr/>
              </p:nvSpPr>
              <p:spPr>
                <a:xfrm>
                  <a:off x="672734" y="2185962"/>
                  <a:ext cx="407484" cy="369332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s-ES"/>
                    <a:t> 7 </a:t>
                  </a:r>
                </a:p>
              </p:txBody>
            </p:sp>
            <p:cxnSp>
              <p:nvCxnSpPr>
                <p:cNvPr id="79" name="Conector recto 78"/>
                <p:cNvCxnSpPr>
                  <a:endCxn id="78" idx="0"/>
                </p:cNvCxnSpPr>
                <p:nvPr/>
              </p:nvCxnSpPr>
              <p:spPr>
                <a:xfrm>
                  <a:off x="876476" y="1843313"/>
                  <a:ext cx="0" cy="3426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ector recto 79"/>
                <p:cNvCxnSpPr/>
                <p:nvPr/>
              </p:nvCxnSpPr>
              <p:spPr>
                <a:xfrm>
                  <a:off x="672734" y="2014637"/>
                  <a:ext cx="40748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4" name="CuadroTexto 73"/>
              <p:cNvSpPr txBox="1"/>
              <p:nvPr/>
            </p:nvSpPr>
            <p:spPr>
              <a:xfrm>
                <a:off x="1379021" y="1473981"/>
                <a:ext cx="1872629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 dirty="0"/>
                  <a:t>Sal1 ← 1 Sal2 ← 1</a:t>
                </a:r>
              </a:p>
            </p:txBody>
          </p:sp>
          <p:cxnSp>
            <p:nvCxnSpPr>
              <p:cNvPr id="75" name="Conector recto 74"/>
              <p:cNvCxnSpPr>
                <a:stCxn id="71" idx="3"/>
                <a:endCxn id="74" idx="1"/>
              </p:cNvCxnSpPr>
              <p:nvPr/>
            </p:nvCxnSpPr>
            <p:spPr>
              <a:xfrm>
                <a:off x="1080218" y="1658647"/>
                <a:ext cx="29880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CuadroTexto 75"/>
              <p:cNvSpPr txBox="1"/>
              <p:nvPr/>
            </p:nvSpPr>
            <p:spPr>
              <a:xfrm>
                <a:off x="1379021" y="2185961"/>
                <a:ext cx="1002197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 dirty="0"/>
                  <a:t>Sal2 ← 0</a:t>
                </a:r>
              </a:p>
            </p:txBody>
          </p:sp>
          <p:cxnSp>
            <p:nvCxnSpPr>
              <p:cNvPr id="77" name="Conector recto 76"/>
              <p:cNvCxnSpPr>
                <a:endCxn id="76" idx="1"/>
              </p:cNvCxnSpPr>
              <p:nvPr/>
            </p:nvCxnSpPr>
            <p:spPr>
              <a:xfrm>
                <a:off x="1080218" y="2370627"/>
                <a:ext cx="29880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Grupo 94"/>
            <p:cNvGrpSpPr/>
            <p:nvPr/>
          </p:nvGrpSpPr>
          <p:grpSpPr>
            <a:xfrm>
              <a:off x="637342" y="6017733"/>
              <a:ext cx="407484" cy="711981"/>
              <a:chOff x="672734" y="1843313"/>
              <a:chExt cx="407484" cy="711981"/>
            </a:xfrm>
          </p:grpSpPr>
          <p:sp>
            <p:nvSpPr>
              <p:cNvPr id="96" name="CuadroTexto 95"/>
              <p:cNvSpPr txBox="1"/>
              <p:nvPr/>
            </p:nvSpPr>
            <p:spPr>
              <a:xfrm>
                <a:off x="672734" y="2185962"/>
                <a:ext cx="407484" cy="36933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s-ES"/>
                  <a:t> 8 </a:t>
                </a:r>
              </a:p>
            </p:txBody>
          </p:sp>
          <p:cxnSp>
            <p:nvCxnSpPr>
              <p:cNvPr id="97" name="Conector recto 96"/>
              <p:cNvCxnSpPr>
                <a:endCxn id="96" idx="0"/>
              </p:cNvCxnSpPr>
              <p:nvPr/>
            </p:nvCxnSpPr>
            <p:spPr>
              <a:xfrm>
                <a:off x="876476" y="1843313"/>
                <a:ext cx="0" cy="34264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ector recto 97"/>
              <p:cNvCxnSpPr/>
              <p:nvPr/>
            </p:nvCxnSpPr>
            <p:spPr>
              <a:xfrm>
                <a:off x="672734" y="2014637"/>
                <a:ext cx="40748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" name="CuadroTexto 100"/>
            <p:cNvSpPr txBox="1"/>
            <p:nvPr/>
          </p:nvSpPr>
          <p:spPr>
            <a:xfrm>
              <a:off x="1336036" y="6356584"/>
              <a:ext cx="94929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dirty="0"/>
                <a:t>Sal1← 0</a:t>
              </a:r>
            </a:p>
          </p:txBody>
        </p:sp>
        <p:cxnSp>
          <p:nvCxnSpPr>
            <p:cNvPr id="102" name="Conector recto 101"/>
            <p:cNvCxnSpPr>
              <a:endCxn id="101" idx="1"/>
            </p:cNvCxnSpPr>
            <p:nvPr/>
          </p:nvCxnSpPr>
          <p:spPr>
            <a:xfrm>
              <a:off x="1037233" y="6541250"/>
              <a:ext cx="29880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ángulo 2"/>
          <p:cNvSpPr/>
          <p:nvPr/>
        </p:nvSpPr>
        <p:spPr>
          <a:xfrm>
            <a:off x="3557788" y="1194579"/>
            <a:ext cx="3688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32000"/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Sal1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:= “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X5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OR  “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X6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OR “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X7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”; </a:t>
            </a:r>
          </a:p>
          <a:p>
            <a:pPr defTabSz="432000"/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Sal2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:= “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X5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</a:p>
        </p:txBody>
      </p:sp>
      <p:sp>
        <p:nvSpPr>
          <p:cNvPr id="48" name="Rectángulo 47"/>
          <p:cNvSpPr/>
          <p:nvPr/>
        </p:nvSpPr>
        <p:spPr>
          <a:xfrm>
            <a:off x="3628634" y="3652631"/>
            <a:ext cx="177338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32000"/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“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X5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THEN</a:t>
            </a:r>
          </a:p>
          <a:p>
            <a:pPr defTabSz="432000"/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“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Sal1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:= 1;</a:t>
            </a:r>
          </a:p>
          <a:p>
            <a:pPr defTabSz="432000"/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“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Sal2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:= 1;</a:t>
            </a:r>
          </a:p>
          <a:p>
            <a:pPr defTabSz="432000"/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END_IF;</a:t>
            </a:r>
          </a:p>
          <a:p>
            <a:pPr defTabSz="432000"/>
            <a:endParaRPr lang="es-ES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32000"/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“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X6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THEN</a:t>
            </a:r>
          </a:p>
          <a:p>
            <a:pPr defTabSz="432000"/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“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Sal2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:= 0;</a:t>
            </a:r>
          </a:p>
          <a:p>
            <a:pPr defTabSz="432000"/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END_IF;</a:t>
            </a:r>
          </a:p>
          <a:p>
            <a:pPr defTabSz="432000"/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“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X8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THEN</a:t>
            </a:r>
          </a:p>
          <a:p>
            <a:pPr defTabSz="432000"/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“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Sal1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:= 0;</a:t>
            </a:r>
          </a:p>
          <a:p>
            <a:pPr defTabSz="432000"/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END_IF;</a:t>
            </a:r>
            <a:endParaRPr lang="es-ES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rma libre 4"/>
          <p:cNvSpPr/>
          <p:nvPr/>
        </p:nvSpPr>
        <p:spPr>
          <a:xfrm>
            <a:off x="431800" y="3314700"/>
            <a:ext cx="8407400" cy="3492500"/>
          </a:xfrm>
          <a:custGeom>
            <a:avLst/>
            <a:gdLst>
              <a:gd name="connsiteX0" fmla="*/ 0 w 7594600"/>
              <a:gd name="connsiteY0" fmla="*/ 736600 h 3492500"/>
              <a:gd name="connsiteX1" fmla="*/ 0 w 7594600"/>
              <a:gd name="connsiteY1" fmla="*/ 3492500 h 3492500"/>
              <a:gd name="connsiteX2" fmla="*/ 7594600 w 7594600"/>
              <a:gd name="connsiteY2" fmla="*/ 3492500 h 3492500"/>
              <a:gd name="connsiteX3" fmla="*/ 7594600 w 7594600"/>
              <a:gd name="connsiteY3" fmla="*/ 0 h 3492500"/>
              <a:gd name="connsiteX4" fmla="*/ 3784600 w 7594600"/>
              <a:gd name="connsiteY4" fmla="*/ 0 h 3492500"/>
              <a:gd name="connsiteX5" fmla="*/ 1905000 w 7594600"/>
              <a:gd name="connsiteY5" fmla="*/ 736600 h 3492500"/>
              <a:gd name="connsiteX6" fmla="*/ 0 w 7594600"/>
              <a:gd name="connsiteY6" fmla="*/ 736600 h 349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94600" h="3492500">
                <a:moveTo>
                  <a:pt x="0" y="736600"/>
                </a:moveTo>
                <a:lnTo>
                  <a:pt x="0" y="3492500"/>
                </a:lnTo>
                <a:lnTo>
                  <a:pt x="7594600" y="3492500"/>
                </a:lnTo>
                <a:lnTo>
                  <a:pt x="7594600" y="0"/>
                </a:lnTo>
                <a:lnTo>
                  <a:pt x="3784600" y="0"/>
                </a:lnTo>
                <a:lnTo>
                  <a:pt x="1905000" y="736600"/>
                </a:lnTo>
                <a:lnTo>
                  <a:pt x="0" y="73660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orma libre 5"/>
          <p:cNvSpPr/>
          <p:nvPr/>
        </p:nvSpPr>
        <p:spPr>
          <a:xfrm>
            <a:off x="431800" y="1181100"/>
            <a:ext cx="8407400" cy="2806700"/>
          </a:xfrm>
          <a:custGeom>
            <a:avLst/>
            <a:gdLst>
              <a:gd name="connsiteX0" fmla="*/ 0 w 7632700"/>
              <a:gd name="connsiteY0" fmla="*/ 2806700 h 2806700"/>
              <a:gd name="connsiteX1" fmla="*/ 0 w 7632700"/>
              <a:gd name="connsiteY1" fmla="*/ 0 h 2806700"/>
              <a:gd name="connsiteX2" fmla="*/ 7632700 w 7632700"/>
              <a:gd name="connsiteY2" fmla="*/ 0 h 2806700"/>
              <a:gd name="connsiteX3" fmla="*/ 7632700 w 7632700"/>
              <a:gd name="connsiteY3" fmla="*/ 1841500 h 2806700"/>
              <a:gd name="connsiteX4" fmla="*/ 3746500 w 7632700"/>
              <a:gd name="connsiteY4" fmla="*/ 1841500 h 2806700"/>
              <a:gd name="connsiteX5" fmla="*/ 1270000 w 7632700"/>
              <a:gd name="connsiteY5" fmla="*/ 2794000 h 2806700"/>
              <a:gd name="connsiteX6" fmla="*/ 0 w 7632700"/>
              <a:gd name="connsiteY6" fmla="*/ 2806700 h 2806700"/>
              <a:gd name="connsiteX0" fmla="*/ 0 w 7632700"/>
              <a:gd name="connsiteY0" fmla="*/ 2806700 h 2806700"/>
              <a:gd name="connsiteX1" fmla="*/ 0 w 7632700"/>
              <a:gd name="connsiteY1" fmla="*/ 0 h 2806700"/>
              <a:gd name="connsiteX2" fmla="*/ 7632700 w 7632700"/>
              <a:gd name="connsiteY2" fmla="*/ 0 h 2806700"/>
              <a:gd name="connsiteX3" fmla="*/ 7632700 w 7632700"/>
              <a:gd name="connsiteY3" fmla="*/ 1841500 h 2806700"/>
              <a:gd name="connsiteX4" fmla="*/ 3746500 w 7632700"/>
              <a:gd name="connsiteY4" fmla="*/ 1841500 h 2806700"/>
              <a:gd name="connsiteX5" fmla="*/ 1933713 w 7632700"/>
              <a:gd name="connsiteY5" fmla="*/ 2768600 h 2806700"/>
              <a:gd name="connsiteX6" fmla="*/ 0 w 7632700"/>
              <a:gd name="connsiteY6" fmla="*/ 2806700 h 2806700"/>
              <a:gd name="connsiteX0" fmla="*/ 0 w 7632700"/>
              <a:gd name="connsiteY0" fmla="*/ 2806700 h 2806700"/>
              <a:gd name="connsiteX1" fmla="*/ 0 w 7632700"/>
              <a:gd name="connsiteY1" fmla="*/ 0 h 2806700"/>
              <a:gd name="connsiteX2" fmla="*/ 7632700 w 7632700"/>
              <a:gd name="connsiteY2" fmla="*/ 0 h 2806700"/>
              <a:gd name="connsiteX3" fmla="*/ 7632700 w 7632700"/>
              <a:gd name="connsiteY3" fmla="*/ 1841500 h 2806700"/>
              <a:gd name="connsiteX4" fmla="*/ 3810319 w 7632700"/>
              <a:gd name="connsiteY4" fmla="*/ 2019300 h 2806700"/>
              <a:gd name="connsiteX5" fmla="*/ 1933713 w 7632700"/>
              <a:gd name="connsiteY5" fmla="*/ 2768600 h 2806700"/>
              <a:gd name="connsiteX6" fmla="*/ 0 w 7632700"/>
              <a:gd name="connsiteY6" fmla="*/ 2806700 h 2806700"/>
              <a:gd name="connsiteX0" fmla="*/ 0 w 7632700"/>
              <a:gd name="connsiteY0" fmla="*/ 2806700 h 2806700"/>
              <a:gd name="connsiteX1" fmla="*/ 0 w 7632700"/>
              <a:gd name="connsiteY1" fmla="*/ 0 h 2806700"/>
              <a:gd name="connsiteX2" fmla="*/ 7632700 w 7632700"/>
              <a:gd name="connsiteY2" fmla="*/ 0 h 2806700"/>
              <a:gd name="connsiteX3" fmla="*/ 7632700 w 7632700"/>
              <a:gd name="connsiteY3" fmla="*/ 1993900 h 2806700"/>
              <a:gd name="connsiteX4" fmla="*/ 3810319 w 7632700"/>
              <a:gd name="connsiteY4" fmla="*/ 2019300 h 2806700"/>
              <a:gd name="connsiteX5" fmla="*/ 1933713 w 7632700"/>
              <a:gd name="connsiteY5" fmla="*/ 2768600 h 2806700"/>
              <a:gd name="connsiteX6" fmla="*/ 0 w 7632700"/>
              <a:gd name="connsiteY6" fmla="*/ 2806700 h 2806700"/>
              <a:gd name="connsiteX0" fmla="*/ 0 w 7632700"/>
              <a:gd name="connsiteY0" fmla="*/ 2806700 h 2806700"/>
              <a:gd name="connsiteX1" fmla="*/ 0 w 7632700"/>
              <a:gd name="connsiteY1" fmla="*/ 0 h 2806700"/>
              <a:gd name="connsiteX2" fmla="*/ 7632700 w 7632700"/>
              <a:gd name="connsiteY2" fmla="*/ 0 h 2806700"/>
              <a:gd name="connsiteX3" fmla="*/ 7632700 w 7632700"/>
              <a:gd name="connsiteY3" fmla="*/ 1993900 h 2806700"/>
              <a:gd name="connsiteX4" fmla="*/ 3810319 w 7632700"/>
              <a:gd name="connsiteY4" fmla="*/ 2019300 h 2806700"/>
              <a:gd name="connsiteX5" fmla="*/ 1920950 w 7632700"/>
              <a:gd name="connsiteY5" fmla="*/ 2794000 h 2806700"/>
              <a:gd name="connsiteX6" fmla="*/ 0 w 7632700"/>
              <a:gd name="connsiteY6" fmla="*/ 2806700 h 280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2700" h="2806700">
                <a:moveTo>
                  <a:pt x="0" y="2806700"/>
                </a:moveTo>
                <a:lnTo>
                  <a:pt x="0" y="0"/>
                </a:lnTo>
                <a:lnTo>
                  <a:pt x="7632700" y="0"/>
                </a:lnTo>
                <a:lnTo>
                  <a:pt x="7632700" y="1993900"/>
                </a:lnTo>
                <a:lnTo>
                  <a:pt x="3810319" y="2019300"/>
                </a:lnTo>
                <a:lnTo>
                  <a:pt x="1920950" y="2794000"/>
                </a:lnTo>
                <a:lnTo>
                  <a:pt x="0" y="280670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Rectángulo 48"/>
          <p:cNvSpPr/>
          <p:nvPr/>
        </p:nvSpPr>
        <p:spPr>
          <a:xfrm>
            <a:off x="2607056" y="1778889"/>
            <a:ext cx="49091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32000"/>
            <a:r>
              <a:rPr lang="es-ES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Preferible en general, especialmente </a:t>
            </a:r>
          </a:p>
          <a:p>
            <a:pPr marL="285750" indent="-285750" defTabSz="43200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salidas condicionadas</a:t>
            </a:r>
          </a:p>
          <a:p>
            <a:pPr marL="285750" indent="-285750" defTabSz="4320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cuando un </a:t>
            </a:r>
            <a:r>
              <a:rPr lang="es-ES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Grafcet</a:t>
            </a:r>
            <a:r>
              <a:rPr lang="es-ES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superior anula ciertas salidas</a:t>
            </a:r>
          </a:p>
          <a:p>
            <a:pPr marL="285750" indent="-285750" defTabSz="4320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acciones mantenidas durante una sola etapa</a:t>
            </a:r>
          </a:p>
          <a:p>
            <a:pPr marL="285750" indent="-285750" defTabSz="4320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cuando hay salidas condicionadas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5538944" y="3588332"/>
            <a:ext cx="31478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32000"/>
            <a:r>
              <a:rPr lang="es-ES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Preferible cuando:</a:t>
            </a:r>
          </a:p>
          <a:p>
            <a:pPr marL="285750" indent="-285750" defTabSz="4320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 salida se mantiene en muchas etapas (ventosas, garra con EV monoestable)</a:t>
            </a:r>
          </a:p>
          <a:p>
            <a:pPr marL="285750" indent="-285750" defTabSz="4320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 salida es compartida por FB y módulo </a:t>
            </a:r>
            <a:r>
              <a:rPr lang="es-ES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invocante</a:t>
            </a:r>
            <a:r>
              <a:rPr lang="es-ES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defTabSz="432000">
              <a:buFont typeface="Arial" panose="020B0604020202020204" pitchFamily="34" charset="0"/>
              <a:buChar char="•"/>
            </a:pPr>
            <a:endParaRPr lang="es-ES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432000">
              <a:buFont typeface="Arial" panose="020B0604020202020204" pitchFamily="34" charset="0"/>
              <a:buChar char="•"/>
            </a:pPr>
            <a:endParaRPr lang="es-ES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4320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SCL </a:t>
            </a:r>
            <a:r>
              <a:rPr lang="es-ES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más líneas de código</a:t>
            </a:r>
            <a:endParaRPr lang="es-ES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ángulo 50"/>
          <p:cNvSpPr/>
          <p:nvPr/>
        </p:nvSpPr>
        <p:spPr>
          <a:xfrm>
            <a:off x="0" y="6547068"/>
            <a:ext cx="296876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s-ES"/>
              <a:t>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842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sz="3200" dirty="0" err="1"/>
              <a:t>Grafcet</a:t>
            </a:r>
            <a:r>
              <a:rPr lang="es-ES" altLang="es-ES" sz="3200" dirty="0"/>
              <a:t> </a:t>
            </a:r>
            <a:r>
              <a:rPr lang="es-ES" altLang="es-ES" sz="3200" dirty="0">
                <a:sym typeface="Wingdings" panose="05000000000000000000" pitchFamily="2" charset="2"/>
              </a:rPr>
              <a:t> </a:t>
            </a:r>
            <a:r>
              <a:rPr lang="es-ES" altLang="es-ES" sz="3200" dirty="0"/>
              <a:t>KOP</a:t>
            </a:r>
            <a:r>
              <a:rPr lang="es-ES" altLang="es-ES" dirty="0"/>
              <a:t>. Asignación de salidas</a:t>
            </a:r>
          </a:p>
        </p:txBody>
      </p:sp>
      <p:sp>
        <p:nvSpPr>
          <p:cNvPr id="20483" name="Marcador de número de diapositiva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A49426D-A1DD-424C-92D1-2E7BC38875A5}" type="slidenum">
              <a:rPr lang="es-ES" altLang="es-ES" smtClean="0">
                <a:latin typeface="Arial" panose="020B0604020202020204" pitchFamily="34" charset="0"/>
              </a:rPr>
              <a:pPr/>
              <a:t>27</a:t>
            </a:fld>
            <a:endParaRPr lang="es-ES" altLang="es-ES">
              <a:latin typeface="Arial" panose="020B0604020202020204" pitchFamily="34" charset="0"/>
            </a:endParaRPr>
          </a:p>
        </p:txBody>
      </p:sp>
      <p:pic>
        <p:nvPicPr>
          <p:cNvPr id="20484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2265363"/>
            <a:ext cx="54292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3059113"/>
            <a:ext cx="54483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4140200"/>
            <a:ext cx="5457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Imagen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3405188"/>
            <a:ext cx="2740025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3 CuadroTexto"/>
          <p:cNvSpPr txBox="1">
            <a:spLocks noChangeArrowheads="1"/>
          </p:cNvSpPr>
          <p:nvPr/>
        </p:nvSpPr>
        <p:spPr bwMode="auto">
          <a:xfrm>
            <a:off x="3954463" y="1862138"/>
            <a:ext cx="4189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/>
              <a:t>Para cada etapa, ver qué salidas activa</a:t>
            </a:r>
          </a:p>
        </p:txBody>
      </p:sp>
      <p:sp>
        <p:nvSpPr>
          <p:cNvPr id="20489" name="90 CuadroTexto"/>
          <p:cNvSpPr txBox="1">
            <a:spLocks noChangeArrowheads="1"/>
          </p:cNvSpPr>
          <p:nvPr/>
        </p:nvSpPr>
        <p:spPr bwMode="auto">
          <a:xfrm>
            <a:off x="4195763" y="3857625"/>
            <a:ext cx="4191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/>
              <a:t>Para cada salida, ver qué etapas la activan</a:t>
            </a:r>
          </a:p>
        </p:txBody>
      </p:sp>
      <p:pic>
        <p:nvPicPr>
          <p:cNvPr id="20490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5329238"/>
            <a:ext cx="5475287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3" name="AutoShape 4" descr="Resultado de imagen de tick ok"/>
          <p:cNvSpPr>
            <a:spLocks noChangeAspect="1" noChangeArrowheads="1"/>
          </p:cNvSpPr>
          <p:nvPr/>
        </p:nvSpPr>
        <p:spPr bwMode="auto">
          <a:xfrm>
            <a:off x="2159000" y="6027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es-ES"/>
          </a:p>
        </p:txBody>
      </p:sp>
      <p:pic>
        <p:nvPicPr>
          <p:cNvPr id="20494" name="Imagen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4964113"/>
            <a:ext cx="638175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6" name="Conector 25"/>
          <p:cNvSpPr>
            <a:spLocks noChangeArrowheads="1"/>
          </p:cNvSpPr>
          <p:nvPr/>
        </p:nvSpPr>
        <p:spPr bwMode="auto">
          <a:xfrm>
            <a:off x="619125" y="3795713"/>
            <a:ext cx="46038" cy="46037"/>
          </a:xfrm>
          <a:prstGeom prst="flowChartConnector">
            <a:avLst/>
          </a:prstGeom>
          <a:solidFill>
            <a:schemeClr val="tx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s-ES" altLang="es-ES" sz="1600"/>
          </a:p>
        </p:txBody>
      </p:sp>
      <p:sp>
        <p:nvSpPr>
          <p:cNvPr id="2" name="CuadroTexto 1"/>
          <p:cNvSpPr txBox="1"/>
          <p:nvPr/>
        </p:nvSpPr>
        <p:spPr>
          <a:xfrm>
            <a:off x="3506761" y="2692956"/>
            <a:ext cx="5327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El resultado de X1 (0 o 1)  lo asigna en Sal1, Sal2 y Sal3 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3506761" y="3472418"/>
            <a:ext cx="3944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El resultado de X2 (0 o 1)  lo asigna Sal3 </a:t>
            </a:r>
          </a:p>
        </p:txBody>
      </p:sp>
      <p:pic>
        <p:nvPicPr>
          <p:cNvPr id="19" name="Picture 2" descr="Solución al error &amp;quot;No se pudo iniciar la aplicación; la configuración en  paralelo no es correcta&amp;quot;">
            <a:extLst>
              <a:ext uri="{FF2B5EF4-FFF2-40B4-BE49-F238E27FC236}">
                <a16:creationId xmlns:a16="http://schemas.microsoft.com/office/drawing/2014/main" id="{B3588A36-2081-4CBC-847F-715BF0C7C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423" y="2258934"/>
            <a:ext cx="1482371" cy="98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6F917B9E-5BAD-403E-9A23-3979AC1A3FB9}"/>
              </a:ext>
            </a:extLst>
          </p:cNvPr>
          <p:cNvCxnSpPr/>
          <p:nvPr/>
        </p:nvCxnSpPr>
        <p:spPr>
          <a:xfrm>
            <a:off x="3216290" y="1699716"/>
            <a:ext cx="5403835" cy="2257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77F8A7A-EC54-4004-A082-3E94584B13C5}"/>
              </a:ext>
            </a:extLst>
          </p:cNvPr>
          <p:cNvSpPr txBox="1"/>
          <p:nvPr/>
        </p:nvSpPr>
        <p:spPr>
          <a:xfrm>
            <a:off x="257908" y="5650523"/>
            <a:ext cx="2740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Analizar qué pasa con Sal3 si estamos en la etapa 1</a:t>
            </a:r>
          </a:p>
        </p:txBody>
      </p:sp>
    </p:spTree>
    <p:extLst>
      <p:ext uri="{BB962C8B-B14F-4D97-AF65-F5344CB8AC3E}">
        <p14:creationId xmlns:p14="http://schemas.microsoft.com/office/powerpoint/2010/main" val="142577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sz="3200" dirty="0" err="1"/>
              <a:t>Grafcet</a:t>
            </a:r>
            <a:r>
              <a:rPr lang="es-ES" altLang="es-ES" sz="3200" dirty="0"/>
              <a:t> </a:t>
            </a:r>
            <a:r>
              <a:rPr lang="es-ES" altLang="es-ES" sz="3200">
                <a:sym typeface="Wingdings" panose="05000000000000000000" pitchFamily="2" charset="2"/>
              </a:rPr>
              <a:t> </a:t>
            </a:r>
            <a:r>
              <a:rPr lang="es-ES" sz="3200"/>
              <a:t>SCL</a:t>
            </a:r>
            <a:r>
              <a:rPr lang="es-ES" altLang="es-ES"/>
              <a:t>. </a:t>
            </a:r>
            <a:r>
              <a:rPr lang="es-ES" altLang="es-ES" dirty="0"/>
              <a:t>Asignación de salidas</a:t>
            </a:r>
          </a:p>
        </p:txBody>
      </p:sp>
      <p:sp>
        <p:nvSpPr>
          <p:cNvPr id="20483" name="Marcador de número de diapositiva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A49426D-A1DD-424C-92D1-2E7BC38875A5}" type="slidenum">
              <a:rPr lang="es-ES" altLang="es-ES" smtClean="0">
                <a:latin typeface="Arial" panose="020B0604020202020204" pitchFamily="34" charset="0"/>
              </a:rPr>
              <a:pPr/>
              <a:t>28</a:t>
            </a:fld>
            <a:endParaRPr lang="es-ES" altLang="es-ES">
              <a:latin typeface="Arial" panose="020B0604020202020204" pitchFamily="34" charset="0"/>
            </a:endParaRPr>
          </a:p>
        </p:txBody>
      </p:sp>
      <p:pic>
        <p:nvPicPr>
          <p:cNvPr id="20487" name="Imagen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80" y="2384028"/>
            <a:ext cx="2740025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3 CuadroTexto"/>
          <p:cNvSpPr txBox="1">
            <a:spLocks noChangeArrowheads="1"/>
          </p:cNvSpPr>
          <p:nvPr/>
        </p:nvSpPr>
        <p:spPr bwMode="auto">
          <a:xfrm>
            <a:off x="3430588" y="1148060"/>
            <a:ext cx="4189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/>
              <a:t>Para cada etapa, ver qué salidas activa</a:t>
            </a:r>
          </a:p>
        </p:txBody>
      </p:sp>
      <p:sp>
        <p:nvSpPr>
          <p:cNvPr id="20489" name="90 CuadroTexto"/>
          <p:cNvSpPr txBox="1">
            <a:spLocks noChangeArrowheads="1"/>
          </p:cNvSpPr>
          <p:nvPr/>
        </p:nvSpPr>
        <p:spPr bwMode="auto">
          <a:xfrm>
            <a:off x="3501608" y="3405188"/>
            <a:ext cx="4191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/>
              <a:t>Para cada salida, ver qué etapas la activan</a:t>
            </a:r>
          </a:p>
        </p:txBody>
      </p:sp>
      <p:sp>
        <p:nvSpPr>
          <p:cNvPr id="20493" name="AutoShape 4" descr="Resultado de imagen de tick ok"/>
          <p:cNvSpPr>
            <a:spLocks noChangeAspect="1" noChangeArrowheads="1"/>
          </p:cNvSpPr>
          <p:nvPr/>
        </p:nvSpPr>
        <p:spPr bwMode="auto">
          <a:xfrm>
            <a:off x="2159000" y="6027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ES" altLang="es-ES"/>
          </a:p>
        </p:txBody>
      </p:sp>
      <p:pic>
        <p:nvPicPr>
          <p:cNvPr id="20494" name="Imagen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376" y="4023917"/>
            <a:ext cx="638175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6" name="Conector 25"/>
          <p:cNvSpPr>
            <a:spLocks noChangeArrowheads="1"/>
          </p:cNvSpPr>
          <p:nvPr/>
        </p:nvSpPr>
        <p:spPr bwMode="auto">
          <a:xfrm>
            <a:off x="558165" y="2736659"/>
            <a:ext cx="46038" cy="46037"/>
          </a:xfrm>
          <a:prstGeom prst="flowChartConnector">
            <a:avLst/>
          </a:prstGeom>
          <a:solidFill>
            <a:schemeClr val="tx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s-ES" altLang="es-ES" sz="1600"/>
          </a:p>
        </p:txBody>
      </p:sp>
      <p:sp>
        <p:nvSpPr>
          <p:cNvPr id="2" name="CuadroTexto 1"/>
          <p:cNvSpPr txBox="1"/>
          <p:nvPr/>
        </p:nvSpPr>
        <p:spPr>
          <a:xfrm>
            <a:off x="5101903" y="1601172"/>
            <a:ext cx="2781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El resultado de X1 (0 o 1)  lo asigna en Sal1, Sal2 y Sal3 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4988884" y="2785427"/>
            <a:ext cx="3944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El resultado de X2 (0 o 1)  lo asigna Sal3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311108" y="160117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32000"/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Sal1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:= “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X1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</a:p>
          <a:p>
            <a:pPr defTabSz="432000"/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Sal2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:= “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X1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</a:p>
          <a:p>
            <a:pPr defTabSz="432000"/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Sal3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:= “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X1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</a:p>
          <a:p>
            <a:pPr defTabSz="432000"/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defTabSz="432000"/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Sal3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:= “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X2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</a:p>
          <a:p>
            <a:pPr defTabSz="432000"/>
            <a:endParaRPr lang="es-ES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32000"/>
            <a:endParaRPr lang="es-ES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32000"/>
            <a:endParaRPr lang="es-ES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32000"/>
            <a:endParaRPr lang="es-ES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32000"/>
            <a:endParaRPr lang="es-ES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3311108" y="387150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32000"/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Sal1</a:t>
            </a:r>
            <a:r>
              <a:rPr lang="es-E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:= “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X1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</a:p>
          <a:p>
            <a:pPr defTabSz="432000"/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Sal2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:= “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X1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</a:p>
          <a:p>
            <a:pPr defTabSz="432000"/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Sal3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:= “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X1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OR  “</a:t>
            </a:r>
            <a:r>
              <a:rPr lang="es-E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X2</a:t>
            </a:r>
            <a:r>
              <a:rPr lang="es-ES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  <a:endParaRPr lang="es-ES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Solución al error &amp;quot;No se pudo iniciar la aplicación; la configuración en  paralelo no es correcta&amp;quot;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798" y="1707278"/>
            <a:ext cx="1482371" cy="98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4"/>
          <p:cNvCxnSpPr/>
          <p:nvPr/>
        </p:nvCxnSpPr>
        <p:spPr>
          <a:xfrm>
            <a:off x="3041665" y="1148060"/>
            <a:ext cx="5403835" cy="2257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15"/>
          <p:cNvSpPr/>
          <p:nvPr/>
        </p:nvSpPr>
        <p:spPr>
          <a:xfrm>
            <a:off x="0" y="6547068"/>
            <a:ext cx="296876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s-ES"/>
              <a:t>E</a:t>
            </a:r>
            <a:endParaRPr lang="es-E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03936C5-368C-404F-A3ED-78297DD5DD69}"/>
              </a:ext>
            </a:extLst>
          </p:cNvPr>
          <p:cNvSpPr txBox="1"/>
          <p:nvPr/>
        </p:nvSpPr>
        <p:spPr>
          <a:xfrm>
            <a:off x="296876" y="4515127"/>
            <a:ext cx="2740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Analizar qué pasa con Sal3 si estamos en la etapa 1</a:t>
            </a:r>
          </a:p>
        </p:txBody>
      </p:sp>
    </p:spTree>
    <p:extLst>
      <p:ext uri="{BB962C8B-B14F-4D97-AF65-F5344CB8AC3E}">
        <p14:creationId xmlns:p14="http://schemas.microsoft.com/office/powerpoint/2010/main" val="419953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Etapas Fugaces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29</a:t>
            </a:fld>
            <a:endParaRPr kumimoji="0" lang="es-ES"/>
          </a:p>
        </p:txBody>
      </p:sp>
      <p:grpSp>
        <p:nvGrpSpPr>
          <p:cNvPr id="18" name="Grupo 17"/>
          <p:cNvGrpSpPr/>
          <p:nvPr/>
        </p:nvGrpSpPr>
        <p:grpSpPr>
          <a:xfrm>
            <a:off x="740229" y="1683657"/>
            <a:ext cx="708174" cy="826181"/>
            <a:chOff x="740229" y="1683657"/>
            <a:chExt cx="708174" cy="826181"/>
          </a:xfrm>
        </p:grpSpPr>
        <p:sp>
          <p:nvSpPr>
            <p:cNvPr id="6" name="CuadroTexto 5"/>
            <p:cNvSpPr txBox="1"/>
            <p:nvPr/>
          </p:nvSpPr>
          <p:spPr>
            <a:xfrm>
              <a:off x="740229" y="1683657"/>
              <a:ext cx="40748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/>
                <a:t> 3 </a:t>
              </a:r>
            </a:p>
          </p:txBody>
        </p:sp>
        <p:cxnSp>
          <p:nvCxnSpPr>
            <p:cNvPr id="8" name="Conector recto 7"/>
            <p:cNvCxnSpPr>
              <a:stCxn id="6" idx="2"/>
            </p:cNvCxnSpPr>
            <p:nvPr/>
          </p:nvCxnSpPr>
          <p:spPr>
            <a:xfrm flipH="1">
              <a:off x="942975" y="2052989"/>
              <a:ext cx="996" cy="4568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/>
            <p:cNvCxnSpPr/>
            <p:nvPr/>
          </p:nvCxnSpPr>
          <p:spPr>
            <a:xfrm>
              <a:off x="740229" y="2271713"/>
              <a:ext cx="40748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uadroTexto 12"/>
            <p:cNvSpPr txBox="1"/>
            <p:nvPr/>
          </p:nvSpPr>
          <p:spPr>
            <a:xfrm>
              <a:off x="1146717" y="206727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1</a:t>
              </a: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1749879" y="1655082"/>
            <a:ext cx="4194180" cy="1000251"/>
            <a:chOff x="740229" y="1683657"/>
            <a:chExt cx="4194180" cy="1000251"/>
          </a:xfrm>
        </p:grpSpPr>
        <p:sp>
          <p:nvSpPr>
            <p:cNvPr id="20" name="CuadroTexto 19"/>
            <p:cNvSpPr txBox="1"/>
            <p:nvPr/>
          </p:nvSpPr>
          <p:spPr>
            <a:xfrm>
              <a:off x="740229" y="1683657"/>
              <a:ext cx="40748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/>
                <a:t> 3 </a:t>
              </a:r>
            </a:p>
          </p:txBody>
        </p:sp>
        <p:cxnSp>
          <p:nvCxnSpPr>
            <p:cNvPr id="21" name="Conector recto 20"/>
            <p:cNvCxnSpPr>
              <a:stCxn id="20" idx="2"/>
            </p:cNvCxnSpPr>
            <p:nvPr/>
          </p:nvCxnSpPr>
          <p:spPr>
            <a:xfrm flipH="1">
              <a:off x="942975" y="2052989"/>
              <a:ext cx="996" cy="4568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/>
            <p:cNvCxnSpPr/>
            <p:nvPr/>
          </p:nvCxnSpPr>
          <p:spPr>
            <a:xfrm>
              <a:off x="740229" y="2271713"/>
              <a:ext cx="40748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uadroTexto 22"/>
            <p:cNvSpPr txBox="1"/>
            <p:nvPr/>
          </p:nvSpPr>
          <p:spPr>
            <a:xfrm>
              <a:off x="1146717" y="2067277"/>
              <a:ext cx="10244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BMarcha</a:t>
              </a:r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2930223" y="2314576"/>
              <a:ext cx="673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Cond</a:t>
              </a:r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4260827" y="2314576"/>
              <a:ext cx="673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Cond</a:t>
              </a:r>
            </a:p>
          </p:txBody>
        </p:sp>
      </p:grpSp>
      <p:sp>
        <p:nvSpPr>
          <p:cNvPr id="25" name="CuadroTexto 24"/>
          <p:cNvSpPr txBox="1"/>
          <p:nvPr/>
        </p:nvSpPr>
        <p:spPr>
          <a:xfrm>
            <a:off x="4064454" y="1655082"/>
            <a:ext cx="4074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/>
              <a:t> 3 </a:t>
            </a:r>
          </a:p>
        </p:txBody>
      </p:sp>
      <p:cxnSp>
        <p:nvCxnSpPr>
          <p:cNvPr id="26" name="Conector recto 25"/>
          <p:cNvCxnSpPr>
            <a:stCxn id="25" idx="2"/>
          </p:cNvCxnSpPr>
          <p:nvPr/>
        </p:nvCxnSpPr>
        <p:spPr>
          <a:xfrm>
            <a:off x="4268196" y="2024414"/>
            <a:ext cx="0" cy="227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>
            <a:off x="3600450" y="2243138"/>
            <a:ext cx="17716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/>
          <p:cNvCxnSpPr/>
          <p:nvPr/>
        </p:nvCxnSpPr>
        <p:spPr>
          <a:xfrm flipH="1">
            <a:off x="3762978" y="2243138"/>
            <a:ext cx="996" cy="456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/>
          <p:cNvCxnSpPr/>
          <p:nvPr/>
        </p:nvCxnSpPr>
        <p:spPr>
          <a:xfrm>
            <a:off x="3560232" y="2461862"/>
            <a:ext cx="4074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/>
          <p:cNvCxnSpPr/>
          <p:nvPr/>
        </p:nvCxnSpPr>
        <p:spPr>
          <a:xfrm flipH="1">
            <a:off x="5073337" y="2243138"/>
            <a:ext cx="996" cy="456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>
            <a:off x="4870591" y="2461862"/>
            <a:ext cx="4074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/>
          <p:cNvCxnSpPr/>
          <p:nvPr/>
        </p:nvCxnSpPr>
        <p:spPr>
          <a:xfrm flipH="1">
            <a:off x="5362575" y="2319513"/>
            <a:ext cx="4857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/>
          <p:cNvSpPr txBox="1"/>
          <p:nvPr/>
        </p:nvSpPr>
        <p:spPr>
          <a:xfrm>
            <a:off x="740229" y="2798761"/>
            <a:ext cx="7939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¡¡Cuidado si hay acciones asociadas a las etapas!!</a:t>
            </a:r>
          </a:p>
          <a:p>
            <a:r>
              <a:rPr lang="es-ES"/>
              <a:t>Problema sobre todo con las operaciones matemáticas: incrementos, decrementos</a:t>
            </a:r>
          </a:p>
          <a:p>
            <a:r>
              <a:rPr lang="es-ES"/>
              <a:t>asignaciones,…  También si hay set o reset.</a:t>
            </a:r>
          </a:p>
        </p:txBody>
      </p:sp>
      <p:sp>
        <p:nvSpPr>
          <p:cNvPr id="43" name="CuadroTexto 42"/>
          <p:cNvSpPr txBox="1"/>
          <p:nvPr/>
        </p:nvSpPr>
        <p:spPr>
          <a:xfrm>
            <a:off x="1093818" y="4487244"/>
            <a:ext cx="4074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/>
              <a:t> 3 </a:t>
            </a:r>
          </a:p>
        </p:txBody>
      </p:sp>
      <p:cxnSp>
        <p:nvCxnSpPr>
          <p:cNvPr id="44" name="Conector recto 43"/>
          <p:cNvCxnSpPr>
            <a:stCxn id="43" idx="2"/>
          </p:cNvCxnSpPr>
          <p:nvPr/>
        </p:nvCxnSpPr>
        <p:spPr>
          <a:xfrm flipH="1">
            <a:off x="1296564" y="4856576"/>
            <a:ext cx="996" cy="4568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>
            <a:off x="1093818" y="5075300"/>
            <a:ext cx="4074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45"/>
          <p:cNvSpPr txBox="1"/>
          <p:nvPr/>
        </p:nvSpPr>
        <p:spPr>
          <a:xfrm>
            <a:off x="1500306" y="48708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1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1820846" y="4487244"/>
            <a:ext cx="80983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/>
              <a:t>Acción</a:t>
            </a:r>
          </a:p>
        </p:txBody>
      </p:sp>
      <p:cxnSp>
        <p:nvCxnSpPr>
          <p:cNvPr id="49" name="Conector recto 48"/>
          <p:cNvCxnSpPr>
            <a:stCxn id="43" idx="3"/>
            <a:endCxn id="47" idx="1"/>
          </p:cNvCxnSpPr>
          <p:nvPr/>
        </p:nvCxnSpPr>
        <p:spPr>
          <a:xfrm>
            <a:off x="1501302" y="4671910"/>
            <a:ext cx="3195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/>
          <p:cNvCxnSpPr/>
          <p:nvPr/>
        </p:nvCxnSpPr>
        <p:spPr>
          <a:xfrm>
            <a:off x="488293" y="4238915"/>
            <a:ext cx="2142390" cy="1451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lecha derecha 57"/>
          <p:cNvSpPr/>
          <p:nvPr/>
        </p:nvSpPr>
        <p:spPr>
          <a:xfrm>
            <a:off x="3297824" y="4541177"/>
            <a:ext cx="601399" cy="5111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CuadroTexto 39"/>
          <p:cNvSpPr txBox="1"/>
          <p:nvPr/>
        </p:nvSpPr>
        <p:spPr>
          <a:xfrm>
            <a:off x="4407340" y="4507428"/>
            <a:ext cx="4074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/>
              <a:t> 3 </a:t>
            </a:r>
          </a:p>
        </p:txBody>
      </p:sp>
      <p:cxnSp>
        <p:nvCxnSpPr>
          <p:cNvPr id="42" name="Conector recto 41"/>
          <p:cNvCxnSpPr>
            <a:stCxn id="40" idx="2"/>
          </p:cNvCxnSpPr>
          <p:nvPr/>
        </p:nvCxnSpPr>
        <p:spPr>
          <a:xfrm flipH="1">
            <a:off x="4610086" y="4876760"/>
            <a:ext cx="996" cy="4568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/>
          <p:cNvCxnSpPr/>
          <p:nvPr/>
        </p:nvCxnSpPr>
        <p:spPr>
          <a:xfrm>
            <a:off x="4407340" y="5095484"/>
            <a:ext cx="4074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uadroTexto 55"/>
          <p:cNvSpPr txBox="1"/>
          <p:nvPr/>
        </p:nvSpPr>
        <p:spPr>
          <a:xfrm>
            <a:off x="4813828" y="48910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1</a:t>
            </a:r>
          </a:p>
        </p:txBody>
      </p:sp>
      <p:sp>
        <p:nvSpPr>
          <p:cNvPr id="59" name="CuadroTexto 58"/>
          <p:cNvSpPr txBox="1"/>
          <p:nvPr/>
        </p:nvSpPr>
        <p:spPr>
          <a:xfrm>
            <a:off x="5134368" y="4507428"/>
            <a:ext cx="80983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/>
              <a:t>Acción</a:t>
            </a:r>
          </a:p>
        </p:txBody>
      </p:sp>
      <p:cxnSp>
        <p:nvCxnSpPr>
          <p:cNvPr id="60" name="Conector recto 59"/>
          <p:cNvCxnSpPr>
            <a:stCxn id="40" idx="3"/>
            <a:endCxn id="59" idx="1"/>
          </p:cNvCxnSpPr>
          <p:nvPr/>
        </p:nvCxnSpPr>
        <p:spPr>
          <a:xfrm>
            <a:off x="4814824" y="4692094"/>
            <a:ext cx="3195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/>
          <p:cNvCxnSpPr/>
          <p:nvPr/>
        </p:nvCxnSpPr>
        <p:spPr>
          <a:xfrm flipV="1">
            <a:off x="5228041" y="4305136"/>
            <a:ext cx="0" cy="202293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ángulo 60"/>
          <p:cNvSpPr/>
          <p:nvPr/>
        </p:nvSpPr>
        <p:spPr>
          <a:xfrm>
            <a:off x="0" y="6547068"/>
            <a:ext cx="296876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s-ES"/>
              <a:t>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51516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/>
              <a:t>Recordatorio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Elementos de un </a:t>
            </a:r>
            <a:r>
              <a:rPr lang="es-ES" dirty="0" err="1"/>
              <a:t>Grafcet</a:t>
            </a:r>
            <a:endParaRPr lang="es-ES" dirty="0"/>
          </a:p>
          <a:p>
            <a:r>
              <a:rPr lang="es-ES" dirty="0"/>
              <a:t>Niveles de representación</a:t>
            </a:r>
          </a:p>
          <a:p>
            <a:r>
              <a:rPr lang="es-ES" dirty="0"/>
              <a:t>Reglas </a:t>
            </a:r>
          </a:p>
          <a:p>
            <a:r>
              <a:rPr lang="es-ES" dirty="0"/>
              <a:t>Estructuras básicas y derivadas</a:t>
            </a:r>
          </a:p>
          <a:p>
            <a:r>
              <a:rPr lang="es-ES" dirty="0"/>
              <a:t>Transcripción </a:t>
            </a:r>
            <a:r>
              <a:rPr lang="es-ES"/>
              <a:t>a KOP/SCL.  Evolución del Grafcet</a:t>
            </a:r>
          </a:p>
          <a:p>
            <a:r>
              <a:rPr lang="es-ES"/>
              <a:t>Transcripción a KOP/SCL. Análisis de salidas</a:t>
            </a:r>
            <a:endParaRPr lang="es-ES" dirty="0"/>
          </a:p>
          <a:p>
            <a:r>
              <a:rPr lang="es-ES" dirty="0"/>
              <a:t>Ejemplos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3</a:t>
            </a:fld>
            <a:endParaRPr kumimoji="0" lang="es-ES"/>
          </a:p>
        </p:txBody>
      </p:sp>
      <p:sp>
        <p:nvSpPr>
          <p:cNvPr id="5" name="CuadroTexto 4"/>
          <p:cNvSpPr txBox="1"/>
          <p:nvPr/>
        </p:nvSpPr>
        <p:spPr>
          <a:xfrm>
            <a:off x="1066316" y="2242385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b="1" dirty="0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79174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Ejemplo 2. Carros simultáneos</a:t>
            </a:r>
          </a:p>
        </p:txBody>
      </p:sp>
      <p:pic>
        <p:nvPicPr>
          <p:cNvPr id="5" name="2_Carrito2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613" y="1268413"/>
            <a:ext cx="7786687" cy="4379912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30</a:t>
            </a:fld>
            <a:endParaRPr kumimoji="0" lang="es-ES"/>
          </a:p>
        </p:txBody>
      </p:sp>
      <p:sp>
        <p:nvSpPr>
          <p:cNvPr id="7" name="CuadroTexto 6"/>
          <p:cNvSpPr txBox="1"/>
          <p:nvPr/>
        </p:nvSpPr>
        <p:spPr>
          <a:xfrm>
            <a:off x="689908" y="3100900"/>
            <a:ext cx="20331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Pulsador</a:t>
            </a:r>
          </a:p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Carro 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 hasta B</a:t>
            </a:r>
          </a:p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Carro 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 hasta D</a:t>
            </a:r>
          </a:p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Espera al más lento</a:t>
            </a:r>
          </a:p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Carro  hasta A</a:t>
            </a:r>
          </a:p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Carro  hasta C</a:t>
            </a:r>
          </a:p>
          <a:p>
            <a:endParaRPr lang="es-ES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41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Ejemplo 3. Taladradora con sujeción</a:t>
            </a:r>
          </a:p>
        </p:txBody>
      </p:sp>
      <p:pic>
        <p:nvPicPr>
          <p:cNvPr id="5" name="3_Taladradora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816" y="1068115"/>
            <a:ext cx="8921529" cy="5018360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31</a:t>
            </a:fld>
            <a:endParaRPr kumimoji="0" lang="es-ES"/>
          </a:p>
        </p:txBody>
      </p:sp>
      <p:sp>
        <p:nvSpPr>
          <p:cNvPr id="6" name="CuadroTexto 5"/>
          <p:cNvSpPr txBox="1"/>
          <p:nvPr/>
        </p:nvSpPr>
        <p:spPr>
          <a:xfrm>
            <a:off x="305372" y="2329053"/>
            <a:ext cx="210294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Espera Pulsador</a:t>
            </a:r>
          </a:p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Cilindro 1 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 </a:t>
            </a:r>
          </a:p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   </a:t>
            </a:r>
            <a:r>
              <a:rPr lang="es-ES" b="1">
                <a:solidFill>
                  <a:schemeClr val="accent1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hasta presostato P</a:t>
            </a:r>
            <a:endParaRPr lang="es-ES" b="1" dirty="0">
              <a:solidFill>
                <a:schemeClr val="accent1">
                  <a:lumMod val="20000"/>
                  <a:lumOff val="80000"/>
                </a:schemeClr>
              </a:solidFill>
              <a:sym typeface="Wingdings" panose="05000000000000000000" pitchFamily="2" charset="2"/>
            </a:endParaRPr>
          </a:p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Cilindro 2 ↓ </a:t>
            </a:r>
          </a:p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hasta C2I</a:t>
            </a:r>
          </a:p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Cilindro 2 ↑</a:t>
            </a:r>
          </a:p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hasta C2S</a:t>
            </a:r>
          </a:p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Cilindro 1 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 </a:t>
            </a:r>
          </a:p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   hasta C1D</a:t>
            </a:r>
            <a:endParaRPr lang="es-ES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5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Ejemplo 4. Electrólisis</a:t>
            </a:r>
          </a:p>
        </p:txBody>
      </p:sp>
      <p:pic>
        <p:nvPicPr>
          <p:cNvPr id="5" name="4_Electrolisi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139" y="1052349"/>
            <a:ext cx="8828205" cy="4965865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32</a:t>
            </a:fld>
            <a:endParaRPr kumimoji="0" lang="es-ES"/>
          </a:p>
        </p:txBody>
      </p:sp>
      <p:sp>
        <p:nvSpPr>
          <p:cNvPr id="6" name="CuadroTexto 5"/>
          <p:cNvSpPr txBox="1"/>
          <p:nvPr/>
        </p:nvSpPr>
        <p:spPr>
          <a:xfrm>
            <a:off x="533971" y="1586103"/>
            <a:ext cx="1860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Desengrasado</a:t>
            </a:r>
          </a:p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Aclarado</a:t>
            </a:r>
          </a:p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Baño electrolítico</a:t>
            </a:r>
          </a:p>
        </p:txBody>
      </p:sp>
    </p:spTree>
    <p:extLst>
      <p:ext uri="{BB962C8B-B14F-4D97-AF65-F5344CB8AC3E}">
        <p14:creationId xmlns:p14="http://schemas.microsoft.com/office/powerpoint/2010/main" val="295291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Ejemplo 5. Taladradora 2</a:t>
            </a:r>
          </a:p>
        </p:txBody>
      </p:sp>
      <p:pic>
        <p:nvPicPr>
          <p:cNvPr id="5" name="5_Taladrador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380" y="1008995"/>
            <a:ext cx="8877251" cy="4993454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33</a:t>
            </a:fld>
            <a:endParaRPr kumimoji="0" lang="es-ES"/>
          </a:p>
        </p:txBody>
      </p:sp>
      <p:sp>
        <p:nvSpPr>
          <p:cNvPr id="6" name="CuadroTexto 5"/>
          <p:cNvSpPr txBox="1"/>
          <p:nvPr/>
        </p:nvSpPr>
        <p:spPr>
          <a:xfrm>
            <a:off x="741236" y="2175580"/>
            <a:ext cx="136486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Pulsador</a:t>
            </a:r>
          </a:p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Mueve cinta</a:t>
            </a:r>
          </a:p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hasta E3</a:t>
            </a:r>
          </a:p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Cilindro ↓ </a:t>
            </a:r>
          </a:p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hasta E4</a:t>
            </a:r>
          </a:p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Cilindro ↑ </a:t>
            </a:r>
          </a:p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hasta E5</a:t>
            </a:r>
          </a:p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Repetir x 4</a:t>
            </a:r>
          </a:p>
          <a:p>
            <a:endParaRPr lang="es-ES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2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Ejemplo 6. Clasificador</a:t>
            </a:r>
          </a:p>
        </p:txBody>
      </p:sp>
      <p:pic>
        <p:nvPicPr>
          <p:cNvPr id="5" name="6_Clasificado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952" y="1040524"/>
            <a:ext cx="8849224" cy="4977689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34</a:t>
            </a:fld>
            <a:endParaRPr kumimoji="0" lang="es-ES"/>
          </a:p>
        </p:txBody>
      </p:sp>
      <p:sp>
        <p:nvSpPr>
          <p:cNvPr id="3" name="Rectángulo 2"/>
          <p:cNvSpPr/>
          <p:nvPr/>
        </p:nvSpPr>
        <p:spPr>
          <a:xfrm>
            <a:off x="242889" y="1423125"/>
            <a:ext cx="22288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El tipo de pulsador determina pieza grande, pieza pequeña o no-pieza</a:t>
            </a:r>
          </a:p>
          <a:p>
            <a:endParaRPr lang="es-ES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E1-E2 deduce</a:t>
            </a:r>
          </a:p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el tamaño</a:t>
            </a:r>
          </a:p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Operación en </a:t>
            </a:r>
          </a:p>
          <a:p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función del caso</a:t>
            </a:r>
          </a:p>
        </p:txBody>
      </p:sp>
    </p:spTree>
    <p:extLst>
      <p:ext uri="{BB962C8B-B14F-4D97-AF65-F5344CB8AC3E}">
        <p14:creationId xmlns:p14="http://schemas.microsoft.com/office/powerpoint/2010/main" val="132271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71" name="AutoShape 26"/>
          <p:cNvCxnSpPr>
            <a:cxnSpLocks noChangeShapeType="1"/>
            <a:stCxn id="6173" idx="2"/>
            <a:endCxn id="6169" idx="0"/>
          </p:cNvCxnSpPr>
          <p:nvPr/>
        </p:nvCxnSpPr>
        <p:spPr bwMode="auto">
          <a:xfrm>
            <a:off x="1955800" y="2806700"/>
            <a:ext cx="0" cy="574675"/>
          </a:xfrm>
          <a:prstGeom prst="straightConnector1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72" name="AutoShape 27"/>
          <p:cNvCxnSpPr>
            <a:cxnSpLocks noChangeShapeType="1"/>
            <a:stCxn id="6169" idx="2"/>
            <a:endCxn id="6170" idx="0"/>
          </p:cNvCxnSpPr>
          <p:nvPr/>
        </p:nvCxnSpPr>
        <p:spPr bwMode="auto">
          <a:xfrm>
            <a:off x="1955800" y="4246562"/>
            <a:ext cx="0" cy="647700"/>
          </a:xfrm>
          <a:prstGeom prst="straightConnector1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dirty="0"/>
              <a:t>Elementos de un </a:t>
            </a:r>
            <a:r>
              <a:rPr lang="es-ES" altLang="es-ES" dirty="0" err="1"/>
              <a:t>Grafcet</a:t>
            </a:r>
            <a:endParaRPr lang="es-ES" altLang="es-ES" dirty="0"/>
          </a:p>
        </p:txBody>
      </p:sp>
      <p:pic>
        <p:nvPicPr>
          <p:cNvPr id="44" name="Marcador de contenido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056" y="2096294"/>
            <a:ext cx="2381250" cy="2381250"/>
          </a:xfrm>
        </p:spPr>
      </p:pic>
      <p:sp>
        <p:nvSpPr>
          <p:cNvPr id="6147" name="1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1A5C9F6-811A-4746-ADCC-AEBAA45A73A6}" type="slidenum">
              <a:rPr lang="es-ES" altLang="es-E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s-ES" altLang="es-ES" sz="1400">
              <a:latin typeface="Arial" panose="020B0604020202020204" pitchFamily="34" charset="0"/>
            </a:endParaRPr>
          </a:p>
        </p:txBody>
      </p:sp>
      <p:sp>
        <p:nvSpPr>
          <p:cNvPr id="6173" name="AutoShape 19"/>
          <p:cNvSpPr>
            <a:spLocks noChangeArrowheads="1"/>
          </p:cNvSpPr>
          <p:nvPr/>
        </p:nvSpPr>
        <p:spPr bwMode="auto">
          <a:xfrm>
            <a:off x="1416050" y="1941512"/>
            <a:ext cx="1079500" cy="865188"/>
          </a:xfrm>
          <a:prstGeom prst="flowChartProcess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2000" b="1">
              <a:solidFill>
                <a:schemeClr val="bg1"/>
              </a:solidFill>
            </a:endParaRPr>
          </a:p>
        </p:txBody>
      </p:sp>
      <p:sp>
        <p:nvSpPr>
          <p:cNvPr id="6174" name="Rectangle 20"/>
          <p:cNvSpPr>
            <a:spLocks noChangeArrowheads="1"/>
          </p:cNvSpPr>
          <p:nvPr/>
        </p:nvSpPr>
        <p:spPr bwMode="auto">
          <a:xfrm>
            <a:off x="1487488" y="2057400"/>
            <a:ext cx="936625" cy="647700"/>
          </a:xfrm>
          <a:prstGeom prst="rect">
            <a:avLst/>
          </a:prstGeom>
          <a:noFill/>
          <a:ln>
            <a:solidFill>
              <a:schemeClr val="tx1"/>
            </a:solidFill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000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6169" name="AutoShape 21"/>
          <p:cNvSpPr>
            <a:spLocks noChangeArrowheads="1"/>
          </p:cNvSpPr>
          <p:nvPr/>
        </p:nvSpPr>
        <p:spPr bwMode="auto">
          <a:xfrm>
            <a:off x="1414463" y="3381375"/>
            <a:ext cx="1081087" cy="865188"/>
          </a:xfrm>
          <a:prstGeom prst="flowChartProcess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170" name="AutoShape 22"/>
          <p:cNvSpPr>
            <a:spLocks noChangeArrowheads="1"/>
          </p:cNvSpPr>
          <p:nvPr/>
        </p:nvSpPr>
        <p:spPr bwMode="auto">
          <a:xfrm>
            <a:off x="1416050" y="4894262"/>
            <a:ext cx="1079500" cy="1008063"/>
          </a:xfrm>
          <a:prstGeom prst="flowChartProcess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152" name="Line 35"/>
          <p:cNvSpPr>
            <a:spLocks noChangeShapeType="1"/>
          </p:cNvSpPr>
          <p:nvPr/>
        </p:nvSpPr>
        <p:spPr bwMode="auto">
          <a:xfrm>
            <a:off x="1862138" y="6159505"/>
            <a:ext cx="215900" cy="0"/>
          </a:xfrm>
          <a:prstGeom prst="line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6153" name="Line 36"/>
          <p:cNvSpPr>
            <a:spLocks noChangeShapeType="1"/>
          </p:cNvSpPr>
          <p:nvPr/>
        </p:nvSpPr>
        <p:spPr bwMode="auto">
          <a:xfrm>
            <a:off x="1862138" y="4605340"/>
            <a:ext cx="215900" cy="0"/>
          </a:xfrm>
          <a:prstGeom prst="line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6154" name="Line 37"/>
          <p:cNvSpPr>
            <a:spLocks noChangeShapeType="1"/>
          </p:cNvSpPr>
          <p:nvPr/>
        </p:nvSpPr>
        <p:spPr bwMode="auto">
          <a:xfrm>
            <a:off x="1862138" y="3092452"/>
            <a:ext cx="215900" cy="0"/>
          </a:xfrm>
          <a:prstGeom prst="line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cxnSp>
        <p:nvCxnSpPr>
          <p:cNvPr id="6157" name="AutoShape 40"/>
          <p:cNvCxnSpPr>
            <a:cxnSpLocks noChangeShapeType="1"/>
            <a:stCxn id="6169" idx="3"/>
            <a:endCxn id="6155" idx="1"/>
          </p:cNvCxnSpPr>
          <p:nvPr/>
        </p:nvCxnSpPr>
        <p:spPr bwMode="auto">
          <a:xfrm>
            <a:off x="2495550" y="3814762"/>
            <a:ext cx="503238" cy="0"/>
          </a:xfrm>
          <a:prstGeom prst="straightConnector1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8" name="AutoShape 41"/>
          <p:cNvCxnSpPr>
            <a:cxnSpLocks noChangeShapeType="1"/>
            <a:stCxn id="6170" idx="3"/>
            <a:endCxn id="6156" idx="1"/>
          </p:cNvCxnSpPr>
          <p:nvPr/>
        </p:nvCxnSpPr>
        <p:spPr bwMode="auto">
          <a:xfrm>
            <a:off x="2495550" y="5399087"/>
            <a:ext cx="576263" cy="0"/>
          </a:xfrm>
          <a:prstGeom prst="straightConnector1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59" name="Text Box 42"/>
          <p:cNvSpPr txBox="1">
            <a:spLocks noChangeArrowheads="1"/>
          </p:cNvSpPr>
          <p:nvPr/>
        </p:nvSpPr>
        <p:spPr bwMode="auto">
          <a:xfrm>
            <a:off x="2187575" y="2876550"/>
            <a:ext cx="20344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" altLang="es-ES" sz="1600" b="1">
                <a:latin typeface="Arial" panose="020B0604020202020204" pitchFamily="34" charset="0"/>
              </a:rPr>
              <a:t>Pieza incompleta</a:t>
            </a:r>
            <a:endParaRPr lang="es-ES" altLang="es-ES" sz="1600" b="1" dirty="0">
              <a:latin typeface="Arial" panose="020B0604020202020204" pitchFamily="34" charset="0"/>
            </a:endParaRPr>
          </a:p>
        </p:txBody>
      </p:sp>
      <p:cxnSp>
        <p:nvCxnSpPr>
          <p:cNvPr id="5" name="Conector angular 4"/>
          <p:cNvCxnSpPr>
            <a:stCxn id="6170" idx="2"/>
            <a:endCxn id="6173" idx="0"/>
          </p:cNvCxnSpPr>
          <p:nvPr/>
        </p:nvCxnSpPr>
        <p:spPr>
          <a:xfrm rot="5400000" flipH="1">
            <a:off x="-24607" y="3921919"/>
            <a:ext cx="3960813" cy="12700"/>
          </a:xfrm>
          <a:prstGeom prst="bentConnector5">
            <a:avLst>
              <a:gd name="adj1" fmla="val -10461"/>
              <a:gd name="adj2" fmla="val 7512504"/>
              <a:gd name="adj3" fmla="val 110461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60" name="Text Box 43"/>
          <p:cNvSpPr txBox="1">
            <a:spLocks noChangeArrowheads="1"/>
          </p:cNvSpPr>
          <p:nvPr/>
        </p:nvSpPr>
        <p:spPr bwMode="auto">
          <a:xfrm>
            <a:off x="2135187" y="4379912"/>
            <a:ext cx="33369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" altLang="es-ES" sz="1600" b="1">
                <a:latin typeface="Arial" panose="020B0604020202020204" pitchFamily="34" charset="0"/>
              </a:rPr>
              <a:t>Cilindro en posición adelantada</a:t>
            </a:r>
          </a:p>
        </p:txBody>
      </p:sp>
      <p:sp>
        <p:nvSpPr>
          <p:cNvPr id="6155" name="AutoShape 38"/>
          <p:cNvSpPr>
            <a:spLocks noChangeArrowheads="1"/>
          </p:cNvSpPr>
          <p:nvPr/>
        </p:nvSpPr>
        <p:spPr bwMode="auto">
          <a:xfrm>
            <a:off x="2998788" y="3381375"/>
            <a:ext cx="1512887" cy="865187"/>
          </a:xfrm>
          <a:prstGeom prst="flowChartProcess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000" b="1">
                <a:solidFill>
                  <a:schemeClr val="bg1"/>
                </a:solidFill>
              </a:rPr>
              <a:t>Avanzar cilindro</a:t>
            </a:r>
          </a:p>
        </p:txBody>
      </p:sp>
      <p:sp>
        <p:nvSpPr>
          <p:cNvPr id="6156" name="AutoShape 39"/>
          <p:cNvSpPr>
            <a:spLocks noChangeArrowheads="1"/>
          </p:cNvSpPr>
          <p:nvPr/>
        </p:nvSpPr>
        <p:spPr bwMode="auto">
          <a:xfrm>
            <a:off x="3071813" y="4894262"/>
            <a:ext cx="1439862" cy="1008063"/>
          </a:xfrm>
          <a:prstGeom prst="flowChartProcess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2000" b="1">
                <a:solidFill>
                  <a:schemeClr val="bg1"/>
                </a:solidFill>
              </a:rPr>
              <a:t>Retroceder </a:t>
            </a:r>
            <a:r>
              <a:rPr lang="es-ES" altLang="es-ES" sz="2000" b="1" dirty="0">
                <a:solidFill>
                  <a:schemeClr val="bg1"/>
                </a:solidFill>
              </a:rPr>
              <a:t>cilindro</a:t>
            </a:r>
          </a:p>
        </p:txBody>
      </p:sp>
      <p:sp>
        <p:nvSpPr>
          <p:cNvPr id="6161" name="Text Box 44"/>
          <p:cNvSpPr txBox="1">
            <a:spLocks noChangeArrowheads="1"/>
          </p:cNvSpPr>
          <p:nvPr/>
        </p:nvSpPr>
        <p:spPr bwMode="auto">
          <a:xfrm>
            <a:off x="2063750" y="5984878"/>
            <a:ext cx="34176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" altLang="es-ES" sz="1600" b="1" dirty="0">
                <a:latin typeface="Arial" panose="020B0604020202020204" pitchFamily="34" charset="0"/>
              </a:rPr>
              <a:t>Cilindro en posición retrasada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186364" y="5214937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Acción / Salida</a:t>
            </a:r>
          </a:p>
        </p:txBody>
      </p:sp>
      <p:sp>
        <p:nvSpPr>
          <p:cNvPr id="54" name="CuadroTexto 53"/>
          <p:cNvSpPr txBox="1"/>
          <p:nvPr/>
        </p:nvSpPr>
        <p:spPr>
          <a:xfrm>
            <a:off x="400050" y="4343399"/>
            <a:ext cx="71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Etapa</a:t>
            </a:r>
          </a:p>
        </p:txBody>
      </p:sp>
      <p:sp>
        <p:nvSpPr>
          <p:cNvPr id="55" name="CuadroTexto 54"/>
          <p:cNvSpPr txBox="1"/>
          <p:nvPr/>
        </p:nvSpPr>
        <p:spPr>
          <a:xfrm>
            <a:off x="142875" y="2871788"/>
            <a:ext cx="1127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Transición</a:t>
            </a:r>
          </a:p>
          <a:p>
            <a:r>
              <a:rPr lang="es-ES" dirty="0"/>
              <a:t>/ Entrada</a:t>
            </a:r>
          </a:p>
        </p:txBody>
      </p:sp>
      <p:cxnSp>
        <p:nvCxnSpPr>
          <p:cNvPr id="14" name="Conector recto de flecha 13"/>
          <p:cNvCxnSpPr/>
          <p:nvPr/>
        </p:nvCxnSpPr>
        <p:spPr>
          <a:xfrm flipH="1">
            <a:off x="4757738" y="5443538"/>
            <a:ext cx="4143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de flecha 58"/>
          <p:cNvCxnSpPr/>
          <p:nvPr/>
        </p:nvCxnSpPr>
        <p:spPr>
          <a:xfrm>
            <a:off x="1257301" y="3071814"/>
            <a:ext cx="4143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de flecha 59"/>
          <p:cNvCxnSpPr/>
          <p:nvPr/>
        </p:nvCxnSpPr>
        <p:spPr>
          <a:xfrm flipV="1">
            <a:off x="857251" y="4100513"/>
            <a:ext cx="471487" cy="285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uadroTexto 62"/>
          <p:cNvSpPr txBox="1"/>
          <p:nvPr/>
        </p:nvSpPr>
        <p:spPr>
          <a:xfrm>
            <a:off x="3028951" y="2128837"/>
            <a:ext cx="1306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Etapa inicial</a:t>
            </a:r>
          </a:p>
        </p:txBody>
      </p:sp>
      <p:cxnSp>
        <p:nvCxnSpPr>
          <p:cNvPr id="64" name="Conector recto de flecha 63"/>
          <p:cNvCxnSpPr/>
          <p:nvPr/>
        </p:nvCxnSpPr>
        <p:spPr>
          <a:xfrm flipH="1">
            <a:off x="2628901" y="2357438"/>
            <a:ext cx="4143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ángulo 29">
            <a:extLst>
              <a:ext uri="{FF2B5EF4-FFF2-40B4-BE49-F238E27FC236}">
                <a16:creationId xmlns:a16="http://schemas.microsoft.com/office/drawing/2014/main" id="{8CD9F061-185B-49D5-9364-F742011234EA}"/>
              </a:ext>
            </a:extLst>
          </p:cNvPr>
          <p:cNvSpPr/>
          <p:nvPr/>
        </p:nvSpPr>
        <p:spPr>
          <a:xfrm>
            <a:off x="0" y="6547068"/>
            <a:ext cx="296876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s-ES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095763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A7436F2-4FB5-41C8-8071-C0672A115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Elementos usados en acciones y transiciones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39124DE-44F7-4D87-9D78-00758432B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95" y="1196752"/>
            <a:ext cx="4105469" cy="4336301"/>
          </a:xfrm>
        </p:spPr>
        <p:txBody>
          <a:bodyPr>
            <a:normAutofit fontScale="92500" lnSpcReduction="20000"/>
          </a:bodyPr>
          <a:lstStyle/>
          <a:p>
            <a:r>
              <a:rPr lang="es-ES" sz="2400"/>
              <a:t>En transiciones. Receptividades</a:t>
            </a:r>
          </a:p>
          <a:p>
            <a:pPr lvl="1"/>
            <a:r>
              <a:rPr lang="es-ES" sz="2100"/>
              <a:t>Entradas digitales:</a:t>
            </a:r>
          </a:p>
          <a:p>
            <a:pPr lvl="2"/>
            <a:r>
              <a:rPr lang="es-ES" sz="1900"/>
              <a:t>Sensores reed (b0, b1)</a:t>
            </a:r>
          </a:p>
          <a:p>
            <a:pPr lvl="2"/>
            <a:r>
              <a:rPr lang="es-ES" sz="1900"/>
              <a:t>Otros detectores de proximidad</a:t>
            </a:r>
          </a:p>
          <a:p>
            <a:pPr lvl="2"/>
            <a:r>
              <a:rPr lang="es-ES" sz="1900"/>
              <a:t>Pulsadores e interruptores</a:t>
            </a:r>
          </a:p>
          <a:p>
            <a:pPr lvl="1"/>
            <a:r>
              <a:rPr lang="es-ES" sz="2100"/>
              <a:t>Comparaciones con sensores analógicos</a:t>
            </a:r>
          </a:p>
          <a:p>
            <a:pPr lvl="1"/>
            <a:r>
              <a:rPr lang="es-ES" sz="2100"/>
              <a:t>Consultas a temporizaciones</a:t>
            </a:r>
          </a:p>
          <a:p>
            <a:pPr lvl="1"/>
            <a:r>
              <a:rPr lang="es-ES" sz="2100"/>
              <a:t>Consultas a contadores</a:t>
            </a:r>
          </a:p>
          <a:p>
            <a:pPr lvl="1"/>
            <a:r>
              <a:rPr lang="es-ES" sz="21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Etapas de otros </a:t>
            </a:r>
            <a:r>
              <a:rPr lang="es-ES" sz="21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Grafcet</a:t>
            </a:r>
            <a:r>
              <a:rPr lang="es-ES" sz="21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supervisores</a:t>
            </a:r>
          </a:p>
          <a:p>
            <a:pPr lvl="1"/>
            <a:r>
              <a:rPr lang="es-ES" sz="21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Consultas a </a:t>
            </a:r>
            <a:r>
              <a:rPr lang="es-ES" sz="21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flags</a:t>
            </a:r>
            <a:r>
              <a:rPr lang="es-ES" sz="21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de inicio o fin de subrutinas</a:t>
            </a:r>
          </a:p>
          <a:p>
            <a:pPr lvl="1"/>
            <a:r>
              <a:rPr lang="es-ES" sz="21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Pulsos de sincronización </a:t>
            </a:r>
            <a:endParaRPr lang="es-E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F5E84FE-801D-4373-A90C-ABCBF83A9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5</a:t>
            </a:fld>
            <a:endParaRPr kumimoji="0" lang="es-ES"/>
          </a:p>
        </p:txBody>
      </p:sp>
      <p:sp>
        <p:nvSpPr>
          <p:cNvPr id="7" name="Marcador de contenido 5">
            <a:extLst>
              <a:ext uri="{FF2B5EF4-FFF2-40B4-BE49-F238E27FC236}">
                <a16:creationId xmlns:a16="http://schemas.microsoft.com/office/drawing/2014/main" id="{4E0F2997-03FD-4C42-AABE-49B8B1BEDE73}"/>
              </a:ext>
            </a:extLst>
          </p:cNvPr>
          <p:cNvSpPr txBox="1">
            <a:spLocks/>
          </p:cNvSpPr>
          <p:nvPr/>
        </p:nvSpPr>
        <p:spPr>
          <a:xfrm>
            <a:off x="4637689" y="1196753"/>
            <a:ext cx="3909152" cy="445759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es-ES"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es-ES" sz="24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es-ES" sz="20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es-ES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es-ES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En acciones. Acciones:</a:t>
            </a:r>
          </a:p>
          <a:p>
            <a:pPr lvl="1"/>
            <a:r>
              <a:rPr lang="es-ES"/>
              <a:t>Salidas digitales:</a:t>
            </a:r>
          </a:p>
          <a:p>
            <a:pPr lvl="2"/>
            <a:r>
              <a:rPr lang="es-ES"/>
              <a:t>Electroválvulas (B+, B-)</a:t>
            </a:r>
          </a:p>
          <a:p>
            <a:pPr lvl="2"/>
            <a:r>
              <a:rPr lang="es-ES"/>
              <a:t>Relés para contactores </a:t>
            </a:r>
          </a:p>
          <a:p>
            <a:pPr lvl="2"/>
            <a:r>
              <a:rPr lang="es-ES"/>
              <a:t>Activación de conversores de frecuencia</a:t>
            </a:r>
          </a:p>
          <a:p>
            <a:pPr lvl="2"/>
            <a:r>
              <a:rPr lang="es-ES"/>
              <a:t>Lámparas de aviso</a:t>
            </a:r>
          </a:p>
          <a:p>
            <a:pPr lvl="1"/>
            <a:r>
              <a:rPr lang="es-ES"/>
              <a:t>Asignación de salidas analógicas</a:t>
            </a:r>
          </a:p>
          <a:p>
            <a:pPr lvl="1"/>
            <a:r>
              <a:rPr lang="es-ES"/>
              <a:t>Operaciones matemáticas:</a:t>
            </a:r>
          </a:p>
          <a:p>
            <a:pPr lvl="2"/>
            <a:r>
              <a:rPr lang="es-ES"/>
              <a:t>asignación de contadores </a:t>
            </a:r>
          </a:p>
          <a:p>
            <a:pPr lvl="2"/>
            <a:r>
              <a:rPr lang="es-ES"/>
              <a:t>incremento/decremento de contadores</a:t>
            </a:r>
          </a:p>
          <a:p>
            <a:pPr lvl="1"/>
            <a:r>
              <a:rPr lang="es-ES">
                <a:solidFill>
                  <a:schemeClr val="accent1">
                    <a:lumMod val="60000"/>
                    <a:lumOff val="40000"/>
                  </a:schemeClr>
                </a:solidFill>
              </a:rPr>
              <a:t>Reseteo o activación de Grafcets supervisados </a:t>
            </a:r>
          </a:p>
          <a:p>
            <a:pPr lvl="1"/>
            <a:r>
              <a:rPr lang="es-ES">
                <a:solidFill>
                  <a:schemeClr val="accent1">
                    <a:lumMod val="60000"/>
                    <a:lumOff val="40000"/>
                  </a:schemeClr>
                </a:solidFill>
              </a:rPr>
              <a:t>“Puesta a 1 o a 0 de flags de inicio o fin de subrutina”</a:t>
            </a:r>
          </a:p>
        </p:txBody>
      </p:sp>
      <p:sp>
        <p:nvSpPr>
          <p:cNvPr id="8" name="Marcador de contenido 5">
            <a:extLst>
              <a:ext uri="{FF2B5EF4-FFF2-40B4-BE49-F238E27FC236}">
                <a16:creationId xmlns:a16="http://schemas.microsoft.com/office/drawing/2014/main" id="{2801E8BE-BF4E-4E1F-BD6D-33CD8D9EA2DA}"/>
              </a:ext>
            </a:extLst>
          </p:cNvPr>
          <p:cNvSpPr txBox="1">
            <a:spLocks/>
          </p:cNvSpPr>
          <p:nvPr/>
        </p:nvSpPr>
        <p:spPr>
          <a:xfrm>
            <a:off x="242595" y="5537251"/>
            <a:ext cx="4105469" cy="124455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es-ES"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es-ES" sz="24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es-ES" sz="20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es-ES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es-ES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/>
              <a:t>En transiciones:</a:t>
            </a:r>
          </a:p>
          <a:p>
            <a:pPr lvl="1"/>
            <a:r>
              <a:rPr lang="es-ES" sz="1800"/>
              <a:t>Ejemplos descriptivos: “Ha retrocedido”, “Ha subido”, o bien “Espera avance”</a:t>
            </a:r>
          </a:p>
          <a:p>
            <a:pPr lvl="1"/>
            <a:r>
              <a:rPr lang="es-ES" sz="1800"/>
              <a:t>En las transiciones se consulta. </a:t>
            </a:r>
            <a:r>
              <a:rPr lang="es-ES" sz="1800">
                <a:solidFill>
                  <a:srgbClr val="FF0000"/>
                </a:solidFill>
              </a:rPr>
              <a:t>Nunca</a:t>
            </a:r>
            <a:r>
              <a:rPr lang="es-ES" sz="1800"/>
              <a:t> se asignará en las transiciones. </a:t>
            </a:r>
            <a:r>
              <a:rPr lang="es-ES" sz="180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9" name="Marcador de contenido 5">
            <a:extLst>
              <a:ext uri="{FF2B5EF4-FFF2-40B4-BE49-F238E27FC236}">
                <a16:creationId xmlns:a16="http://schemas.microsoft.com/office/drawing/2014/main" id="{3E7FC29E-8633-4548-9AF0-C51DE141BB07}"/>
              </a:ext>
            </a:extLst>
          </p:cNvPr>
          <p:cNvSpPr txBox="1">
            <a:spLocks/>
          </p:cNvSpPr>
          <p:nvPr/>
        </p:nvSpPr>
        <p:spPr>
          <a:xfrm>
            <a:off x="4506312" y="5582262"/>
            <a:ext cx="3846760" cy="113921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es-ES"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es-ES" sz="24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es-ES" sz="20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0" lang="es-ES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0" lang="es-ES"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En acciones:</a:t>
            </a:r>
          </a:p>
          <a:p>
            <a:pPr lvl="1"/>
            <a:r>
              <a:rPr lang="es-ES"/>
              <a:t>Ejemplos descriptivos “Retroceder”, “Subir”, “Avanzar”</a:t>
            </a:r>
          </a:p>
          <a:p>
            <a:pPr lvl="1"/>
            <a:r>
              <a:rPr lang="es-ES"/>
              <a:t>En las acciones no se consulta, pero sí se asigna.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C2630C1-5556-4791-BB59-E989D7AA1C37}"/>
              </a:ext>
            </a:extLst>
          </p:cNvPr>
          <p:cNvSpPr/>
          <p:nvPr/>
        </p:nvSpPr>
        <p:spPr>
          <a:xfrm>
            <a:off x="0" y="6547068"/>
            <a:ext cx="296876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s-ES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840729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Ejemplo 1. Carro</a:t>
            </a:r>
          </a:p>
        </p:txBody>
      </p:sp>
      <p:pic>
        <p:nvPicPr>
          <p:cNvPr id="5" name="1_Carrito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114" y="1027716"/>
            <a:ext cx="8871996" cy="4990498"/>
          </a:xfr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6</a:t>
            </a:fld>
            <a:endParaRPr kumimoji="0" lang="es-ES"/>
          </a:p>
        </p:txBody>
      </p:sp>
    </p:spTree>
    <p:extLst>
      <p:ext uri="{BB962C8B-B14F-4D97-AF65-F5344CB8AC3E}">
        <p14:creationId xmlns:p14="http://schemas.microsoft.com/office/powerpoint/2010/main" val="121124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/>
              <a:t>Elementos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96752"/>
            <a:ext cx="8382000" cy="2489423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s-ES" altLang="es-ES" sz="2400" dirty="0"/>
              <a:t>ETAPA. </a:t>
            </a:r>
            <a:r>
              <a:rPr lang="es-ES" altLang="es-ES" sz="2400" dirty="0">
                <a:solidFill>
                  <a:schemeClr val="tx1"/>
                </a:solidFill>
              </a:rPr>
              <a:t>Estado de funcionamiento cualitativamente diferenciable. Puede estar activa o inactiva.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s-ES" altLang="es-ES" sz="2400" dirty="0"/>
              <a:t>TRANSICIÓN. </a:t>
            </a:r>
            <a:r>
              <a:rPr lang="es-ES" altLang="es-ES" sz="2400" dirty="0">
                <a:solidFill>
                  <a:schemeClr val="tx1"/>
                </a:solidFill>
              </a:rPr>
              <a:t>Indica la posibilidad de evolución entre etapas. Puede estar validada o no validada.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s-ES" altLang="es-ES" sz="2400" dirty="0"/>
              <a:t>UNIONES o ARCOS ORIENTADOS. </a:t>
            </a:r>
            <a:r>
              <a:rPr lang="es-ES" altLang="es-ES" sz="2400" dirty="0">
                <a:solidFill>
                  <a:schemeClr val="tx1"/>
                </a:solidFill>
              </a:rPr>
              <a:t>Indican las vías de evolución. Conectan entre sí etapas y transiciones.</a:t>
            </a:r>
          </a:p>
        </p:txBody>
      </p:sp>
      <p:sp>
        <p:nvSpPr>
          <p:cNvPr id="8197" name="1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680099B-EC37-414D-BED0-8BFE0B90A2D1}" type="slidenum">
              <a:rPr lang="es-ES" altLang="es-ES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s-ES" altLang="es-ES" sz="1400">
              <a:latin typeface="Arial" panose="020B0604020202020204" pitchFamily="34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509588" y="3810000"/>
            <a:ext cx="82296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SzPct val="75000"/>
              <a:buFont typeface="Wingdings" panose="05000000000000000000" pitchFamily="2" charset="2"/>
              <a:buChar char="n"/>
            </a:pPr>
            <a:r>
              <a:rPr lang="es-ES" altLang="es-ES" sz="2800" dirty="0"/>
              <a:t>Interpretación:</a:t>
            </a:r>
          </a:p>
          <a:p>
            <a:pPr lvl="1" eaLnBrk="1" hangingPunct="1">
              <a:lnSpc>
                <a:spcPct val="90000"/>
              </a:lnSpc>
              <a:buSzPct val="80000"/>
              <a:buFont typeface="Wingdings" panose="05000000000000000000" pitchFamily="2" charset="2"/>
              <a:buChar char="¨"/>
            </a:pPr>
            <a:r>
              <a:rPr lang="es-ES" altLang="es-ES" sz="2400" dirty="0"/>
              <a:t>Acciones asociadas a las etapas. </a:t>
            </a:r>
          </a:p>
          <a:p>
            <a:pPr marL="457200" lvl="1" indent="0" eaLnBrk="1" hangingPunct="1">
              <a:lnSpc>
                <a:spcPct val="90000"/>
              </a:lnSpc>
              <a:buSzPct val="80000"/>
              <a:buNone/>
            </a:pPr>
            <a:r>
              <a:rPr lang="es-ES" altLang="es-ES" sz="2400" dirty="0"/>
              <a:t>	Típicamente salidas digitales </a:t>
            </a:r>
          </a:p>
          <a:p>
            <a:pPr lvl="1" eaLnBrk="1" hangingPunct="1">
              <a:lnSpc>
                <a:spcPct val="90000"/>
              </a:lnSpc>
              <a:buSzPct val="80000"/>
              <a:buFont typeface="Wingdings" panose="05000000000000000000" pitchFamily="2" charset="2"/>
              <a:buChar char="¨"/>
            </a:pPr>
            <a:r>
              <a:rPr lang="es-ES" altLang="es-ES" sz="2400" dirty="0"/>
              <a:t>Receptividades o condiciones asociadas a las transiciones. 	Típicamente entradas digitales. </a:t>
            </a:r>
          </a:p>
          <a:p>
            <a:pPr marL="457200" lvl="1" indent="0" eaLnBrk="1" hangingPunct="1">
              <a:lnSpc>
                <a:spcPct val="90000"/>
              </a:lnSpc>
              <a:buSzPct val="80000"/>
              <a:buNone/>
            </a:pPr>
            <a:r>
              <a:rPr lang="es-ES" altLang="es-ES" sz="2400" dirty="0"/>
              <a:t>	Pueden ser verdaderas o falsas.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0" y="6547068"/>
            <a:ext cx="296876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s-ES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086719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ángulo redondeado 78"/>
          <p:cNvSpPr/>
          <p:nvPr/>
        </p:nvSpPr>
        <p:spPr>
          <a:xfrm>
            <a:off x="171450" y="1057275"/>
            <a:ext cx="3486150" cy="5186363"/>
          </a:xfrm>
          <a:prstGeom prst="roundRect">
            <a:avLst>
              <a:gd name="adj" fmla="val 619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" name="Rectángulo redondeado 77"/>
          <p:cNvSpPr/>
          <p:nvPr/>
        </p:nvSpPr>
        <p:spPr>
          <a:xfrm>
            <a:off x="3814763" y="1042989"/>
            <a:ext cx="5186362" cy="5186363"/>
          </a:xfrm>
          <a:prstGeom prst="roundRect">
            <a:avLst>
              <a:gd name="adj" fmla="val 619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Niveles del </a:t>
            </a:r>
            <a:r>
              <a:rPr lang="es-ES" dirty="0" err="1"/>
              <a:t>Grafcet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8</a:t>
            </a:fld>
            <a:endParaRPr kumimoji="0" lang="es-ES"/>
          </a:p>
        </p:txBody>
      </p:sp>
      <p:sp>
        <p:nvSpPr>
          <p:cNvPr id="5" name="CuadroTexto 4"/>
          <p:cNvSpPr txBox="1"/>
          <p:nvPr/>
        </p:nvSpPr>
        <p:spPr>
          <a:xfrm>
            <a:off x="5357813" y="1128714"/>
            <a:ext cx="242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Descripción Tecnológica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85787" y="1154886"/>
            <a:ext cx="2343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Descripción Funcional</a:t>
            </a:r>
          </a:p>
        </p:txBody>
      </p:sp>
      <p:grpSp>
        <p:nvGrpSpPr>
          <p:cNvPr id="35" name="Grupo 34"/>
          <p:cNvGrpSpPr/>
          <p:nvPr/>
        </p:nvGrpSpPr>
        <p:grpSpPr>
          <a:xfrm>
            <a:off x="804460" y="2197688"/>
            <a:ext cx="2681690" cy="3337730"/>
            <a:chOff x="1133073" y="2154825"/>
            <a:chExt cx="2681690" cy="3337730"/>
          </a:xfrm>
        </p:grpSpPr>
        <p:cxnSp>
          <p:nvCxnSpPr>
            <p:cNvPr id="19" name="Conector angular 18"/>
            <p:cNvCxnSpPr>
              <a:stCxn id="12" idx="2"/>
              <a:endCxn id="9" idx="0"/>
            </p:cNvCxnSpPr>
            <p:nvPr/>
          </p:nvCxnSpPr>
          <p:spPr>
            <a:xfrm rot="5400000" flipH="1">
              <a:off x="39754" y="3659420"/>
              <a:ext cx="3009189" cy="9649"/>
            </a:xfrm>
            <a:prstGeom prst="bentConnector5">
              <a:avLst>
                <a:gd name="adj1" fmla="val -10461"/>
                <a:gd name="adj2" fmla="val 7512504"/>
                <a:gd name="adj3" fmla="val 110461"/>
              </a:avLst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 Box 43"/>
            <p:cNvSpPr txBox="1">
              <a:spLocks noChangeArrowheads="1"/>
            </p:cNvSpPr>
            <p:nvPr/>
          </p:nvSpPr>
          <p:spPr bwMode="auto">
            <a:xfrm>
              <a:off x="1692274" y="3986213"/>
              <a:ext cx="212248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o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o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s-ES" altLang="es-ES" sz="1400" dirty="0">
                  <a:latin typeface="Arial" panose="020B0604020202020204" pitchFamily="34" charset="0"/>
                </a:rPr>
                <a:t>Cilindro adelantado</a:t>
              </a:r>
            </a:p>
          </p:txBody>
        </p:sp>
        <p:cxnSp>
          <p:nvCxnSpPr>
            <p:cNvPr id="7" name="AutoShape 26"/>
            <p:cNvCxnSpPr>
              <a:cxnSpLocks noChangeShapeType="1"/>
              <a:stCxn id="9" idx="2"/>
              <a:endCxn id="11" idx="0"/>
            </p:cNvCxnSpPr>
            <p:nvPr/>
          </p:nvCxnSpPr>
          <p:spPr bwMode="auto">
            <a:xfrm>
              <a:off x="1544349" y="2812143"/>
              <a:ext cx="0" cy="436604"/>
            </a:xfrm>
            <a:prstGeom prst="straightConnector1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AutoShape 27"/>
            <p:cNvCxnSpPr>
              <a:cxnSpLocks noChangeShapeType="1"/>
              <a:stCxn id="11" idx="2"/>
              <a:endCxn id="12" idx="0"/>
            </p:cNvCxnSpPr>
            <p:nvPr/>
          </p:nvCxnSpPr>
          <p:spPr bwMode="auto">
            <a:xfrm>
              <a:off x="1544349" y="3906064"/>
              <a:ext cx="0" cy="492084"/>
            </a:xfrm>
            <a:prstGeom prst="straightConnector1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AutoShape 21"/>
            <p:cNvSpPr>
              <a:spLocks noChangeArrowheads="1"/>
            </p:cNvSpPr>
            <p:nvPr/>
          </p:nvSpPr>
          <p:spPr bwMode="auto">
            <a:xfrm>
              <a:off x="1133073" y="3248747"/>
              <a:ext cx="821345" cy="657318"/>
            </a:xfrm>
            <a:prstGeom prst="flowChartProcess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o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o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ES" sz="1600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2" name="AutoShape 22"/>
            <p:cNvSpPr>
              <a:spLocks noChangeArrowheads="1"/>
            </p:cNvSpPr>
            <p:nvPr/>
          </p:nvSpPr>
          <p:spPr bwMode="auto">
            <a:xfrm>
              <a:off x="1134279" y="4398148"/>
              <a:ext cx="820140" cy="765866"/>
            </a:xfrm>
            <a:prstGeom prst="flowChartProcess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o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o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ES" sz="1600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3" name="Line 35"/>
            <p:cNvSpPr>
              <a:spLocks noChangeShapeType="1"/>
            </p:cNvSpPr>
            <p:nvPr/>
          </p:nvSpPr>
          <p:spPr bwMode="auto">
            <a:xfrm>
              <a:off x="1473190" y="5359404"/>
              <a:ext cx="164028" cy="0"/>
            </a:xfrm>
            <a:prstGeom prst="line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" name="Line 36"/>
            <p:cNvSpPr>
              <a:spLocks noChangeShapeType="1"/>
            </p:cNvSpPr>
            <p:nvPr/>
          </p:nvSpPr>
          <p:spPr bwMode="auto">
            <a:xfrm>
              <a:off x="1473190" y="4178642"/>
              <a:ext cx="164028" cy="0"/>
            </a:xfrm>
            <a:prstGeom prst="line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grpSp>
          <p:nvGrpSpPr>
            <p:cNvPr id="32" name="Grupo 31"/>
            <p:cNvGrpSpPr/>
            <p:nvPr/>
          </p:nvGrpSpPr>
          <p:grpSpPr>
            <a:xfrm>
              <a:off x="1134279" y="2154825"/>
              <a:ext cx="820140" cy="874415"/>
              <a:chOff x="1416050" y="1941512"/>
              <a:chExt cx="1079500" cy="1150940"/>
            </a:xfrm>
          </p:grpSpPr>
          <p:sp>
            <p:nvSpPr>
              <p:cNvPr id="9" name="AutoShape 19"/>
              <p:cNvSpPr>
                <a:spLocks noChangeArrowheads="1"/>
              </p:cNvSpPr>
              <p:nvPr/>
            </p:nvSpPr>
            <p:spPr bwMode="auto">
              <a:xfrm>
                <a:off x="1416050" y="1941512"/>
                <a:ext cx="1079500" cy="865188"/>
              </a:xfrm>
              <a:prstGeom prst="flowChartProcess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s-ES" altLang="es-E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Rectangle 20"/>
              <p:cNvSpPr>
                <a:spLocks noChangeArrowheads="1"/>
              </p:cNvSpPr>
              <p:nvPr/>
            </p:nvSpPr>
            <p:spPr bwMode="auto">
              <a:xfrm>
                <a:off x="1487488" y="2057400"/>
                <a:ext cx="936625" cy="6477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s-ES" altLang="es-ES" sz="1600" b="1">
                    <a:solidFill>
                      <a:schemeClr val="bg1"/>
                    </a:solidFill>
                  </a:rPr>
                  <a:t>0</a:t>
                </a:r>
                <a:endParaRPr lang="es-ES" altLang="es-E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Line 37"/>
              <p:cNvSpPr>
                <a:spLocks noChangeShapeType="1"/>
              </p:cNvSpPr>
              <p:nvPr/>
            </p:nvSpPr>
            <p:spPr bwMode="auto">
              <a:xfrm>
                <a:off x="1862138" y="3092452"/>
                <a:ext cx="215900" cy="0"/>
              </a:xfrm>
              <a:prstGeom prst="line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cxnSp>
          <p:nvCxnSpPr>
            <p:cNvPr id="16" name="AutoShape 40"/>
            <p:cNvCxnSpPr>
              <a:cxnSpLocks noChangeShapeType="1"/>
              <a:stCxn id="11" idx="3"/>
              <a:endCxn id="21" idx="1"/>
            </p:cNvCxnSpPr>
            <p:nvPr/>
          </p:nvCxnSpPr>
          <p:spPr bwMode="auto">
            <a:xfrm>
              <a:off x="1954419" y="3578008"/>
              <a:ext cx="382330" cy="0"/>
            </a:xfrm>
            <a:prstGeom prst="straightConnector1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AutoShape 41"/>
            <p:cNvCxnSpPr>
              <a:cxnSpLocks noChangeShapeType="1"/>
              <a:stCxn id="12" idx="3"/>
              <a:endCxn id="22" idx="1"/>
            </p:cNvCxnSpPr>
            <p:nvPr/>
          </p:nvCxnSpPr>
          <p:spPr bwMode="auto">
            <a:xfrm>
              <a:off x="1954419" y="4781081"/>
              <a:ext cx="437810" cy="0"/>
            </a:xfrm>
            <a:prstGeom prst="straightConnector1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Text Box 42"/>
            <p:cNvSpPr txBox="1">
              <a:spLocks noChangeArrowheads="1"/>
            </p:cNvSpPr>
            <p:nvPr/>
          </p:nvSpPr>
          <p:spPr bwMode="auto">
            <a:xfrm>
              <a:off x="1720437" y="2843213"/>
              <a:ext cx="185143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o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o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s-ES" altLang="es-ES" sz="1400">
                  <a:latin typeface="Arial" panose="020B0604020202020204" pitchFamily="34" charset="0"/>
                </a:rPr>
                <a:t>Pieza incompleta</a:t>
              </a:r>
              <a:endParaRPr lang="es-ES" altLang="es-ES" sz="1400" dirty="0">
                <a:latin typeface="Arial" panose="020B0604020202020204" pitchFamily="34" charset="0"/>
              </a:endParaRPr>
            </a:p>
          </p:txBody>
        </p:sp>
        <p:sp>
          <p:nvSpPr>
            <p:cNvPr id="21" name="AutoShape 38"/>
            <p:cNvSpPr>
              <a:spLocks noChangeArrowheads="1"/>
            </p:cNvSpPr>
            <p:nvPr/>
          </p:nvSpPr>
          <p:spPr bwMode="auto">
            <a:xfrm>
              <a:off x="2336749" y="3248747"/>
              <a:ext cx="1149401" cy="657317"/>
            </a:xfrm>
            <a:prstGeom prst="flowChartProcess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o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o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ES" sz="1600" b="1">
                  <a:solidFill>
                    <a:schemeClr val="bg1"/>
                  </a:solidFill>
                </a:rPr>
                <a:t>Avanzar </a:t>
              </a:r>
              <a:r>
                <a:rPr lang="es-ES" altLang="es-ES" sz="1600" b="1" dirty="0">
                  <a:solidFill>
                    <a:schemeClr val="bg1"/>
                  </a:solidFill>
                </a:rPr>
                <a:t>cilindro</a:t>
              </a:r>
            </a:p>
          </p:txBody>
        </p:sp>
        <p:sp>
          <p:nvSpPr>
            <p:cNvPr id="22" name="AutoShape 39"/>
            <p:cNvSpPr>
              <a:spLocks noChangeArrowheads="1"/>
            </p:cNvSpPr>
            <p:nvPr/>
          </p:nvSpPr>
          <p:spPr bwMode="auto">
            <a:xfrm>
              <a:off x="2392229" y="4398148"/>
              <a:ext cx="1179645" cy="765866"/>
            </a:xfrm>
            <a:prstGeom prst="flowChartProcess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o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o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ES" sz="1600" b="1">
                  <a:solidFill>
                    <a:schemeClr val="bg1"/>
                  </a:solidFill>
                </a:rPr>
                <a:t>Retroceder </a:t>
              </a:r>
              <a:r>
                <a:rPr lang="es-ES" altLang="es-ES" sz="1600" b="1" dirty="0">
                  <a:solidFill>
                    <a:schemeClr val="bg1"/>
                  </a:solidFill>
                </a:rPr>
                <a:t>cilindro</a:t>
              </a:r>
            </a:p>
          </p:txBody>
        </p:sp>
        <p:sp>
          <p:nvSpPr>
            <p:cNvPr id="23" name="Text Box 44"/>
            <p:cNvSpPr txBox="1">
              <a:spLocks noChangeArrowheads="1"/>
            </p:cNvSpPr>
            <p:nvPr/>
          </p:nvSpPr>
          <p:spPr bwMode="auto">
            <a:xfrm>
              <a:off x="1749425" y="5184778"/>
              <a:ext cx="16510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o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o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s-ES" altLang="es-ES" sz="1400" dirty="0">
                  <a:latin typeface="Arial" panose="020B0604020202020204" pitchFamily="34" charset="0"/>
                </a:rPr>
                <a:t>Cilindro retraído</a:t>
              </a:r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4233461" y="2554875"/>
            <a:ext cx="4970286" cy="3337730"/>
            <a:chOff x="1133073" y="2154825"/>
            <a:chExt cx="4970286" cy="3337730"/>
          </a:xfrm>
        </p:grpSpPr>
        <p:cxnSp>
          <p:nvCxnSpPr>
            <p:cNvPr id="37" name="Conector angular 36"/>
            <p:cNvCxnSpPr>
              <a:stCxn id="42" idx="2"/>
              <a:endCxn id="52" idx="0"/>
            </p:cNvCxnSpPr>
            <p:nvPr/>
          </p:nvCxnSpPr>
          <p:spPr>
            <a:xfrm rot="5400000" flipH="1">
              <a:off x="39754" y="3659420"/>
              <a:ext cx="3009189" cy="9649"/>
            </a:xfrm>
            <a:prstGeom prst="bentConnector5">
              <a:avLst>
                <a:gd name="adj1" fmla="val -10461"/>
                <a:gd name="adj2" fmla="val 7512504"/>
                <a:gd name="adj3" fmla="val 110461"/>
              </a:avLst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 Box 43"/>
            <p:cNvSpPr txBox="1">
              <a:spLocks noChangeArrowheads="1"/>
            </p:cNvSpPr>
            <p:nvPr/>
          </p:nvSpPr>
          <p:spPr bwMode="auto">
            <a:xfrm>
              <a:off x="1692274" y="3986213"/>
              <a:ext cx="212248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o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o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s-ES" altLang="es-ES" sz="1400" dirty="0">
                  <a:latin typeface="Arial" panose="020B0604020202020204" pitchFamily="34" charset="0"/>
                </a:rPr>
                <a:t>a1</a:t>
              </a:r>
            </a:p>
          </p:txBody>
        </p:sp>
        <p:cxnSp>
          <p:nvCxnSpPr>
            <p:cNvPr id="39" name="AutoShape 26"/>
            <p:cNvCxnSpPr>
              <a:cxnSpLocks noChangeShapeType="1"/>
              <a:stCxn id="52" idx="2"/>
              <a:endCxn id="41" idx="0"/>
            </p:cNvCxnSpPr>
            <p:nvPr/>
          </p:nvCxnSpPr>
          <p:spPr bwMode="auto">
            <a:xfrm>
              <a:off x="1544349" y="2812143"/>
              <a:ext cx="0" cy="436604"/>
            </a:xfrm>
            <a:prstGeom prst="straightConnector1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AutoShape 27"/>
            <p:cNvCxnSpPr>
              <a:cxnSpLocks noChangeShapeType="1"/>
              <a:stCxn id="41" idx="2"/>
              <a:endCxn id="42" idx="0"/>
            </p:cNvCxnSpPr>
            <p:nvPr/>
          </p:nvCxnSpPr>
          <p:spPr bwMode="auto">
            <a:xfrm>
              <a:off x="1544349" y="3906064"/>
              <a:ext cx="0" cy="492084"/>
            </a:xfrm>
            <a:prstGeom prst="straightConnector1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" name="AutoShape 21"/>
            <p:cNvSpPr>
              <a:spLocks noChangeArrowheads="1"/>
            </p:cNvSpPr>
            <p:nvPr/>
          </p:nvSpPr>
          <p:spPr bwMode="auto">
            <a:xfrm>
              <a:off x="1133073" y="3248747"/>
              <a:ext cx="821345" cy="657318"/>
            </a:xfrm>
            <a:prstGeom prst="flowChartProcess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o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o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ES" sz="1600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42" name="AutoShape 22"/>
            <p:cNvSpPr>
              <a:spLocks noChangeArrowheads="1"/>
            </p:cNvSpPr>
            <p:nvPr/>
          </p:nvSpPr>
          <p:spPr bwMode="auto">
            <a:xfrm>
              <a:off x="1134279" y="4398148"/>
              <a:ext cx="820140" cy="765866"/>
            </a:xfrm>
            <a:prstGeom prst="flowChartProcess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o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o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ES" sz="1600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43" name="Line 35"/>
            <p:cNvSpPr>
              <a:spLocks noChangeShapeType="1"/>
            </p:cNvSpPr>
            <p:nvPr/>
          </p:nvSpPr>
          <p:spPr bwMode="auto">
            <a:xfrm>
              <a:off x="1473190" y="5359404"/>
              <a:ext cx="164028" cy="0"/>
            </a:xfrm>
            <a:prstGeom prst="line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4" name="Line 36"/>
            <p:cNvSpPr>
              <a:spLocks noChangeShapeType="1"/>
            </p:cNvSpPr>
            <p:nvPr/>
          </p:nvSpPr>
          <p:spPr bwMode="auto">
            <a:xfrm>
              <a:off x="1473190" y="4178642"/>
              <a:ext cx="164028" cy="0"/>
            </a:xfrm>
            <a:prstGeom prst="line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grpSp>
          <p:nvGrpSpPr>
            <p:cNvPr id="45" name="Grupo 44"/>
            <p:cNvGrpSpPr/>
            <p:nvPr/>
          </p:nvGrpSpPr>
          <p:grpSpPr>
            <a:xfrm>
              <a:off x="1134279" y="2154825"/>
              <a:ext cx="820140" cy="874415"/>
              <a:chOff x="1416050" y="1941512"/>
              <a:chExt cx="1079500" cy="1150940"/>
            </a:xfrm>
          </p:grpSpPr>
          <p:sp>
            <p:nvSpPr>
              <p:cNvPr id="52" name="AutoShape 19"/>
              <p:cNvSpPr>
                <a:spLocks noChangeArrowheads="1"/>
              </p:cNvSpPr>
              <p:nvPr/>
            </p:nvSpPr>
            <p:spPr bwMode="auto">
              <a:xfrm>
                <a:off x="1416050" y="1941512"/>
                <a:ext cx="1079500" cy="865188"/>
              </a:xfrm>
              <a:prstGeom prst="flowChartProcess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s-ES" altLang="es-E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Rectangle 20"/>
              <p:cNvSpPr>
                <a:spLocks noChangeArrowheads="1"/>
              </p:cNvSpPr>
              <p:nvPr/>
            </p:nvSpPr>
            <p:spPr bwMode="auto">
              <a:xfrm>
                <a:off x="1487488" y="2057400"/>
                <a:ext cx="936625" cy="6477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s-ES" altLang="es-ES" sz="1600" b="1">
                    <a:solidFill>
                      <a:schemeClr val="bg1"/>
                    </a:solidFill>
                  </a:rPr>
                  <a:t>0</a:t>
                </a:r>
                <a:endParaRPr lang="es-ES" altLang="es-E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Line 37"/>
              <p:cNvSpPr>
                <a:spLocks noChangeShapeType="1"/>
              </p:cNvSpPr>
              <p:nvPr/>
            </p:nvSpPr>
            <p:spPr bwMode="auto">
              <a:xfrm>
                <a:off x="1862138" y="3092452"/>
                <a:ext cx="215900" cy="0"/>
              </a:xfrm>
              <a:prstGeom prst="line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cxnSp>
          <p:nvCxnSpPr>
            <p:cNvPr id="46" name="AutoShape 40"/>
            <p:cNvCxnSpPr>
              <a:cxnSpLocks noChangeShapeType="1"/>
              <a:stCxn id="41" idx="3"/>
              <a:endCxn id="49" idx="1"/>
            </p:cNvCxnSpPr>
            <p:nvPr/>
          </p:nvCxnSpPr>
          <p:spPr bwMode="auto">
            <a:xfrm>
              <a:off x="1954418" y="3577406"/>
              <a:ext cx="382331" cy="0"/>
            </a:xfrm>
            <a:prstGeom prst="straightConnector1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" name="AutoShape 41"/>
            <p:cNvCxnSpPr>
              <a:cxnSpLocks noChangeShapeType="1"/>
              <a:stCxn id="42" idx="3"/>
              <a:endCxn id="50" idx="1"/>
            </p:cNvCxnSpPr>
            <p:nvPr/>
          </p:nvCxnSpPr>
          <p:spPr bwMode="auto">
            <a:xfrm>
              <a:off x="1954419" y="4781081"/>
              <a:ext cx="437810" cy="0"/>
            </a:xfrm>
            <a:prstGeom prst="straightConnector1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8" name="Text Box 42"/>
            <p:cNvSpPr txBox="1">
              <a:spLocks noChangeArrowheads="1"/>
            </p:cNvSpPr>
            <p:nvPr/>
          </p:nvSpPr>
          <p:spPr bwMode="auto">
            <a:xfrm>
              <a:off x="1720437" y="2843213"/>
              <a:ext cx="185143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o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o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s-ES" altLang="es-ES" sz="1400">
                  <a:latin typeface="Arial" panose="020B0604020202020204" pitchFamily="34" charset="0"/>
                </a:rPr>
                <a:t>SBase &amp; ¬STapon</a:t>
              </a:r>
              <a:endParaRPr lang="es-ES" altLang="es-ES" sz="1400" dirty="0">
                <a:latin typeface="Arial" panose="020B0604020202020204" pitchFamily="34" charset="0"/>
              </a:endParaRPr>
            </a:p>
          </p:txBody>
        </p:sp>
        <p:sp>
          <p:nvSpPr>
            <p:cNvPr id="49" name="AutoShape 38"/>
            <p:cNvSpPr>
              <a:spLocks noChangeArrowheads="1"/>
            </p:cNvSpPr>
            <p:nvPr/>
          </p:nvSpPr>
          <p:spPr bwMode="auto">
            <a:xfrm>
              <a:off x="2336749" y="3248747"/>
              <a:ext cx="806501" cy="657317"/>
            </a:xfrm>
            <a:prstGeom prst="flowChartProcess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o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o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ES" sz="1600" b="1">
                  <a:solidFill>
                    <a:schemeClr val="bg1"/>
                  </a:solidFill>
                </a:rPr>
                <a:t>A+</a:t>
              </a:r>
              <a:endParaRPr lang="es-ES" altLang="es-E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AutoShape 39"/>
            <p:cNvSpPr>
              <a:spLocks noChangeArrowheads="1"/>
            </p:cNvSpPr>
            <p:nvPr/>
          </p:nvSpPr>
          <p:spPr bwMode="auto">
            <a:xfrm>
              <a:off x="2392229" y="4398148"/>
              <a:ext cx="808171" cy="765866"/>
            </a:xfrm>
            <a:prstGeom prst="flowChartProcess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o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o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ES" sz="1600" b="1">
                  <a:solidFill>
                    <a:schemeClr val="bg1"/>
                  </a:solidFill>
                </a:rPr>
                <a:t>A-</a:t>
              </a:r>
              <a:endParaRPr lang="es-ES" altLang="es-E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1" name="Text Box 44"/>
            <p:cNvSpPr txBox="1">
              <a:spLocks noChangeArrowheads="1"/>
            </p:cNvSpPr>
            <p:nvPr/>
          </p:nvSpPr>
          <p:spPr bwMode="auto">
            <a:xfrm>
              <a:off x="1749425" y="5184778"/>
              <a:ext cx="16510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o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o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s-ES" altLang="es-ES" sz="1400" dirty="0">
                  <a:latin typeface="Arial" panose="020B0604020202020204" pitchFamily="34" charset="0"/>
                </a:rPr>
                <a:t>a0</a:t>
              </a:r>
            </a:p>
          </p:txBody>
        </p:sp>
        <p:sp>
          <p:nvSpPr>
            <p:cNvPr id="69" name="Text Box 42"/>
            <p:cNvSpPr txBox="1">
              <a:spLocks noChangeArrowheads="1"/>
            </p:cNvSpPr>
            <p:nvPr/>
          </p:nvSpPr>
          <p:spPr bwMode="auto">
            <a:xfrm>
              <a:off x="4251922" y="2843213"/>
              <a:ext cx="185143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o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o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s-ES" altLang="es-ES" sz="1400">
                  <a:latin typeface="Arial" panose="020B0604020202020204" pitchFamily="34" charset="0"/>
                </a:rPr>
                <a:t>SBase &amp; ¬STapon</a:t>
              </a:r>
              <a:endParaRPr lang="es-ES" altLang="es-ES" sz="14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8" name="Grupo 57"/>
          <p:cNvGrpSpPr/>
          <p:nvPr/>
        </p:nvGrpSpPr>
        <p:grpSpPr>
          <a:xfrm>
            <a:off x="6819498" y="2554875"/>
            <a:ext cx="2010177" cy="3337731"/>
            <a:chOff x="1133073" y="2154825"/>
            <a:chExt cx="2010177" cy="3337731"/>
          </a:xfrm>
        </p:grpSpPr>
        <p:cxnSp>
          <p:nvCxnSpPr>
            <p:cNvPr id="59" name="Conector angular 58"/>
            <p:cNvCxnSpPr>
              <a:stCxn id="64" idx="2"/>
              <a:endCxn id="74" idx="0"/>
            </p:cNvCxnSpPr>
            <p:nvPr/>
          </p:nvCxnSpPr>
          <p:spPr>
            <a:xfrm rot="5400000" flipH="1">
              <a:off x="39754" y="3659420"/>
              <a:ext cx="3009189" cy="9649"/>
            </a:xfrm>
            <a:prstGeom prst="bentConnector5">
              <a:avLst>
                <a:gd name="adj1" fmla="val -10461"/>
                <a:gd name="adj2" fmla="val 7512504"/>
                <a:gd name="adj3" fmla="val 110461"/>
              </a:avLst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 Box 43"/>
            <p:cNvSpPr txBox="1">
              <a:spLocks noChangeArrowheads="1"/>
            </p:cNvSpPr>
            <p:nvPr/>
          </p:nvSpPr>
          <p:spPr bwMode="auto">
            <a:xfrm>
              <a:off x="1692274" y="3986213"/>
              <a:ext cx="14224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o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o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s-ES" altLang="es-ES" sz="1400" dirty="0">
                  <a:latin typeface="Arial" panose="020B0604020202020204" pitchFamily="34" charset="0"/>
                </a:rPr>
                <a:t>a1</a:t>
              </a:r>
            </a:p>
          </p:txBody>
        </p:sp>
        <p:cxnSp>
          <p:nvCxnSpPr>
            <p:cNvPr id="61" name="AutoShape 26"/>
            <p:cNvCxnSpPr>
              <a:cxnSpLocks noChangeShapeType="1"/>
              <a:stCxn id="74" idx="2"/>
              <a:endCxn id="63" idx="0"/>
            </p:cNvCxnSpPr>
            <p:nvPr/>
          </p:nvCxnSpPr>
          <p:spPr bwMode="auto">
            <a:xfrm>
              <a:off x="1544349" y="2812143"/>
              <a:ext cx="0" cy="436604"/>
            </a:xfrm>
            <a:prstGeom prst="straightConnector1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AutoShape 27"/>
            <p:cNvCxnSpPr>
              <a:cxnSpLocks noChangeShapeType="1"/>
              <a:stCxn id="63" idx="2"/>
              <a:endCxn id="64" idx="0"/>
            </p:cNvCxnSpPr>
            <p:nvPr/>
          </p:nvCxnSpPr>
          <p:spPr bwMode="auto">
            <a:xfrm>
              <a:off x="1544349" y="3906064"/>
              <a:ext cx="0" cy="492084"/>
            </a:xfrm>
            <a:prstGeom prst="straightConnector1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3" name="AutoShape 21"/>
            <p:cNvSpPr>
              <a:spLocks noChangeArrowheads="1"/>
            </p:cNvSpPr>
            <p:nvPr/>
          </p:nvSpPr>
          <p:spPr bwMode="auto">
            <a:xfrm>
              <a:off x="1133073" y="3248747"/>
              <a:ext cx="821345" cy="657318"/>
            </a:xfrm>
            <a:prstGeom prst="flowChartProcess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o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o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ES" sz="1600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64" name="AutoShape 22"/>
            <p:cNvSpPr>
              <a:spLocks noChangeArrowheads="1"/>
            </p:cNvSpPr>
            <p:nvPr/>
          </p:nvSpPr>
          <p:spPr bwMode="auto">
            <a:xfrm>
              <a:off x="1134279" y="4398148"/>
              <a:ext cx="820140" cy="765866"/>
            </a:xfrm>
            <a:prstGeom prst="flowChartProcess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o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o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ES" sz="1600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65" name="Line 35"/>
            <p:cNvSpPr>
              <a:spLocks noChangeShapeType="1"/>
            </p:cNvSpPr>
            <p:nvPr/>
          </p:nvSpPr>
          <p:spPr bwMode="auto">
            <a:xfrm>
              <a:off x="1473190" y="5359404"/>
              <a:ext cx="164028" cy="0"/>
            </a:xfrm>
            <a:prstGeom prst="line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6" name="Line 36"/>
            <p:cNvSpPr>
              <a:spLocks noChangeShapeType="1"/>
            </p:cNvSpPr>
            <p:nvPr/>
          </p:nvSpPr>
          <p:spPr bwMode="auto">
            <a:xfrm>
              <a:off x="1473190" y="4178642"/>
              <a:ext cx="164028" cy="0"/>
            </a:xfrm>
            <a:prstGeom prst="line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grpSp>
          <p:nvGrpSpPr>
            <p:cNvPr id="67" name="Grupo 66"/>
            <p:cNvGrpSpPr/>
            <p:nvPr/>
          </p:nvGrpSpPr>
          <p:grpSpPr>
            <a:xfrm>
              <a:off x="1134279" y="2154825"/>
              <a:ext cx="820140" cy="874415"/>
              <a:chOff x="1416050" y="1941512"/>
              <a:chExt cx="1079500" cy="1150940"/>
            </a:xfrm>
          </p:grpSpPr>
          <p:sp>
            <p:nvSpPr>
              <p:cNvPr id="74" name="AutoShape 19"/>
              <p:cNvSpPr>
                <a:spLocks noChangeArrowheads="1"/>
              </p:cNvSpPr>
              <p:nvPr/>
            </p:nvSpPr>
            <p:spPr bwMode="auto">
              <a:xfrm>
                <a:off x="1416050" y="1941512"/>
                <a:ext cx="1079500" cy="865188"/>
              </a:xfrm>
              <a:prstGeom prst="flowChartProcess">
                <a:avLst/>
              </a:prstGeom>
              <a:ln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s-ES" altLang="es-E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Rectangle 20"/>
              <p:cNvSpPr>
                <a:spLocks noChangeArrowheads="1"/>
              </p:cNvSpPr>
              <p:nvPr/>
            </p:nvSpPr>
            <p:spPr bwMode="auto">
              <a:xfrm>
                <a:off x="1487488" y="2057400"/>
                <a:ext cx="936625" cy="6477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headEnd/>
                <a:tailEnd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o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bg2"/>
                  </a:buClr>
                  <a:buSzPct val="65000"/>
                  <a:buFont typeface="Wingdings" panose="05000000000000000000" pitchFamily="2" charset="2"/>
                  <a:buChar char="o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o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s-ES" altLang="es-ES" sz="1600" b="1">
                    <a:solidFill>
                      <a:schemeClr val="bg1"/>
                    </a:solidFill>
                  </a:rPr>
                  <a:t>0</a:t>
                </a:r>
                <a:endParaRPr lang="es-ES" altLang="es-E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Line 37"/>
              <p:cNvSpPr>
                <a:spLocks noChangeShapeType="1"/>
              </p:cNvSpPr>
              <p:nvPr/>
            </p:nvSpPr>
            <p:spPr bwMode="auto">
              <a:xfrm>
                <a:off x="1862138" y="3092452"/>
                <a:ext cx="215900" cy="0"/>
              </a:xfrm>
              <a:prstGeom prst="line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cxnSp>
          <p:nvCxnSpPr>
            <p:cNvPr id="68" name="AutoShape 40"/>
            <p:cNvCxnSpPr>
              <a:cxnSpLocks noChangeShapeType="1"/>
              <a:stCxn id="63" idx="3"/>
              <a:endCxn id="71" idx="1"/>
            </p:cNvCxnSpPr>
            <p:nvPr/>
          </p:nvCxnSpPr>
          <p:spPr bwMode="auto">
            <a:xfrm>
              <a:off x="1954418" y="3577406"/>
              <a:ext cx="382331" cy="0"/>
            </a:xfrm>
            <a:prstGeom prst="straightConnector1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" name="AutoShape 38"/>
            <p:cNvSpPr>
              <a:spLocks noChangeArrowheads="1"/>
            </p:cNvSpPr>
            <p:nvPr/>
          </p:nvSpPr>
          <p:spPr bwMode="auto">
            <a:xfrm>
              <a:off x="2336749" y="3248747"/>
              <a:ext cx="806501" cy="657317"/>
            </a:xfrm>
            <a:prstGeom prst="flowChartProcess">
              <a:avLst/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o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o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ES" sz="1600" b="1">
                  <a:solidFill>
                    <a:schemeClr val="bg1"/>
                  </a:solidFill>
                </a:rPr>
                <a:t>A+</a:t>
              </a:r>
              <a:endParaRPr lang="es-ES" altLang="es-E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73" name="Text Box 44"/>
            <p:cNvSpPr txBox="1">
              <a:spLocks noChangeArrowheads="1"/>
            </p:cNvSpPr>
            <p:nvPr/>
          </p:nvSpPr>
          <p:spPr bwMode="auto">
            <a:xfrm>
              <a:off x="1749425" y="5184779"/>
              <a:ext cx="9652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anose="05000000000000000000" pitchFamily="2" charset="2"/>
                <a:buChar char="o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o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o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s-ES" altLang="es-ES" sz="1400" dirty="0">
                  <a:latin typeface="Arial" panose="020B0604020202020204" pitchFamily="34" charset="0"/>
                </a:rPr>
                <a:t>a0</a:t>
              </a:r>
            </a:p>
          </p:txBody>
        </p:sp>
      </p:grpSp>
      <p:sp>
        <p:nvSpPr>
          <p:cNvPr id="81" name="CuadroTexto 80"/>
          <p:cNvSpPr txBox="1"/>
          <p:nvPr/>
        </p:nvSpPr>
        <p:spPr>
          <a:xfrm>
            <a:off x="3871913" y="1685925"/>
            <a:ext cx="2449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Electroválvula </a:t>
            </a:r>
            <a:r>
              <a:rPr lang="es-ES" dirty="0" err="1"/>
              <a:t>biestable</a:t>
            </a:r>
            <a:r>
              <a:rPr lang="es-ES" dirty="0"/>
              <a:t> </a:t>
            </a:r>
          </a:p>
        </p:txBody>
      </p:sp>
      <p:sp>
        <p:nvSpPr>
          <p:cNvPr id="82" name="CuadroTexto 81"/>
          <p:cNvSpPr txBox="1"/>
          <p:nvPr/>
        </p:nvSpPr>
        <p:spPr>
          <a:xfrm>
            <a:off x="6472238" y="1685925"/>
            <a:ext cx="2483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Electroválvula </a:t>
            </a:r>
            <a:r>
              <a:rPr lang="es-ES" dirty="0" err="1"/>
              <a:t>monoest</a:t>
            </a:r>
            <a:r>
              <a:rPr lang="es-ES" dirty="0"/>
              <a:t>. </a:t>
            </a:r>
          </a:p>
        </p:txBody>
      </p:sp>
      <p:sp>
        <p:nvSpPr>
          <p:cNvPr id="70" name="Rectángulo 69"/>
          <p:cNvSpPr/>
          <p:nvPr/>
        </p:nvSpPr>
        <p:spPr>
          <a:xfrm>
            <a:off x="0" y="6547068"/>
            <a:ext cx="296876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s-ES"/>
              <a:t>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97564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1458099"/>
            <a:ext cx="4991100" cy="2551927"/>
            <a:chOff x="323850" y="1916113"/>
            <a:chExt cx="4430713" cy="2209800"/>
          </a:xfrm>
        </p:grpSpPr>
        <p:pic>
          <p:nvPicPr>
            <p:cNvPr id="12295" name="1 Imagen" descr="Recorte de pantalla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916113"/>
              <a:ext cx="4430713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6269" y="3428338"/>
              <a:ext cx="247650" cy="152400"/>
            </a:xfrm>
            <a:prstGeom prst="rect">
              <a:avLst/>
            </a:prstGeom>
          </p:spPr>
        </p:pic>
      </p:grpSp>
      <p:sp>
        <p:nvSpPr>
          <p:cNvPr id="3" name="Rectángulo 2"/>
          <p:cNvSpPr/>
          <p:nvPr/>
        </p:nvSpPr>
        <p:spPr>
          <a:xfrm>
            <a:off x="4945444" y="960051"/>
            <a:ext cx="2089530" cy="50724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7054470" y="960051"/>
            <a:ext cx="1708530" cy="50724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altLang="es-ES"/>
              <a:t>Ejemplo de diseño de un proceso secuencial</a:t>
            </a:r>
          </a:p>
        </p:txBody>
      </p:sp>
      <p:sp>
        <p:nvSpPr>
          <p:cNvPr id="12291" name="1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fld id="{9F5E85B3-BFC7-4185-B39D-86BBFCE9A7CA}" type="slidenum">
              <a:rPr lang="es-ES" altLang="es-ES" sz="1000" smtClean="0"/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s-ES" altLang="es-ES" sz="1000"/>
          </a:p>
        </p:txBody>
      </p:sp>
      <p:sp>
        <p:nvSpPr>
          <p:cNvPr id="12293" name="8 CuadroTexto"/>
          <p:cNvSpPr txBox="1">
            <a:spLocks noChangeArrowheads="1"/>
          </p:cNvSpPr>
          <p:nvPr/>
        </p:nvSpPr>
        <p:spPr bwMode="auto">
          <a:xfrm>
            <a:off x="221870" y="4221044"/>
            <a:ext cx="2140330" cy="1600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400" b="1" dirty="0">
                <a:solidFill>
                  <a:schemeClr val="accent6">
                    <a:lumMod val="75000"/>
                  </a:schemeClr>
                </a:solidFill>
              </a:rPr>
              <a:t>ACCIONES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400" dirty="0"/>
              <a:t>A + Empuje alimentador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400" dirty="0"/>
              <a:t>A – Retroceso alimentador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400" dirty="0"/>
              <a:t>B + Cierre pinza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400" dirty="0"/>
              <a:t>       (Monoestable)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400" dirty="0"/>
              <a:t>C + Giro brazo a derecha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400" dirty="0"/>
              <a:t>C – Giro brazo a izquierda </a:t>
            </a:r>
          </a:p>
        </p:txBody>
      </p:sp>
      <p:sp>
        <p:nvSpPr>
          <p:cNvPr id="12294" name="18 CuadroTexto"/>
          <p:cNvSpPr txBox="1">
            <a:spLocks noChangeArrowheads="1"/>
          </p:cNvSpPr>
          <p:nvPr/>
        </p:nvSpPr>
        <p:spPr bwMode="auto">
          <a:xfrm>
            <a:off x="2426080" y="4221163"/>
            <a:ext cx="2430463" cy="1600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o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o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o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400" b="1" dirty="0">
                <a:solidFill>
                  <a:schemeClr val="accent6">
                    <a:lumMod val="75000"/>
                  </a:schemeClr>
                </a:solidFill>
              </a:rPr>
              <a:t>RECEPTIVIDADES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400" dirty="0"/>
              <a:t>S1 Final retroceso alimentador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400" dirty="0"/>
              <a:t>S2 Final avance alimentador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400" dirty="0"/>
              <a:t>S3 Brazo en posición izquierda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400" dirty="0"/>
              <a:t>S4 Brazo en posición derecha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400" dirty="0"/>
              <a:t>S5 Pinza abierta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400" dirty="0"/>
              <a:t>S6 Pinza cerrada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5245100" y="1101893"/>
            <a:ext cx="130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Descripción funcional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7200900" y="1101893"/>
            <a:ext cx="130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Descripción tecnológica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0" y="6547068"/>
            <a:ext cx="308098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s-ES"/>
              <a:t>C</a:t>
            </a:r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FCC52D6-45E5-4D3D-A4AE-0A05BA0B7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1" y="1889788"/>
            <a:ext cx="3486150" cy="4010025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0982FEF5-A396-4FC8-8ED2-E6E0D98CD79E}"/>
              </a:ext>
            </a:extLst>
          </p:cNvPr>
          <p:cNvSpPr/>
          <p:nvPr/>
        </p:nvSpPr>
        <p:spPr>
          <a:xfrm>
            <a:off x="4945444" y="932940"/>
            <a:ext cx="2089530" cy="50724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7CBFCE0-9CFF-4A7E-AAD6-F391CB66FC9A}"/>
              </a:ext>
            </a:extLst>
          </p:cNvPr>
          <p:cNvSpPr/>
          <p:nvPr/>
        </p:nvSpPr>
        <p:spPr>
          <a:xfrm>
            <a:off x="7054470" y="932940"/>
            <a:ext cx="1708530" cy="50724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0355554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ción de PowerPoint 2010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2171</Words>
  <Application>Microsoft Office PowerPoint</Application>
  <PresentationFormat>Presentación en pantalla (4:3)</PresentationFormat>
  <Paragraphs>498</Paragraphs>
  <Slides>34</Slides>
  <Notes>6</Notes>
  <HiddenSlides>1</HiddenSlides>
  <MMClips>6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0" baseType="lpstr">
      <vt:lpstr>Arial</vt:lpstr>
      <vt:lpstr>Calibri</vt:lpstr>
      <vt:lpstr>Georgia</vt:lpstr>
      <vt:lpstr>Times New Roman</vt:lpstr>
      <vt:lpstr>Wingdings</vt:lpstr>
      <vt:lpstr>Presentación de PowerPoint 2010</vt:lpstr>
      <vt:lpstr>Programación de Autómatas 0</vt:lpstr>
      <vt:lpstr>Recordatorio de Grafcet Más sobre acciones, temporizadores y receptividades Funciones y Bloques de Función Estructuración de Grafcet Señales analógicas Recursos compartidos </vt:lpstr>
      <vt:lpstr>Recordatorio</vt:lpstr>
      <vt:lpstr>Elementos de un Grafcet</vt:lpstr>
      <vt:lpstr>Elementos usados en acciones y transiciones</vt:lpstr>
      <vt:lpstr>Ejemplo 1. Carro</vt:lpstr>
      <vt:lpstr>Elementos</vt:lpstr>
      <vt:lpstr>Niveles del Grafcet</vt:lpstr>
      <vt:lpstr>Ejemplo de diseño de un proceso secuencial</vt:lpstr>
      <vt:lpstr>Reglas </vt:lpstr>
      <vt:lpstr>Franqueo de transición</vt:lpstr>
      <vt:lpstr>Estructuras básicas</vt:lpstr>
      <vt:lpstr>Estructuras derivadas de acciones exclusivas</vt:lpstr>
      <vt:lpstr>Transcripción a KOP</vt:lpstr>
      <vt:lpstr>Transcripción a SCL</vt:lpstr>
      <vt:lpstr>Transcripción a SCL. Evolución</vt:lpstr>
      <vt:lpstr>Grafcet  KOP. Procesos exclusivos</vt:lpstr>
      <vt:lpstr>Grafcet  SCL. Procesos exclusivos</vt:lpstr>
      <vt:lpstr>Grafcet  KOP. Procesos simultáneos</vt:lpstr>
      <vt:lpstr>Grafcet  SCL. Procesos simultáneos</vt:lpstr>
      <vt:lpstr>Grafcet  KOP. Temporizadores</vt:lpstr>
      <vt:lpstr>Grafcet  SCL. Temporizadores</vt:lpstr>
      <vt:lpstr>Grafcet  KOP. Contadores</vt:lpstr>
      <vt:lpstr>Grafcet  SCL. Contadores</vt:lpstr>
      <vt:lpstr>Dos formas de asignación de salidas. KOP</vt:lpstr>
      <vt:lpstr>Dos formas de asignación de salidas. SCL</vt:lpstr>
      <vt:lpstr>Grafcet  KOP. Asignación de salidas</vt:lpstr>
      <vt:lpstr>Grafcet  SCL. Asignación de salidas</vt:lpstr>
      <vt:lpstr>Etapas Fugaces</vt:lpstr>
      <vt:lpstr>Ejemplo 2. Carros simultáneos</vt:lpstr>
      <vt:lpstr>Ejemplo 3. Taladradora con sujeción</vt:lpstr>
      <vt:lpstr>Ejemplo 4. Electrólisis</vt:lpstr>
      <vt:lpstr>Ejemplo 5. Taladradora 2</vt:lpstr>
      <vt:lpstr>Ejemplo 6. Clasificador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2015-05-04T11:24:18Z</dcterms:created>
  <dcterms:modified xsi:type="dcterms:W3CDTF">2026-03-07T09:59:22Z</dcterms:modified>
</cp:coreProperties>
</file>