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7" r:id="rId2"/>
    <p:sldId id="341" r:id="rId3"/>
    <p:sldId id="342" r:id="rId4"/>
    <p:sldId id="345" r:id="rId5"/>
    <p:sldId id="344" r:id="rId6"/>
    <p:sldId id="343" r:id="rId7"/>
    <p:sldId id="350" r:id="rId8"/>
    <p:sldId id="347" r:id="rId9"/>
    <p:sldId id="351" r:id="rId10"/>
    <p:sldId id="348" r:id="rId11"/>
    <p:sldId id="349" r:id="rId12"/>
    <p:sldId id="336" r:id="rId13"/>
    <p:sldId id="313" r:id="rId14"/>
    <p:sldId id="353" r:id="rId15"/>
    <p:sldId id="337" r:id="rId16"/>
    <p:sldId id="338" r:id="rId17"/>
    <p:sldId id="354" r:id="rId18"/>
    <p:sldId id="335" r:id="rId19"/>
    <p:sldId id="333" r:id="rId20"/>
    <p:sldId id="334" r:id="rId21"/>
    <p:sldId id="339" r:id="rId22"/>
    <p:sldId id="340" r:id="rId23"/>
    <p:sldId id="352" r:id="rId2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ción" id="{CB6BBEF7-9717-4733-A929-535518E6EBF6}">
          <p14:sldIdLst>
            <p14:sldId id="277"/>
            <p14:sldId id="341"/>
            <p14:sldId id="342"/>
            <p14:sldId id="345"/>
            <p14:sldId id="344"/>
            <p14:sldId id="343"/>
            <p14:sldId id="350"/>
            <p14:sldId id="347"/>
            <p14:sldId id="351"/>
            <p14:sldId id="348"/>
            <p14:sldId id="349"/>
            <p14:sldId id="336"/>
            <p14:sldId id="313"/>
            <p14:sldId id="353"/>
            <p14:sldId id="337"/>
            <p14:sldId id="338"/>
            <p14:sldId id="354"/>
            <p14:sldId id="335"/>
            <p14:sldId id="333"/>
            <p14:sldId id="334"/>
            <p14:sldId id="339"/>
            <p14:sldId id="340"/>
            <p14:sldId id="3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91E"/>
    <a:srgbClr val="F24854"/>
    <a:srgbClr val="F2ACA0"/>
    <a:srgbClr val="D2E32F"/>
    <a:srgbClr val="ADFDC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2" autoAdjust="0"/>
    <p:restoredTop sz="89825" autoAdjust="0"/>
  </p:normalViewPr>
  <p:slideViewPr>
    <p:cSldViewPr snapToGrid="0">
      <p:cViewPr varScale="1">
        <p:scale>
          <a:sx n="61" d="100"/>
          <a:sy n="61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70"/>
    </p:cViewPr>
  </p:sorterViewPr>
  <p:notesViewPr>
    <p:cSldViewPr snapToGrid="0">
      <p:cViewPr varScale="1">
        <p:scale>
          <a:sx n="84" d="100"/>
          <a:sy n="84" d="100"/>
        </p:scale>
        <p:origin x="190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610F9-ADDC-4DF7-B8BC-45FBB2299AFE}" type="datetimeFigureOut">
              <a:rPr lang="es-ES" smtClean="0"/>
              <a:t>31/05/2024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1100C-1621-43CA-A6B2-F462BCED9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8932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es-ES" sz="1200"/>
            </a:lvl1pPr>
          </a:lstStyle>
          <a:p>
            <a:fld id="{00F830A1-3891-4B82-A120-081866556DA0}" type="datetimeFigureOut">
              <a:pPr/>
              <a:t>31/05/2024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es-ES" sz="1200"/>
            </a:lvl1pPr>
          </a:lstStyle>
          <a:p>
            <a:fld id="{58CC9574-A819-4FE4-99A7-1E27AD09ADC2}" type="slidenum"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698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51107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Compresores:</a:t>
            </a:r>
            <a:r>
              <a:rPr lang="es-ES" baseline="0" dirty="0"/>
              <a:t> aire. Hay calentamiento y por tanto aumento de presión por calentamiento </a:t>
            </a:r>
          </a:p>
          <a:p>
            <a:r>
              <a:rPr lang="es-ES" baseline="0" dirty="0"/>
              <a:t>Bombas: agua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8223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Bombas de pistones: bombas de desplazamiento positivo</a:t>
            </a:r>
          </a:p>
          <a:p>
            <a:r>
              <a:rPr lang="es-ES"/>
              <a:t>Amoladora: </a:t>
            </a:r>
            <a:r>
              <a:rPr lang="es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r>
              <a:rPr lang="es-E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tareas de corte, pulido y desbaste</a:t>
            </a:r>
            <a:r>
              <a:rPr lang="es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8183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drip: goteo</a:t>
            </a:r>
          </a:p>
          <a:p>
            <a:r>
              <a:rPr lang="es-ES"/>
              <a:t>sleet</a:t>
            </a:r>
            <a:r>
              <a:rPr lang="es-ES" baseline="0"/>
              <a:t>: aguanieve</a:t>
            </a:r>
          </a:p>
          <a:p>
            <a:r>
              <a:rPr lang="es-ES" baseline="0"/>
              <a:t>dusttight: a prueba de polvo</a:t>
            </a:r>
          </a:p>
          <a:p>
            <a:r>
              <a:rPr lang="es-ES" baseline="0"/>
              <a:t>raintight: impermeable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766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812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9BA93B58-F4DE-42D0-AB74-6D8359851DF7}" type="datetime1">
              <a:rPr lang="es-ES" smtClean="0"/>
              <a:t>31/05/2024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es-ES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es-ES"/>
              <a:t>Haga clic para modificar el estilo de subtítulo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es-E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ido multimedia con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98AA3000-AF5F-4BF2-BE4B-B8F4B9159BBD}" type="datetime1">
              <a:rPr lang="es-ES" smtClean="0"/>
              <a:t>31/05/2024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6" name="Rectangle 5"/>
          <p:cNvSpPr/>
          <p:nvPr userDrawn="1"/>
        </p:nvSpPr>
        <p:spPr>
          <a:xfrm>
            <a:off x="595263" y="4800600"/>
            <a:ext cx="4873752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 b="1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es-ES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/>
          <a:lstStyle>
            <a:lvl1pPr eaLnBrk="1" latinLnBrk="0" hangingPunct="1">
              <a:buNone/>
              <a:defRPr kumimoji="0" lang="es-ES"/>
            </a:lvl1pPr>
          </a:lstStyle>
          <a:p>
            <a:pPr eaLnBrk="1" latinLnBrk="0" hangingPunct="1"/>
            <a:r>
              <a:rPr lang="es-ES"/>
              <a:t>Haga clic en el icono para agregar medios</a:t>
            </a:r>
            <a:endParaRPr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es-ES" sz="2400">
                <a:solidFill>
                  <a:schemeClr val="bg1"/>
                </a:solidFill>
              </a:defRPr>
            </a:lvl1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 b="1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es-ES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es-ES" sz="3200"/>
            </a:lvl1pPr>
            <a:lvl2pPr marL="457200" indent="0" eaLnBrk="1" latinLnBrk="0" hangingPunct="1">
              <a:buNone/>
              <a:defRPr kumimoji="0" lang="es-ES" sz="2800"/>
            </a:lvl2pPr>
            <a:lvl3pPr marL="914400" indent="0" eaLnBrk="1" latinLnBrk="0" hangingPunct="1">
              <a:buNone/>
              <a:defRPr kumimoji="0" lang="es-ES" sz="2400"/>
            </a:lvl3pPr>
            <a:lvl4pPr marL="1371600" indent="0" eaLnBrk="1" latinLnBrk="0" hangingPunct="1">
              <a:buNone/>
              <a:defRPr kumimoji="0" lang="es-ES" sz="2000"/>
            </a:lvl4pPr>
            <a:lvl5pPr marL="1828800" indent="0" eaLnBrk="1" latinLnBrk="0" hangingPunct="1">
              <a:buNone/>
              <a:defRPr kumimoji="0" lang="es-ES" sz="2000"/>
            </a:lvl5pPr>
            <a:lvl6pPr marL="2286000" indent="0" eaLnBrk="1" latinLnBrk="0" hangingPunct="1">
              <a:buNone/>
              <a:defRPr kumimoji="0" lang="es-ES" sz="2000"/>
            </a:lvl6pPr>
            <a:lvl7pPr marL="2743200" indent="0" eaLnBrk="1" latinLnBrk="0" hangingPunct="1">
              <a:buNone/>
              <a:defRPr kumimoji="0" lang="es-ES" sz="2000"/>
            </a:lvl7pPr>
            <a:lvl8pPr marL="3200400" indent="0" eaLnBrk="1" latinLnBrk="0" hangingPunct="1">
              <a:buNone/>
              <a:defRPr kumimoji="0" lang="es-ES" sz="2000"/>
            </a:lvl8pPr>
            <a:lvl9pPr marL="3657600" indent="0" eaLnBrk="1" latinLnBrk="0" hangingPunct="1">
              <a:buNone/>
              <a:defRPr kumimoji="0" lang="es-ES" sz="2000"/>
            </a:lvl9pPr>
          </a:lstStyle>
          <a:p>
            <a:pPr eaLnBrk="1" latinLnBrk="0" hangingPunct="1"/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es-ES" sz="1400"/>
            </a:lvl1pPr>
            <a:lvl2pPr marL="457200" indent="0" eaLnBrk="1" latinLnBrk="0" hangingPunct="1">
              <a:buNone/>
              <a:defRPr kumimoji="0" lang="es-ES" sz="1200"/>
            </a:lvl2pPr>
            <a:lvl3pPr marL="914400" indent="0" eaLnBrk="1" latinLnBrk="0" hangingPunct="1">
              <a:buNone/>
              <a:defRPr kumimoji="0" lang="es-ES" sz="1000"/>
            </a:lvl3pPr>
            <a:lvl4pPr marL="1371600" indent="0" eaLnBrk="1" latinLnBrk="0" hangingPunct="1">
              <a:buNone/>
              <a:defRPr kumimoji="0" lang="es-ES" sz="900"/>
            </a:lvl4pPr>
            <a:lvl5pPr marL="1828800" indent="0" eaLnBrk="1" latinLnBrk="0" hangingPunct="1">
              <a:buNone/>
              <a:defRPr kumimoji="0" lang="es-ES" sz="900"/>
            </a:lvl5pPr>
            <a:lvl6pPr marL="2286000" indent="0" eaLnBrk="1" latinLnBrk="0" hangingPunct="1">
              <a:buNone/>
              <a:defRPr kumimoji="0" lang="es-ES" sz="900"/>
            </a:lvl6pPr>
            <a:lvl7pPr marL="2743200" indent="0" eaLnBrk="1" latinLnBrk="0" hangingPunct="1">
              <a:buNone/>
              <a:defRPr kumimoji="0" lang="es-ES" sz="900"/>
            </a:lvl7pPr>
            <a:lvl8pPr marL="3200400" indent="0" eaLnBrk="1" latinLnBrk="0" hangingPunct="1">
              <a:buNone/>
              <a:defRPr kumimoji="0" lang="es-ES" sz="900"/>
            </a:lvl8pPr>
            <a:lvl9pPr marL="3657600" indent="0" eaLnBrk="1" latinLnBrk="0" hangingPunct="1">
              <a:buNone/>
              <a:defRPr kumimoji="0" lang="es-ES" sz="900"/>
            </a:lvl9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F7D116A-AB9F-42C2-83FB-50B9507B34DF}" type="datetime1">
              <a:rPr lang="es-ES" smtClean="0"/>
              <a:t>31/05/2024</a:t>
            </a:fld>
            <a:endParaRPr kumimoji="0"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texto 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E91D-5894-4889-AF5E-EE5E64BE3E92}" type="datetime1">
              <a:rPr lang="es-ES" smtClean="0"/>
              <a:t>31/05/2024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es-ES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/>
              <a:t>    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y título 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9F6477E-AAF0-4B87-9514-A398B08910C5}" type="datetime1">
              <a:rPr lang="es-ES" smtClean="0"/>
              <a:t>31/05/2024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 anchor="ctr">
            <a:normAutofit/>
          </a:bodyPr>
          <a:lstStyle>
            <a:lvl1pPr algn="l" eaLnBrk="1" latinLnBrk="0" hangingPunct="1">
              <a:defRPr kumimoji="0" lang="es-ES" sz="3000" b="1" cap="all"/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es-ES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es-ES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es-ES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7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     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contenid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868" y="0"/>
            <a:ext cx="9146867" cy="76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 anchor="ctr" anchorCtr="0">
            <a:normAutofit/>
          </a:bodyPr>
          <a:lstStyle>
            <a:lvl1pPr algn="l" eaLnBrk="1" latinLnBrk="0" hangingPunct="1">
              <a:defRPr kumimoji="0" lang="es-ES" sz="3000" b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382000" cy="4929411"/>
          </a:xfrm>
        </p:spPr>
        <p:txBody>
          <a:bodyPr>
            <a:normAutofit/>
          </a:bodyPr>
          <a:lstStyle>
            <a:lvl1pPr eaLnBrk="1" latinLnBrk="0" hangingPunct="1">
              <a:defRPr kumimoji="0" lang="es-ES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 sz="2400">
                <a:solidFill>
                  <a:schemeClr val="accent6">
                    <a:lumMod val="75000"/>
                  </a:schemeClr>
                </a:solidFill>
              </a:defRPr>
            </a:lvl2pPr>
            <a:lvl3pPr eaLnBrk="1" latinLnBrk="0" hangingPunct="1">
              <a:defRPr kumimoji="0" lang="es-ES" sz="2000">
                <a:solidFill>
                  <a:srgbClr val="0070C0"/>
                </a:solidFill>
              </a:defRPr>
            </a:lvl3pPr>
            <a:lvl4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s-ES" dirty="0"/>
              <a:t>Haga clic para modificar el estilo de texto del patrón</a:t>
            </a:r>
          </a:p>
          <a:p>
            <a:pPr lvl="1" eaLnBrk="1" latinLnBrk="0" hangingPunct="1"/>
            <a:r>
              <a:rPr lang="es-ES" dirty="0"/>
              <a:t>Segundo nivel</a:t>
            </a:r>
          </a:p>
          <a:p>
            <a:pPr lvl="2" eaLnBrk="1" latinLnBrk="0" hangingPunct="1"/>
            <a:r>
              <a:rPr lang="es-ES" dirty="0"/>
              <a:t>Tercer nivel</a:t>
            </a:r>
          </a:p>
          <a:p>
            <a:pPr lvl="3" eaLnBrk="1" latinLnBrk="0" hangingPunct="1"/>
            <a:r>
              <a:rPr lang="es-ES" dirty="0"/>
              <a:t>Cuarto nivel</a:t>
            </a:r>
          </a:p>
          <a:p>
            <a:pPr lvl="4" eaLnBrk="1" latinLnBrk="0" hangingPunct="1"/>
            <a:r>
              <a:rPr lang="es-ES" dirty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DCA2F18-9EF4-401B-A258-A703A3B2A981}" type="datetime1">
              <a:rPr lang="es-ES" smtClean="0"/>
              <a:t>31/05/2024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: Énf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06E87B2A-40CD-4971-BE70-36E927BBCA0A}" type="datetime1">
              <a:rPr lang="es-ES" smtClean="0"/>
              <a:t>31/05/2024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>
                <a:solidFill>
                  <a:schemeClr val="accent6">
                    <a:lumMod val="75000"/>
                  </a:schemeClr>
                </a:solidFill>
              </a:defRPr>
            </a:lvl2pPr>
            <a:lvl3pPr eaLnBrk="1" latinLnBrk="0" hangingPunct="1">
              <a:defRPr kumimoji="0" lang="es-ES">
                <a:solidFill>
                  <a:srgbClr val="0070C0"/>
                </a:solidFill>
              </a:defRPr>
            </a:lvl3pPr>
            <a:lvl4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s-ES" dirty="0"/>
              <a:t>Haga clic para modificar el estilo de texto del patrón</a:t>
            </a:r>
          </a:p>
          <a:p>
            <a:pPr lvl="1" eaLnBrk="1" latinLnBrk="0" hangingPunct="1"/>
            <a:r>
              <a:rPr lang="es-ES" dirty="0"/>
              <a:t>Segundo nivel</a:t>
            </a:r>
          </a:p>
          <a:p>
            <a:pPr lvl="2" eaLnBrk="1" latinLnBrk="0" hangingPunct="1"/>
            <a:r>
              <a:rPr lang="es-ES" dirty="0"/>
              <a:t>Tercer nivel</a:t>
            </a:r>
          </a:p>
          <a:p>
            <a:pPr lvl="3" eaLnBrk="1" latinLnBrk="0" hangingPunct="1"/>
            <a:r>
              <a:rPr lang="es-ES" dirty="0"/>
              <a:t>Cuarto nivel</a:t>
            </a:r>
          </a:p>
          <a:p>
            <a:pPr lvl="4" eaLnBrk="1" latinLnBrk="0" hangingPunct="1"/>
            <a:r>
              <a:rPr lang="es-ES" dirty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objeto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es-ES" sz="2800">
                <a:solidFill>
                  <a:schemeClr val="bg1"/>
                </a:solidFill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8291264" cy="4379097"/>
          </a:xfrm>
        </p:spPr>
        <p:txBody>
          <a:bodyPr/>
          <a:lstStyle>
            <a:lvl1pPr eaLnBrk="1" latinLnBrk="0" hangingPunct="1">
              <a:defRPr kumimoji="0" lang="es-ES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 sz="2400">
                <a:solidFill>
                  <a:schemeClr val="accent6">
                    <a:lumMod val="75000"/>
                  </a:schemeClr>
                </a:solidFill>
              </a:defRPr>
            </a:lvl2pPr>
            <a:lvl3pPr eaLnBrk="1" latinLnBrk="0" hangingPunct="1">
              <a:defRPr kumimoji="0" lang="es-ES" sz="2000">
                <a:solidFill>
                  <a:srgbClr val="0070C0"/>
                </a:solidFill>
              </a:defRPr>
            </a:lvl3pPr>
            <a:lvl4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es-ES" sz="1800"/>
            </a:lvl6pPr>
            <a:lvl7pPr eaLnBrk="1" latinLnBrk="0" hangingPunct="1">
              <a:defRPr kumimoji="0" lang="es-ES" sz="1800"/>
            </a:lvl7pPr>
            <a:lvl8pPr eaLnBrk="1" latinLnBrk="0" hangingPunct="1">
              <a:defRPr kumimoji="0" lang="es-ES" sz="1800"/>
            </a:lvl8pPr>
            <a:lvl9pPr eaLnBrk="1" latinLnBrk="0" hangingPunct="1">
              <a:defRPr kumimoji="0" lang="es-ES" sz="1800"/>
            </a:lvl9pPr>
          </a:lstStyle>
          <a:p>
            <a:pPr lvl="0" eaLnBrk="1" latinLnBrk="0" hangingPunct="1"/>
            <a:r>
              <a:rPr lang="es-ES" dirty="0"/>
              <a:t>Haga clic para modificar el estilo de texto del patrón</a:t>
            </a:r>
          </a:p>
          <a:p>
            <a:pPr lvl="1" eaLnBrk="1" latinLnBrk="0" hangingPunct="1"/>
            <a:r>
              <a:rPr lang="es-ES" dirty="0"/>
              <a:t>Segundo nivel</a:t>
            </a:r>
          </a:p>
          <a:p>
            <a:pPr lvl="2" eaLnBrk="1" latinLnBrk="0" hangingPunct="1"/>
            <a:r>
              <a:rPr lang="es-ES" dirty="0"/>
              <a:t>Tercer nivel</a:t>
            </a:r>
          </a:p>
          <a:p>
            <a:pPr lvl="3" eaLnBrk="1" latinLnBrk="0" hangingPunct="1"/>
            <a:r>
              <a:rPr lang="es-ES" dirty="0"/>
              <a:t>Cuarto nivel</a:t>
            </a:r>
          </a:p>
          <a:p>
            <a:pPr lvl="4" eaLnBrk="1" latinLnBrk="0" hangingPunct="1"/>
            <a:r>
              <a:rPr lang="es-ES" dirty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7888B-8DC5-4474-96D6-ECEFE9BE820B}" type="datetime1">
              <a:rPr lang="es-ES" smtClean="0"/>
              <a:t>31/05/2024</a:t>
            </a:fld>
            <a:endParaRPr kumimoji="0"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AB3D72E5-D610-4B75-AE62-AF3F29C13A71}" type="datetime1">
              <a:rPr lang="es-ES" smtClean="0"/>
              <a:t>31/05/2024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 eaLnBrk="1" latinLnBrk="0" hangingPunct="1">
              <a:defRPr kumimoji="0" lang="es-ES"/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ólo el título: Énf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AE6-3557-433C-B813-423C7864A2BA}" type="datetime1">
              <a:rPr lang="es-ES" smtClean="0"/>
              <a:t>31/05/2024</a:t>
            </a:fld>
            <a:endParaRPr kumimoji="0"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es-ES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/>
              <a:t>Haga clic para modificar el estilo de título del patrón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es-ES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es-ES" sz="2000" b="1"/>
            </a:lvl2pPr>
            <a:lvl3pPr marL="914400" indent="0" eaLnBrk="1" latinLnBrk="0" hangingPunct="1">
              <a:buNone/>
              <a:defRPr kumimoji="0" lang="es-ES" sz="1800" b="1"/>
            </a:lvl3pPr>
            <a:lvl4pPr marL="1371600" indent="0" eaLnBrk="1" latinLnBrk="0" hangingPunct="1">
              <a:buNone/>
              <a:defRPr kumimoji="0" lang="es-ES" sz="1600" b="1"/>
            </a:lvl4pPr>
            <a:lvl5pPr marL="1828800" indent="0" eaLnBrk="1" latinLnBrk="0" hangingPunct="1">
              <a:buNone/>
              <a:defRPr kumimoji="0" lang="es-ES" sz="1600" b="1"/>
            </a:lvl5pPr>
            <a:lvl6pPr marL="2286000" indent="0" eaLnBrk="1" latinLnBrk="0" hangingPunct="1">
              <a:buNone/>
              <a:defRPr kumimoji="0" lang="es-ES" sz="1600" b="1"/>
            </a:lvl6pPr>
            <a:lvl7pPr marL="2743200" indent="0" eaLnBrk="1" latinLnBrk="0" hangingPunct="1">
              <a:buNone/>
              <a:defRPr kumimoji="0" lang="es-ES" sz="1600" b="1"/>
            </a:lvl7pPr>
            <a:lvl8pPr marL="3200400" indent="0" eaLnBrk="1" latinLnBrk="0" hangingPunct="1">
              <a:buNone/>
              <a:defRPr kumimoji="0" lang="es-ES" sz="1600" b="1"/>
            </a:lvl8pPr>
            <a:lvl9pPr marL="3657600" indent="0" eaLnBrk="1" latinLnBrk="0" hangingPunct="1">
              <a:buNone/>
              <a:defRPr kumimoji="0" lang="es-ES" sz="1600" b="1"/>
            </a:lvl9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con texto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DF3D06B2-6A6C-41B7-AAC7-0024BFB94A48}" type="datetime1">
              <a:rPr lang="es-ES" smtClean="0"/>
              <a:t>31/05/2024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7" name="Rectangle 6"/>
          <p:cNvSpPr/>
          <p:nvPr userDrawn="1"/>
        </p:nvSpPr>
        <p:spPr>
          <a:xfrm>
            <a:off x="0" y="1602463"/>
            <a:ext cx="7543800" cy="3820563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es-ES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es-ES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es-ES"/>
              <a:t>Haga clic para modificar el estilo de subtítulo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ido con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3"/>
          <a:srcRect r="1984"/>
          <a:stretch/>
        </p:blipFill>
        <p:spPr>
          <a:xfrm flipH="1">
            <a:off x="3347861" y="5301208"/>
            <a:ext cx="3557017" cy="1556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 eaLnBrk="1" latinLnBrk="0" hangingPunct="1">
              <a:defRPr kumimoji="0" lang="es-ES" sz="2000" b="1"/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912" y="617984"/>
            <a:ext cx="5111750" cy="5334000"/>
          </a:xfrm>
        </p:spPr>
        <p:txBody>
          <a:bodyPr/>
          <a:lstStyle>
            <a:lvl1pPr eaLnBrk="1" latinLnBrk="0" hangingPunct="1">
              <a:defRPr kumimoji="0" lang="es-ES" sz="2800">
                <a:solidFill>
                  <a:schemeClr val="bg1"/>
                </a:solidFill>
              </a:defRPr>
            </a:lvl1pPr>
            <a:lvl2pPr eaLnBrk="1" latinLnBrk="0" hangingPunct="1">
              <a:defRPr kumimoji="0" lang="es-ES" sz="2800">
                <a:solidFill>
                  <a:schemeClr val="bg1"/>
                </a:solidFill>
              </a:defRPr>
            </a:lvl2pPr>
            <a:lvl3pPr eaLnBrk="1" latinLnBrk="0" hangingPunct="1">
              <a:defRPr kumimoji="0" lang="es-ES" sz="2400">
                <a:solidFill>
                  <a:schemeClr val="bg1"/>
                </a:solidFill>
              </a:defRPr>
            </a:lvl3pPr>
            <a:lvl4pPr eaLnBrk="1" latinLnBrk="0" hangingPunct="1">
              <a:defRPr kumimoji="0" lang="es-ES" sz="2000">
                <a:solidFill>
                  <a:schemeClr val="bg1"/>
                </a:solidFill>
              </a:defRPr>
            </a:lvl4pPr>
            <a:lvl5pPr eaLnBrk="1" latinLnBrk="0" hangingPunct="1">
              <a:defRPr kumimoji="0" lang="es-ES" sz="2000">
                <a:solidFill>
                  <a:schemeClr val="bg1"/>
                </a:solidFill>
              </a:defRPr>
            </a:lvl5pPr>
            <a:lvl6pPr eaLnBrk="1" latinLnBrk="0" hangingPunct="1">
              <a:defRPr kumimoji="0" lang="es-ES" sz="2000"/>
            </a:lvl6pPr>
            <a:lvl7pPr eaLnBrk="1" latinLnBrk="0" hangingPunct="1">
              <a:defRPr kumimoji="0" lang="es-ES" sz="2000"/>
            </a:lvl7pPr>
            <a:lvl8pPr eaLnBrk="1" latinLnBrk="0" hangingPunct="1">
              <a:defRPr kumimoji="0" lang="es-ES" sz="2000"/>
            </a:lvl8pPr>
            <a:lvl9pPr eaLnBrk="1" latinLnBrk="0" hangingPunct="1">
              <a:defRPr kumimoji="0" lang="es-ES" sz="2000"/>
            </a:lvl9pPr>
          </a:lstStyle>
          <a:p>
            <a:pPr lvl="0" eaLnBrk="1" latinLnBrk="0" hangingPunct="1"/>
            <a:r>
              <a:rPr lang="es-ES" dirty="0"/>
              <a:t>Haga clic para modificar el estilo de texto del patrón</a:t>
            </a:r>
          </a:p>
          <a:p>
            <a:pPr lvl="1" eaLnBrk="1" latinLnBrk="0" hangingPunct="1"/>
            <a:r>
              <a:rPr lang="es-ES" dirty="0"/>
              <a:t>Segundo nivel</a:t>
            </a:r>
          </a:p>
          <a:p>
            <a:pPr lvl="2" eaLnBrk="1" latinLnBrk="0" hangingPunct="1"/>
            <a:r>
              <a:rPr lang="es-ES" dirty="0"/>
              <a:t>Tercer nivel</a:t>
            </a:r>
          </a:p>
          <a:p>
            <a:pPr lvl="3" eaLnBrk="1" latinLnBrk="0" hangingPunct="1"/>
            <a:r>
              <a:rPr lang="es-ES" dirty="0"/>
              <a:t>Cuarto nivel</a:t>
            </a:r>
          </a:p>
          <a:p>
            <a:pPr lvl="4" eaLnBrk="1" latinLnBrk="0" hangingPunct="1"/>
            <a:r>
              <a:rPr lang="es-ES" dirty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0670" y="6312892"/>
            <a:ext cx="2133600" cy="365125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9389322F-E512-42DD-95CF-AF5B316004BE}" type="datetime1">
              <a:rPr lang="es-ES" smtClean="0"/>
              <a:t>31/05/2024</a:t>
            </a:fld>
            <a:endParaRPr kumimoji="0"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5896" y="6356350"/>
            <a:ext cx="2383904" cy="365125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8" name="Oval 6"/>
          <p:cNvSpPr/>
          <p:nvPr userDrawn="1"/>
        </p:nvSpPr>
        <p:spPr>
          <a:xfrm>
            <a:off x="611560" y="2247900"/>
            <a:ext cx="1368152" cy="1397124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      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259632" y="2455149"/>
            <a:ext cx="654173" cy="829835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</a:t>
            </a: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 rotWithShape="1">
          <a:blip r:embed="rId3"/>
          <a:srcRect r="1984"/>
          <a:stretch/>
        </p:blipFill>
        <p:spPr>
          <a:xfrm flipH="1">
            <a:off x="5598427" y="5301208"/>
            <a:ext cx="3557017" cy="1556792"/>
          </a:xfrm>
          <a:prstGeom prst="rect">
            <a:avLst/>
          </a:prstGeom>
        </p:spPr>
      </p:pic>
      <p:sp>
        <p:nvSpPr>
          <p:cNvPr id="12" name="Rectángulo 11"/>
          <p:cNvSpPr/>
          <p:nvPr userDrawn="1"/>
        </p:nvSpPr>
        <p:spPr>
          <a:xfrm>
            <a:off x="3619872" y="617984"/>
            <a:ext cx="5271789" cy="468322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37000"/>
                </a:schemeClr>
              </a:gs>
              <a:gs pos="74000">
                <a:schemeClr val="bg1">
                  <a:lumMod val="85000"/>
                  <a:alpha val="42000"/>
                </a:schemeClr>
              </a:gs>
              <a:gs pos="83000">
                <a:schemeClr val="bg1">
                  <a:lumMod val="95000"/>
                  <a:alpha val="60000"/>
                </a:schemeClr>
              </a:gs>
              <a:gs pos="100000">
                <a:schemeClr val="bg1">
                  <a:alpha val="5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es-E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58BDC-B6A5-4844-A1F9-4F7827B61D0B}" type="datetime1">
              <a:rPr lang="es-ES" smtClean="0"/>
              <a:t>31/05/2024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es-E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es-E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52" r:id="rId5"/>
    <p:sldLayoutId id="2147483654" r:id="rId6"/>
    <p:sldLayoutId id="2147483655" r:id="rId7"/>
    <p:sldLayoutId id="2147483660" r:id="rId8"/>
    <p:sldLayoutId id="2147483656" r:id="rId9"/>
    <p:sldLayoutId id="214748367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0" lang="es-ES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es-ES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es-ES"/>
      </a:defPPr>
      <a:lvl1pPr marL="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learnchannel-tv.com/es/drives/servomotor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pAA3qeOYiI" TargetMode="External"/><Relationship Id="rId2" Type="http://schemas.openxmlformats.org/officeDocument/2006/relationships/hyperlink" Target="http://learnchannel-tv.com/es/sensor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://learnchannel-tv.com/es/drives/servomotor/resolver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.mp4"/><Relationship Id="rId7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10" Type="http://schemas.openxmlformats.org/officeDocument/2006/relationships/image" Target="../media/image35.png"/><Relationship Id="rId4" Type="http://schemas.openxmlformats.org/officeDocument/2006/relationships/video" Target="../media/media3.mp4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</a:t>
            </a:fld>
            <a:endParaRPr kumimoji="0" lang="es-E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7571" y="1542197"/>
            <a:ext cx="7010400" cy="3848668"/>
          </a:xfrm>
        </p:spPr>
        <p:txBody>
          <a:bodyPr>
            <a:normAutofit/>
          </a:bodyPr>
          <a:lstStyle/>
          <a:p>
            <a:r>
              <a:rPr lang="es-ES" sz="4400" b="0" dirty="0">
                <a:solidFill>
                  <a:schemeClr val="bg1">
                    <a:lumMod val="65000"/>
                  </a:schemeClr>
                </a:solidFill>
              </a:rPr>
              <a:t>Motores AC</a:t>
            </a:r>
            <a:br>
              <a:rPr lang="es-ES" sz="4400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s-ES" sz="4400" dirty="0">
                <a:solidFill>
                  <a:schemeClr val="bg1">
                    <a:lumMod val="65000"/>
                  </a:schemeClr>
                </a:solidFill>
              </a:rPr>
              <a:t>Motores DC</a:t>
            </a:r>
            <a:br>
              <a:rPr lang="es-ES" sz="4400" b="0" dirty="0"/>
            </a:br>
            <a:r>
              <a:rPr lang="es-ES" sz="4400" dirty="0"/>
              <a:t>Curvas de trabajo. Estabilidad mecánica</a:t>
            </a:r>
            <a:br>
              <a:rPr lang="es-ES" sz="4400" dirty="0"/>
            </a:br>
            <a:r>
              <a:rPr lang="es-ES" sz="4400" dirty="0"/>
              <a:t>Servomotores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s-ES" dirty="0"/>
              <a:t>Ángel Gaspar González Rodríguez</a:t>
            </a:r>
          </a:p>
          <a:p>
            <a:r>
              <a:rPr lang="es-ES" dirty="0"/>
              <a:t>Universidad de Jaén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48640" y="532114"/>
            <a:ext cx="131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/>
              <a:t>Indice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NEMA e IP: clasificación por carcasa (Enclosure)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10</a:t>
            </a:fld>
            <a:endParaRPr kumimoji="0" lang="es-ES"/>
          </a:p>
        </p:txBody>
      </p:sp>
      <p:graphicFrame>
        <p:nvGraphicFramePr>
          <p:cNvPr id="5" name="Tabla 4"/>
          <p:cNvGraphicFramePr>
            <a:graphicFrameLocks noGrp="1"/>
          </p:cNvGraphicFramePr>
          <p:nvPr/>
        </p:nvGraphicFramePr>
        <p:xfrm>
          <a:off x="476430" y="1522413"/>
          <a:ext cx="6877151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5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4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45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s-ES"/>
                        <a:t>NEMA: Carcasa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S"/>
                        <a:t>IEC Clasificación Casrcasa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Propósito general – a cubierto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IP10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Protegido frente a objetos &gt;=</a:t>
                      </a:r>
                      <a:r>
                        <a:rPr lang="es-ES" baseline="0"/>
                        <a:t> 50 mm, y accesos accidental de manos</a:t>
                      </a:r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A prueba de goteo –</a:t>
                      </a:r>
                      <a:r>
                        <a:rPr lang="es-ES" baseline="0"/>
                        <a:t> a cubierto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IP11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+ Protección</a:t>
                      </a:r>
                      <a:r>
                        <a:rPr lang="es-ES" baseline="0"/>
                        <a:t> de gotas verticales, p.ej. condensación</a:t>
                      </a:r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/>
                        <a:t>3R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A prueba</a:t>
                      </a:r>
                      <a:r>
                        <a:rPr lang="es-ES" baseline="0"/>
                        <a:t> de lluvia y aguanieve, intemperie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IP14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+ Protección</a:t>
                      </a:r>
                      <a:r>
                        <a:rPr lang="es-ES" baseline="0"/>
                        <a:t> proyecciones de agua en todas direcciones</a:t>
                      </a:r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/>
                        <a:t>3 y 3S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A prueba de polvo,</a:t>
                      </a:r>
                      <a:r>
                        <a:rPr lang="es-ES" baseline="0"/>
                        <a:t> lluvia y aguanieve, intemperie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IP54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+ Protegido frente a penetración</a:t>
                      </a:r>
                      <a:r>
                        <a:rPr lang="es-ES" baseline="0"/>
                        <a:t> de polvo</a:t>
                      </a:r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 + resistente al agua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IP56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+ Protegido frente a fuertes chorros</a:t>
                      </a:r>
                      <a:r>
                        <a:rPr lang="es-ES" baseline="0"/>
                        <a:t> de agua</a:t>
                      </a:r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0" y="6483879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11993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NEMA. Clasificación por tamaño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79" y="1414463"/>
            <a:ext cx="7278130" cy="4343400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11</a:t>
            </a:fld>
            <a:endParaRPr kumimoji="0" lang="es-ES"/>
          </a:p>
        </p:txBody>
      </p:sp>
      <p:sp>
        <p:nvSpPr>
          <p:cNvPr id="6" name="CuadroTexto 5"/>
          <p:cNvSpPr txBox="1"/>
          <p:nvPr/>
        </p:nvSpPr>
        <p:spPr>
          <a:xfrm>
            <a:off x="0" y="6483879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856438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/>
              <a:t>Servomotores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Generalidades</a:t>
            </a:r>
          </a:p>
          <a:p>
            <a:r>
              <a:rPr lang="es-ES" dirty="0"/>
              <a:t>Componentes</a:t>
            </a:r>
          </a:p>
          <a:p>
            <a:r>
              <a:rPr lang="es-ES" dirty="0" err="1"/>
              <a:t>Sensorización</a:t>
            </a:r>
            <a:endParaRPr lang="es-ES" dirty="0"/>
          </a:p>
          <a:p>
            <a:r>
              <a:rPr lang="es-ES" dirty="0"/>
              <a:t>Reductores</a:t>
            </a:r>
          </a:p>
          <a:p>
            <a:r>
              <a:rPr lang="es-ES" dirty="0"/>
              <a:t>Trayectorias. Control PID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12</a:t>
            </a:fld>
            <a:endParaRPr kumimoji="0" lang="es-ES"/>
          </a:p>
        </p:txBody>
      </p:sp>
      <p:sp>
        <p:nvSpPr>
          <p:cNvPr id="5" name="CuadroTexto 4"/>
          <p:cNvSpPr txBox="1"/>
          <p:nvPr/>
        </p:nvSpPr>
        <p:spPr>
          <a:xfrm>
            <a:off x="914400" y="2185988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ES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238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Servomotores. Generalidades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199" y="1268760"/>
            <a:ext cx="4819651" cy="5295813"/>
          </a:xfrm>
        </p:spPr>
        <p:txBody>
          <a:bodyPr>
            <a:normAutofit fontScale="85000" lnSpcReduction="20000"/>
          </a:bodyPr>
          <a:lstStyle/>
          <a:p>
            <a:r>
              <a:rPr lang="es-ES"/>
              <a:t>Servomecanismo que </a:t>
            </a:r>
            <a:r>
              <a:rPr lang="es-ES" dirty="0"/>
              <a:t>realimenta la posición para controlar su posición final y la velocidad instantánea.</a:t>
            </a:r>
          </a:p>
          <a:p>
            <a:r>
              <a:rPr lang="es-ES" dirty="0"/>
              <a:t>La entrada de control es la posición a alcanzar</a:t>
            </a:r>
          </a:p>
          <a:p>
            <a:r>
              <a:rPr lang="es-ES" dirty="0"/>
              <a:t>Para motores DC (con/sin escobillas) o AC (síncronos)</a:t>
            </a:r>
          </a:p>
          <a:p>
            <a:r>
              <a:rPr lang="es-ES" dirty="0"/>
              <a:t>Incluyen sensores de realimentación de posición: </a:t>
            </a:r>
            <a:r>
              <a:rPr lang="es-ES" dirty="0" err="1"/>
              <a:t>encoder</a:t>
            </a:r>
            <a:r>
              <a:rPr lang="es-ES" dirty="0"/>
              <a:t>, resolver, Hall sensor…</a:t>
            </a:r>
          </a:p>
          <a:p>
            <a:r>
              <a:rPr lang="es-ES" dirty="0"/>
              <a:t>También reductores acoplados o integrados</a:t>
            </a:r>
          </a:p>
          <a:p>
            <a:r>
              <a:rPr lang="es-ES" dirty="0"/>
              <a:t>Servomotor + Drive  = </a:t>
            </a:r>
            <a:r>
              <a:rPr lang="es-ES" dirty="0" err="1"/>
              <a:t>ServoDrive</a:t>
            </a:r>
            <a:endParaRPr lang="es-ES" dirty="0"/>
          </a:p>
          <a:p>
            <a:r>
              <a:rPr lang="es-ES" dirty="0">
                <a:hlinkClick r:id="rId2"/>
              </a:rPr>
              <a:t>Video</a:t>
            </a: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09AE5-5B08-424A-90DC-D3C0C67D1A91}" type="slidenum">
              <a:rPr lang="en-US" altLang="en-US"/>
              <a:pPr/>
              <a:t>13</a:t>
            </a:fld>
            <a:endParaRPr lang="en-US" altLang="en-US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0701" y="1076325"/>
            <a:ext cx="3628308" cy="370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 descr="https://encrypted-tbn0.gstatic.com/images?q=tbn:ANd9GcTVnX4QnpgtcnC1NQPeQi3v0cu15t_7gV2AUBzkHq8I-4Y1Wz79CQ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39305" y="4503762"/>
            <a:ext cx="3411016" cy="21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0" y="64838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50864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14E7E-E16E-4A02-8A77-37A937FCD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Servomotor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B80F53E-B2EA-424C-89DB-4B7AF54B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14</a:t>
            </a:fld>
            <a:endParaRPr kumimoji="0" lang="es-ES"/>
          </a:p>
        </p:txBody>
      </p:sp>
      <p:pic>
        <p:nvPicPr>
          <p:cNvPr id="5" name="How a Servo Motor works">
            <a:hlinkClick r:id="" action="ppaction://media"/>
            <a:extLst>
              <a:ext uri="{FF2B5EF4-FFF2-40B4-BE49-F238E27FC236}">
                <a16:creationId xmlns:a16="http://schemas.microsoft.com/office/drawing/2014/main" id="{FB2A1BFF-100A-445D-B6DA-5BEF78274568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701" y="1268413"/>
            <a:ext cx="7786510" cy="43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8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Servomotores. Ejemplo</a:t>
            </a:r>
          </a:p>
        </p:txBody>
      </p:sp>
      <p:pic>
        <p:nvPicPr>
          <p:cNvPr id="5" name="Picture 8" descr="cutlngth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56680" y="1637506"/>
            <a:ext cx="6429839" cy="484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15</a:t>
            </a:fld>
            <a:endParaRPr kumimoji="0" lang="es-ES"/>
          </a:p>
        </p:txBody>
      </p:sp>
      <p:pic>
        <p:nvPicPr>
          <p:cNvPr id="6" name="Picture 10" descr="https://encrypted-tbn0.gstatic.com/images?q=tbn:ANd9GcTVnX4QnpgtcnC1NQPeQi3v0cu15t_7gV2AUBzkHq8I-4Y1Wz79CQ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9502" y="1219199"/>
            <a:ext cx="2768239" cy="178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0" y="64838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43690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Sensorización</a:t>
            </a:r>
            <a:r>
              <a:rPr lang="es-ES" dirty="0"/>
              <a:t>. Realimentación de posición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>
                <a:hlinkClick r:id="rId2"/>
              </a:rPr>
              <a:t>Encóder incrementales </a:t>
            </a:r>
            <a:r>
              <a:rPr lang="es-ES" dirty="0"/>
              <a:t>o absolutos.</a:t>
            </a:r>
          </a:p>
          <a:p>
            <a:r>
              <a:rPr lang="es-ES" dirty="0">
                <a:hlinkClick r:id="rId3"/>
              </a:rPr>
              <a:t>Sensores de </a:t>
            </a:r>
            <a:r>
              <a:rPr lang="es-ES">
                <a:hlinkClick r:id="rId3"/>
              </a:rPr>
              <a:t>efecto Hall</a:t>
            </a:r>
            <a:endParaRPr lang="es-ES"/>
          </a:p>
          <a:p>
            <a:pPr marL="0" indent="0">
              <a:buNone/>
            </a:pPr>
            <a:r>
              <a:rPr lang="es-ES" sz="1400"/>
              <a:t>         https://www.youtube.com/watch?v=wpAA3qeOYiI</a:t>
            </a:r>
            <a:endParaRPr lang="es-ES" sz="1400" dirty="0"/>
          </a:p>
          <a:p>
            <a:r>
              <a:rPr lang="es-ES" dirty="0">
                <a:hlinkClick r:id="rId4"/>
              </a:rPr>
              <a:t>Resolver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16</a:t>
            </a:fld>
            <a:endParaRPr kumimoji="0"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14" y="2160043"/>
            <a:ext cx="3320625" cy="2957868"/>
          </a:xfrm>
          <a:prstGeom prst="rect">
            <a:avLst/>
          </a:prstGeom>
        </p:spPr>
      </p:pic>
      <p:pic>
        <p:nvPicPr>
          <p:cNvPr id="2050" name="Picture 2" descr="Resultado de imagen de resolve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38" y="3725839"/>
            <a:ext cx="4084019" cy="260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0" y="6483879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48094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16323A-84EC-4F8E-855B-A15A55E4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Sensorización</a:t>
            </a:r>
          </a:p>
        </p:txBody>
      </p:sp>
      <p:pic>
        <p:nvPicPr>
          <p:cNvPr id="5" name="Absolute Encoder  (Shaft Encoder, Rotary encoder) - how it works!">
            <a:hlinkClick r:id="" action="ppaction://media"/>
            <a:extLst>
              <a:ext uri="{FF2B5EF4-FFF2-40B4-BE49-F238E27FC236}">
                <a16:creationId xmlns:a16="http://schemas.microsoft.com/office/drawing/2014/main" id="{AF22E41C-1768-43E1-9BFE-4898E0FBF09E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55169" y="1041455"/>
            <a:ext cx="4244622" cy="2387546"/>
          </a:xfr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089F6B7-78EE-4512-8D87-2C22AA11B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17</a:t>
            </a:fld>
            <a:endParaRPr kumimoji="0" lang="es-ES"/>
          </a:p>
        </p:txBody>
      </p:sp>
      <p:pic>
        <p:nvPicPr>
          <p:cNvPr id="6" name="How does a Resolver work">
            <a:hlinkClick r:id="" action="ppaction://media"/>
            <a:extLst>
              <a:ext uri="{FF2B5EF4-FFF2-40B4-BE49-F238E27FC236}">
                <a16:creationId xmlns:a16="http://schemas.microsoft.com/office/drawing/2014/main" id="{C7D615D4-45D2-45C0-A47B-C65A1235A9C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" y="4067175"/>
            <a:ext cx="4244622" cy="2387600"/>
          </a:xfrm>
          <a:prstGeom prst="rect">
            <a:avLst/>
          </a:prstGeom>
        </p:spPr>
      </p:pic>
      <p:pic>
        <p:nvPicPr>
          <p:cNvPr id="7" name="Incremental Encoder (Shaft Encoder)- how it works">
            <a:hlinkClick r:id="" action="ppaction://media"/>
            <a:extLst>
              <a:ext uri="{FF2B5EF4-FFF2-40B4-BE49-F238E27FC236}">
                <a16:creationId xmlns:a16="http://schemas.microsoft.com/office/drawing/2014/main" id="{2F65254E-E58A-46C5-B8D7-60E8872D0A5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573" y="1092597"/>
            <a:ext cx="4390672" cy="246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7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0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Reducción y transmisión de velocidad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268760"/>
                <a:ext cx="5100320" cy="5452715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s-ES" dirty="0"/>
                  <a:t>La salida de los motores es muy elevada y no aprovechable para la mayoría de aplicaciones</a:t>
                </a:r>
              </a:p>
              <a:p>
                <a:r>
                  <a:rPr lang="es-ES" dirty="0"/>
                  <a:t>Reducción de velocidad: </a:t>
                </a:r>
              </a:p>
              <a:p>
                <a:pPr marL="0" indent="355600">
                  <a:buNone/>
                </a:pPr>
                <a14:m>
                  <m:oMath xmlns:m="http://schemas.openxmlformats.org/officeDocument/2006/math">
                    <m:r>
                      <a:rPr lang="es-ES" b="1" i="1">
                        <a:latin typeface="Cambria Math" panose="02040503050406030204" pitchFamily="18" charset="0"/>
                      </a:rPr>
                      <m:t>𝑷</m:t>
                    </m:r>
                    <m:r>
                      <a:rPr lang="es-ES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s-E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s-ES" b="1" i="1">
                        <a:latin typeface="Cambria Math" panose="02040503050406030204" pitchFamily="18" charset="0"/>
                      </a:rPr>
                      <m:t>·</m:t>
                    </m:r>
                    <m:sSub>
                      <m:sSub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  <m:r>
                          <m:rPr>
                            <m:nor/>
                          </m:rPr>
                          <a:rPr lang="es-ES" b="1" dirty="0">
                            <a:latin typeface="Symbol" panose="05050102010706020507" pitchFamily="18" charset="2"/>
                          </a:rPr>
                          <m:t> </m:t>
                        </m:r>
                      </m:e>
                      <m:sub>
                        <m:r>
                          <a:rPr lang="es-E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s-ES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s-ES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s-ES" b="1" i="1">
                        <a:latin typeface="Cambria Math" panose="02040503050406030204" pitchFamily="18" charset="0"/>
                      </a:rPr>
                      <m:t>·</m:t>
                    </m:r>
                    <m:sSub>
                      <m:sSub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  <m:r>
                          <m:rPr>
                            <m:nor/>
                          </m:rPr>
                          <a:rPr lang="es-ES" b="1" dirty="0">
                            <a:latin typeface="Symbol" panose="05050102010706020507" pitchFamily="18" charset="2"/>
                          </a:rPr>
                          <m:t> </m:t>
                        </m:r>
                      </m:e>
                      <m:sub>
                        <m:r>
                          <a:rPr lang="es-ES" b="1" i="1" dirty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s-ES" dirty="0"/>
                  <a:t> </a:t>
                </a:r>
              </a:p>
              <a:p>
                <a:pPr marL="0" indent="355600">
                  <a:buNone/>
                </a:pPr>
                <a:r>
                  <a:rPr lang="es-ES" dirty="0"/>
                  <a:t>salvo pérdidas</a:t>
                </a:r>
              </a:p>
              <a:p>
                <a:r>
                  <a:rPr lang="es-ES" dirty="0"/>
                  <a:t>En el eje lento se consigue </a:t>
                </a:r>
                <a:r>
                  <a:rPr lang="es-ES"/>
                  <a:t>una </a:t>
                </a:r>
                <a:br>
                  <a:rPr lang="es-ES"/>
                </a:br>
                <a:r>
                  <a:rPr lang="es-ES"/>
                  <a:t>multiplicación de par</a:t>
                </a:r>
              </a:p>
              <a:p>
                <a:r>
                  <a:rPr lang="es-ES"/>
                  <a:t>Transformación </a:t>
                </a:r>
                <a:r>
                  <a:rPr lang="es-ES" dirty="0"/>
                  <a:t>rotativo </a:t>
                </a:r>
                <a:r>
                  <a:rPr lang="es-ES" dirty="0">
                    <a:sym typeface="Wingdings" panose="05000000000000000000" pitchFamily="2" charset="2"/>
                  </a:rPr>
                  <a:t> lineal: </a:t>
                </a:r>
                <a:endParaRPr lang="es-ES" b="1" i="1" dirty="0">
                  <a:latin typeface="Cambria Math" panose="02040503050406030204" pitchFamily="18" charset="0"/>
                </a:endParaRPr>
              </a:p>
              <a:p>
                <a:pPr marL="3556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b="1" i="1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s-ES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ES" b="1" i="1"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s-E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  <m:r>
                            <m:rPr>
                              <m:nor/>
                            </m:rPr>
                            <a:rPr lang="es-ES" b="1" dirty="0">
                              <a:latin typeface="Symbol" panose="05050102010706020507" pitchFamily="18" charset="2"/>
                            </a:rPr>
                            <m:t> </m:t>
                          </m:r>
                        </m:e>
                        <m:sub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ES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s-ES" b="1" i="1">
                          <a:latin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s-E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m:rPr>
                              <m:nor/>
                            </m:rPr>
                            <a:rPr lang="es-ES" b="1" dirty="0">
                              <a:latin typeface="Symbol" panose="05050102010706020507" pitchFamily="18" charset="2"/>
                            </a:rPr>
                            <m:t> </m:t>
                          </m:r>
                        </m:e>
                        <m:sub>
                          <m:r>
                            <a:rPr lang="es-ES" b="1" i="1" dirty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  <a:p>
                <a:r>
                  <a:rPr lang="es-ES" dirty="0"/>
                  <a:t>Para conseguir mayores relaciones, </a:t>
                </a:r>
                <a:br>
                  <a:rPr lang="es-ES" dirty="0"/>
                </a:br>
                <a:r>
                  <a:rPr lang="es-ES" dirty="0"/>
                  <a:t>se pueden </a:t>
                </a:r>
                <a:r>
                  <a:rPr lang="es-ES"/>
                  <a:t>concatenar etapas</a:t>
                </a:r>
              </a:p>
              <a:p>
                <a:r>
                  <a:rPr lang="es-ES"/>
                  <a:t>A menudo se añaden a motor y sensor en un único bloque</a:t>
                </a:r>
              </a:p>
              <a:p>
                <a:endParaRPr lang="es-ES" dirty="0"/>
              </a:p>
              <a:p>
                <a:endParaRPr lang="es-ES" dirty="0"/>
              </a:p>
              <a:p>
                <a:endParaRPr lang="es-ES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268760"/>
                <a:ext cx="5100320" cy="5452715"/>
              </a:xfrm>
              <a:blipFill rotWithShape="0">
                <a:blip r:embed="rId2"/>
                <a:stretch>
                  <a:fillRect l="-1553" t="-156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18</a:t>
            </a:fld>
            <a:endParaRPr kumimoji="0" lang="es-ES"/>
          </a:p>
        </p:txBody>
      </p:sp>
      <p:pic>
        <p:nvPicPr>
          <p:cNvPr id="5" name="Picture 2" descr="TransmisiÃ³n por engranajes multi-etap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96" y="1329689"/>
            <a:ext cx="2782363" cy="216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22595" y="3579542"/>
            <a:ext cx="2958764" cy="302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0" y="64838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238580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Reducción de velocidad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19</a:t>
            </a:fld>
            <a:endParaRPr kumimoji="0" lang="es-ES"/>
          </a:p>
        </p:txBody>
      </p:sp>
      <p:pic>
        <p:nvPicPr>
          <p:cNvPr id="1032" name="Picture 8" descr="Resultado de imagen de engranajes helicoidales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6589" y="962025"/>
            <a:ext cx="1781806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de transmisiÃ³n por corre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4232670"/>
            <a:ext cx="2644775" cy="198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Imagen relacionad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1638300"/>
            <a:ext cx="2339975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838201" y="1238250"/>
            <a:ext cx="2562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Reductores de velocidad de corona sin fin</a:t>
            </a:r>
            <a:endParaRPr lang="es-ES" dirty="0"/>
          </a:p>
        </p:txBody>
      </p:sp>
      <p:grpSp>
        <p:nvGrpSpPr>
          <p:cNvPr id="8" name="Grupo 7"/>
          <p:cNvGrpSpPr/>
          <p:nvPr/>
        </p:nvGrpSpPr>
        <p:grpSpPr>
          <a:xfrm>
            <a:off x="609601" y="2535238"/>
            <a:ext cx="4543424" cy="1797268"/>
            <a:chOff x="2743201" y="1449388"/>
            <a:chExt cx="4543424" cy="1797268"/>
          </a:xfrm>
        </p:grpSpPr>
        <p:pic>
          <p:nvPicPr>
            <p:cNvPr id="1028" name="Picture 4" descr="Tipos de engranajes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79750" y="1449388"/>
              <a:ext cx="4086225" cy="1189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uadroTexto 6"/>
            <p:cNvSpPr txBox="1"/>
            <p:nvPr/>
          </p:nvSpPr>
          <p:spPr>
            <a:xfrm>
              <a:off x="2743201" y="2600325"/>
              <a:ext cx="15525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dirty="0"/>
                <a:t>De engranajes rectos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4229101" y="2600325"/>
              <a:ext cx="15525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dirty="0"/>
                <a:t>De engranajes helicoidales</a:t>
              </a: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5734051" y="2600325"/>
              <a:ext cx="15525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dirty="0"/>
                <a:t>De engranajes cónicos</a:t>
              </a:r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6429375" y="1247775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Cadenas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910263" y="5881688"/>
            <a:ext cx="164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Correa dentada</a:t>
            </a:r>
          </a:p>
        </p:txBody>
      </p:sp>
      <p:pic>
        <p:nvPicPr>
          <p:cNvPr id="1038" name="Picture 14" descr="http://www.haztuparte.es/wp-content/uploads/2017/04/engranaje-planetari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1075"/>
            <a:ext cx="301942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0" y="64838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A69D1FF-4F8B-4B23-B7DC-4EA2182415E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33" y="4537075"/>
            <a:ext cx="1829857" cy="202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09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800" dirty="0"/>
              <a:t>Curvas de Trabajo. Estabilidad mecánica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79912" y="617984"/>
            <a:ext cx="5111750" cy="3484116"/>
          </a:xfrm>
        </p:spPr>
        <p:txBody>
          <a:bodyPr/>
          <a:lstStyle/>
          <a:p>
            <a:r>
              <a:rPr lang="es-ES" dirty="0"/>
              <a:t>Curvas Par-Velocidad</a:t>
            </a:r>
          </a:p>
          <a:p>
            <a:r>
              <a:rPr lang="es-ES" dirty="0"/>
              <a:t>Criterios de estabilidad mecánica</a:t>
            </a:r>
          </a:p>
          <a:p>
            <a:r>
              <a:rPr lang="es-ES" dirty="0"/>
              <a:t>Clasificaciones NEMA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2</a:t>
            </a:fld>
            <a:endParaRPr kumimoji="0" lang="es-ES"/>
          </a:p>
        </p:txBody>
      </p:sp>
    </p:spTree>
    <p:extLst>
      <p:ext uri="{BB962C8B-B14F-4D97-AF65-F5344CB8AC3E}">
        <p14:creationId xmlns:p14="http://schemas.microsoft.com/office/powerpoint/2010/main" val="3838175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Movimiento angular a lineal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20</a:t>
            </a:fld>
            <a:endParaRPr kumimoji="0" lang="es-ES"/>
          </a:p>
        </p:txBody>
      </p:sp>
      <p:pic>
        <p:nvPicPr>
          <p:cNvPr id="2050" name="Picture 2" descr="https://iesvillalbahervastecnologia.files.wordpress.com/2008/08/pinon-cremallera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9077">
            <a:off x="698499" y="3703554"/>
            <a:ext cx="2644776" cy="173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033463" y="5681663"/>
            <a:ext cx="2930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Mecanismo piñón-cremallera</a:t>
            </a:r>
          </a:p>
        </p:txBody>
      </p:sp>
      <p:pic>
        <p:nvPicPr>
          <p:cNvPr id="2052" name="Picture 4" descr="Detalle del piÃ±Ã³n-cremallera de la direcciÃ³n asistid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3288824"/>
            <a:ext cx="2206625" cy="169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de husillo tuerca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4374" y="2667000"/>
            <a:ext cx="25812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de husillo tuer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4208462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63" y="1462087"/>
            <a:ext cx="2779890" cy="1769021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286000" y="2381250"/>
            <a:ext cx="213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Cinta transportadora</a:t>
            </a:r>
          </a:p>
        </p:txBody>
      </p:sp>
      <p:pic>
        <p:nvPicPr>
          <p:cNvPr id="5" name="Picture 10" descr="Imagen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6" y="970758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/>
          <p:cNvSpPr txBox="1"/>
          <p:nvPr/>
        </p:nvSpPr>
        <p:spPr>
          <a:xfrm>
            <a:off x="5567363" y="5872163"/>
            <a:ext cx="2609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Mecanismo husillo-tuerca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0" y="64838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682058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Trayectorias. Control PID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5820770" cy="4927324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Se parte de la medida de posición para deducir la velocidad real  </a:t>
            </a:r>
          </a:p>
          <a:p>
            <a:r>
              <a:rPr lang="es-ES" dirty="0"/>
              <a:t>El controlador debe generar el perfil de velocidad para obtener la posición deseada</a:t>
            </a:r>
          </a:p>
          <a:p>
            <a:r>
              <a:rPr lang="es-ES" dirty="0"/>
              <a:t>Continuamente el controlador debe estimar la velocidad para que coincida con el perfil trapezoidal. Utiliza un control PID</a:t>
            </a:r>
          </a:p>
          <a:p>
            <a:r>
              <a:rPr lang="es-ES" dirty="0"/>
              <a:t>Algunos controladores permiten trayectorias sin</a:t>
            </a:r>
            <a:r>
              <a:rPr lang="es-ES" baseline="30000" dirty="0"/>
              <a:t>2 </a:t>
            </a:r>
            <a:r>
              <a:rPr lang="es-ES" dirty="0">
                <a:sym typeface="Wingdings" panose="05000000000000000000" pitchFamily="2" charset="2"/>
              </a:rPr>
              <a:t>más suave, menos ruido y vibraciones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21</a:t>
            </a:fld>
            <a:endParaRPr kumimoji="0" lang="es-ES"/>
          </a:p>
        </p:txBody>
      </p:sp>
      <p:grpSp>
        <p:nvGrpSpPr>
          <p:cNvPr id="20" name="Grupo 19"/>
          <p:cNvGrpSpPr/>
          <p:nvPr/>
        </p:nvGrpSpPr>
        <p:grpSpPr>
          <a:xfrm>
            <a:off x="6728346" y="1255594"/>
            <a:ext cx="1992573" cy="1310185"/>
            <a:chOff x="6728346" y="1255594"/>
            <a:chExt cx="1992573" cy="1310185"/>
          </a:xfrm>
        </p:grpSpPr>
        <p:cxnSp>
          <p:nvCxnSpPr>
            <p:cNvPr id="8" name="Conector recto de flecha 7"/>
            <p:cNvCxnSpPr/>
            <p:nvPr/>
          </p:nvCxnSpPr>
          <p:spPr>
            <a:xfrm>
              <a:off x="6728346" y="2552131"/>
              <a:ext cx="199257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/>
            <p:cNvCxnSpPr/>
            <p:nvPr/>
          </p:nvCxnSpPr>
          <p:spPr>
            <a:xfrm flipV="1">
              <a:off x="6728346" y="1255594"/>
              <a:ext cx="0" cy="13101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o 18"/>
          <p:cNvGrpSpPr/>
          <p:nvPr/>
        </p:nvGrpSpPr>
        <p:grpSpPr>
          <a:xfrm>
            <a:off x="6741994" y="1828800"/>
            <a:ext cx="1624084" cy="723331"/>
            <a:chOff x="6741994" y="1828800"/>
            <a:chExt cx="1624084" cy="723331"/>
          </a:xfrm>
        </p:grpSpPr>
        <p:cxnSp>
          <p:nvCxnSpPr>
            <p:cNvPr id="12" name="Conector recto 11"/>
            <p:cNvCxnSpPr/>
            <p:nvPr/>
          </p:nvCxnSpPr>
          <p:spPr>
            <a:xfrm flipV="1">
              <a:off x="6741994" y="1828800"/>
              <a:ext cx="245660" cy="72333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/>
          </p:nvCxnSpPr>
          <p:spPr>
            <a:xfrm flipH="1" flipV="1">
              <a:off x="8120418" y="1828800"/>
              <a:ext cx="245660" cy="72333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/>
            <p:cNvCxnSpPr/>
            <p:nvPr/>
          </p:nvCxnSpPr>
          <p:spPr>
            <a:xfrm>
              <a:off x="6987654" y="1828800"/>
              <a:ext cx="1132764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uadroTexto 15"/>
          <p:cNvSpPr txBox="1"/>
          <p:nvPr/>
        </p:nvSpPr>
        <p:spPr>
          <a:xfrm>
            <a:off x="8502555" y="2538484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t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6346209" y="1487607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v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7328848" y="1310185"/>
            <a:ext cx="57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v</a:t>
            </a:r>
            <a:r>
              <a:rPr lang="es-ES" sz="2800" baseline="-25000" dirty="0" err="1"/>
              <a:t>c</a:t>
            </a:r>
            <a:endParaRPr lang="es-ES" sz="2800" baseline="-25000" dirty="0"/>
          </a:p>
        </p:txBody>
      </p:sp>
      <p:grpSp>
        <p:nvGrpSpPr>
          <p:cNvPr id="21" name="Grupo 20"/>
          <p:cNvGrpSpPr/>
          <p:nvPr/>
        </p:nvGrpSpPr>
        <p:grpSpPr>
          <a:xfrm>
            <a:off x="6728346" y="3398292"/>
            <a:ext cx="1992573" cy="1310185"/>
            <a:chOff x="6728346" y="1255594"/>
            <a:chExt cx="1992573" cy="1310185"/>
          </a:xfrm>
        </p:grpSpPr>
        <p:cxnSp>
          <p:nvCxnSpPr>
            <p:cNvPr id="22" name="Conector recto de flecha 21"/>
            <p:cNvCxnSpPr/>
            <p:nvPr/>
          </p:nvCxnSpPr>
          <p:spPr>
            <a:xfrm>
              <a:off x="6728346" y="2552131"/>
              <a:ext cx="199257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/>
            <p:cNvCxnSpPr/>
            <p:nvPr/>
          </p:nvCxnSpPr>
          <p:spPr>
            <a:xfrm flipV="1">
              <a:off x="6728346" y="1255594"/>
              <a:ext cx="0" cy="13101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Conector recto 25"/>
          <p:cNvCxnSpPr/>
          <p:nvPr/>
        </p:nvCxnSpPr>
        <p:spPr>
          <a:xfrm>
            <a:off x="7042245" y="1897039"/>
            <a:ext cx="0" cy="29752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8106770" y="1897039"/>
            <a:ext cx="0" cy="29752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o 23"/>
          <p:cNvSpPr/>
          <p:nvPr/>
        </p:nvSpPr>
        <p:spPr>
          <a:xfrm rot="5400000">
            <a:off x="6474321" y="4043979"/>
            <a:ext cx="536389" cy="751667"/>
          </a:xfrm>
          <a:prstGeom prst="arc">
            <a:avLst>
              <a:gd name="adj1" fmla="val 17960344"/>
              <a:gd name="adj2" fmla="val 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Arco 27"/>
          <p:cNvSpPr/>
          <p:nvPr/>
        </p:nvSpPr>
        <p:spPr>
          <a:xfrm rot="16200000">
            <a:off x="8135938" y="3535366"/>
            <a:ext cx="536389" cy="742758"/>
          </a:xfrm>
          <a:prstGeom prst="arc">
            <a:avLst>
              <a:gd name="adj1" fmla="val 17803368"/>
              <a:gd name="adj2" fmla="val 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0" name="Conector recto 29"/>
          <p:cNvCxnSpPr>
            <a:stCxn id="24" idx="0"/>
          </p:cNvCxnSpPr>
          <p:nvPr/>
        </p:nvCxnSpPr>
        <p:spPr>
          <a:xfrm flipV="1">
            <a:off x="7037762" y="3752850"/>
            <a:ext cx="1064838" cy="83291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adroTexto 41"/>
          <p:cNvSpPr txBox="1"/>
          <p:nvPr/>
        </p:nvSpPr>
        <p:spPr>
          <a:xfrm>
            <a:off x="8502555" y="4735584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t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6346209" y="3405307"/>
            <a:ext cx="362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0" y="64838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0462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Controlador PID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457200" y="1196752"/>
            <a:ext cx="8585200" cy="4929411"/>
          </a:xfrm>
        </p:spPr>
        <p:txBody>
          <a:bodyPr>
            <a:normAutofit/>
          </a:bodyPr>
          <a:lstStyle/>
          <a:p>
            <a:r>
              <a:rPr lang="es-ES" dirty="0"/>
              <a:t>El controlador debe conseguir que la velocidad siga el perfil programado</a:t>
            </a:r>
          </a:p>
          <a:p>
            <a:r>
              <a:rPr lang="es-ES" dirty="0"/>
              <a:t>Rampa aceleración – velocidad de crucero – rampa deceleración</a:t>
            </a:r>
          </a:p>
          <a:p>
            <a:r>
              <a:rPr lang="es-ES" dirty="0"/>
              <a:t>El término integral es necesario, principalmente durante la rampa de aceleración/deceleración</a:t>
            </a:r>
          </a:p>
          <a:p>
            <a:r>
              <a:rPr lang="es-ES" dirty="0"/>
              <a:t>Incluye un término para reajustar la posición </a:t>
            </a:r>
            <a:r>
              <a:rPr lang="es-ES" dirty="0">
                <a:sym typeface="Wingdings" panose="05000000000000000000" pitchFamily="2" charset="2"/>
              </a:rPr>
              <a:t> PI</a:t>
            </a:r>
            <a:r>
              <a:rPr lang="es-ES" baseline="30000" dirty="0">
                <a:sym typeface="Wingdings" panose="05000000000000000000" pitchFamily="2" charset="2"/>
              </a:rPr>
              <a:t>2</a:t>
            </a:r>
            <a:r>
              <a:rPr lang="es-ES" dirty="0">
                <a:sym typeface="Wingdings" panose="05000000000000000000" pitchFamily="2" charset="2"/>
              </a:rPr>
              <a:t>D</a:t>
            </a:r>
            <a:br>
              <a:rPr lang="es-ES" dirty="0">
                <a:sym typeface="Wingdings" panose="05000000000000000000" pitchFamily="2" charset="2"/>
              </a:rPr>
            </a:br>
            <a:r>
              <a:rPr lang="es-ES" dirty="0">
                <a:sym typeface="Wingdings" panose="05000000000000000000" pitchFamily="2" charset="2"/>
              </a:rPr>
              <a:t>Intenta evitar el error durante aceleración/deceleración</a:t>
            </a:r>
            <a:endParaRPr lang="es-ES" dirty="0"/>
          </a:p>
          <a:p>
            <a:r>
              <a:rPr lang="es-ES" dirty="0"/>
              <a:t>No conviene incluir actuación anti-</a:t>
            </a:r>
            <a:r>
              <a:rPr lang="es-ES" dirty="0" err="1"/>
              <a:t>windup</a:t>
            </a:r>
            <a:r>
              <a:rPr lang="es-ES" dirty="0"/>
              <a:t> (saturación del término integral)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22</a:t>
            </a:fld>
            <a:endParaRPr kumimoji="0" lang="es-ES"/>
          </a:p>
        </p:txBody>
      </p:sp>
      <p:sp>
        <p:nvSpPr>
          <p:cNvPr id="7" name="CuadroTexto 6"/>
          <p:cNvSpPr txBox="1"/>
          <p:nvPr/>
        </p:nvSpPr>
        <p:spPr>
          <a:xfrm>
            <a:off x="0" y="64838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26370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Homing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23</a:t>
            </a:fld>
            <a:endParaRPr kumimoji="0" lang="es-ES"/>
          </a:p>
        </p:txBody>
      </p:sp>
      <p:sp>
        <p:nvSpPr>
          <p:cNvPr id="6" name="CuadroTexto 5"/>
          <p:cNvSpPr txBox="1"/>
          <p:nvPr/>
        </p:nvSpPr>
        <p:spPr>
          <a:xfrm>
            <a:off x="436180" y="1158559"/>
            <a:ext cx="770198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800"/>
              <a:t>Utilización de un sensor externo: inductivo o microrruptor </a:t>
            </a:r>
            <a:r>
              <a:rPr lang="es-ES" sz="2800">
                <a:sym typeface="Wingdings" panose="05000000000000000000" pitchFamily="2" charset="2"/>
              </a:rPr>
              <a:t> Histéresis</a:t>
            </a:r>
            <a:endParaRPr lang="es-ES" sz="2800"/>
          </a:p>
          <a:p>
            <a:r>
              <a:rPr lang="es-ES" sz="2800"/>
              <a:t>Aproximación y afinado a velocidades diferentes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05" y="3047999"/>
            <a:ext cx="4715033" cy="29117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690" y="3048000"/>
            <a:ext cx="3578438" cy="291179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64838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94252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Curvas par velocidad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8470900" cy="5017740"/>
          </a:xfrm>
        </p:spPr>
        <p:txBody>
          <a:bodyPr>
            <a:normAutofit fontScale="92500"/>
          </a:bodyPr>
          <a:lstStyle/>
          <a:p>
            <a:r>
              <a:rPr lang="es-ES" dirty="0"/>
              <a:t>Un accionamiento es el conjunto motor + carga accionada.</a:t>
            </a:r>
          </a:p>
          <a:p>
            <a:r>
              <a:rPr lang="es-ES" dirty="0"/>
              <a:t>El par resultante y, a veces, la velocidad dependerá de la carga a accionar. </a:t>
            </a:r>
          </a:p>
          <a:p>
            <a:r>
              <a:rPr lang="es-ES" dirty="0"/>
              <a:t>Equilibrio </a:t>
            </a:r>
            <a:r>
              <a:rPr lang="es-ES" dirty="0">
                <a:sym typeface="Wingdings" panose="05000000000000000000" pitchFamily="2" charset="2"/>
              </a:rPr>
              <a:t> </a:t>
            </a:r>
            <a:r>
              <a:rPr lang="es-ES" dirty="0"/>
              <a:t>Punto de intersección de las curvas par-velocidad del motor y de la carga</a:t>
            </a:r>
          </a:p>
          <a:p>
            <a:r>
              <a:rPr lang="es-ES"/>
              <a:t>Generalmente:</a:t>
            </a:r>
          </a:p>
          <a:p>
            <a:pPr lvl="1"/>
            <a:r>
              <a:rPr lang="es-ES"/>
              <a:t>Par </a:t>
            </a:r>
            <a:r>
              <a:rPr lang="es-ES" dirty="0"/>
              <a:t>de carga </a:t>
            </a:r>
            <a:r>
              <a:rPr lang="es-ES" dirty="0">
                <a:sym typeface="Wingdings" panose="05000000000000000000" pitchFamily="2" charset="2"/>
              </a:rPr>
              <a:t> </a:t>
            </a:r>
            <a:r>
              <a:rPr lang="es-ES">
                <a:sym typeface="Wingdings" panose="05000000000000000000" pitchFamily="2" charset="2"/>
              </a:rPr>
              <a:t>pendiente +</a:t>
            </a:r>
          </a:p>
          <a:p>
            <a:pPr lvl="1"/>
            <a:r>
              <a:rPr lang="es-ES">
                <a:sym typeface="Wingdings" panose="05000000000000000000" pitchFamily="2" charset="2"/>
              </a:rPr>
              <a:t>Par </a:t>
            </a:r>
            <a:r>
              <a:rPr lang="es-ES" dirty="0">
                <a:sym typeface="Wingdings" panose="05000000000000000000" pitchFamily="2" charset="2"/>
              </a:rPr>
              <a:t>motor  pendiente -</a:t>
            </a:r>
            <a:endParaRPr lang="es-ES" dirty="0"/>
          </a:p>
          <a:p>
            <a:r>
              <a:rPr lang="es-ES" dirty="0"/>
              <a:t>NO se puede imponer la </a:t>
            </a:r>
            <a:br>
              <a:rPr lang="es-ES" dirty="0"/>
            </a:br>
            <a:r>
              <a:rPr lang="es-ES" dirty="0"/>
              <a:t>velocidad y el par </a:t>
            </a:r>
            <a:br>
              <a:rPr lang="es-ES" dirty="0"/>
            </a:br>
            <a:r>
              <a:rPr lang="es-ES" dirty="0"/>
              <a:t>simultáneamente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3</a:t>
            </a:fld>
            <a:endParaRPr kumimoji="0" lang="es-ES"/>
          </a:p>
        </p:txBody>
      </p:sp>
      <p:cxnSp>
        <p:nvCxnSpPr>
          <p:cNvPr id="3" name="Conector recto de flecha 2"/>
          <p:cNvCxnSpPr/>
          <p:nvPr/>
        </p:nvCxnSpPr>
        <p:spPr>
          <a:xfrm flipV="1">
            <a:off x="5709920" y="4023360"/>
            <a:ext cx="0" cy="172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5709920" y="5750560"/>
            <a:ext cx="29768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rma libre 9"/>
          <p:cNvSpPr/>
          <p:nvPr/>
        </p:nvSpPr>
        <p:spPr>
          <a:xfrm>
            <a:off x="6106160" y="4165600"/>
            <a:ext cx="2448560" cy="1188720"/>
          </a:xfrm>
          <a:custGeom>
            <a:avLst/>
            <a:gdLst>
              <a:gd name="connsiteX0" fmla="*/ 0 w 2448560"/>
              <a:gd name="connsiteY0" fmla="*/ 1188720 h 1188720"/>
              <a:gd name="connsiteX1" fmla="*/ 812800 w 2448560"/>
              <a:gd name="connsiteY1" fmla="*/ 985520 h 1188720"/>
              <a:gd name="connsiteX2" fmla="*/ 1767840 w 2448560"/>
              <a:gd name="connsiteY2" fmla="*/ 548640 h 1188720"/>
              <a:gd name="connsiteX3" fmla="*/ 2448560 w 2448560"/>
              <a:gd name="connsiteY3" fmla="*/ 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560" h="1188720">
                <a:moveTo>
                  <a:pt x="0" y="1188720"/>
                </a:moveTo>
                <a:cubicBezTo>
                  <a:pt x="259080" y="1140460"/>
                  <a:pt x="518160" y="1092200"/>
                  <a:pt x="812800" y="985520"/>
                </a:cubicBezTo>
                <a:cubicBezTo>
                  <a:pt x="1107440" y="878840"/>
                  <a:pt x="1495213" y="712893"/>
                  <a:pt x="1767840" y="548640"/>
                </a:cubicBezTo>
                <a:cubicBezTo>
                  <a:pt x="2040467" y="384387"/>
                  <a:pt x="2244513" y="192193"/>
                  <a:pt x="2448560" y="0"/>
                </a:cubicBezTo>
              </a:path>
            </a:pathLst>
          </a:cu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orma libre 10"/>
          <p:cNvSpPr/>
          <p:nvPr/>
        </p:nvSpPr>
        <p:spPr>
          <a:xfrm>
            <a:off x="6217920" y="4267200"/>
            <a:ext cx="2407920" cy="1229360"/>
          </a:xfrm>
          <a:custGeom>
            <a:avLst/>
            <a:gdLst>
              <a:gd name="connsiteX0" fmla="*/ 0 w 2407920"/>
              <a:gd name="connsiteY0" fmla="*/ 0 h 822960"/>
              <a:gd name="connsiteX1" fmla="*/ 294640 w 2407920"/>
              <a:gd name="connsiteY1" fmla="*/ 203200 h 822960"/>
              <a:gd name="connsiteX2" fmla="*/ 812800 w 2407920"/>
              <a:gd name="connsiteY2" fmla="*/ 396240 h 822960"/>
              <a:gd name="connsiteX3" fmla="*/ 1930400 w 2407920"/>
              <a:gd name="connsiteY3" fmla="*/ 751840 h 822960"/>
              <a:gd name="connsiteX4" fmla="*/ 2407920 w 2407920"/>
              <a:gd name="connsiteY4" fmla="*/ 822960 h 822960"/>
              <a:gd name="connsiteX0" fmla="*/ 0 w 2407920"/>
              <a:gd name="connsiteY0" fmla="*/ 0 h 822960"/>
              <a:gd name="connsiteX1" fmla="*/ 294640 w 2407920"/>
              <a:gd name="connsiteY1" fmla="*/ 203200 h 822960"/>
              <a:gd name="connsiteX2" fmla="*/ 1239520 w 2407920"/>
              <a:gd name="connsiteY2" fmla="*/ 579876 h 822960"/>
              <a:gd name="connsiteX3" fmla="*/ 1930400 w 2407920"/>
              <a:gd name="connsiteY3" fmla="*/ 751840 h 822960"/>
              <a:gd name="connsiteX4" fmla="*/ 2407920 w 2407920"/>
              <a:gd name="connsiteY4" fmla="*/ 82296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7920" h="822960">
                <a:moveTo>
                  <a:pt x="0" y="0"/>
                </a:moveTo>
                <a:cubicBezTo>
                  <a:pt x="79586" y="68580"/>
                  <a:pt x="88053" y="106554"/>
                  <a:pt x="294640" y="203200"/>
                </a:cubicBezTo>
                <a:cubicBezTo>
                  <a:pt x="501227" y="299846"/>
                  <a:pt x="966893" y="488436"/>
                  <a:pt x="1239520" y="579876"/>
                </a:cubicBezTo>
                <a:cubicBezTo>
                  <a:pt x="1512147" y="671316"/>
                  <a:pt x="1735667" y="711326"/>
                  <a:pt x="1930400" y="751840"/>
                </a:cubicBezTo>
                <a:cubicBezTo>
                  <a:pt x="2125133" y="792354"/>
                  <a:pt x="2302086" y="822960"/>
                  <a:pt x="2407920" y="82296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6217920" y="4124960"/>
            <a:ext cx="46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Tm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869576" y="4124960"/>
            <a:ext cx="374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Tc</a:t>
            </a:r>
          </a:p>
        </p:txBody>
      </p:sp>
      <p:sp>
        <p:nvSpPr>
          <p:cNvPr id="14" name="Elipse 13"/>
          <p:cNvSpPr/>
          <p:nvPr/>
        </p:nvSpPr>
        <p:spPr>
          <a:xfrm>
            <a:off x="7122160" y="4904740"/>
            <a:ext cx="238760" cy="238760"/>
          </a:xfrm>
          <a:prstGeom prst="ellipse">
            <a:avLst/>
          </a:prstGeom>
          <a:solidFill>
            <a:srgbClr val="F4891E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6671047" y="4509254"/>
            <a:ext cx="877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/>
              <a:t>Equilibrio</a:t>
            </a:r>
          </a:p>
        </p:txBody>
      </p:sp>
      <p:cxnSp>
        <p:nvCxnSpPr>
          <p:cNvPr id="17" name="Conector recto 16"/>
          <p:cNvCxnSpPr/>
          <p:nvPr/>
        </p:nvCxnSpPr>
        <p:spPr>
          <a:xfrm>
            <a:off x="7241540" y="5024120"/>
            <a:ext cx="0" cy="72644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5709920" y="5024120"/>
            <a:ext cx="1531620" cy="224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8075017" y="577250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Ω</a:t>
            </a:r>
            <a:endParaRPr lang="es-ES"/>
          </a:p>
        </p:txBody>
      </p:sp>
      <p:sp>
        <p:nvSpPr>
          <p:cNvPr id="21" name="CuadroTexto 20"/>
          <p:cNvSpPr txBox="1"/>
          <p:nvPr/>
        </p:nvSpPr>
        <p:spPr>
          <a:xfrm>
            <a:off x="7072263" y="5791071"/>
            <a:ext cx="78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Ω</a:t>
            </a:r>
            <a:r>
              <a:rPr lang="es-ES" baseline="-25000"/>
              <a:t>trabajo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5424192" y="4654788"/>
            <a:ext cx="74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T</a:t>
            </a:r>
            <a:r>
              <a:rPr lang="es-ES" baseline="-25000"/>
              <a:t>trabajo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5362770" y="410802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T</a:t>
            </a:r>
            <a:endParaRPr lang="es-ES" baseline="-25000"/>
          </a:p>
        </p:txBody>
      </p:sp>
      <p:sp>
        <p:nvSpPr>
          <p:cNvPr id="2" name="CuadroTexto 1"/>
          <p:cNvSpPr txBox="1"/>
          <p:nvPr/>
        </p:nvSpPr>
        <p:spPr>
          <a:xfrm>
            <a:off x="0" y="6483879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15394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Estabilidad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3403600" cy="5462240"/>
          </a:xfrm>
        </p:spPr>
        <p:txBody>
          <a:bodyPr>
            <a:normAutofit/>
          </a:bodyPr>
          <a:lstStyle/>
          <a:p>
            <a:r>
              <a:rPr lang="es-ES" dirty="0"/>
              <a:t>El accionamiento es estable cuando la pendiente de la curva de par resistente es mayor que la del motor</a:t>
            </a:r>
          </a:p>
          <a:p>
            <a:r>
              <a:rPr lang="es-ES" dirty="0"/>
              <a:t>La curva de par resistente siempre ha de quedar por debajo de la de par motor. Arranque?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4</a:t>
            </a:fld>
            <a:endParaRPr kumimoji="0"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1" y="1268760"/>
            <a:ext cx="2699431" cy="22659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93" y="1011564"/>
            <a:ext cx="2070706" cy="262788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0" y="6483879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0BFEFE-4D10-40F3-9C0C-313203404EF4}"/>
              </a:ext>
            </a:extLst>
          </p:cNvPr>
          <p:cNvSpPr txBox="1"/>
          <p:nvPr/>
        </p:nvSpPr>
        <p:spPr>
          <a:xfrm>
            <a:off x="5812502" y="868814"/>
            <a:ext cx="106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Arranque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928576D0-5064-4AA4-AAC0-D9AC4B872E78}"/>
              </a:ext>
            </a:extLst>
          </p:cNvPr>
          <p:cNvCxnSpPr/>
          <p:nvPr/>
        </p:nvCxnSpPr>
        <p:spPr>
          <a:xfrm flipV="1">
            <a:off x="5709920" y="4023360"/>
            <a:ext cx="0" cy="172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A78AE95C-56BB-444B-B2F5-6E0C6F97CC6E}"/>
              </a:ext>
            </a:extLst>
          </p:cNvPr>
          <p:cNvCxnSpPr/>
          <p:nvPr/>
        </p:nvCxnSpPr>
        <p:spPr>
          <a:xfrm>
            <a:off x="5709920" y="5750560"/>
            <a:ext cx="29768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a libre 9">
            <a:extLst>
              <a:ext uri="{FF2B5EF4-FFF2-40B4-BE49-F238E27FC236}">
                <a16:creationId xmlns:a16="http://schemas.microsoft.com/office/drawing/2014/main" id="{5953233F-CDF0-4626-BF61-F7478C1A00D1}"/>
              </a:ext>
            </a:extLst>
          </p:cNvPr>
          <p:cNvSpPr/>
          <p:nvPr/>
        </p:nvSpPr>
        <p:spPr>
          <a:xfrm>
            <a:off x="6106160" y="4165600"/>
            <a:ext cx="2448560" cy="1188720"/>
          </a:xfrm>
          <a:custGeom>
            <a:avLst/>
            <a:gdLst>
              <a:gd name="connsiteX0" fmla="*/ 0 w 2448560"/>
              <a:gd name="connsiteY0" fmla="*/ 1188720 h 1188720"/>
              <a:gd name="connsiteX1" fmla="*/ 812800 w 2448560"/>
              <a:gd name="connsiteY1" fmla="*/ 985520 h 1188720"/>
              <a:gd name="connsiteX2" fmla="*/ 1767840 w 2448560"/>
              <a:gd name="connsiteY2" fmla="*/ 548640 h 1188720"/>
              <a:gd name="connsiteX3" fmla="*/ 2448560 w 2448560"/>
              <a:gd name="connsiteY3" fmla="*/ 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560" h="1188720">
                <a:moveTo>
                  <a:pt x="0" y="1188720"/>
                </a:moveTo>
                <a:cubicBezTo>
                  <a:pt x="259080" y="1140460"/>
                  <a:pt x="518160" y="1092200"/>
                  <a:pt x="812800" y="985520"/>
                </a:cubicBezTo>
                <a:cubicBezTo>
                  <a:pt x="1107440" y="878840"/>
                  <a:pt x="1495213" y="712893"/>
                  <a:pt x="1767840" y="548640"/>
                </a:cubicBezTo>
                <a:cubicBezTo>
                  <a:pt x="2040467" y="384387"/>
                  <a:pt x="2244513" y="192193"/>
                  <a:pt x="2448560" y="0"/>
                </a:cubicBezTo>
              </a:path>
            </a:pathLst>
          </a:cu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orma libre 10">
            <a:extLst>
              <a:ext uri="{FF2B5EF4-FFF2-40B4-BE49-F238E27FC236}">
                <a16:creationId xmlns:a16="http://schemas.microsoft.com/office/drawing/2014/main" id="{6A9E234C-29E4-4E25-A8E1-8D95E24EBF67}"/>
              </a:ext>
            </a:extLst>
          </p:cNvPr>
          <p:cNvSpPr/>
          <p:nvPr/>
        </p:nvSpPr>
        <p:spPr>
          <a:xfrm>
            <a:off x="6217920" y="4267200"/>
            <a:ext cx="2407920" cy="1229360"/>
          </a:xfrm>
          <a:custGeom>
            <a:avLst/>
            <a:gdLst>
              <a:gd name="connsiteX0" fmla="*/ 0 w 2407920"/>
              <a:gd name="connsiteY0" fmla="*/ 0 h 822960"/>
              <a:gd name="connsiteX1" fmla="*/ 294640 w 2407920"/>
              <a:gd name="connsiteY1" fmla="*/ 203200 h 822960"/>
              <a:gd name="connsiteX2" fmla="*/ 812800 w 2407920"/>
              <a:gd name="connsiteY2" fmla="*/ 396240 h 822960"/>
              <a:gd name="connsiteX3" fmla="*/ 1930400 w 2407920"/>
              <a:gd name="connsiteY3" fmla="*/ 751840 h 822960"/>
              <a:gd name="connsiteX4" fmla="*/ 2407920 w 2407920"/>
              <a:gd name="connsiteY4" fmla="*/ 822960 h 822960"/>
              <a:gd name="connsiteX0" fmla="*/ 0 w 2407920"/>
              <a:gd name="connsiteY0" fmla="*/ 0 h 822960"/>
              <a:gd name="connsiteX1" fmla="*/ 294640 w 2407920"/>
              <a:gd name="connsiteY1" fmla="*/ 203200 h 822960"/>
              <a:gd name="connsiteX2" fmla="*/ 1239520 w 2407920"/>
              <a:gd name="connsiteY2" fmla="*/ 579876 h 822960"/>
              <a:gd name="connsiteX3" fmla="*/ 1930400 w 2407920"/>
              <a:gd name="connsiteY3" fmla="*/ 751840 h 822960"/>
              <a:gd name="connsiteX4" fmla="*/ 2407920 w 2407920"/>
              <a:gd name="connsiteY4" fmla="*/ 82296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7920" h="822960">
                <a:moveTo>
                  <a:pt x="0" y="0"/>
                </a:moveTo>
                <a:cubicBezTo>
                  <a:pt x="79586" y="68580"/>
                  <a:pt x="88053" y="106554"/>
                  <a:pt x="294640" y="203200"/>
                </a:cubicBezTo>
                <a:cubicBezTo>
                  <a:pt x="501227" y="299846"/>
                  <a:pt x="966893" y="488436"/>
                  <a:pt x="1239520" y="579876"/>
                </a:cubicBezTo>
                <a:cubicBezTo>
                  <a:pt x="1512147" y="671316"/>
                  <a:pt x="1735667" y="711326"/>
                  <a:pt x="1930400" y="751840"/>
                </a:cubicBezTo>
                <a:cubicBezTo>
                  <a:pt x="2125133" y="792354"/>
                  <a:pt x="2302086" y="822960"/>
                  <a:pt x="2407920" y="82296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4E402B6-F247-4CFC-B79F-2AB60F796160}"/>
              </a:ext>
            </a:extLst>
          </p:cNvPr>
          <p:cNvSpPr txBox="1"/>
          <p:nvPr/>
        </p:nvSpPr>
        <p:spPr>
          <a:xfrm>
            <a:off x="6217920" y="4124960"/>
            <a:ext cx="46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Tm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0EB8963-48A5-411F-9379-FD4A315A4500}"/>
              </a:ext>
            </a:extLst>
          </p:cNvPr>
          <p:cNvSpPr txBox="1"/>
          <p:nvPr/>
        </p:nvSpPr>
        <p:spPr>
          <a:xfrm>
            <a:off x="7869576" y="4124960"/>
            <a:ext cx="374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Tc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ED0BD67A-F441-452E-864C-565775D845A1}"/>
              </a:ext>
            </a:extLst>
          </p:cNvPr>
          <p:cNvSpPr/>
          <p:nvPr/>
        </p:nvSpPr>
        <p:spPr>
          <a:xfrm>
            <a:off x="7122160" y="4904740"/>
            <a:ext cx="238760" cy="238760"/>
          </a:xfrm>
          <a:prstGeom prst="ellipse">
            <a:avLst/>
          </a:prstGeom>
          <a:solidFill>
            <a:srgbClr val="F4891E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8D69396-A87E-4A89-9762-20050E129AF8}"/>
              </a:ext>
            </a:extLst>
          </p:cNvPr>
          <p:cNvSpPr txBox="1"/>
          <p:nvPr/>
        </p:nvSpPr>
        <p:spPr>
          <a:xfrm>
            <a:off x="6671047" y="4509254"/>
            <a:ext cx="877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/>
              <a:t>Equilibrio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902F3222-3A64-439E-8B9E-01C51138C357}"/>
              </a:ext>
            </a:extLst>
          </p:cNvPr>
          <p:cNvCxnSpPr/>
          <p:nvPr/>
        </p:nvCxnSpPr>
        <p:spPr>
          <a:xfrm>
            <a:off x="7241540" y="5024120"/>
            <a:ext cx="0" cy="72644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9BE517F-3389-4D60-BB0A-FAE6027DB783}"/>
              </a:ext>
            </a:extLst>
          </p:cNvPr>
          <p:cNvCxnSpPr/>
          <p:nvPr/>
        </p:nvCxnSpPr>
        <p:spPr>
          <a:xfrm>
            <a:off x="5709920" y="5024120"/>
            <a:ext cx="1531620" cy="224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81A94AB-7CF1-40A9-989F-5D4EBA8A8BAE}"/>
              </a:ext>
            </a:extLst>
          </p:cNvPr>
          <p:cNvSpPr txBox="1"/>
          <p:nvPr/>
        </p:nvSpPr>
        <p:spPr>
          <a:xfrm>
            <a:off x="8075017" y="577250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Ω</a:t>
            </a:r>
            <a:endParaRPr lang="es-E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144EC6E-6EF6-4747-AB95-13012A2C541E}"/>
              </a:ext>
            </a:extLst>
          </p:cNvPr>
          <p:cNvSpPr txBox="1"/>
          <p:nvPr/>
        </p:nvSpPr>
        <p:spPr>
          <a:xfrm>
            <a:off x="7072263" y="5791071"/>
            <a:ext cx="78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Ω</a:t>
            </a:r>
            <a:r>
              <a:rPr lang="es-ES" baseline="-25000"/>
              <a:t>trabajo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AF66002-EF12-4B9F-B593-2A686E6E1AEF}"/>
              </a:ext>
            </a:extLst>
          </p:cNvPr>
          <p:cNvSpPr txBox="1"/>
          <p:nvPr/>
        </p:nvSpPr>
        <p:spPr>
          <a:xfrm>
            <a:off x="5424192" y="4654788"/>
            <a:ext cx="74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T</a:t>
            </a:r>
            <a:r>
              <a:rPr lang="es-ES" baseline="-25000"/>
              <a:t>trabajo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F4DCD4C-AF34-4937-944D-09C4A859FD9B}"/>
              </a:ext>
            </a:extLst>
          </p:cNvPr>
          <p:cNvSpPr txBox="1"/>
          <p:nvPr/>
        </p:nvSpPr>
        <p:spPr>
          <a:xfrm>
            <a:off x="5362770" y="410802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T</a:t>
            </a:r>
            <a:endParaRPr lang="es-ES" baseline="-25000"/>
          </a:p>
        </p:txBody>
      </p:sp>
    </p:spTree>
    <p:extLst>
      <p:ext uri="{BB962C8B-B14F-4D97-AF65-F5344CB8AC3E}">
        <p14:creationId xmlns:p14="http://schemas.microsoft.com/office/powerpoint/2010/main" val="2907085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Curva par velocidad de un motor de inducción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5</a:t>
            </a:fld>
            <a:endParaRPr kumimoji="0" lang="es-ES"/>
          </a:p>
        </p:txBody>
      </p:sp>
      <p:sp>
        <p:nvSpPr>
          <p:cNvPr id="5" name="Forma libre 4"/>
          <p:cNvSpPr/>
          <p:nvPr/>
        </p:nvSpPr>
        <p:spPr>
          <a:xfrm>
            <a:off x="2481681" y="3552739"/>
            <a:ext cx="4673600" cy="2143524"/>
          </a:xfrm>
          <a:custGeom>
            <a:avLst/>
            <a:gdLst>
              <a:gd name="connsiteX0" fmla="*/ 0 w 4673600"/>
              <a:gd name="connsiteY0" fmla="*/ 621233 h 2155393"/>
              <a:gd name="connsiteX1" fmla="*/ 538480 w 4673600"/>
              <a:gd name="connsiteY1" fmla="*/ 763473 h 2155393"/>
              <a:gd name="connsiteX2" fmla="*/ 934720 w 4673600"/>
              <a:gd name="connsiteY2" fmla="*/ 834593 h 2155393"/>
              <a:gd name="connsiteX3" fmla="*/ 1605280 w 4673600"/>
              <a:gd name="connsiteY3" fmla="*/ 865073 h 2155393"/>
              <a:gd name="connsiteX4" fmla="*/ 2255520 w 4673600"/>
              <a:gd name="connsiteY4" fmla="*/ 773633 h 2155393"/>
              <a:gd name="connsiteX5" fmla="*/ 2753360 w 4673600"/>
              <a:gd name="connsiteY5" fmla="*/ 580593 h 2155393"/>
              <a:gd name="connsiteX6" fmla="*/ 3444240 w 4673600"/>
              <a:gd name="connsiteY6" fmla="*/ 235153 h 2155393"/>
              <a:gd name="connsiteX7" fmla="*/ 3749040 w 4673600"/>
              <a:gd name="connsiteY7" fmla="*/ 42113 h 2155393"/>
              <a:gd name="connsiteX8" fmla="*/ 4013200 w 4673600"/>
              <a:gd name="connsiteY8" fmla="*/ 1473 h 2155393"/>
              <a:gd name="connsiteX9" fmla="*/ 4175760 w 4673600"/>
              <a:gd name="connsiteY9" fmla="*/ 72593 h 2155393"/>
              <a:gd name="connsiteX10" fmla="*/ 4399280 w 4673600"/>
              <a:gd name="connsiteY10" fmla="*/ 448513 h 2155393"/>
              <a:gd name="connsiteX11" fmla="*/ 4531360 w 4673600"/>
              <a:gd name="connsiteY11" fmla="*/ 854913 h 2155393"/>
              <a:gd name="connsiteX12" fmla="*/ 4592320 w 4673600"/>
              <a:gd name="connsiteY12" fmla="*/ 1322273 h 2155393"/>
              <a:gd name="connsiteX13" fmla="*/ 4673600 w 4673600"/>
              <a:gd name="connsiteY13" fmla="*/ 2155393 h 2155393"/>
              <a:gd name="connsiteX0" fmla="*/ 0 w 4673600"/>
              <a:gd name="connsiteY0" fmla="*/ 619784 h 2153944"/>
              <a:gd name="connsiteX1" fmla="*/ 538480 w 4673600"/>
              <a:gd name="connsiteY1" fmla="*/ 762024 h 2153944"/>
              <a:gd name="connsiteX2" fmla="*/ 934720 w 4673600"/>
              <a:gd name="connsiteY2" fmla="*/ 833144 h 2153944"/>
              <a:gd name="connsiteX3" fmla="*/ 1605280 w 4673600"/>
              <a:gd name="connsiteY3" fmla="*/ 863624 h 2153944"/>
              <a:gd name="connsiteX4" fmla="*/ 2255520 w 4673600"/>
              <a:gd name="connsiteY4" fmla="*/ 772184 h 2153944"/>
              <a:gd name="connsiteX5" fmla="*/ 2753360 w 4673600"/>
              <a:gd name="connsiteY5" fmla="*/ 579144 h 2153944"/>
              <a:gd name="connsiteX6" fmla="*/ 3444240 w 4673600"/>
              <a:gd name="connsiteY6" fmla="*/ 233704 h 2153944"/>
              <a:gd name="connsiteX7" fmla="*/ 3749040 w 4673600"/>
              <a:gd name="connsiteY7" fmla="*/ 71144 h 2153944"/>
              <a:gd name="connsiteX8" fmla="*/ 4013200 w 4673600"/>
              <a:gd name="connsiteY8" fmla="*/ 24 h 2153944"/>
              <a:gd name="connsiteX9" fmla="*/ 4175760 w 4673600"/>
              <a:gd name="connsiteY9" fmla="*/ 71144 h 2153944"/>
              <a:gd name="connsiteX10" fmla="*/ 4399280 w 4673600"/>
              <a:gd name="connsiteY10" fmla="*/ 447064 h 2153944"/>
              <a:gd name="connsiteX11" fmla="*/ 4531360 w 4673600"/>
              <a:gd name="connsiteY11" fmla="*/ 853464 h 2153944"/>
              <a:gd name="connsiteX12" fmla="*/ 4592320 w 4673600"/>
              <a:gd name="connsiteY12" fmla="*/ 1320824 h 2153944"/>
              <a:gd name="connsiteX13" fmla="*/ 4673600 w 4673600"/>
              <a:gd name="connsiteY13" fmla="*/ 2153944 h 2153944"/>
              <a:gd name="connsiteX0" fmla="*/ 0 w 4673600"/>
              <a:gd name="connsiteY0" fmla="*/ 624282 h 2158442"/>
              <a:gd name="connsiteX1" fmla="*/ 538480 w 4673600"/>
              <a:gd name="connsiteY1" fmla="*/ 766522 h 2158442"/>
              <a:gd name="connsiteX2" fmla="*/ 934720 w 4673600"/>
              <a:gd name="connsiteY2" fmla="*/ 837642 h 2158442"/>
              <a:gd name="connsiteX3" fmla="*/ 1605280 w 4673600"/>
              <a:gd name="connsiteY3" fmla="*/ 868122 h 2158442"/>
              <a:gd name="connsiteX4" fmla="*/ 2255520 w 4673600"/>
              <a:gd name="connsiteY4" fmla="*/ 776682 h 2158442"/>
              <a:gd name="connsiteX5" fmla="*/ 2753360 w 4673600"/>
              <a:gd name="connsiteY5" fmla="*/ 583642 h 2158442"/>
              <a:gd name="connsiteX6" fmla="*/ 3444240 w 4673600"/>
              <a:gd name="connsiteY6" fmla="*/ 238202 h 2158442"/>
              <a:gd name="connsiteX7" fmla="*/ 3749040 w 4673600"/>
              <a:gd name="connsiteY7" fmla="*/ 75642 h 2158442"/>
              <a:gd name="connsiteX8" fmla="*/ 4013200 w 4673600"/>
              <a:gd name="connsiteY8" fmla="*/ 4522 h 2158442"/>
              <a:gd name="connsiteX9" fmla="*/ 4297680 w 4673600"/>
              <a:gd name="connsiteY9" fmla="*/ 197562 h 2158442"/>
              <a:gd name="connsiteX10" fmla="*/ 4399280 w 4673600"/>
              <a:gd name="connsiteY10" fmla="*/ 451562 h 2158442"/>
              <a:gd name="connsiteX11" fmla="*/ 4531360 w 4673600"/>
              <a:gd name="connsiteY11" fmla="*/ 857962 h 2158442"/>
              <a:gd name="connsiteX12" fmla="*/ 4592320 w 4673600"/>
              <a:gd name="connsiteY12" fmla="*/ 1325322 h 2158442"/>
              <a:gd name="connsiteX13" fmla="*/ 4673600 w 4673600"/>
              <a:gd name="connsiteY13" fmla="*/ 2158442 h 2158442"/>
              <a:gd name="connsiteX0" fmla="*/ 0 w 4673600"/>
              <a:gd name="connsiteY0" fmla="*/ 624282 h 2158442"/>
              <a:gd name="connsiteX1" fmla="*/ 538480 w 4673600"/>
              <a:gd name="connsiteY1" fmla="*/ 766522 h 2158442"/>
              <a:gd name="connsiteX2" fmla="*/ 934720 w 4673600"/>
              <a:gd name="connsiteY2" fmla="*/ 837642 h 2158442"/>
              <a:gd name="connsiteX3" fmla="*/ 1605280 w 4673600"/>
              <a:gd name="connsiteY3" fmla="*/ 868122 h 2158442"/>
              <a:gd name="connsiteX4" fmla="*/ 2255520 w 4673600"/>
              <a:gd name="connsiteY4" fmla="*/ 776682 h 2158442"/>
              <a:gd name="connsiteX5" fmla="*/ 2753360 w 4673600"/>
              <a:gd name="connsiteY5" fmla="*/ 583642 h 2158442"/>
              <a:gd name="connsiteX6" fmla="*/ 3444240 w 4673600"/>
              <a:gd name="connsiteY6" fmla="*/ 238202 h 2158442"/>
              <a:gd name="connsiteX7" fmla="*/ 3749040 w 4673600"/>
              <a:gd name="connsiteY7" fmla="*/ 75642 h 2158442"/>
              <a:gd name="connsiteX8" fmla="*/ 4013200 w 4673600"/>
              <a:gd name="connsiteY8" fmla="*/ 4522 h 2158442"/>
              <a:gd name="connsiteX9" fmla="*/ 4297680 w 4673600"/>
              <a:gd name="connsiteY9" fmla="*/ 197562 h 2158442"/>
              <a:gd name="connsiteX10" fmla="*/ 4399280 w 4673600"/>
              <a:gd name="connsiteY10" fmla="*/ 451562 h 2158442"/>
              <a:gd name="connsiteX11" fmla="*/ 4531360 w 4673600"/>
              <a:gd name="connsiteY11" fmla="*/ 857962 h 2158442"/>
              <a:gd name="connsiteX12" fmla="*/ 4592320 w 4673600"/>
              <a:gd name="connsiteY12" fmla="*/ 1325322 h 2158442"/>
              <a:gd name="connsiteX13" fmla="*/ 4673600 w 4673600"/>
              <a:gd name="connsiteY13" fmla="*/ 2158442 h 2158442"/>
              <a:gd name="connsiteX0" fmla="*/ 0 w 4673600"/>
              <a:gd name="connsiteY0" fmla="*/ 624282 h 2158442"/>
              <a:gd name="connsiteX1" fmla="*/ 538480 w 4673600"/>
              <a:gd name="connsiteY1" fmla="*/ 766522 h 2158442"/>
              <a:gd name="connsiteX2" fmla="*/ 934720 w 4673600"/>
              <a:gd name="connsiteY2" fmla="*/ 837642 h 2158442"/>
              <a:gd name="connsiteX3" fmla="*/ 1605280 w 4673600"/>
              <a:gd name="connsiteY3" fmla="*/ 868122 h 2158442"/>
              <a:gd name="connsiteX4" fmla="*/ 2255520 w 4673600"/>
              <a:gd name="connsiteY4" fmla="*/ 776682 h 2158442"/>
              <a:gd name="connsiteX5" fmla="*/ 2753360 w 4673600"/>
              <a:gd name="connsiteY5" fmla="*/ 583642 h 2158442"/>
              <a:gd name="connsiteX6" fmla="*/ 3444240 w 4673600"/>
              <a:gd name="connsiteY6" fmla="*/ 238202 h 2158442"/>
              <a:gd name="connsiteX7" fmla="*/ 3749040 w 4673600"/>
              <a:gd name="connsiteY7" fmla="*/ 75642 h 2158442"/>
              <a:gd name="connsiteX8" fmla="*/ 4013200 w 4673600"/>
              <a:gd name="connsiteY8" fmla="*/ 4522 h 2158442"/>
              <a:gd name="connsiteX9" fmla="*/ 4297680 w 4673600"/>
              <a:gd name="connsiteY9" fmla="*/ 197562 h 2158442"/>
              <a:gd name="connsiteX10" fmla="*/ 4429760 w 4673600"/>
              <a:gd name="connsiteY10" fmla="*/ 431242 h 2158442"/>
              <a:gd name="connsiteX11" fmla="*/ 4531360 w 4673600"/>
              <a:gd name="connsiteY11" fmla="*/ 857962 h 2158442"/>
              <a:gd name="connsiteX12" fmla="*/ 4592320 w 4673600"/>
              <a:gd name="connsiteY12" fmla="*/ 1325322 h 2158442"/>
              <a:gd name="connsiteX13" fmla="*/ 4673600 w 4673600"/>
              <a:gd name="connsiteY13" fmla="*/ 2158442 h 2158442"/>
              <a:gd name="connsiteX0" fmla="*/ 0 w 4673600"/>
              <a:gd name="connsiteY0" fmla="*/ 596280 h 2130440"/>
              <a:gd name="connsiteX1" fmla="*/ 538480 w 4673600"/>
              <a:gd name="connsiteY1" fmla="*/ 738520 h 2130440"/>
              <a:gd name="connsiteX2" fmla="*/ 934720 w 4673600"/>
              <a:gd name="connsiteY2" fmla="*/ 809640 h 2130440"/>
              <a:gd name="connsiteX3" fmla="*/ 1605280 w 4673600"/>
              <a:gd name="connsiteY3" fmla="*/ 840120 h 2130440"/>
              <a:gd name="connsiteX4" fmla="*/ 2255520 w 4673600"/>
              <a:gd name="connsiteY4" fmla="*/ 748680 h 2130440"/>
              <a:gd name="connsiteX5" fmla="*/ 2753360 w 4673600"/>
              <a:gd name="connsiteY5" fmla="*/ 555640 h 2130440"/>
              <a:gd name="connsiteX6" fmla="*/ 3444240 w 4673600"/>
              <a:gd name="connsiteY6" fmla="*/ 210200 h 2130440"/>
              <a:gd name="connsiteX7" fmla="*/ 3749040 w 4673600"/>
              <a:gd name="connsiteY7" fmla="*/ 47640 h 2130440"/>
              <a:gd name="connsiteX8" fmla="*/ 4124960 w 4673600"/>
              <a:gd name="connsiteY8" fmla="*/ 7000 h 2130440"/>
              <a:gd name="connsiteX9" fmla="*/ 4297680 w 4673600"/>
              <a:gd name="connsiteY9" fmla="*/ 169560 h 2130440"/>
              <a:gd name="connsiteX10" fmla="*/ 4429760 w 4673600"/>
              <a:gd name="connsiteY10" fmla="*/ 403240 h 2130440"/>
              <a:gd name="connsiteX11" fmla="*/ 4531360 w 4673600"/>
              <a:gd name="connsiteY11" fmla="*/ 829960 h 2130440"/>
              <a:gd name="connsiteX12" fmla="*/ 4592320 w 4673600"/>
              <a:gd name="connsiteY12" fmla="*/ 1297320 h 2130440"/>
              <a:gd name="connsiteX13" fmla="*/ 4673600 w 4673600"/>
              <a:gd name="connsiteY13" fmla="*/ 2130440 h 2130440"/>
              <a:gd name="connsiteX0" fmla="*/ 0 w 4673600"/>
              <a:gd name="connsiteY0" fmla="*/ 609364 h 2143524"/>
              <a:gd name="connsiteX1" fmla="*/ 538480 w 4673600"/>
              <a:gd name="connsiteY1" fmla="*/ 751604 h 2143524"/>
              <a:gd name="connsiteX2" fmla="*/ 934720 w 4673600"/>
              <a:gd name="connsiteY2" fmla="*/ 822724 h 2143524"/>
              <a:gd name="connsiteX3" fmla="*/ 1605280 w 4673600"/>
              <a:gd name="connsiteY3" fmla="*/ 853204 h 2143524"/>
              <a:gd name="connsiteX4" fmla="*/ 2255520 w 4673600"/>
              <a:gd name="connsiteY4" fmla="*/ 761764 h 2143524"/>
              <a:gd name="connsiteX5" fmla="*/ 2753360 w 4673600"/>
              <a:gd name="connsiteY5" fmla="*/ 568724 h 2143524"/>
              <a:gd name="connsiteX6" fmla="*/ 3444240 w 4673600"/>
              <a:gd name="connsiteY6" fmla="*/ 223284 h 2143524"/>
              <a:gd name="connsiteX7" fmla="*/ 3749040 w 4673600"/>
              <a:gd name="connsiteY7" fmla="*/ 60724 h 2143524"/>
              <a:gd name="connsiteX8" fmla="*/ 4124960 w 4673600"/>
              <a:gd name="connsiteY8" fmla="*/ 20084 h 2143524"/>
              <a:gd name="connsiteX9" fmla="*/ 4297680 w 4673600"/>
              <a:gd name="connsiteY9" fmla="*/ 182644 h 2143524"/>
              <a:gd name="connsiteX10" fmla="*/ 4429760 w 4673600"/>
              <a:gd name="connsiteY10" fmla="*/ 416324 h 2143524"/>
              <a:gd name="connsiteX11" fmla="*/ 4531360 w 4673600"/>
              <a:gd name="connsiteY11" fmla="*/ 843044 h 2143524"/>
              <a:gd name="connsiteX12" fmla="*/ 4592320 w 4673600"/>
              <a:gd name="connsiteY12" fmla="*/ 1310404 h 2143524"/>
              <a:gd name="connsiteX13" fmla="*/ 4673600 w 4673600"/>
              <a:gd name="connsiteY13" fmla="*/ 2143524 h 2143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73600" h="2143524">
                <a:moveTo>
                  <a:pt x="0" y="609364"/>
                </a:moveTo>
                <a:cubicBezTo>
                  <a:pt x="191347" y="662704"/>
                  <a:pt x="382694" y="716044"/>
                  <a:pt x="538480" y="751604"/>
                </a:cubicBezTo>
                <a:cubicBezTo>
                  <a:pt x="694266" y="787164"/>
                  <a:pt x="756920" y="805791"/>
                  <a:pt x="934720" y="822724"/>
                </a:cubicBezTo>
                <a:cubicBezTo>
                  <a:pt x="1112520" y="839657"/>
                  <a:pt x="1385147" y="863364"/>
                  <a:pt x="1605280" y="853204"/>
                </a:cubicBezTo>
                <a:cubicBezTo>
                  <a:pt x="1825413" y="843044"/>
                  <a:pt x="2064174" y="809177"/>
                  <a:pt x="2255520" y="761764"/>
                </a:cubicBezTo>
                <a:cubicBezTo>
                  <a:pt x="2446866" y="714351"/>
                  <a:pt x="2555240" y="658471"/>
                  <a:pt x="2753360" y="568724"/>
                </a:cubicBezTo>
                <a:cubicBezTo>
                  <a:pt x="2951480" y="478977"/>
                  <a:pt x="3278293" y="307951"/>
                  <a:pt x="3444240" y="223284"/>
                </a:cubicBezTo>
                <a:cubicBezTo>
                  <a:pt x="3610187" y="138617"/>
                  <a:pt x="3635587" y="94591"/>
                  <a:pt x="3749040" y="60724"/>
                </a:cubicBezTo>
                <a:cubicBezTo>
                  <a:pt x="3862493" y="26857"/>
                  <a:pt x="4023360" y="-30716"/>
                  <a:pt x="4124960" y="20084"/>
                </a:cubicBezTo>
                <a:cubicBezTo>
                  <a:pt x="4226560" y="70884"/>
                  <a:pt x="4246880" y="116604"/>
                  <a:pt x="4297680" y="182644"/>
                </a:cubicBezTo>
                <a:cubicBezTo>
                  <a:pt x="4348480" y="248684"/>
                  <a:pt x="4390813" y="306257"/>
                  <a:pt x="4429760" y="416324"/>
                </a:cubicBezTo>
                <a:cubicBezTo>
                  <a:pt x="4468707" y="526391"/>
                  <a:pt x="4504267" y="694031"/>
                  <a:pt x="4531360" y="843044"/>
                </a:cubicBezTo>
                <a:cubicBezTo>
                  <a:pt x="4558453" y="992057"/>
                  <a:pt x="4568613" y="1093657"/>
                  <a:pt x="4592320" y="1310404"/>
                </a:cubicBezTo>
                <a:cubicBezTo>
                  <a:pt x="4616027" y="1527151"/>
                  <a:pt x="4644813" y="1835337"/>
                  <a:pt x="4673600" y="2143524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de flecha 8"/>
          <p:cNvCxnSpPr/>
          <p:nvPr/>
        </p:nvCxnSpPr>
        <p:spPr>
          <a:xfrm flipV="1">
            <a:off x="2481681" y="2363782"/>
            <a:ext cx="0" cy="3342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2481681" y="5706422"/>
            <a:ext cx="5151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2481681" y="5655622"/>
            <a:ext cx="0" cy="172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3418433" y="5655622"/>
            <a:ext cx="0" cy="172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5291937" y="5655622"/>
            <a:ext cx="0" cy="172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6228689" y="5655622"/>
            <a:ext cx="0" cy="172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7165441" y="5655622"/>
            <a:ext cx="0" cy="172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4355185" y="5655622"/>
            <a:ext cx="0" cy="172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 flipH="1">
            <a:off x="2410561" y="5706422"/>
            <a:ext cx="1219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H="1">
            <a:off x="2410561" y="4734448"/>
            <a:ext cx="1219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 flipH="1">
            <a:off x="2410561" y="3762475"/>
            <a:ext cx="1219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 flipH="1">
            <a:off x="2410561" y="2790502"/>
            <a:ext cx="1219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3091281" y="6151278"/>
            <a:ext cx="376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Velocidad (% de la velocidad síncrona)</a:t>
            </a:r>
          </a:p>
        </p:txBody>
      </p:sp>
      <p:sp>
        <p:nvSpPr>
          <p:cNvPr id="26" name="CuadroTexto 25"/>
          <p:cNvSpPr txBox="1"/>
          <p:nvPr/>
        </p:nvSpPr>
        <p:spPr>
          <a:xfrm rot="16200000">
            <a:off x="530459" y="4622593"/>
            <a:ext cx="2290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Par (% del par máximo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2349601" y="57419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0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3175097" y="57419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20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4117611" y="57419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40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5060125" y="57419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60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6002639" y="57419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80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6945155" y="574198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100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2113956" y="55217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0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1945956" y="454978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100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1945956" y="356924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200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1945956" y="259370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300</a:t>
            </a:r>
          </a:p>
        </p:txBody>
      </p:sp>
      <p:sp>
        <p:nvSpPr>
          <p:cNvPr id="38" name="Llamada con línea 1 (borde y barra de énfasis) 37"/>
          <p:cNvSpPr/>
          <p:nvPr/>
        </p:nvSpPr>
        <p:spPr>
          <a:xfrm>
            <a:off x="6960207" y="2631566"/>
            <a:ext cx="1546353" cy="825923"/>
          </a:xfrm>
          <a:prstGeom prst="accentBorderCallout1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/>
              <a:t>Par máximo (breakdown torque)</a:t>
            </a:r>
          </a:p>
        </p:txBody>
      </p:sp>
      <p:sp>
        <p:nvSpPr>
          <p:cNvPr id="42" name="Llamada con línea 1 (borde y barra de énfasis) 41"/>
          <p:cNvSpPr/>
          <p:nvPr/>
        </p:nvSpPr>
        <p:spPr>
          <a:xfrm>
            <a:off x="7593719" y="3702599"/>
            <a:ext cx="1299584" cy="910312"/>
          </a:xfrm>
          <a:prstGeom prst="accentBorderCallout1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/>
              <a:t>Par nominal (rated torque)</a:t>
            </a:r>
          </a:p>
        </p:txBody>
      </p:sp>
      <p:cxnSp>
        <p:nvCxnSpPr>
          <p:cNvPr id="43" name="Conector recto 42"/>
          <p:cNvCxnSpPr/>
          <p:nvPr/>
        </p:nvCxnSpPr>
        <p:spPr>
          <a:xfrm>
            <a:off x="2651287" y="4734448"/>
            <a:ext cx="476779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>
            <a:off x="7033392" y="4778685"/>
            <a:ext cx="0" cy="8483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lamada con línea 1 (borde y barra de énfasis) 46"/>
          <p:cNvSpPr/>
          <p:nvPr/>
        </p:nvSpPr>
        <p:spPr>
          <a:xfrm>
            <a:off x="7632274" y="4973779"/>
            <a:ext cx="1191039" cy="477520"/>
          </a:xfrm>
          <a:prstGeom prst="accentBorderCallout1">
            <a:avLst>
              <a:gd name="adj1" fmla="val 18750"/>
              <a:gd name="adj2" fmla="val -8333"/>
              <a:gd name="adj3" fmla="val 146543"/>
              <a:gd name="adj4" fmla="val -4686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/>
              <a:t>Velocidad nominal</a:t>
            </a:r>
          </a:p>
        </p:txBody>
      </p:sp>
      <p:sp>
        <p:nvSpPr>
          <p:cNvPr id="48" name="Llamada con línea 1 (borde y barra de énfasis) 47"/>
          <p:cNvSpPr/>
          <p:nvPr/>
        </p:nvSpPr>
        <p:spPr>
          <a:xfrm flipH="1">
            <a:off x="436180" y="3490180"/>
            <a:ext cx="1066800" cy="585895"/>
          </a:xfrm>
          <a:prstGeom prst="accentBorderCallout1">
            <a:avLst>
              <a:gd name="adj1" fmla="val 14748"/>
              <a:gd name="adj2" fmla="val -5036"/>
              <a:gd name="adj3" fmla="val 108498"/>
              <a:gd name="adj4" fmla="val -8558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/>
              <a:t>Par de arranque</a:t>
            </a:r>
          </a:p>
        </p:txBody>
      </p:sp>
      <p:sp>
        <p:nvSpPr>
          <p:cNvPr id="3" name="Forma libre 2"/>
          <p:cNvSpPr/>
          <p:nvPr/>
        </p:nvSpPr>
        <p:spPr>
          <a:xfrm>
            <a:off x="2508742" y="4661505"/>
            <a:ext cx="4910344" cy="751059"/>
          </a:xfrm>
          <a:custGeom>
            <a:avLst/>
            <a:gdLst>
              <a:gd name="connsiteX0" fmla="*/ 0 w 5122984"/>
              <a:gd name="connsiteY0" fmla="*/ 879231 h 879231"/>
              <a:gd name="connsiteX1" fmla="*/ 1207477 w 5122984"/>
              <a:gd name="connsiteY1" fmla="*/ 820615 h 879231"/>
              <a:gd name="connsiteX2" fmla="*/ 3317631 w 5122984"/>
              <a:gd name="connsiteY2" fmla="*/ 550984 h 879231"/>
              <a:gd name="connsiteX3" fmla="*/ 4818184 w 5122984"/>
              <a:gd name="connsiteY3" fmla="*/ 175846 h 879231"/>
              <a:gd name="connsiteX4" fmla="*/ 5122984 w 5122984"/>
              <a:gd name="connsiteY4" fmla="*/ 0 h 879231"/>
              <a:gd name="connsiteX0" fmla="*/ 0 w 5181600"/>
              <a:gd name="connsiteY0" fmla="*/ 867508 h 867508"/>
              <a:gd name="connsiteX1" fmla="*/ 1207477 w 5181600"/>
              <a:gd name="connsiteY1" fmla="*/ 808892 h 867508"/>
              <a:gd name="connsiteX2" fmla="*/ 3317631 w 5181600"/>
              <a:gd name="connsiteY2" fmla="*/ 539261 h 867508"/>
              <a:gd name="connsiteX3" fmla="*/ 4818184 w 5181600"/>
              <a:gd name="connsiteY3" fmla="*/ 164123 h 867508"/>
              <a:gd name="connsiteX4" fmla="*/ 5181600 w 5181600"/>
              <a:gd name="connsiteY4" fmla="*/ 0 h 867508"/>
              <a:gd name="connsiteX0" fmla="*/ 0 w 5181600"/>
              <a:gd name="connsiteY0" fmla="*/ 867508 h 867508"/>
              <a:gd name="connsiteX1" fmla="*/ 1207477 w 5181600"/>
              <a:gd name="connsiteY1" fmla="*/ 808892 h 867508"/>
              <a:gd name="connsiteX2" fmla="*/ 3317631 w 5181600"/>
              <a:gd name="connsiteY2" fmla="*/ 539261 h 867508"/>
              <a:gd name="connsiteX3" fmla="*/ 4818184 w 5181600"/>
              <a:gd name="connsiteY3" fmla="*/ 164123 h 867508"/>
              <a:gd name="connsiteX4" fmla="*/ 5181600 w 5181600"/>
              <a:gd name="connsiteY4" fmla="*/ 0 h 867508"/>
              <a:gd name="connsiteX0" fmla="*/ 0 w 5287107"/>
              <a:gd name="connsiteY0" fmla="*/ 738554 h 738554"/>
              <a:gd name="connsiteX1" fmla="*/ 1207477 w 5287107"/>
              <a:gd name="connsiteY1" fmla="*/ 679938 h 738554"/>
              <a:gd name="connsiteX2" fmla="*/ 3317631 w 5287107"/>
              <a:gd name="connsiteY2" fmla="*/ 410307 h 738554"/>
              <a:gd name="connsiteX3" fmla="*/ 4818184 w 5287107"/>
              <a:gd name="connsiteY3" fmla="*/ 35169 h 738554"/>
              <a:gd name="connsiteX4" fmla="*/ 5287107 w 5287107"/>
              <a:gd name="connsiteY4" fmla="*/ 0 h 738554"/>
              <a:gd name="connsiteX0" fmla="*/ 0 w 5287107"/>
              <a:gd name="connsiteY0" fmla="*/ 738554 h 738554"/>
              <a:gd name="connsiteX1" fmla="*/ 1207477 w 5287107"/>
              <a:gd name="connsiteY1" fmla="*/ 679938 h 738554"/>
              <a:gd name="connsiteX2" fmla="*/ 3317631 w 5287107"/>
              <a:gd name="connsiteY2" fmla="*/ 410307 h 738554"/>
              <a:gd name="connsiteX3" fmla="*/ 4818184 w 5287107"/>
              <a:gd name="connsiteY3" fmla="*/ 35169 h 738554"/>
              <a:gd name="connsiteX4" fmla="*/ 5287107 w 5287107"/>
              <a:gd name="connsiteY4" fmla="*/ 0 h 738554"/>
              <a:gd name="connsiteX0" fmla="*/ 0 w 5193322"/>
              <a:gd name="connsiteY0" fmla="*/ 820616 h 820616"/>
              <a:gd name="connsiteX1" fmla="*/ 1207477 w 5193322"/>
              <a:gd name="connsiteY1" fmla="*/ 762000 h 820616"/>
              <a:gd name="connsiteX2" fmla="*/ 3317631 w 5193322"/>
              <a:gd name="connsiteY2" fmla="*/ 492369 h 820616"/>
              <a:gd name="connsiteX3" fmla="*/ 4818184 w 5193322"/>
              <a:gd name="connsiteY3" fmla="*/ 117231 h 820616"/>
              <a:gd name="connsiteX4" fmla="*/ 5193322 w 5193322"/>
              <a:gd name="connsiteY4" fmla="*/ 0 h 820616"/>
              <a:gd name="connsiteX0" fmla="*/ 0 w 5193322"/>
              <a:gd name="connsiteY0" fmla="*/ 820616 h 820616"/>
              <a:gd name="connsiteX1" fmla="*/ 1207477 w 5193322"/>
              <a:gd name="connsiteY1" fmla="*/ 762000 h 820616"/>
              <a:gd name="connsiteX2" fmla="*/ 2790093 w 5193322"/>
              <a:gd name="connsiteY2" fmla="*/ 597876 h 820616"/>
              <a:gd name="connsiteX3" fmla="*/ 4818184 w 5193322"/>
              <a:gd name="connsiteY3" fmla="*/ 117231 h 820616"/>
              <a:gd name="connsiteX4" fmla="*/ 5193322 w 5193322"/>
              <a:gd name="connsiteY4" fmla="*/ 0 h 820616"/>
              <a:gd name="connsiteX0" fmla="*/ 0 w 5193322"/>
              <a:gd name="connsiteY0" fmla="*/ 820616 h 820616"/>
              <a:gd name="connsiteX1" fmla="*/ 1207477 w 5193322"/>
              <a:gd name="connsiteY1" fmla="*/ 762000 h 820616"/>
              <a:gd name="connsiteX2" fmla="*/ 2790093 w 5193322"/>
              <a:gd name="connsiteY2" fmla="*/ 597876 h 820616"/>
              <a:gd name="connsiteX3" fmla="*/ 4372707 w 5193322"/>
              <a:gd name="connsiteY3" fmla="*/ 304800 h 820616"/>
              <a:gd name="connsiteX4" fmla="*/ 5193322 w 5193322"/>
              <a:gd name="connsiteY4" fmla="*/ 0 h 820616"/>
              <a:gd name="connsiteX0" fmla="*/ 0 w 5193322"/>
              <a:gd name="connsiteY0" fmla="*/ 820616 h 820616"/>
              <a:gd name="connsiteX1" fmla="*/ 1207477 w 5193322"/>
              <a:gd name="connsiteY1" fmla="*/ 762000 h 820616"/>
              <a:gd name="connsiteX2" fmla="*/ 2485293 w 5193322"/>
              <a:gd name="connsiteY2" fmla="*/ 633045 h 820616"/>
              <a:gd name="connsiteX3" fmla="*/ 4372707 w 5193322"/>
              <a:gd name="connsiteY3" fmla="*/ 304800 h 820616"/>
              <a:gd name="connsiteX4" fmla="*/ 5193322 w 5193322"/>
              <a:gd name="connsiteY4" fmla="*/ 0 h 820616"/>
              <a:gd name="connsiteX0" fmla="*/ 0 w 5193322"/>
              <a:gd name="connsiteY0" fmla="*/ 820616 h 820616"/>
              <a:gd name="connsiteX1" fmla="*/ 1207477 w 5193322"/>
              <a:gd name="connsiteY1" fmla="*/ 762000 h 820616"/>
              <a:gd name="connsiteX2" fmla="*/ 2485293 w 5193322"/>
              <a:gd name="connsiteY2" fmla="*/ 633045 h 820616"/>
              <a:gd name="connsiteX3" fmla="*/ 4372707 w 5193322"/>
              <a:gd name="connsiteY3" fmla="*/ 304800 h 820616"/>
              <a:gd name="connsiteX4" fmla="*/ 5193322 w 5193322"/>
              <a:gd name="connsiteY4" fmla="*/ 0 h 82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3322" h="820616">
                <a:moveTo>
                  <a:pt x="0" y="820616"/>
                </a:moveTo>
                <a:cubicBezTo>
                  <a:pt x="327269" y="818662"/>
                  <a:pt x="793262" y="793262"/>
                  <a:pt x="1207477" y="762000"/>
                </a:cubicBezTo>
                <a:cubicBezTo>
                  <a:pt x="1621693" y="730738"/>
                  <a:pt x="1395048" y="767861"/>
                  <a:pt x="2485293" y="633045"/>
                </a:cubicBezTo>
                <a:cubicBezTo>
                  <a:pt x="3575538" y="498229"/>
                  <a:pt x="3921369" y="410308"/>
                  <a:pt x="4372707" y="304800"/>
                </a:cubicBezTo>
                <a:cubicBezTo>
                  <a:pt x="4824045" y="199293"/>
                  <a:pt x="4968630" y="77177"/>
                  <a:pt x="5193322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418433" y="3762475"/>
            <a:ext cx="1137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0070C0"/>
                </a:solidFill>
              </a:rPr>
              <a:t>Par Motor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2675034" y="4717249"/>
            <a:ext cx="1507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Par Resistente</a:t>
            </a:r>
          </a:p>
        </p:txBody>
      </p:sp>
      <p:sp>
        <p:nvSpPr>
          <p:cNvPr id="39" name="Forma libre 38"/>
          <p:cNvSpPr/>
          <p:nvPr/>
        </p:nvSpPr>
        <p:spPr>
          <a:xfrm>
            <a:off x="2480167" y="5054277"/>
            <a:ext cx="4910344" cy="558312"/>
          </a:xfrm>
          <a:custGeom>
            <a:avLst/>
            <a:gdLst>
              <a:gd name="connsiteX0" fmla="*/ 0 w 5122984"/>
              <a:gd name="connsiteY0" fmla="*/ 879231 h 879231"/>
              <a:gd name="connsiteX1" fmla="*/ 1207477 w 5122984"/>
              <a:gd name="connsiteY1" fmla="*/ 820615 h 879231"/>
              <a:gd name="connsiteX2" fmla="*/ 3317631 w 5122984"/>
              <a:gd name="connsiteY2" fmla="*/ 550984 h 879231"/>
              <a:gd name="connsiteX3" fmla="*/ 4818184 w 5122984"/>
              <a:gd name="connsiteY3" fmla="*/ 175846 h 879231"/>
              <a:gd name="connsiteX4" fmla="*/ 5122984 w 5122984"/>
              <a:gd name="connsiteY4" fmla="*/ 0 h 879231"/>
              <a:gd name="connsiteX0" fmla="*/ 0 w 5181600"/>
              <a:gd name="connsiteY0" fmla="*/ 867508 h 867508"/>
              <a:gd name="connsiteX1" fmla="*/ 1207477 w 5181600"/>
              <a:gd name="connsiteY1" fmla="*/ 808892 h 867508"/>
              <a:gd name="connsiteX2" fmla="*/ 3317631 w 5181600"/>
              <a:gd name="connsiteY2" fmla="*/ 539261 h 867508"/>
              <a:gd name="connsiteX3" fmla="*/ 4818184 w 5181600"/>
              <a:gd name="connsiteY3" fmla="*/ 164123 h 867508"/>
              <a:gd name="connsiteX4" fmla="*/ 5181600 w 5181600"/>
              <a:gd name="connsiteY4" fmla="*/ 0 h 867508"/>
              <a:gd name="connsiteX0" fmla="*/ 0 w 5181600"/>
              <a:gd name="connsiteY0" fmla="*/ 867508 h 867508"/>
              <a:gd name="connsiteX1" fmla="*/ 1207477 w 5181600"/>
              <a:gd name="connsiteY1" fmla="*/ 808892 h 867508"/>
              <a:gd name="connsiteX2" fmla="*/ 3317631 w 5181600"/>
              <a:gd name="connsiteY2" fmla="*/ 539261 h 867508"/>
              <a:gd name="connsiteX3" fmla="*/ 4818184 w 5181600"/>
              <a:gd name="connsiteY3" fmla="*/ 164123 h 867508"/>
              <a:gd name="connsiteX4" fmla="*/ 5181600 w 5181600"/>
              <a:gd name="connsiteY4" fmla="*/ 0 h 867508"/>
              <a:gd name="connsiteX0" fmla="*/ 0 w 5287107"/>
              <a:gd name="connsiteY0" fmla="*/ 738554 h 738554"/>
              <a:gd name="connsiteX1" fmla="*/ 1207477 w 5287107"/>
              <a:gd name="connsiteY1" fmla="*/ 679938 h 738554"/>
              <a:gd name="connsiteX2" fmla="*/ 3317631 w 5287107"/>
              <a:gd name="connsiteY2" fmla="*/ 410307 h 738554"/>
              <a:gd name="connsiteX3" fmla="*/ 4818184 w 5287107"/>
              <a:gd name="connsiteY3" fmla="*/ 35169 h 738554"/>
              <a:gd name="connsiteX4" fmla="*/ 5287107 w 5287107"/>
              <a:gd name="connsiteY4" fmla="*/ 0 h 738554"/>
              <a:gd name="connsiteX0" fmla="*/ 0 w 5287107"/>
              <a:gd name="connsiteY0" fmla="*/ 738554 h 738554"/>
              <a:gd name="connsiteX1" fmla="*/ 1207477 w 5287107"/>
              <a:gd name="connsiteY1" fmla="*/ 679938 h 738554"/>
              <a:gd name="connsiteX2" fmla="*/ 3317631 w 5287107"/>
              <a:gd name="connsiteY2" fmla="*/ 410307 h 738554"/>
              <a:gd name="connsiteX3" fmla="*/ 4818184 w 5287107"/>
              <a:gd name="connsiteY3" fmla="*/ 35169 h 738554"/>
              <a:gd name="connsiteX4" fmla="*/ 5287107 w 5287107"/>
              <a:gd name="connsiteY4" fmla="*/ 0 h 738554"/>
              <a:gd name="connsiteX0" fmla="*/ 0 w 5193322"/>
              <a:gd name="connsiteY0" fmla="*/ 820616 h 820616"/>
              <a:gd name="connsiteX1" fmla="*/ 1207477 w 5193322"/>
              <a:gd name="connsiteY1" fmla="*/ 762000 h 820616"/>
              <a:gd name="connsiteX2" fmla="*/ 3317631 w 5193322"/>
              <a:gd name="connsiteY2" fmla="*/ 492369 h 820616"/>
              <a:gd name="connsiteX3" fmla="*/ 4818184 w 5193322"/>
              <a:gd name="connsiteY3" fmla="*/ 117231 h 820616"/>
              <a:gd name="connsiteX4" fmla="*/ 5193322 w 5193322"/>
              <a:gd name="connsiteY4" fmla="*/ 0 h 820616"/>
              <a:gd name="connsiteX0" fmla="*/ 0 w 5193322"/>
              <a:gd name="connsiteY0" fmla="*/ 820616 h 820616"/>
              <a:gd name="connsiteX1" fmla="*/ 1207477 w 5193322"/>
              <a:gd name="connsiteY1" fmla="*/ 762000 h 820616"/>
              <a:gd name="connsiteX2" fmla="*/ 2790093 w 5193322"/>
              <a:gd name="connsiteY2" fmla="*/ 597876 h 820616"/>
              <a:gd name="connsiteX3" fmla="*/ 4818184 w 5193322"/>
              <a:gd name="connsiteY3" fmla="*/ 117231 h 820616"/>
              <a:gd name="connsiteX4" fmla="*/ 5193322 w 5193322"/>
              <a:gd name="connsiteY4" fmla="*/ 0 h 820616"/>
              <a:gd name="connsiteX0" fmla="*/ 0 w 5193322"/>
              <a:gd name="connsiteY0" fmla="*/ 820616 h 820616"/>
              <a:gd name="connsiteX1" fmla="*/ 1207477 w 5193322"/>
              <a:gd name="connsiteY1" fmla="*/ 762000 h 820616"/>
              <a:gd name="connsiteX2" fmla="*/ 2790093 w 5193322"/>
              <a:gd name="connsiteY2" fmla="*/ 597876 h 820616"/>
              <a:gd name="connsiteX3" fmla="*/ 4372707 w 5193322"/>
              <a:gd name="connsiteY3" fmla="*/ 304800 h 820616"/>
              <a:gd name="connsiteX4" fmla="*/ 5193322 w 5193322"/>
              <a:gd name="connsiteY4" fmla="*/ 0 h 820616"/>
              <a:gd name="connsiteX0" fmla="*/ 0 w 5193322"/>
              <a:gd name="connsiteY0" fmla="*/ 820616 h 820616"/>
              <a:gd name="connsiteX1" fmla="*/ 1207477 w 5193322"/>
              <a:gd name="connsiteY1" fmla="*/ 762000 h 820616"/>
              <a:gd name="connsiteX2" fmla="*/ 2485293 w 5193322"/>
              <a:gd name="connsiteY2" fmla="*/ 633045 h 820616"/>
              <a:gd name="connsiteX3" fmla="*/ 4372707 w 5193322"/>
              <a:gd name="connsiteY3" fmla="*/ 304800 h 820616"/>
              <a:gd name="connsiteX4" fmla="*/ 5193322 w 5193322"/>
              <a:gd name="connsiteY4" fmla="*/ 0 h 820616"/>
              <a:gd name="connsiteX0" fmla="*/ 0 w 5193322"/>
              <a:gd name="connsiteY0" fmla="*/ 820616 h 820616"/>
              <a:gd name="connsiteX1" fmla="*/ 1207477 w 5193322"/>
              <a:gd name="connsiteY1" fmla="*/ 762000 h 820616"/>
              <a:gd name="connsiteX2" fmla="*/ 2485293 w 5193322"/>
              <a:gd name="connsiteY2" fmla="*/ 633045 h 820616"/>
              <a:gd name="connsiteX3" fmla="*/ 4372707 w 5193322"/>
              <a:gd name="connsiteY3" fmla="*/ 304800 h 820616"/>
              <a:gd name="connsiteX4" fmla="*/ 5193322 w 5193322"/>
              <a:gd name="connsiteY4" fmla="*/ 0 h 82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3322" h="820616">
                <a:moveTo>
                  <a:pt x="0" y="820616"/>
                </a:moveTo>
                <a:cubicBezTo>
                  <a:pt x="327269" y="818662"/>
                  <a:pt x="793262" y="793262"/>
                  <a:pt x="1207477" y="762000"/>
                </a:cubicBezTo>
                <a:cubicBezTo>
                  <a:pt x="1621693" y="730738"/>
                  <a:pt x="1395048" y="767861"/>
                  <a:pt x="2485293" y="633045"/>
                </a:cubicBezTo>
                <a:cubicBezTo>
                  <a:pt x="3575538" y="498229"/>
                  <a:pt x="3921369" y="410308"/>
                  <a:pt x="4372707" y="304800"/>
                </a:cubicBezTo>
                <a:cubicBezTo>
                  <a:pt x="4824045" y="199293"/>
                  <a:pt x="4968630" y="77177"/>
                  <a:pt x="5193322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Forma libre 39"/>
          <p:cNvSpPr/>
          <p:nvPr/>
        </p:nvSpPr>
        <p:spPr>
          <a:xfrm>
            <a:off x="2494454" y="4111302"/>
            <a:ext cx="4864345" cy="1044087"/>
          </a:xfrm>
          <a:custGeom>
            <a:avLst/>
            <a:gdLst>
              <a:gd name="connsiteX0" fmla="*/ 0 w 5122984"/>
              <a:gd name="connsiteY0" fmla="*/ 879231 h 879231"/>
              <a:gd name="connsiteX1" fmla="*/ 1207477 w 5122984"/>
              <a:gd name="connsiteY1" fmla="*/ 820615 h 879231"/>
              <a:gd name="connsiteX2" fmla="*/ 3317631 w 5122984"/>
              <a:gd name="connsiteY2" fmla="*/ 550984 h 879231"/>
              <a:gd name="connsiteX3" fmla="*/ 4818184 w 5122984"/>
              <a:gd name="connsiteY3" fmla="*/ 175846 h 879231"/>
              <a:gd name="connsiteX4" fmla="*/ 5122984 w 5122984"/>
              <a:gd name="connsiteY4" fmla="*/ 0 h 879231"/>
              <a:gd name="connsiteX0" fmla="*/ 0 w 5181600"/>
              <a:gd name="connsiteY0" fmla="*/ 867508 h 867508"/>
              <a:gd name="connsiteX1" fmla="*/ 1207477 w 5181600"/>
              <a:gd name="connsiteY1" fmla="*/ 808892 h 867508"/>
              <a:gd name="connsiteX2" fmla="*/ 3317631 w 5181600"/>
              <a:gd name="connsiteY2" fmla="*/ 539261 h 867508"/>
              <a:gd name="connsiteX3" fmla="*/ 4818184 w 5181600"/>
              <a:gd name="connsiteY3" fmla="*/ 164123 h 867508"/>
              <a:gd name="connsiteX4" fmla="*/ 5181600 w 5181600"/>
              <a:gd name="connsiteY4" fmla="*/ 0 h 867508"/>
              <a:gd name="connsiteX0" fmla="*/ 0 w 5181600"/>
              <a:gd name="connsiteY0" fmla="*/ 867508 h 867508"/>
              <a:gd name="connsiteX1" fmla="*/ 1207477 w 5181600"/>
              <a:gd name="connsiteY1" fmla="*/ 808892 h 867508"/>
              <a:gd name="connsiteX2" fmla="*/ 3317631 w 5181600"/>
              <a:gd name="connsiteY2" fmla="*/ 539261 h 867508"/>
              <a:gd name="connsiteX3" fmla="*/ 4818184 w 5181600"/>
              <a:gd name="connsiteY3" fmla="*/ 164123 h 867508"/>
              <a:gd name="connsiteX4" fmla="*/ 5181600 w 5181600"/>
              <a:gd name="connsiteY4" fmla="*/ 0 h 867508"/>
              <a:gd name="connsiteX0" fmla="*/ 0 w 5287107"/>
              <a:gd name="connsiteY0" fmla="*/ 738554 h 738554"/>
              <a:gd name="connsiteX1" fmla="*/ 1207477 w 5287107"/>
              <a:gd name="connsiteY1" fmla="*/ 679938 h 738554"/>
              <a:gd name="connsiteX2" fmla="*/ 3317631 w 5287107"/>
              <a:gd name="connsiteY2" fmla="*/ 410307 h 738554"/>
              <a:gd name="connsiteX3" fmla="*/ 4818184 w 5287107"/>
              <a:gd name="connsiteY3" fmla="*/ 35169 h 738554"/>
              <a:gd name="connsiteX4" fmla="*/ 5287107 w 5287107"/>
              <a:gd name="connsiteY4" fmla="*/ 0 h 738554"/>
              <a:gd name="connsiteX0" fmla="*/ 0 w 5287107"/>
              <a:gd name="connsiteY0" fmla="*/ 738554 h 738554"/>
              <a:gd name="connsiteX1" fmla="*/ 1207477 w 5287107"/>
              <a:gd name="connsiteY1" fmla="*/ 679938 h 738554"/>
              <a:gd name="connsiteX2" fmla="*/ 3317631 w 5287107"/>
              <a:gd name="connsiteY2" fmla="*/ 410307 h 738554"/>
              <a:gd name="connsiteX3" fmla="*/ 4818184 w 5287107"/>
              <a:gd name="connsiteY3" fmla="*/ 35169 h 738554"/>
              <a:gd name="connsiteX4" fmla="*/ 5287107 w 5287107"/>
              <a:gd name="connsiteY4" fmla="*/ 0 h 738554"/>
              <a:gd name="connsiteX0" fmla="*/ 0 w 5193322"/>
              <a:gd name="connsiteY0" fmla="*/ 820616 h 820616"/>
              <a:gd name="connsiteX1" fmla="*/ 1207477 w 5193322"/>
              <a:gd name="connsiteY1" fmla="*/ 762000 h 820616"/>
              <a:gd name="connsiteX2" fmla="*/ 3317631 w 5193322"/>
              <a:gd name="connsiteY2" fmla="*/ 492369 h 820616"/>
              <a:gd name="connsiteX3" fmla="*/ 4818184 w 5193322"/>
              <a:gd name="connsiteY3" fmla="*/ 117231 h 820616"/>
              <a:gd name="connsiteX4" fmla="*/ 5193322 w 5193322"/>
              <a:gd name="connsiteY4" fmla="*/ 0 h 820616"/>
              <a:gd name="connsiteX0" fmla="*/ 0 w 5193322"/>
              <a:gd name="connsiteY0" fmla="*/ 820616 h 820616"/>
              <a:gd name="connsiteX1" fmla="*/ 1207477 w 5193322"/>
              <a:gd name="connsiteY1" fmla="*/ 762000 h 820616"/>
              <a:gd name="connsiteX2" fmla="*/ 2790093 w 5193322"/>
              <a:gd name="connsiteY2" fmla="*/ 597876 h 820616"/>
              <a:gd name="connsiteX3" fmla="*/ 4818184 w 5193322"/>
              <a:gd name="connsiteY3" fmla="*/ 117231 h 820616"/>
              <a:gd name="connsiteX4" fmla="*/ 5193322 w 5193322"/>
              <a:gd name="connsiteY4" fmla="*/ 0 h 820616"/>
              <a:gd name="connsiteX0" fmla="*/ 0 w 5193322"/>
              <a:gd name="connsiteY0" fmla="*/ 820616 h 820616"/>
              <a:gd name="connsiteX1" fmla="*/ 1207477 w 5193322"/>
              <a:gd name="connsiteY1" fmla="*/ 762000 h 820616"/>
              <a:gd name="connsiteX2" fmla="*/ 2790093 w 5193322"/>
              <a:gd name="connsiteY2" fmla="*/ 597876 h 820616"/>
              <a:gd name="connsiteX3" fmla="*/ 4372707 w 5193322"/>
              <a:gd name="connsiteY3" fmla="*/ 304800 h 820616"/>
              <a:gd name="connsiteX4" fmla="*/ 5193322 w 5193322"/>
              <a:gd name="connsiteY4" fmla="*/ 0 h 820616"/>
              <a:gd name="connsiteX0" fmla="*/ 0 w 5193322"/>
              <a:gd name="connsiteY0" fmla="*/ 820616 h 820616"/>
              <a:gd name="connsiteX1" fmla="*/ 1207477 w 5193322"/>
              <a:gd name="connsiteY1" fmla="*/ 762000 h 820616"/>
              <a:gd name="connsiteX2" fmla="*/ 2485293 w 5193322"/>
              <a:gd name="connsiteY2" fmla="*/ 633045 h 820616"/>
              <a:gd name="connsiteX3" fmla="*/ 4372707 w 5193322"/>
              <a:gd name="connsiteY3" fmla="*/ 304800 h 820616"/>
              <a:gd name="connsiteX4" fmla="*/ 5193322 w 5193322"/>
              <a:gd name="connsiteY4" fmla="*/ 0 h 820616"/>
              <a:gd name="connsiteX0" fmla="*/ 0 w 5193322"/>
              <a:gd name="connsiteY0" fmla="*/ 820616 h 820616"/>
              <a:gd name="connsiteX1" fmla="*/ 1207477 w 5193322"/>
              <a:gd name="connsiteY1" fmla="*/ 762000 h 820616"/>
              <a:gd name="connsiteX2" fmla="*/ 2485293 w 5193322"/>
              <a:gd name="connsiteY2" fmla="*/ 633045 h 820616"/>
              <a:gd name="connsiteX3" fmla="*/ 4372707 w 5193322"/>
              <a:gd name="connsiteY3" fmla="*/ 304800 h 820616"/>
              <a:gd name="connsiteX4" fmla="*/ 5193322 w 5193322"/>
              <a:gd name="connsiteY4" fmla="*/ 0 h 82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3322" h="820616">
                <a:moveTo>
                  <a:pt x="0" y="820616"/>
                </a:moveTo>
                <a:cubicBezTo>
                  <a:pt x="327269" y="818662"/>
                  <a:pt x="793262" y="793262"/>
                  <a:pt x="1207477" y="762000"/>
                </a:cubicBezTo>
                <a:cubicBezTo>
                  <a:pt x="1621693" y="730738"/>
                  <a:pt x="1395048" y="767861"/>
                  <a:pt x="2485293" y="633045"/>
                </a:cubicBezTo>
                <a:cubicBezTo>
                  <a:pt x="3575538" y="498229"/>
                  <a:pt x="3921369" y="410308"/>
                  <a:pt x="4372707" y="304800"/>
                </a:cubicBezTo>
                <a:cubicBezTo>
                  <a:pt x="4824045" y="199293"/>
                  <a:pt x="4968630" y="77177"/>
                  <a:pt x="5193322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CuadroTexto 40"/>
          <p:cNvSpPr txBox="1"/>
          <p:nvPr/>
        </p:nvSpPr>
        <p:spPr>
          <a:xfrm>
            <a:off x="0" y="64838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34CEBEB3-7CFC-4E3C-A1E4-F71AC51393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20" y="965466"/>
            <a:ext cx="2070706" cy="2644516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BD2A7CDF-1E8C-4549-9870-DE54678EA22B}"/>
              </a:ext>
            </a:extLst>
          </p:cNvPr>
          <p:cNvSpPr txBox="1"/>
          <p:nvPr/>
        </p:nvSpPr>
        <p:spPr>
          <a:xfrm>
            <a:off x="370436" y="1087643"/>
            <a:ext cx="2070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Si cambia el par </a:t>
            </a:r>
            <a:r>
              <a:rPr lang="es-ES">
                <a:sym typeface="Wingdings" panose="05000000000000000000" pitchFamily="2" charset="2"/>
              </a:rPr>
              <a:t> cambia el punto de equilibrio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0033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Curvas de carga características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215900" y="1095152"/>
            <a:ext cx="8382000" cy="4929411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es-ES" b="1" dirty="0"/>
              <a:t>Par de carga cuadrático. </a:t>
            </a:r>
          </a:p>
          <a:p>
            <a:pPr lvl="1" fontAlgn="base"/>
            <a:r>
              <a:rPr lang="es-ES" dirty="0"/>
              <a:t>Ventiladores y bombas centrífugas</a:t>
            </a:r>
          </a:p>
          <a:p>
            <a:pPr lvl="1" fontAlgn="base"/>
            <a:r>
              <a:rPr lang="es-ES" dirty="0"/>
              <a:t>Potencia cúbica respecto a la velocidad</a:t>
            </a:r>
          </a:p>
          <a:p>
            <a:pPr fontAlgn="base"/>
            <a:r>
              <a:rPr lang="es-ES" b="1" dirty="0"/>
              <a:t>Par de carga lineal. </a:t>
            </a:r>
          </a:p>
          <a:p>
            <a:pPr lvl="1" fontAlgn="base"/>
            <a:r>
              <a:rPr lang="es-ES" dirty="0"/>
              <a:t>Calandras (o rodillos) con fricción viscosa y máquinas de procesado de papel. </a:t>
            </a:r>
            <a:r>
              <a:rPr lang="es-ES"/>
              <a:t>Cintas transportadoras</a:t>
            </a:r>
            <a:endParaRPr lang="es-ES" dirty="0"/>
          </a:p>
          <a:p>
            <a:pPr lvl="1" fontAlgn="base"/>
            <a:r>
              <a:rPr lang="es-ES" dirty="0"/>
              <a:t>El par de inicio es mínimo </a:t>
            </a:r>
          </a:p>
          <a:p>
            <a:pPr lvl="1" fontAlgn="base"/>
            <a:r>
              <a:rPr lang="es-ES" dirty="0"/>
              <a:t>La potencia se incrementa de forma cuadrática respecto a la velocidad</a:t>
            </a:r>
          </a:p>
          <a:p>
            <a:pPr fontAlgn="base"/>
            <a:r>
              <a:rPr lang="es-ES" b="1" dirty="0"/>
              <a:t>Par de carga constante. </a:t>
            </a:r>
          </a:p>
          <a:p>
            <a:pPr lvl="1" fontAlgn="base"/>
            <a:r>
              <a:rPr lang="es-ES" dirty="0"/>
              <a:t>Máquinas herramienta, y compresores. </a:t>
            </a:r>
          </a:p>
          <a:p>
            <a:pPr lvl="1" fontAlgn="base"/>
            <a:r>
              <a:rPr lang="es-ES" dirty="0"/>
              <a:t>Alto par de inicio: posibilidad de no alcanzar punto de equilibrio</a:t>
            </a:r>
          </a:p>
          <a:p>
            <a:pPr lvl="1" fontAlgn="base"/>
            <a:r>
              <a:rPr lang="es-ES" dirty="0"/>
              <a:t>Potencia lineal con la velocidad</a:t>
            </a:r>
          </a:p>
          <a:p>
            <a:pPr fontAlgn="base"/>
            <a:r>
              <a:rPr lang="es-ES" b="1" dirty="0"/>
              <a:t>Característica inversa de par.</a:t>
            </a:r>
          </a:p>
          <a:p>
            <a:pPr lvl="1" fontAlgn="base"/>
            <a:r>
              <a:rPr lang="es-ES" dirty="0"/>
              <a:t>Sistemas bobinadores: al aumentar el material bobinado, aumenta el radio (</a:t>
            </a:r>
            <a:r>
              <a:rPr lang="es-ES" dirty="0">
                <a:sym typeface="Wingdings" panose="05000000000000000000" pitchFamily="2" charset="2"/>
              </a:rPr>
              <a:t> disminuye la velocidad angular) y </a:t>
            </a:r>
            <a:r>
              <a:rPr lang="es-ES" dirty="0"/>
              <a:t>el par aumenta.</a:t>
            </a:r>
          </a:p>
          <a:p>
            <a:pPr lvl="1" fontAlgn="base"/>
            <a:r>
              <a:rPr lang="es-ES" dirty="0"/>
              <a:t>Potencia constante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6</a:t>
            </a:fld>
            <a:endParaRPr kumimoji="0" lang="es-ES"/>
          </a:p>
        </p:txBody>
      </p:sp>
      <p:sp>
        <p:nvSpPr>
          <p:cNvPr id="7" name="CuadroTexto 6"/>
          <p:cNvSpPr txBox="1"/>
          <p:nvPr/>
        </p:nvSpPr>
        <p:spPr>
          <a:xfrm>
            <a:off x="0" y="64838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01515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NEMA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err="1"/>
              <a:t>National</a:t>
            </a:r>
            <a:r>
              <a:rPr lang="es-ES" dirty="0"/>
              <a:t> </a:t>
            </a:r>
            <a:r>
              <a:rPr lang="es-ES" dirty="0" err="1"/>
              <a:t>Electrical</a:t>
            </a:r>
            <a:r>
              <a:rPr lang="es-ES" dirty="0"/>
              <a:t> </a:t>
            </a:r>
            <a:r>
              <a:rPr lang="es-ES" dirty="0" err="1"/>
              <a:t>Manufacturers</a:t>
            </a:r>
            <a:r>
              <a:rPr lang="es-ES" dirty="0"/>
              <a:t> </a:t>
            </a:r>
            <a:r>
              <a:rPr lang="es-ES" dirty="0" err="1"/>
              <a:t>Association</a:t>
            </a:r>
            <a:endParaRPr lang="es-ES" dirty="0"/>
          </a:p>
          <a:p>
            <a:r>
              <a:rPr lang="es-ES" dirty="0"/>
              <a:t>Distintas clasificaciones de motores</a:t>
            </a:r>
          </a:p>
          <a:p>
            <a:pPr lvl="1"/>
            <a:r>
              <a:rPr lang="es-ES" dirty="0"/>
              <a:t>En función de la curva de par (aplicación)</a:t>
            </a:r>
          </a:p>
          <a:p>
            <a:pPr lvl="1"/>
            <a:r>
              <a:rPr lang="es-ES" dirty="0"/>
              <a:t>Encapsulado</a:t>
            </a:r>
          </a:p>
          <a:p>
            <a:pPr lvl="1"/>
            <a:r>
              <a:rPr lang="es-ES" dirty="0"/>
              <a:t>Tamaño</a:t>
            </a:r>
          </a:p>
          <a:p>
            <a:pPr lvl="1"/>
            <a:r>
              <a:rPr lang="es-ES"/>
              <a:t>Tipo</a:t>
            </a:r>
          </a:p>
          <a:p>
            <a:pPr lvl="1"/>
            <a:r>
              <a:rPr lang="es-ES"/>
              <a:t>Forma constructiva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7</a:t>
            </a:fld>
            <a:endParaRPr kumimoji="0" lang="es-ES"/>
          </a:p>
        </p:txBody>
      </p:sp>
      <p:sp>
        <p:nvSpPr>
          <p:cNvPr id="7" name="CuadroTexto 6"/>
          <p:cNvSpPr txBox="1"/>
          <p:nvPr/>
        </p:nvSpPr>
        <p:spPr>
          <a:xfrm>
            <a:off x="0" y="64838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53694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Clasificación NEMA por aplicación o curva de trabajo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8</a:t>
            </a:fld>
            <a:endParaRPr kumimoji="0" lang="es-ES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291193"/>
              </p:ext>
            </p:extLst>
          </p:nvPr>
        </p:nvGraphicFramePr>
        <p:xfrm>
          <a:off x="274318" y="3897006"/>
          <a:ext cx="8501381" cy="2745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7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8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54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13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194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21860"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NEMA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s-ES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kumimoji="0" lang="es-ES" sz="16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arr</a:t>
                      </a:r>
                      <a:r>
                        <a:rPr kumimoji="0" lang="es-ES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 / I</a:t>
                      </a:r>
                      <a:r>
                        <a:rPr kumimoji="0" lang="es-ES" sz="1600" b="1" kern="1200" baseline="-25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s-ES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 </a:t>
                      </a:r>
                      <a:r>
                        <a:rPr kumimoji="0" lang="es-ES" sz="16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arr</a:t>
                      </a:r>
                      <a:r>
                        <a:rPr kumimoji="0" lang="es-ES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 / T</a:t>
                      </a:r>
                      <a:r>
                        <a:rPr kumimoji="0" lang="es-ES" sz="1600" b="1" kern="1200" baseline="-25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s-ES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Slip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s-ES" sz="16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Rendimi</a:t>
                      </a:r>
                      <a:endParaRPr kumimoji="0" lang="es-E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Aplicación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303">
                <a:tc>
                  <a:txBody>
                    <a:bodyPr/>
                    <a:lstStyle/>
                    <a:p>
                      <a:pPr algn="ctr"/>
                      <a:r>
                        <a:rPr kumimoji="0" lang="es-E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-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18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4.5-7</a:t>
                      </a:r>
                      <a:endParaRPr kumimoji="0" lang="es-E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248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18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1.4-1.75</a:t>
                      </a:r>
                      <a:endParaRPr kumimoji="0" lang="es-E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248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s-E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0.5-5%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s-E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medio-alto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/>
                        <a:t>Bombas,</a:t>
                      </a:r>
                      <a:r>
                        <a:rPr lang="es-ES" sz="1600" baseline="0"/>
                        <a:t> ventiladores, amoladoras y para uso con convertidores de frecuencia</a:t>
                      </a:r>
                      <a:endParaRPr lang="es-ES" sz="160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866">
                <a:tc>
                  <a:txBody>
                    <a:bodyPr/>
                    <a:lstStyle/>
                    <a:p>
                      <a:pPr algn="ctr"/>
                      <a:r>
                        <a:rPr kumimoji="0" lang="es-E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3.5-5</a:t>
                      </a:r>
                      <a:endParaRPr kumimoji="0"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ADFD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2-2.5</a:t>
                      </a:r>
                      <a:endParaRPr kumimoji="0"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ADFD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s-E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1-5%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s-E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Bombas de pistones, cintas transportadoras,</a:t>
                      </a:r>
                      <a:r>
                        <a:rPr lang="es-ES" sz="1600" baseline="0" dirty="0"/>
                        <a:t> </a:t>
                      </a:r>
                      <a:r>
                        <a:rPr lang="es-ES" sz="1600" dirty="0"/>
                        <a:t>molinos de bolas y barras.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065">
                <a:tc>
                  <a:txBody>
                    <a:bodyPr/>
                    <a:lstStyle/>
                    <a:p>
                      <a:pPr algn="ctr"/>
                      <a:r>
                        <a:rPr kumimoji="0" lang="es-E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3-8</a:t>
                      </a:r>
                      <a:endParaRPr kumimoji="0"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2.5-3.0</a:t>
                      </a:r>
                      <a:endParaRPr kumimoji="0" lang="es-E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s-E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5-8%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s-ES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bajo</a:t>
                      </a:r>
                    </a:p>
                  </a:txBody>
                  <a:tcPr marL="9525" marR="9525" marT="9525" marB="0" anchor="ctr">
                    <a:solidFill>
                      <a:srgbClr val="F248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Poleas, grúas, prensas, cizallas, ascensores, bombas de pozos de petróleo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5742940" y="1056640"/>
            <a:ext cx="3248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Aplicación de motores de inducción de jaula de ardilla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267868" y="919480"/>
            <a:ext cx="7241060" cy="2738120"/>
            <a:chOff x="1233068" y="1452880"/>
            <a:chExt cx="7241060" cy="4044278"/>
          </a:xfrm>
        </p:grpSpPr>
        <p:sp>
          <p:nvSpPr>
            <p:cNvPr id="8" name="Forma libre 7"/>
            <p:cNvSpPr/>
            <p:nvPr/>
          </p:nvSpPr>
          <p:spPr>
            <a:xfrm>
              <a:off x="2223770" y="2641837"/>
              <a:ext cx="4673600" cy="2143524"/>
            </a:xfrm>
            <a:custGeom>
              <a:avLst/>
              <a:gdLst>
                <a:gd name="connsiteX0" fmla="*/ 0 w 4673600"/>
                <a:gd name="connsiteY0" fmla="*/ 621233 h 2155393"/>
                <a:gd name="connsiteX1" fmla="*/ 538480 w 4673600"/>
                <a:gd name="connsiteY1" fmla="*/ 763473 h 2155393"/>
                <a:gd name="connsiteX2" fmla="*/ 934720 w 4673600"/>
                <a:gd name="connsiteY2" fmla="*/ 834593 h 2155393"/>
                <a:gd name="connsiteX3" fmla="*/ 1605280 w 4673600"/>
                <a:gd name="connsiteY3" fmla="*/ 865073 h 2155393"/>
                <a:gd name="connsiteX4" fmla="*/ 2255520 w 4673600"/>
                <a:gd name="connsiteY4" fmla="*/ 773633 h 2155393"/>
                <a:gd name="connsiteX5" fmla="*/ 2753360 w 4673600"/>
                <a:gd name="connsiteY5" fmla="*/ 580593 h 2155393"/>
                <a:gd name="connsiteX6" fmla="*/ 3444240 w 4673600"/>
                <a:gd name="connsiteY6" fmla="*/ 235153 h 2155393"/>
                <a:gd name="connsiteX7" fmla="*/ 3749040 w 4673600"/>
                <a:gd name="connsiteY7" fmla="*/ 42113 h 2155393"/>
                <a:gd name="connsiteX8" fmla="*/ 4013200 w 4673600"/>
                <a:gd name="connsiteY8" fmla="*/ 1473 h 2155393"/>
                <a:gd name="connsiteX9" fmla="*/ 4175760 w 4673600"/>
                <a:gd name="connsiteY9" fmla="*/ 72593 h 2155393"/>
                <a:gd name="connsiteX10" fmla="*/ 4399280 w 4673600"/>
                <a:gd name="connsiteY10" fmla="*/ 448513 h 2155393"/>
                <a:gd name="connsiteX11" fmla="*/ 4531360 w 4673600"/>
                <a:gd name="connsiteY11" fmla="*/ 854913 h 2155393"/>
                <a:gd name="connsiteX12" fmla="*/ 4592320 w 4673600"/>
                <a:gd name="connsiteY12" fmla="*/ 1322273 h 2155393"/>
                <a:gd name="connsiteX13" fmla="*/ 4673600 w 4673600"/>
                <a:gd name="connsiteY13" fmla="*/ 2155393 h 2155393"/>
                <a:gd name="connsiteX0" fmla="*/ 0 w 4673600"/>
                <a:gd name="connsiteY0" fmla="*/ 619784 h 2153944"/>
                <a:gd name="connsiteX1" fmla="*/ 538480 w 4673600"/>
                <a:gd name="connsiteY1" fmla="*/ 762024 h 2153944"/>
                <a:gd name="connsiteX2" fmla="*/ 934720 w 4673600"/>
                <a:gd name="connsiteY2" fmla="*/ 833144 h 2153944"/>
                <a:gd name="connsiteX3" fmla="*/ 1605280 w 4673600"/>
                <a:gd name="connsiteY3" fmla="*/ 863624 h 2153944"/>
                <a:gd name="connsiteX4" fmla="*/ 2255520 w 4673600"/>
                <a:gd name="connsiteY4" fmla="*/ 772184 h 2153944"/>
                <a:gd name="connsiteX5" fmla="*/ 2753360 w 4673600"/>
                <a:gd name="connsiteY5" fmla="*/ 579144 h 2153944"/>
                <a:gd name="connsiteX6" fmla="*/ 3444240 w 4673600"/>
                <a:gd name="connsiteY6" fmla="*/ 233704 h 2153944"/>
                <a:gd name="connsiteX7" fmla="*/ 3749040 w 4673600"/>
                <a:gd name="connsiteY7" fmla="*/ 71144 h 2153944"/>
                <a:gd name="connsiteX8" fmla="*/ 4013200 w 4673600"/>
                <a:gd name="connsiteY8" fmla="*/ 24 h 2153944"/>
                <a:gd name="connsiteX9" fmla="*/ 4175760 w 4673600"/>
                <a:gd name="connsiteY9" fmla="*/ 71144 h 2153944"/>
                <a:gd name="connsiteX10" fmla="*/ 4399280 w 4673600"/>
                <a:gd name="connsiteY10" fmla="*/ 447064 h 2153944"/>
                <a:gd name="connsiteX11" fmla="*/ 4531360 w 4673600"/>
                <a:gd name="connsiteY11" fmla="*/ 853464 h 2153944"/>
                <a:gd name="connsiteX12" fmla="*/ 4592320 w 4673600"/>
                <a:gd name="connsiteY12" fmla="*/ 1320824 h 2153944"/>
                <a:gd name="connsiteX13" fmla="*/ 4673600 w 4673600"/>
                <a:gd name="connsiteY13" fmla="*/ 2153944 h 2153944"/>
                <a:gd name="connsiteX0" fmla="*/ 0 w 4673600"/>
                <a:gd name="connsiteY0" fmla="*/ 624282 h 2158442"/>
                <a:gd name="connsiteX1" fmla="*/ 538480 w 4673600"/>
                <a:gd name="connsiteY1" fmla="*/ 766522 h 2158442"/>
                <a:gd name="connsiteX2" fmla="*/ 934720 w 4673600"/>
                <a:gd name="connsiteY2" fmla="*/ 837642 h 2158442"/>
                <a:gd name="connsiteX3" fmla="*/ 1605280 w 4673600"/>
                <a:gd name="connsiteY3" fmla="*/ 868122 h 2158442"/>
                <a:gd name="connsiteX4" fmla="*/ 2255520 w 4673600"/>
                <a:gd name="connsiteY4" fmla="*/ 776682 h 2158442"/>
                <a:gd name="connsiteX5" fmla="*/ 2753360 w 4673600"/>
                <a:gd name="connsiteY5" fmla="*/ 583642 h 2158442"/>
                <a:gd name="connsiteX6" fmla="*/ 3444240 w 4673600"/>
                <a:gd name="connsiteY6" fmla="*/ 238202 h 2158442"/>
                <a:gd name="connsiteX7" fmla="*/ 3749040 w 4673600"/>
                <a:gd name="connsiteY7" fmla="*/ 75642 h 2158442"/>
                <a:gd name="connsiteX8" fmla="*/ 4013200 w 4673600"/>
                <a:gd name="connsiteY8" fmla="*/ 4522 h 2158442"/>
                <a:gd name="connsiteX9" fmla="*/ 4297680 w 4673600"/>
                <a:gd name="connsiteY9" fmla="*/ 197562 h 2158442"/>
                <a:gd name="connsiteX10" fmla="*/ 4399280 w 4673600"/>
                <a:gd name="connsiteY10" fmla="*/ 451562 h 2158442"/>
                <a:gd name="connsiteX11" fmla="*/ 4531360 w 4673600"/>
                <a:gd name="connsiteY11" fmla="*/ 857962 h 2158442"/>
                <a:gd name="connsiteX12" fmla="*/ 4592320 w 4673600"/>
                <a:gd name="connsiteY12" fmla="*/ 1325322 h 2158442"/>
                <a:gd name="connsiteX13" fmla="*/ 4673600 w 4673600"/>
                <a:gd name="connsiteY13" fmla="*/ 2158442 h 2158442"/>
                <a:gd name="connsiteX0" fmla="*/ 0 w 4673600"/>
                <a:gd name="connsiteY0" fmla="*/ 624282 h 2158442"/>
                <a:gd name="connsiteX1" fmla="*/ 538480 w 4673600"/>
                <a:gd name="connsiteY1" fmla="*/ 766522 h 2158442"/>
                <a:gd name="connsiteX2" fmla="*/ 934720 w 4673600"/>
                <a:gd name="connsiteY2" fmla="*/ 837642 h 2158442"/>
                <a:gd name="connsiteX3" fmla="*/ 1605280 w 4673600"/>
                <a:gd name="connsiteY3" fmla="*/ 868122 h 2158442"/>
                <a:gd name="connsiteX4" fmla="*/ 2255520 w 4673600"/>
                <a:gd name="connsiteY4" fmla="*/ 776682 h 2158442"/>
                <a:gd name="connsiteX5" fmla="*/ 2753360 w 4673600"/>
                <a:gd name="connsiteY5" fmla="*/ 583642 h 2158442"/>
                <a:gd name="connsiteX6" fmla="*/ 3444240 w 4673600"/>
                <a:gd name="connsiteY6" fmla="*/ 238202 h 2158442"/>
                <a:gd name="connsiteX7" fmla="*/ 3749040 w 4673600"/>
                <a:gd name="connsiteY7" fmla="*/ 75642 h 2158442"/>
                <a:gd name="connsiteX8" fmla="*/ 4013200 w 4673600"/>
                <a:gd name="connsiteY8" fmla="*/ 4522 h 2158442"/>
                <a:gd name="connsiteX9" fmla="*/ 4297680 w 4673600"/>
                <a:gd name="connsiteY9" fmla="*/ 197562 h 2158442"/>
                <a:gd name="connsiteX10" fmla="*/ 4399280 w 4673600"/>
                <a:gd name="connsiteY10" fmla="*/ 451562 h 2158442"/>
                <a:gd name="connsiteX11" fmla="*/ 4531360 w 4673600"/>
                <a:gd name="connsiteY11" fmla="*/ 857962 h 2158442"/>
                <a:gd name="connsiteX12" fmla="*/ 4592320 w 4673600"/>
                <a:gd name="connsiteY12" fmla="*/ 1325322 h 2158442"/>
                <a:gd name="connsiteX13" fmla="*/ 4673600 w 4673600"/>
                <a:gd name="connsiteY13" fmla="*/ 2158442 h 2158442"/>
                <a:gd name="connsiteX0" fmla="*/ 0 w 4673600"/>
                <a:gd name="connsiteY0" fmla="*/ 624282 h 2158442"/>
                <a:gd name="connsiteX1" fmla="*/ 538480 w 4673600"/>
                <a:gd name="connsiteY1" fmla="*/ 766522 h 2158442"/>
                <a:gd name="connsiteX2" fmla="*/ 934720 w 4673600"/>
                <a:gd name="connsiteY2" fmla="*/ 837642 h 2158442"/>
                <a:gd name="connsiteX3" fmla="*/ 1605280 w 4673600"/>
                <a:gd name="connsiteY3" fmla="*/ 868122 h 2158442"/>
                <a:gd name="connsiteX4" fmla="*/ 2255520 w 4673600"/>
                <a:gd name="connsiteY4" fmla="*/ 776682 h 2158442"/>
                <a:gd name="connsiteX5" fmla="*/ 2753360 w 4673600"/>
                <a:gd name="connsiteY5" fmla="*/ 583642 h 2158442"/>
                <a:gd name="connsiteX6" fmla="*/ 3444240 w 4673600"/>
                <a:gd name="connsiteY6" fmla="*/ 238202 h 2158442"/>
                <a:gd name="connsiteX7" fmla="*/ 3749040 w 4673600"/>
                <a:gd name="connsiteY7" fmla="*/ 75642 h 2158442"/>
                <a:gd name="connsiteX8" fmla="*/ 4013200 w 4673600"/>
                <a:gd name="connsiteY8" fmla="*/ 4522 h 2158442"/>
                <a:gd name="connsiteX9" fmla="*/ 4297680 w 4673600"/>
                <a:gd name="connsiteY9" fmla="*/ 197562 h 2158442"/>
                <a:gd name="connsiteX10" fmla="*/ 4429760 w 4673600"/>
                <a:gd name="connsiteY10" fmla="*/ 431242 h 2158442"/>
                <a:gd name="connsiteX11" fmla="*/ 4531360 w 4673600"/>
                <a:gd name="connsiteY11" fmla="*/ 857962 h 2158442"/>
                <a:gd name="connsiteX12" fmla="*/ 4592320 w 4673600"/>
                <a:gd name="connsiteY12" fmla="*/ 1325322 h 2158442"/>
                <a:gd name="connsiteX13" fmla="*/ 4673600 w 4673600"/>
                <a:gd name="connsiteY13" fmla="*/ 2158442 h 2158442"/>
                <a:gd name="connsiteX0" fmla="*/ 0 w 4673600"/>
                <a:gd name="connsiteY0" fmla="*/ 596280 h 2130440"/>
                <a:gd name="connsiteX1" fmla="*/ 538480 w 4673600"/>
                <a:gd name="connsiteY1" fmla="*/ 738520 h 2130440"/>
                <a:gd name="connsiteX2" fmla="*/ 934720 w 4673600"/>
                <a:gd name="connsiteY2" fmla="*/ 809640 h 2130440"/>
                <a:gd name="connsiteX3" fmla="*/ 1605280 w 4673600"/>
                <a:gd name="connsiteY3" fmla="*/ 840120 h 2130440"/>
                <a:gd name="connsiteX4" fmla="*/ 2255520 w 4673600"/>
                <a:gd name="connsiteY4" fmla="*/ 748680 h 2130440"/>
                <a:gd name="connsiteX5" fmla="*/ 2753360 w 4673600"/>
                <a:gd name="connsiteY5" fmla="*/ 555640 h 2130440"/>
                <a:gd name="connsiteX6" fmla="*/ 3444240 w 4673600"/>
                <a:gd name="connsiteY6" fmla="*/ 210200 h 2130440"/>
                <a:gd name="connsiteX7" fmla="*/ 3749040 w 4673600"/>
                <a:gd name="connsiteY7" fmla="*/ 47640 h 2130440"/>
                <a:gd name="connsiteX8" fmla="*/ 4124960 w 4673600"/>
                <a:gd name="connsiteY8" fmla="*/ 7000 h 2130440"/>
                <a:gd name="connsiteX9" fmla="*/ 4297680 w 4673600"/>
                <a:gd name="connsiteY9" fmla="*/ 169560 h 2130440"/>
                <a:gd name="connsiteX10" fmla="*/ 4429760 w 4673600"/>
                <a:gd name="connsiteY10" fmla="*/ 403240 h 2130440"/>
                <a:gd name="connsiteX11" fmla="*/ 4531360 w 4673600"/>
                <a:gd name="connsiteY11" fmla="*/ 829960 h 2130440"/>
                <a:gd name="connsiteX12" fmla="*/ 4592320 w 4673600"/>
                <a:gd name="connsiteY12" fmla="*/ 1297320 h 2130440"/>
                <a:gd name="connsiteX13" fmla="*/ 4673600 w 4673600"/>
                <a:gd name="connsiteY13" fmla="*/ 2130440 h 2130440"/>
                <a:gd name="connsiteX0" fmla="*/ 0 w 4673600"/>
                <a:gd name="connsiteY0" fmla="*/ 609364 h 2143524"/>
                <a:gd name="connsiteX1" fmla="*/ 538480 w 4673600"/>
                <a:gd name="connsiteY1" fmla="*/ 751604 h 2143524"/>
                <a:gd name="connsiteX2" fmla="*/ 934720 w 4673600"/>
                <a:gd name="connsiteY2" fmla="*/ 822724 h 2143524"/>
                <a:gd name="connsiteX3" fmla="*/ 1605280 w 4673600"/>
                <a:gd name="connsiteY3" fmla="*/ 853204 h 2143524"/>
                <a:gd name="connsiteX4" fmla="*/ 2255520 w 4673600"/>
                <a:gd name="connsiteY4" fmla="*/ 761764 h 2143524"/>
                <a:gd name="connsiteX5" fmla="*/ 2753360 w 4673600"/>
                <a:gd name="connsiteY5" fmla="*/ 568724 h 2143524"/>
                <a:gd name="connsiteX6" fmla="*/ 3444240 w 4673600"/>
                <a:gd name="connsiteY6" fmla="*/ 223284 h 2143524"/>
                <a:gd name="connsiteX7" fmla="*/ 3749040 w 4673600"/>
                <a:gd name="connsiteY7" fmla="*/ 60724 h 2143524"/>
                <a:gd name="connsiteX8" fmla="*/ 4124960 w 4673600"/>
                <a:gd name="connsiteY8" fmla="*/ 20084 h 2143524"/>
                <a:gd name="connsiteX9" fmla="*/ 4297680 w 4673600"/>
                <a:gd name="connsiteY9" fmla="*/ 182644 h 2143524"/>
                <a:gd name="connsiteX10" fmla="*/ 4429760 w 4673600"/>
                <a:gd name="connsiteY10" fmla="*/ 416324 h 2143524"/>
                <a:gd name="connsiteX11" fmla="*/ 4531360 w 4673600"/>
                <a:gd name="connsiteY11" fmla="*/ 843044 h 2143524"/>
                <a:gd name="connsiteX12" fmla="*/ 4592320 w 4673600"/>
                <a:gd name="connsiteY12" fmla="*/ 1310404 h 2143524"/>
                <a:gd name="connsiteX13" fmla="*/ 4673600 w 4673600"/>
                <a:gd name="connsiteY13" fmla="*/ 2143524 h 214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73600" h="2143524">
                  <a:moveTo>
                    <a:pt x="0" y="609364"/>
                  </a:moveTo>
                  <a:cubicBezTo>
                    <a:pt x="191347" y="662704"/>
                    <a:pt x="382694" y="716044"/>
                    <a:pt x="538480" y="751604"/>
                  </a:cubicBezTo>
                  <a:cubicBezTo>
                    <a:pt x="694266" y="787164"/>
                    <a:pt x="756920" y="805791"/>
                    <a:pt x="934720" y="822724"/>
                  </a:cubicBezTo>
                  <a:cubicBezTo>
                    <a:pt x="1112520" y="839657"/>
                    <a:pt x="1385147" y="863364"/>
                    <a:pt x="1605280" y="853204"/>
                  </a:cubicBezTo>
                  <a:cubicBezTo>
                    <a:pt x="1825413" y="843044"/>
                    <a:pt x="2064174" y="809177"/>
                    <a:pt x="2255520" y="761764"/>
                  </a:cubicBezTo>
                  <a:cubicBezTo>
                    <a:pt x="2446866" y="714351"/>
                    <a:pt x="2555240" y="658471"/>
                    <a:pt x="2753360" y="568724"/>
                  </a:cubicBezTo>
                  <a:cubicBezTo>
                    <a:pt x="2951480" y="478977"/>
                    <a:pt x="3278293" y="307951"/>
                    <a:pt x="3444240" y="223284"/>
                  </a:cubicBezTo>
                  <a:cubicBezTo>
                    <a:pt x="3610187" y="138617"/>
                    <a:pt x="3635587" y="94591"/>
                    <a:pt x="3749040" y="60724"/>
                  </a:cubicBezTo>
                  <a:cubicBezTo>
                    <a:pt x="3862493" y="26857"/>
                    <a:pt x="4023360" y="-30716"/>
                    <a:pt x="4124960" y="20084"/>
                  </a:cubicBezTo>
                  <a:cubicBezTo>
                    <a:pt x="4226560" y="70884"/>
                    <a:pt x="4246880" y="116604"/>
                    <a:pt x="4297680" y="182644"/>
                  </a:cubicBezTo>
                  <a:cubicBezTo>
                    <a:pt x="4348480" y="248684"/>
                    <a:pt x="4390813" y="306257"/>
                    <a:pt x="4429760" y="416324"/>
                  </a:cubicBezTo>
                  <a:cubicBezTo>
                    <a:pt x="4468707" y="526391"/>
                    <a:pt x="4504267" y="694031"/>
                    <a:pt x="4531360" y="843044"/>
                  </a:cubicBezTo>
                  <a:cubicBezTo>
                    <a:pt x="4558453" y="992057"/>
                    <a:pt x="4568613" y="1093657"/>
                    <a:pt x="4592320" y="1310404"/>
                  </a:cubicBezTo>
                  <a:cubicBezTo>
                    <a:pt x="4616027" y="1527151"/>
                    <a:pt x="4644813" y="1835337"/>
                    <a:pt x="4673600" y="2143524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Forma libre 8"/>
            <p:cNvSpPr/>
            <p:nvPr/>
          </p:nvSpPr>
          <p:spPr>
            <a:xfrm>
              <a:off x="2223770" y="2621280"/>
              <a:ext cx="4683760" cy="2174240"/>
            </a:xfrm>
            <a:custGeom>
              <a:avLst/>
              <a:gdLst>
                <a:gd name="connsiteX0" fmla="*/ 0 w 4683760"/>
                <a:gd name="connsiteY0" fmla="*/ 0 h 2174240"/>
                <a:gd name="connsiteX1" fmla="*/ 568960 w 4683760"/>
                <a:gd name="connsiteY1" fmla="*/ 294640 h 2174240"/>
                <a:gd name="connsiteX2" fmla="*/ 1290320 w 4683760"/>
                <a:gd name="connsiteY2" fmla="*/ 548640 h 2174240"/>
                <a:gd name="connsiteX3" fmla="*/ 2032000 w 4683760"/>
                <a:gd name="connsiteY3" fmla="*/ 619760 h 2174240"/>
                <a:gd name="connsiteX4" fmla="*/ 2631440 w 4683760"/>
                <a:gd name="connsiteY4" fmla="*/ 589280 h 2174240"/>
                <a:gd name="connsiteX5" fmla="*/ 3352800 w 4683760"/>
                <a:gd name="connsiteY5" fmla="*/ 477520 h 2174240"/>
                <a:gd name="connsiteX6" fmla="*/ 3840480 w 4683760"/>
                <a:gd name="connsiteY6" fmla="*/ 314960 h 2174240"/>
                <a:gd name="connsiteX7" fmla="*/ 3992880 w 4683760"/>
                <a:gd name="connsiteY7" fmla="*/ 274320 h 2174240"/>
                <a:gd name="connsiteX8" fmla="*/ 4104640 w 4683760"/>
                <a:gd name="connsiteY8" fmla="*/ 284480 h 2174240"/>
                <a:gd name="connsiteX9" fmla="*/ 4236720 w 4683760"/>
                <a:gd name="connsiteY9" fmla="*/ 355600 h 2174240"/>
                <a:gd name="connsiteX10" fmla="*/ 4348480 w 4683760"/>
                <a:gd name="connsiteY10" fmla="*/ 599440 h 2174240"/>
                <a:gd name="connsiteX11" fmla="*/ 4470400 w 4683760"/>
                <a:gd name="connsiteY11" fmla="*/ 934720 h 2174240"/>
                <a:gd name="connsiteX12" fmla="*/ 4683760 w 4683760"/>
                <a:gd name="connsiteY12" fmla="*/ 2174240 h 2174240"/>
                <a:gd name="connsiteX0" fmla="*/ 0 w 4683760"/>
                <a:gd name="connsiteY0" fmla="*/ 0 h 2174240"/>
                <a:gd name="connsiteX1" fmla="*/ 568960 w 4683760"/>
                <a:gd name="connsiteY1" fmla="*/ 294640 h 2174240"/>
                <a:gd name="connsiteX2" fmla="*/ 1290320 w 4683760"/>
                <a:gd name="connsiteY2" fmla="*/ 548640 h 2174240"/>
                <a:gd name="connsiteX3" fmla="*/ 2032000 w 4683760"/>
                <a:gd name="connsiteY3" fmla="*/ 619760 h 2174240"/>
                <a:gd name="connsiteX4" fmla="*/ 2631440 w 4683760"/>
                <a:gd name="connsiteY4" fmla="*/ 589280 h 2174240"/>
                <a:gd name="connsiteX5" fmla="*/ 3352800 w 4683760"/>
                <a:gd name="connsiteY5" fmla="*/ 477520 h 2174240"/>
                <a:gd name="connsiteX6" fmla="*/ 3840480 w 4683760"/>
                <a:gd name="connsiteY6" fmla="*/ 314960 h 2174240"/>
                <a:gd name="connsiteX7" fmla="*/ 3992880 w 4683760"/>
                <a:gd name="connsiteY7" fmla="*/ 274320 h 2174240"/>
                <a:gd name="connsiteX8" fmla="*/ 4104640 w 4683760"/>
                <a:gd name="connsiteY8" fmla="*/ 284480 h 2174240"/>
                <a:gd name="connsiteX9" fmla="*/ 4236720 w 4683760"/>
                <a:gd name="connsiteY9" fmla="*/ 355600 h 2174240"/>
                <a:gd name="connsiteX10" fmla="*/ 4378960 w 4683760"/>
                <a:gd name="connsiteY10" fmla="*/ 599440 h 2174240"/>
                <a:gd name="connsiteX11" fmla="*/ 4470400 w 4683760"/>
                <a:gd name="connsiteY11" fmla="*/ 934720 h 2174240"/>
                <a:gd name="connsiteX12" fmla="*/ 4683760 w 4683760"/>
                <a:gd name="connsiteY12" fmla="*/ 2174240 h 217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83760" h="2174240">
                  <a:moveTo>
                    <a:pt x="0" y="0"/>
                  </a:moveTo>
                  <a:cubicBezTo>
                    <a:pt x="176953" y="101600"/>
                    <a:pt x="353907" y="203200"/>
                    <a:pt x="568960" y="294640"/>
                  </a:cubicBezTo>
                  <a:cubicBezTo>
                    <a:pt x="784013" y="386080"/>
                    <a:pt x="1046480" y="494453"/>
                    <a:pt x="1290320" y="548640"/>
                  </a:cubicBezTo>
                  <a:cubicBezTo>
                    <a:pt x="1534160" y="602827"/>
                    <a:pt x="1808480" y="612987"/>
                    <a:pt x="2032000" y="619760"/>
                  </a:cubicBezTo>
                  <a:cubicBezTo>
                    <a:pt x="2255520" y="626533"/>
                    <a:pt x="2411307" y="612987"/>
                    <a:pt x="2631440" y="589280"/>
                  </a:cubicBezTo>
                  <a:cubicBezTo>
                    <a:pt x="2851573" y="565573"/>
                    <a:pt x="3151293" y="523240"/>
                    <a:pt x="3352800" y="477520"/>
                  </a:cubicBezTo>
                  <a:cubicBezTo>
                    <a:pt x="3554307" y="431800"/>
                    <a:pt x="3733800" y="348827"/>
                    <a:pt x="3840480" y="314960"/>
                  </a:cubicBezTo>
                  <a:cubicBezTo>
                    <a:pt x="3947160" y="281093"/>
                    <a:pt x="3948853" y="279400"/>
                    <a:pt x="3992880" y="274320"/>
                  </a:cubicBezTo>
                  <a:cubicBezTo>
                    <a:pt x="4036907" y="269240"/>
                    <a:pt x="4064000" y="270933"/>
                    <a:pt x="4104640" y="284480"/>
                  </a:cubicBezTo>
                  <a:cubicBezTo>
                    <a:pt x="4145280" y="298027"/>
                    <a:pt x="4191000" y="303107"/>
                    <a:pt x="4236720" y="355600"/>
                  </a:cubicBezTo>
                  <a:cubicBezTo>
                    <a:pt x="4282440" y="408093"/>
                    <a:pt x="4340013" y="502920"/>
                    <a:pt x="4378960" y="599440"/>
                  </a:cubicBezTo>
                  <a:cubicBezTo>
                    <a:pt x="4417907" y="695960"/>
                    <a:pt x="4419600" y="672254"/>
                    <a:pt x="4470400" y="934720"/>
                  </a:cubicBezTo>
                  <a:cubicBezTo>
                    <a:pt x="4521200" y="1197186"/>
                    <a:pt x="4605020" y="1685713"/>
                    <a:pt x="4683760" y="2174240"/>
                  </a:cubicBezTo>
                </a:path>
              </a:pathLst>
            </a:custGeom>
            <a:noFill/>
            <a:ln>
              <a:solidFill>
                <a:srgbClr val="F248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2223770" y="2143760"/>
              <a:ext cx="4673600" cy="2641600"/>
            </a:xfrm>
            <a:custGeom>
              <a:avLst/>
              <a:gdLst>
                <a:gd name="connsiteX0" fmla="*/ 0 w 4673600"/>
                <a:gd name="connsiteY0" fmla="*/ 0 h 2641600"/>
                <a:gd name="connsiteX1" fmla="*/ 944880 w 4673600"/>
                <a:gd name="connsiteY1" fmla="*/ 50800 h 2641600"/>
                <a:gd name="connsiteX2" fmla="*/ 2113280 w 4673600"/>
                <a:gd name="connsiteY2" fmla="*/ 223520 h 2641600"/>
                <a:gd name="connsiteX3" fmla="*/ 3037840 w 4673600"/>
                <a:gd name="connsiteY3" fmla="*/ 497840 h 2641600"/>
                <a:gd name="connsiteX4" fmla="*/ 3759200 w 4673600"/>
                <a:gd name="connsiteY4" fmla="*/ 955040 h 2641600"/>
                <a:gd name="connsiteX5" fmla="*/ 4358640 w 4673600"/>
                <a:gd name="connsiteY5" fmla="*/ 1960880 h 2641600"/>
                <a:gd name="connsiteX6" fmla="*/ 4673600 w 4673600"/>
                <a:gd name="connsiteY6" fmla="*/ 2641600 h 264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3600" h="2641600">
                  <a:moveTo>
                    <a:pt x="0" y="0"/>
                  </a:moveTo>
                  <a:cubicBezTo>
                    <a:pt x="296333" y="6773"/>
                    <a:pt x="592667" y="13547"/>
                    <a:pt x="944880" y="50800"/>
                  </a:cubicBezTo>
                  <a:cubicBezTo>
                    <a:pt x="1297093" y="88053"/>
                    <a:pt x="1764453" y="149013"/>
                    <a:pt x="2113280" y="223520"/>
                  </a:cubicBezTo>
                  <a:cubicBezTo>
                    <a:pt x="2462107" y="298027"/>
                    <a:pt x="2763520" y="375920"/>
                    <a:pt x="3037840" y="497840"/>
                  </a:cubicBezTo>
                  <a:cubicBezTo>
                    <a:pt x="3312160" y="619760"/>
                    <a:pt x="3539067" y="711200"/>
                    <a:pt x="3759200" y="955040"/>
                  </a:cubicBezTo>
                  <a:cubicBezTo>
                    <a:pt x="3979333" y="1198880"/>
                    <a:pt x="4206240" y="1679787"/>
                    <a:pt x="4358640" y="1960880"/>
                  </a:cubicBezTo>
                  <a:cubicBezTo>
                    <a:pt x="4511040" y="2241973"/>
                    <a:pt x="4592320" y="2441786"/>
                    <a:pt x="4673600" y="2641600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1" name="Conector recto de flecha 10"/>
            <p:cNvCxnSpPr/>
            <p:nvPr/>
          </p:nvCxnSpPr>
          <p:spPr>
            <a:xfrm flipV="1">
              <a:off x="2223770" y="1452880"/>
              <a:ext cx="0" cy="33426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de flecha 11"/>
            <p:cNvCxnSpPr/>
            <p:nvPr/>
          </p:nvCxnSpPr>
          <p:spPr>
            <a:xfrm>
              <a:off x="2223770" y="4795520"/>
              <a:ext cx="51511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/>
          </p:nvCxnSpPr>
          <p:spPr>
            <a:xfrm>
              <a:off x="2223770" y="4744720"/>
              <a:ext cx="0" cy="1727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/>
            <p:cNvCxnSpPr/>
            <p:nvPr/>
          </p:nvCxnSpPr>
          <p:spPr>
            <a:xfrm>
              <a:off x="3160522" y="4744720"/>
              <a:ext cx="0" cy="1727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/>
            <p:cNvCxnSpPr/>
            <p:nvPr/>
          </p:nvCxnSpPr>
          <p:spPr>
            <a:xfrm>
              <a:off x="5034026" y="4744720"/>
              <a:ext cx="0" cy="1727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>
              <a:off x="5970778" y="4744720"/>
              <a:ext cx="0" cy="1727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/>
          </p:nvCxnSpPr>
          <p:spPr>
            <a:xfrm>
              <a:off x="6907530" y="4744720"/>
              <a:ext cx="0" cy="1727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/>
          </p:nvCxnSpPr>
          <p:spPr>
            <a:xfrm>
              <a:off x="4097274" y="4744720"/>
              <a:ext cx="0" cy="1727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/>
          </p:nvCxnSpPr>
          <p:spPr>
            <a:xfrm flipH="1">
              <a:off x="2152650" y="4795520"/>
              <a:ext cx="1219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/>
            <p:nvPr/>
          </p:nvCxnSpPr>
          <p:spPr>
            <a:xfrm flipH="1">
              <a:off x="2152650" y="3823546"/>
              <a:ext cx="1219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/>
            <p:nvPr/>
          </p:nvCxnSpPr>
          <p:spPr>
            <a:xfrm flipH="1">
              <a:off x="2152650" y="2851573"/>
              <a:ext cx="1219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/>
            <p:cNvCxnSpPr/>
            <p:nvPr/>
          </p:nvCxnSpPr>
          <p:spPr>
            <a:xfrm flipH="1">
              <a:off x="2152650" y="1879600"/>
              <a:ext cx="1219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uadroTexto 22"/>
            <p:cNvSpPr txBox="1"/>
            <p:nvPr/>
          </p:nvSpPr>
          <p:spPr>
            <a:xfrm>
              <a:off x="4712970" y="5127826"/>
              <a:ext cx="3761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Velocidad (% de la velocidad síncrona)</a:t>
              </a:r>
            </a:p>
          </p:txBody>
        </p:sp>
        <p:sp>
          <p:nvSpPr>
            <p:cNvPr id="24" name="CuadroTexto 23"/>
            <p:cNvSpPr txBox="1"/>
            <p:nvPr/>
          </p:nvSpPr>
          <p:spPr>
            <a:xfrm rot="16200000">
              <a:off x="272548" y="3711691"/>
              <a:ext cx="2290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Par (% del par máximo</a:t>
              </a: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2091690" y="48310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0</a:t>
              </a: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2917186" y="483108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20</a:t>
              </a: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3859700" y="483108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40</a:t>
              </a: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4802214" y="483108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60</a:t>
              </a: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5744728" y="483108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80</a:t>
              </a: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6687244" y="4831080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100</a:t>
              </a: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1856045" y="46108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0</a:t>
              </a: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1688045" y="3638880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100</a:t>
              </a:r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1688045" y="265834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200</a:t>
              </a:r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1688045" y="1682800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300</a:t>
              </a:r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2987535" y="3542267"/>
              <a:ext cx="1282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Nema A o B</a:t>
              </a: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2983715" y="2574715"/>
              <a:ext cx="920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Nema C</a:t>
              </a:r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3957881" y="1863463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Nema D</a:t>
              </a:r>
            </a:p>
          </p:txBody>
        </p:sp>
      </p:grpSp>
      <p:sp>
        <p:nvSpPr>
          <p:cNvPr id="38" name="CuadroTexto 37"/>
          <p:cNvSpPr txBox="1"/>
          <p:nvPr/>
        </p:nvSpPr>
        <p:spPr>
          <a:xfrm>
            <a:off x="0" y="64838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77975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Curvas par velocidad de otros motores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En un motor síncrono, la velocidad es constante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9</a:t>
            </a:fld>
            <a:endParaRPr kumimoji="0"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532" y="2334101"/>
            <a:ext cx="4128568" cy="257622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384800" y="1803400"/>
            <a:ext cx="2515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Motor paso a paso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0" y="2628899"/>
            <a:ext cx="3729583" cy="290907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4200" y="1816100"/>
            <a:ext cx="3845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Motor DC con o sin escobillas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0" y="64838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0297768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ón de PowerPoint 2010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1095</Words>
  <Application>Microsoft Office PowerPoint</Application>
  <PresentationFormat>Presentación en pantalla (4:3)</PresentationFormat>
  <Paragraphs>264</Paragraphs>
  <Slides>23</Slides>
  <Notes>5</Notes>
  <HiddenSlides>0</HiddenSlides>
  <MMClips>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 Math</vt:lpstr>
      <vt:lpstr>Georgia</vt:lpstr>
      <vt:lpstr>Symbol</vt:lpstr>
      <vt:lpstr>Presentación de PowerPoint 2010</vt:lpstr>
      <vt:lpstr>Motores AC Motores DC Curvas de trabajo. Estabilidad mecánica Servomotores</vt:lpstr>
      <vt:lpstr>Curvas de Trabajo. Estabilidad mecánica</vt:lpstr>
      <vt:lpstr>Curvas par velocidad</vt:lpstr>
      <vt:lpstr>Estabilidad</vt:lpstr>
      <vt:lpstr>Curva par velocidad de un motor de inducción</vt:lpstr>
      <vt:lpstr>Curvas de carga características</vt:lpstr>
      <vt:lpstr>NEMA</vt:lpstr>
      <vt:lpstr>Clasificación NEMA por aplicación o curva de trabajo</vt:lpstr>
      <vt:lpstr>Curvas par velocidad de otros motores</vt:lpstr>
      <vt:lpstr>NEMA e IP: clasificación por carcasa (Enclosure)</vt:lpstr>
      <vt:lpstr>NEMA. Clasificación por tamaño</vt:lpstr>
      <vt:lpstr>Servomotores</vt:lpstr>
      <vt:lpstr>Servomotores. Generalidades</vt:lpstr>
      <vt:lpstr>Servomotor</vt:lpstr>
      <vt:lpstr>Servomotores. Ejemplo</vt:lpstr>
      <vt:lpstr>Sensorización. Realimentación de posición</vt:lpstr>
      <vt:lpstr>Sensorización</vt:lpstr>
      <vt:lpstr>Reducción y transmisión de velocidad</vt:lpstr>
      <vt:lpstr>Reducción de velocidad</vt:lpstr>
      <vt:lpstr>Movimiento angular a lineal</vt:lpstr>
      <vt:lpstr>Trayectorias. Control PID</vt:lpstr>
      <vt:lpstr>Controlador PID</vt:lpstr>
      <vt:lpstr>Homing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2015-05-04T11:24:18Z</dcterms:created>
  <dcterms:modified xsi:type="dcterms:W3CDTF">2024-05-31T07:58:20Z</dcterms:modified>
</cp:coreProperties>
</file>