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43" r:id="rId2"/>
    <p:sldId id="347" r:id="rId3"/>
    <p:sldId id="348" r:id="rId4"/>
    <p:sldId id="349" r:id="rId5"/>
    <p:sldId id="356" r:id="rId6"/>
    <p:sldId id="345" r:id="rId7"/>
    <p:sldId id="350" r:id="rId8"/>
    <p:sldId id="344" r:id="rId9"/>
    <p:sldId id="353" r:id="rId10"/>
    <p:sldId id="312" r:id="rId11"/>
    <p:sldId id="346" r:id="rId12"/>
    <p:sldId id="354" r:id="rId13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CB6BBEF7-9717-4733-A929-535518E6EBF6}">
          <p14:sldIdLst>
            <p14:sldId id="343"/>
            <p14:sldId id="347"/>
            <p14:sldId id="348"/>
            <p14:sldId id="349"/>
            <p14:sldId id="356"/>
            <p14:sldId id="345"/>
            <p14:sldId id="350"/>
            <p14:sldId id="344"/>
            <p14:sldId id="353"/>
            <p14:sldId id="312"/>
            <p14:sldId id="346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CA0"/>
    <a:srgbClr val="D2E32F"/>
    <a:srgbClr val="F24854"/>
    <a:srgbClr val="ADFD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2" autoAdjust="0"/>
    <p:restoredTop sz="89825" autoAdjust="0"/>
  </p:normalViewPr>
  <p:slideViewPr>
    <p:cSldViewPr snapToGrid="0">
      <p:cViewPr varScale="1">
        <p:scale>
          <a:sx n="89" d="100"/>
          <a:sy n="89" d="100"/>
        </p:scale>
        <p:origin x="229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 snapToGrid="0">
      <p:cViewPr varScale="1">
        <p:scale>
          <a:sx n="84" d="100"/>
          <a:sy n="84" d="100"/>
        </p:scale>
        <p:origin x="1908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10F9-ADDC-4DF7-B8BC-45FBB2299AFE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100C-1621-43CA-A6B2-F462BCED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9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00F830A1-3891-4B82-A120-081866556DA0}" type="datetimeFigureOut">
              <a:pPr/>
              <a:t>07/03/2026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58CC9574-A819-4FE4-99A7-1E27AD09ADC2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BA93B58-F4DE-42D0-AB74-6D8359851DF7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8AA3000-AF5F-4BF2-BE4B-B8F4B9159BBD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es-ES"/>
            </a:lvl1pPr>
          </a:lstStyle>
          <a:p>
            <a:pPr eaLnBrk="1" latinLnBrk="0" hangingPunct="1"/>
            <a:r>
              <a:rPr lang="es-ES"/>
              <a:t>Haga clic en el icono para agregar medios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F7D116A-AB9F-42C2-83FB-50B9507B34DF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E91D-5894-4889-AF5E-EE5E64BE3E92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    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9F6477E-AAF0-4B87-9514-A398B08910C5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8" y="0"/>
            <a:ext cx="9146867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4929411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DCA2F18-9EF4-401B-A258-A703A3B2A981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E87B2A-40CD-4971-BE70-36E927BBCA0A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rgbClr val="0070C0"/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379097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888B-8DC5-4474-96D6-ECEFE9BE820B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B3D72E5-D610-4B75-AE62-AF3F29C13A71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AE6-3557-433C-B813-423C7864A2BA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DF3D06B2-6A6C-41B7-AAC7-0024BFB94A48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1602463"/>
            <a:ext cx="7543800" cy="3820563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3347861" y="5301208"/>
            <a:ext cx="3557017" cy="155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0670" y="6312892"/>
            <a:ext cx="2133600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389322F-E512-42DD-95CF-AF5B316004BE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896" y="6356350"/>
            <a:ext cx="2383904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8" name="Oval 6"/>
          <p:cNvSpPr/>
          <p:nvPr userDrawn="1"/>
        </p:nvSpPr>
        <p:spPr>
          <a:xfrm>
            <a:off x="611560" y="2247900"/>
            <a:ext cx="1368152" cy="1397124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259632" y="2455149"/>
            <a:ext cx="654173" cy="829835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5598427" y="5301208"/>
            <a:ext cx="3557017" cy="1556792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3619872" y="617984"/>
            <a:ext cx="5271789" cy="46832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7000"/>
                </a:schemeClr>
              </a:gs>
              <a:gs pos="74000">
                <a:schemeClr val="bg1">
                  <a:lumMod val="85000"/>
                  <a:alpha val="42000"/>
                </a:schemeClr>
              </a:gs>
              <a:gs pos="83000">
                <a:schemeClr val="bg1">
                  <a:lumMod val="95000"/>
                  <a:alpha val="60000"/>
                </a:schemeClr>
              </a:gs>
              <a:gs pos="100000">
                <a:schemeClr val="bg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8BDC-B6A5-4844-A1F9-4F7827B61D0B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oT3qpndbU" TargetMode="External"/><Relationship Id="rId2" Type="http://schemas.openxmlformats.org/officeDocument/2006/relationships/hyperlink" Target="http://learnchannel-tv.com/es/drives/stepper-motor/operation-mode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Motores paso a paso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5232623"/>
          </a:xfrm>
        </p:spPr>
        <p:txBody>
          <a:bodyPr>
            <a:normAutofit/>
          </a:bodyPr>
          <a:lstStyle/>
          <a:p>
            <a:r>
              <a:rPr lang="es-ES" sz="2400" dirty="0"/>
              <a:t>Se alimenta con tren de pulsos </a:t>
            </a:r>
            <a:r>
              <a:rPr lang="es-ES" sz="2400" dirty="0">
                <a:sym typeface="Wingdings" panose="05000000000000000000" pitchFamily="2" charset="2"/>
              </a:rPr>
              <a:t> rotación proporcional al número de pulsos</a:t>
            </a:r>
            <a:r>
              <a:rPr lang="es-ES" sz="2400" dirty="0"/>
              <a:t>.</a:t>
            </a:r>
          </a:p>
          <a:p>
            <a:r>
              <a:rPr lang="es-ES" sz="2400" dirty="0"/>
              <a:t>Son los únicos que no requieren de </a:t>
            </a:r>
            <a:r>
              <a:rPr lang="es-ES" sz="2400" dirty="0" err="1"/>
              <a:t>sensorización</a:t>
            </a:r>
            <a:r>
              <a:rPr lang="es-ES" sz="2400" dirty="0"/>
              <a:t> de la posición</a:t>
            </a:r>
          </a:p>
          <a:p>
            <a:r>
              <a:rPr lang="es-ES" sz="2400" dirty="0"/>
              <a:t>Alimentando una única bobina se consigue velocidad nula con par de retención</a:t>
            </a:r>
          </a:p>
          <a:p>
            <a:r>
              <a:rPr lang="es-ES" sz="2400" dirty="0"/>
              <a:t>Posibilidad de </a:t>
            </a:r>
            <a:r>
              <a:rPr lang="es-ES" sz="2400" dirty="0" err="1"/>
              <a:t>micropasos</a:t>
            </a:r>
            <a:r>
              <a:rPr lang="es-ES" sz="2400" dirty="0"/>
              <a:t> para mejorar la resolución</a:t>
            </a:r>
          </a:p>
          <a:p>
            <a:r>
              <a:rPr lang="es-ES" sz="2400" dirty="0"/>
              <a:t>Clasificación por configuración constructiva:</a:t>
            </a:r>
          </a:p>
          <a:p>
            <a:pPr lvl="1"/>
            <a:r>
              <a:rPr lang="es-ES" sz="1800" dirty="0"/>
              <a:t>De imanes permanentes</a:t>
            </a:r>
          </a:p>
          <a:p>
            <a:pPr lvl="1"/>
            <a:r>
              <a:rPr lang="es-ES" sz="1800" dirty="0"/>
              <a:t>De reluctancia variable</a:t>
            </a:r>
          </a:p>
          <a:p>
            <a:pPr lvl="1"/>
            <a:r>
              <a:rPr lang="es-ES" sz="1800" dirty="0"/>
              <a:t>Híbridos</a:t>
            </a:r>
          </a:p>
          <a:p>
            <a:r>
              <a:rPr lang="es-ES" sz="2200" dirty="0"/>
              <a:t>Por su alimentación:</a:t>
            </a:r>
          </a:p>
          <a:p>
            <a:pPr lvl="1"/>
            <a:r>
              <a:rPr lang="es-ES" sz="1800" dirty="0"/>
              <a:t>Unipolares</a:t>
            </a:r>
          </a:p>
          <a:p>
            <a:pPr lvl="1"/>
            <a:r>
              <a:rPr lang="es-ES" sz="1800"/>
              <a:t>Bipolares</a:t>
            </a:r>
            <a:endParaRPr lang="en-US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</a:t>
            </a:fld>
            <a:endParaRPr kumimoji="0"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1AC04-AE4D-4D07-A319-CD6D5DB7FF60}"/>
              </a:ext>
            </a:extLst>
          </p:cNvPr>
          <p:cNvSpPr txBox="1"/>
          <p:nvPr/>
        </p:nvSpPr>
        <p:spPr>
          <a:xfrm>
            <a:off x="3424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99331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chemeClr val="bg1">
                    <a:lumMod val="75000"/>
                  </a:schemeClr>
                </a:solidFill>
              </a:rPr>
              <a:t>Otros tipos de motores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7150" indent="0">
              <a:buNone/>
            </a:pPr>
            <a:r>
              <a:rPr lang="es-ES" sz="3800" dirty="0"/>
              <a:t>Motores de par (AC y DC)</a:t>
            </a:r>
          </a:p>
          <a:p>
            <a:pPr lvl="1"/>
            <a:r>
              <a:rPr lang="es-ES" sz="2900" dirty="0"/>
              <a:t>La característica distintiva es el par que pueden ejercer, más que la potencia desarrollada</a:t>
            </a:r>
          </a:p>
          <a:p>
            <a:pPr lvl="1"/>
            <a:r>
              <a:rPr lang="es-ES" sz="2900" dirty="0"/>
              <a:t>Es frecuente su utilización a velocidad nula para mantener una presión o tensión sobre una carga</a:t>
            </a:r>
          </a:p>
          <a:p>
            <a:pPr lvl="1"/>
            <a:r>
              <a:rPr lang="es-ES" sz="2900" dirty="0"/>
              <a:t>El funcionamiento continuo a baja o nula velocidad impide su refrigeración </a:t>
            </a:r>
            <a:r>
              <a:rPr lang="es-ES" sz="2900" dirty="0">
                <a:sym typeface="Wingdings" panose="05000000000000000000" pitchFamily="2" charset="2"/>
              </a:rPr>
              <a:t> calentamiento</a:t>
            </a:r>
          </a:p>
          <a:p>
            <a:pPr lvl="1"/>
            <a:r>
              <a:rPr lang="es-ES" sz="2900" dirty="0">
                <a:sym typeface="Wingdings" panose="05000000000000000000" pitchFamily="2" charset="2"/>
              </a:rPr>
              <a:t>Generalmente son variantes de otros tipos de motores </a:t>
            </a:r>
            <a:r>
              <a:rPr lang="es-ES" sz="2900" dirty="0"/>
              <a:t>CA y CC con un diseño optimizado </a:t>
            </a:r>
          </a:p>
          <a:p>
            <a:pPr lvl="1"/>
            <a:r>
              <a:rPr lang="es-ES" altLang="es-ES" sz="2900" dirty="0">
                <a:sym typeface="Symbol" panose="05050102010706020507" pitchFamily="18" charset="2"/>
              </a:rPr>
              <a:t>Típicamente de forma aplanada Diámetro &gt;&gt; longitud</a:t>
            </a:r>
            <a:r>
              <a:rPr lang="en-US" altLang="es-ES" sz="2900" dirty="0">
                <a:sym typeface="Symbol" panose="05050102010706020507" pitchFamily="18" charset="2"/>
              </a:rPr>
              <a:t>. </a:t>
            </a:r>
            <a:endParaRPr lang="es-ES" sz="2900" dirty="0"/>
          </a:p>
          <a:p>
            <a:r>
              <a:rPr lang="es-ES" sz="3800" dirty="0"/>
              <a:t>Actuadores lineales (</a:t>
            </a:r>
            <a:r>
              <a:rPr lang="es-ES" sz="3800" dirty="0" err="1"/>
              <a:t>voice</a:t>
            </a:r>
            <a:r>
              <a:rPr lang="es-ES" sz="3800" dirty="0"/>
              <a:t> </a:t>
            </a:r>
            <a:r>
              <a:rPr lang="es-ES" sz="3800" dirty="0" err="1"/>
              <a:t>coils</a:t>
            </a:r>
            <a:r>
              <a:rPr lang="es-ES" sz="3800" dirty="0"/>
              <a:t>)	</a:t>
            </a:r>
          </a:p>
          <a:p>
            <a:pPr lvl="1"/>
            <a:r>
              <a:rPr lang="es-ES" sz="2900" dirty="0"/>
              <a:t>Eléctricamente similares a los motores rotativos (cilindro </a:t>
            </a:r>
            <a:r>
              <a:rPr lang="es-ES" sz="2900" dirty="0">
                <a:sym typeface="Wingdings" panose="05000000000000000000" pitchFamily="2" charset="2"/>
              </a:rPr>
              <a:t> disposición plana)</a:t>
            </a:r>
            <a:endParaRPr lang="es-ES" sz="2900" dirty="0"/>
          </a:p>
          <a:p>
            <a:pPr lvl="1"/>
            <a:r>
              <a:rPr lang="es-ES" sz="2900" dirty="0"/>
              <a:t>Escaso recorrido (&lt; 1 pulgada) </a:t>
            </a:r>
            <a:r>
              <a:rPr lang="es-ES" sz="2900" dirty="0">
                <a:sym typeface="Wingdings" panose="05000000000000000000" pitchFamily="2" charset="2"/>
              </a:rPr>
              <a:t> altavoces, prisioneros, ensayos de vibraciones</a:t>
            </a:r>
            <a:endParaRPr lang="es-ES" sz="2900" dirty="0"/>
          </a:p>
          <a:p>
            <a:pPr lvl="1"/>
            <a:r>
              <a:rPr lang="es-ES" sz="2900" dirty="0"/>
              <a:t>Par (</a:t>
            </a:r>
            <a:r>
              <a:rPr lang="es-ES" sz="2900" dirty="0" err="1"/>
              <a:t>N·m</a:t>
            </a:r>
            <a:r>
              <a:rPr lang="es-ES" sz="2900" dirty="0"/>
              <a:t>)  </a:t>
            </a:r>
            <a:r>
              <a:rPr lang="es-ES" sz="2900" dirty="0">
                <a:sym typeface="Wingdings" panose="05000000000000000000" pitchFamily="2" charset="2"/>
              </a:rPr>
              <a:t> F (N),  </a:t>
            </a:r>
          </a:p>
          <a:p>
            <a:pPr lvl="1"/>
            <a:r>
              <a:rPr lang="es-ES" sz="2900" dirty="0">
                <a:sym typeface="Wingdings" panose="05000000000000000000" pitchFamily="2" charset="2"/>
              </a:rPr>
              <a:t>Rotación (rad o </a:t>
            </a:r>
            <a:r>
              <a:rPr lang="es-ES" sz="2900" dirty="0" err="1">
                <a:sym typeface="Wingdings" panose="05000000000000000000" pitchFamily="2" charset="2"/>
              </a:rPr>
              <a:t>deg</a:t>
            </a:r>
            <a:r>
              <a:rPr lang="es-ES" sz="2900" dirty="0">
                <a:sym typeface="Wingdings" panose="05000000000000000000" pitchFamily="2" charset="2"/>
              </a:rPr>
              <a:t>)  Desplazamiento (mm)</a:t>
            </a:r>
          </a:p>
          <a:p>
            <a:r>
              <a:rPr lang="es-ES" sz="3800" dirty="0"/>
              <a:t>Motores de circuito impreso</a:t>
            </a:r>
          </a:p>
          <a:p>
            <a:pPr lvl="1"/>
            <a:r>
              <a:rPr lang="es-ES" sz="2900" dirty="0"/>
              <a:t>El rotor es un disco plano que opera entre dos imanes permanentes.</a:t>
            </a:r>
          </a:p>
          <a:p>
            <a:pPr lvl="1"/>
            <a:r>
              <a:rPr lang="es-ES" sz="2900" dirty="0"/>
              <a:t>El diseño resultante tiene un diámetro relativamente grande y una pequeña longitud axial.</a:t>
            </a:r>
          </a:p>
          <a:p>
            <a:pPr lvl="1"/>
            <a:r>
              <a:rPr lang="es-ES" sz="2900" dirty="0"/>
              <a:t>También se llama un </a:t>
            </a:r>
            <a:r>
              <a:rPr lang="es-ES" sz="2900" dirty="0" err="1"/>
              <a:t>pancake</a:t>
            </a:r>
            <a:r>
              <a:rPr lang="es-ES" sz="2900" dirty="0"/>
              <a:t> </a:t>
            </a:r>
            <a:r>
              <a:rPr lang="es-ES" sz="2900" dirty="0" err="1"/>
              <a:t>motors</a:t>
            </a:r>
            <a:r>
              <a:rPr lang="es-ES" sz="2900" dirty="0"/>
              <a:t>.</a:t>
            </a:r>
          </a:p>
          <a:p>
            <a:pPr lvl="1"/>
            <a:r>
              <a:rPr lang="es-ES" sz="2900" dirty="0"/>
              <a:t>El rotor tiene una inercia muy baja, por lo que son </a:t>
            </a:r>
            <a:r>
              <a:rPr lang="es-ES" sz="2900"/>
              <a:t>posibles altos valores de </a:t>
            </a:r>
            <a:r>
              <a:rPr lang="es-ES" sz="2900" dirty="0"/>
              <a:t>aceleración.</a:t>
            </a:r>
            <a:endParaRPr lang="en-US" sz="2900" dirty="0"/>
          </a:p>
          <a:p>
            <a:pPr lvl="1"/>
            <a:endParaRPr lang="es-ES" dirty="0"/>
          </a:p>
          <a:p>
            <a:pPr lvl="1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EAF-AF11-4E5A-8BEA-2052F2A5E8D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93DCA8-B5BF-4208-B9A9-C87F4EA42A41}"/>
              </a:ext>
            </a:extLst>
          </p:cNvPr>
          <p:cNvSpPr txBox="1"/>
          <p:nvPr/>
        </p:nvSpPr>
        <p:spPr>
          <a:xfrm>
            <a:off x="34246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0254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Motores DC. Resumen de Características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11</a:t>
            </a:fld>
            <a:endParaRPr kumimoji="0" lang="es-ES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18459"/>
              </p:ext>
            </p:extLst>
          </p:nvPr>
        </p:nvGraphicFramePr>
        <p:xfrm>
          <a:off x="691661" y="1229457"/>
          <a:ext cx="7397262" cy="5013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8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2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186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</a:t>
                      </a:r>
                      <a:r>
                        <a:rPr lang="es-ES" baseline="0" dirty="0"/>
                        <a:t> Escobillas 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Sin Escobillas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/>
                        <a:t>Paso</a:t>
                      </a:r>
                      <a:r>
                        <a:rPr lang="es-ES" baseline="0"/>
                        <a:t> a Paso</a:t>
                      </a: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7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Par constante y controlable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Sin mantenimiento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No requiere </a:t>
                      </a:r>
                      <a:r>
                        <a:rPr lang="es-ES" sz="2000" baseline="0"/>
                        <a:t>sensor posición</a:t>
                      </a:r>
                      <a:endParaRPr lang="es-ES" sz="200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7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Velocidad proporcional a U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Larga</a:t>
                      </a:r>
                      <a:r>
                        <a:rPr lang="es-ES" sz="2000" baseline="0"/>
                        <a:t> vida útil</a:t>
                      </a:r>
                      <a:endParaRPr lang="es-ES" sz="200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Elevado par a baja o nula velocidad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93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Control</a:t>
                      </a:r>
                      <a:r>
                        <a:rPr lang="es-ES" sz="2000" baseline="0" dirty="0"/>
                        <a:t> simple</a:t>
                      </a:r>
                      <a:endParaRPr lang="es-E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Alto rendimiento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Motor y driver baratos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01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Mantenimiento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Control</a:t>
                      </a:r>
                      <a:r>
                        <a:rPr lang="es-ES" sz="2000" baseline="0" dirty="0"/>
                        <a:t> complejo</a:t>
                      </a:r>
                      <a:endParaRPr lang="es-ES" sz="2000" dirty="0"/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Baja eficiencia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307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Baja vida útil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Más caro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Resonancias</a:t>
                      </a:r>
                      <a:r>
                        <a:rPr lang="es-ES" sz="2000" baseline="0"/>
                        <a:t>, ruidos y par fluctuante</a:t>
                      </a:r>
                      <a:endParaRPr lang="es-ES" sz="2000"/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6021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Requiere sensor posición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Requiere</a:t>
                      </a:r>
                      <a:r>
                        <a:rPr lang="es-ES" sz="2000" baseline="0" dirty="0"/>
                        <a:t> sensor posición</a:t>
                      </a:r>
                      <a:endParaRPr lang="es-ES" sz="2000" dirty="0"/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Aceleraciones y deceleraciones limitadas</a:t>
                      </a:r>
                    </a:p>
                  </a:txBody>
                  <a:tcPr anchor="ctr">
                    <a:solidFill>
                      <a:srgbClr val="F2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3D6CF38-0A5B-4E07-80E5-1C320DDAC591}"/>
              </a:ext>
            </a:extLst>
          </p:cNvPr>
          <p:cNvSpPr txBox="1"/>
          <p:nvPr/>
        </p:nvSpPr>
        <p:spPr>
          <a:xfrm>
            <a:off x="3424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6505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9E081A-0F86-482F-AFEC-C64B53837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0"/>
          <a:stretch/>
        </p:blipFill>
        <p:spPr>
          <a:xfrm>
            <a:off x="3691631" y="4276725"/>
            <a:ext cx="4685341" cy="25812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F023AB-706A-4730-814C-2477E282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Características comúnes a la mayoría de motores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0A8338-5B14-4C0A-9032-892494E73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1"/>
            <a:ext cx="8291264" cy="3007964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Cualquier máquina eléctrica puede funcionar como motor o como generador </a:t>
            </a:r>
          </a:p>
          <a:p>
            <a:r>
              <a:rPr lang="es-ES"/>
              <a:t>El par producido puede ser limitado si se limita la intensidad</a:t>
            </a:r>
          </a:p>
          <a:p>
            <a:r>
              <a:rPr lang="es-ES"/>
              <a:t>Salvo los motores paso a paso, no están preparados para retener a velocidad nula.</a:t>
            </a:r>
          </a:p>
          <a:p>
            <a:r>
              <a:rPr lang="es-ES"/>
              <a:t>Si se bloquea el rotor, la intensidad sube y puede provocar fallo en el motor.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90F330-AD36-471F-BF5D-B0967895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12</a:t>
            </a:fld>
            <a:endParaRPr kumimoji="0" lang="es-E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282CE1F-2EF7-4D75-A15A-55A4C0DABBE1}"/>
              </a:ext>
            </a:extLst>
          </p:cNvPr>
          <p:cNvSpPr/>
          <p:nvPr/>
        </p:nvSpPr>
        <p:spPr>
          <a:xfrm>
            <a:off x="3263006" y="5076824"/>
            <a:ext cx="428625" cy="35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39D371-25A3-4463-87E5-E0C0CAFE9407}"/>
              </a:ext>
            </a:extLst>
          </p:cNvPr>
          <p:cNvSpPr txBox="1"/>
          <p:nvPr/>
        </p:nvSpPr>
        <p:spPr>
          <a:xfrm>
            <a:off x="409638" y="4136587"/>
            <a:ext cx="2797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Comportamiento típico:</a:t>
            </a:r>
          </a:p>
          <a:p>
            <a:r>
              <a:rPr lang="es-ES"/>
              <a:t>-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↑Intensidad a ↓velocidad (rotor bloqueado)</a:t>
            </a:r>
          </a:p>
          <a:p>
            <a:r>
              <a:rPr lang="es-ES"/>
              <a:t>-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↓Intensidad a ↑ velocidad (en vacío)</a:t>
            </a:r>
          </a:p>
          <a:p>
            <a:r>
              <a:rPr lang="es-ES"/>
              <a:t>- La velocidad nominal está cerca de la de vacío </a:t>
            </a:r>
            <a:r>
              <a:rPr lang="es-ES">
                <a:sym typeface="Wingdings" panose="05000000000000000000" pitchFamily="2" charset="2"/>
              </a:rPr>
              <a:t>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↑eficiencia</a:t>
            </a:r>
          </a:p>
          <a:p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309132-0C41-4A47-993A-A28C80F54D83}"/>
              </a:ext>
            </a:extLst>
          </p:cNvPr>
          <p:cNvSpPr txBox="1"/>
          <p:nvPr/>
        </p:nvSpPr>
        <p:spPr>
          <a:xfrm>
            <a:off x="5148328" y="3846165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Curva típica de un motor CC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F1E5CA-92AD-493D-9886-08AAEF2ECB66}"/>
              </a:ext>
            </a:extLst>
          </p:cNvPr>
          <p:cNvSpPr txBox="1"/>
          <p:nvPr/>
        </p:nvSpPr>
        <p:spPr>
          <a:xfrm>
            <a:off x="3424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046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learning-ideas.com/wp-content/uploads/2018/02/p6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5011570"/>
            <a:ext cx="3259137" cy="16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sz="2800" dirty="0"/>
              <a:t>Motores Paso a Paso de Imán Permanente</a:t>
            </a:r>
            <a:endParaRPr lang="es-ES" sz="2800" b="0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8C67BA-5ADE-413D-8B69-EACB75DADF70}" type="slidenum">
              <a:rPr lang="es-ES" altLang="en-US"/>
              <a:pPr eaLnBrk="1" hangingPunct="1"/>
              <a:t>2</a:t>
            </a:fld>
            <a:endParaRPr lang="es-ES" altLang="en-US"/>
          </a:p>
        </p:txBody>
      </p:sp>
      <p:sp>
        <p:nvSpPr>
          <p:cNvPr id="99333" name="Line 3"/>
          <p:cNvSpPr>
            <a:spLocks noChangeShapeType="1"/>
          </p:cNvSpPr>
          <p:nvPr/>
        </p:nvSpPr>
        <p:spPr bwMode="auto">
          <a:xfrm>
            <a:off x="65088" y="1196752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354015" y="3608388"/>
            <a:ext cx="40751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dirty="0">
                <a:solidFill>
                  <a:schemeClr val="tx2"/>
                </a:solidFill>
              </a:rPr>
              <a:t>En realidad el rotor es un cilindro con un determinado número de polos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>
                <a:solidFill>
                  <a:schemeClr val="tx2"/>
                </a:solidFill>
              </a:rPr>
              <a:t>Las bobinas del estator se van alimentando secuencialmente, creando los polos N-S que atraen/repelen los polos del rotor.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>
                <a:solidFill>
                  <a:schemeClr val="tx2"/>
                </a:solidFill>
              </a:rPr>
              <a:t>La construcción de los polos es algo más complicada</a:t>
            </a:r>
          </a:p>
        </p:txBody>
      </p:sp>
      <p:pic>
        <p:nvPicPr>
          <p:cNvPr id="99338" name="Picture 10" descr="http://img.directindustry.es/images_di/press-g/pm-step-motor-stepper-motor-ich-motor-pm-series-motors-stepping-motor-P3619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76" y="1790020"/>
            <a:ext cx="132873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06" y="3267526"/>
            <a:ext cx="3009808" cy="193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earning-ideas.com/wp-content/uploads/2018/02/p6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342882"/>
            <a:ext cx="6288088" cy="210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74FA277-E262-4690-9F49-D71DA68CCB73}"/>
              </a:ext>
            </a:extLst>
          </p:cNvPr>
          <p:cNvSpPr txBox="1"/>
          <p:nvPr/>
        </p:nvSpPr>
        <p:spPr>
          <a:xfrm>
            <a:off x="34246" y="64886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297387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learning-ideas.com/wp-content/uploads/2018/02/p5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2" y="967751"/>
            <a:ext cx="6202361" cy="279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49" y="4456707"/>
            <a:ext cx="3544889" cy="221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3200" dirty="0"/>
              <a:t>Motores Paso a Paso</a:t>
            </a:r>
            <a:r>
              <a:rPr lang="es-ES_tradnl" sz="2800" dirty="0"/>
              <a:t> de Reluctancia</a:t>
            </a:r>
            <a:endParaRPr lang="es-ES" sz="2800" b="0" dirty="0"/>
          </a:p>
        </p:txBody>
      </p:sp>
      <p:sp>
        <p:nvSpPr>
          <p:cNvPr id="100356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3E0404-3023-4060-B8F4-B5865C2A4A4C}" type="slidenum">
              <a:rPr lang="es-ES" altLang="en-US"/>
              <a:pPr eaLnBrk="1" hangingPunct="1"/>
              <a:t>3</a:t>
            </a:fld>
            <a:endParaRPr lang="es-ES" altLang="en-US"/>
          </a:p>
        </p:txBody>
      </p:sp>
      <p:sp>
        <p:nvSpPr>
          <p:cNvPr id="100359" name="Text Box 10"/>
          <p:cNvSpPr txBox="1">
            <a:spLocks noChangeArrowheads="1"/>
          </p:cNvSpPr>
          <p:nvPr/>
        </p:nvSpPr>
        <p:spPr bwMode="auto">
          <a:xfrm>
            <a:off x="453657" y="3738145"/>
            <a:ext cx="478509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dirty="0">
                <a:solidFill>
                  <a:schemeClr val="tx2"/>
                </a:solidFill>
              </a:rPr>
              <a:t>El rotor se construye con láminas de hierro dulce muy permeable con múltiples salientes. </a:t>
            </a:r>
          </a:p>
          <a:p>
            <a:pPr eaLnBrk="1" hangingPunct="1">
              <a:spcBef>
                <a:spcPct val="50000"/>
              </a:spcBef>
            </a:pPr>
            <a:r>
              <a:rPr lang="es-ES" sz="1600" dirty="0">
                <a:solidFill>
                  <a:schemeClr val="tx2"/>
                </a:solidFill>
              </a:rPr>
              <a:t>Es el más simple y económico.</a:t>
            </a:r>
          </a:p>
          <a:p>
            <a:pPr eaLnBrk="1" hangingPunct="1">
              <a:spcBef>
                <a:spcPct val="50000"/>
              </a:spcBef>
            </a:pPr>
            <a:r>
              <a:rPr lang="es-ES" sz="1600" dirty="0">
                <a:solidFill>
                  <a:schemeClr val="tx2"/>
                </a:solidFill>
              </a:rPr>
              <a:t>Los salientes </a:t>
            </a:r>
            <a:r>
              <a:rPr lang="es-ES" sz="1600">
                <a:solidFill>
                  <a:schemeClr val="tx2"/>
                </a:solidFill>
              </a:rPr>
              <a:t>del rotor </a:t>
            </a:r>
            <a:r>
              <a:rPr lang="es-ES" sz="1600" dirty="0">
                <a:solidFill>
                  <a:schemeClr val="tx2"/>
                </a:solidFill>
              </a:rPr>
              <a:t>tratan de alinearse para establecer el camino de menor </a:t>
            </a:r>
            <a:r>
              <a:rPr lang="es-ES" sz="1600">
                <a:solidFill>
                  <a:schemeClr val="tx2"/>
                </a:solidFill>
              </a:rPr>
              <a:t>reluctancia.</a:t>
            </a:r>
          </a:p>
          <a:p>
            <a:pPr eaLnBrk="1" hangingPunct="1">
              <a:spcBef>
                <a:spcPct val="50000"/>
              </a:spcBef>
            </a:pPr>
            <a:r>
              <a:rPr lang="es-ES" sz="1600">
                <a:solidFill>
                  <a:schemeClr val="tx2"/>
                </a:solidFill>
              </a:rPr>
              <a:t>El  número de salientes  y el número de polos debe ser distinto</a:t>
            </a:r>
            <a:endParaRPr lang="es-ES" sz="16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s-ES" sz="1600" dirty="0">
                <a:solidFill>
                  <a:schemeClr val="tx2"/>
                </a:solidFill>
              </a:rPr>
              <a:t>La activación secuencial de las bobinas da lugar al giro del rotor.</a:t>
            </a:r>
          </a:p>
        </p:txBody>
      </p:sp>
      <p:pic>
        <p:nvPicPr>
          <p:cNvPr id="100360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71" y="1195595"/>
            <a:ext cx="2327016" cy="132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Resultado de imagen de stepper motor permanent magnet sequenc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2514600"/>
            <a:ext cx="1883143" cy="15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18DDD5-BE64-47C3-B5C3-82B8CB23C633}"/>
              </a:ext>
            </a:extLst>
          </p:cNvPr>
          <p:cNvSpPr txBox="1"/>
          <p:nvPr/>
        </p:nvSpPr>
        <p:spPr>
          <a:xfrm>
            <a:off x="34246" y="64886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32622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3200" dirty="0"/>
              <a:t>Motores Paso </a:t>
            </a:r>
            <a:r>
              <a:rPr lang="es-ES_tradnl" sz="3200"/>
              <a:t>a Paso </a:t>
            </a:r>
            <a:r>
              <a:rPr lang="es-ES_tradnl" sz="3200" dirty="0"/>
              <a:t>Híbrido</a:t>
            </a:r>
            <a:endParaRPr lang="es-ES" sz="3200" dirty="0"/>
          </a:p>
        </p:txBody>
      </p:sp>
      <p:sp>
        <p:nvSpPr>
          <p:cNvPr id="101380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711676-11B3-41FD-95DD-05C12B8E855B}" type="slidenum">
              <a:rPr lang="es-ES" altLang="en-US"/>
              <a:pPr eaLnBrk="1" hangingPunct="1"/>
              <a:t>4</a:t>
            </a:fld>
            <a:endParaRPr lang="es-ES" altLang="en-US"/>
          </a:p>
        </p:txBody>
      </p:sp>
      <p:sp>
        <p:nvSpPr>
          <p:cNvPr id="101383" name="Text Box 9"/>
          <p:cNvSpPr txBox="1">
            <a:spLocks noChangeArrowheads="1"/>
          </p:cNvSpPr>
          <p:nvPr/>
        </p:nvSpPr>
        <p:spPr bwMode="auto">
          <a:xfrm>
            <a:off x="561016" y="3668270"/>
            <a:ext cx="509550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El rotor se construye con dos imanes permanentes </a:t>
            </a:r>
            <a:r>
              <a:rPr lang="es-ES" dirty="0" err="1">
                <a:solidFill>
                  <a:schemeClr val="bg1">
                    <a:lumMod val="75000"/>
                  </a:schemeClr>
                </a:solidFill>
              </a:rPr>
              <a:t>ranurados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 y magnetizados N – S con un desfase entre ambos.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/>
              <a:t>Presentan las ventajas de los de imán permanente y de reluctancia variable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/>
              <a:t>Mayor número de pasos por revolución</a:t>
            </a:r>
          </a:p>
          <a:p>
            <a:pPr eaLnBrk="1" hangingPunct="1">
              <a:spcBef>
                <a:spcPct val="50000"/>
              </a:spcBef>
            </a:pPr>
            <a:r>
              <a:rPr lang="es-ES" dirty="0"/>
              <a:t>La resolución básica es 90º dividido por el número de dientes del rotor, típicamente 1.8º</a:t>
            </a:r>
          </a:p>
          <a:p>
            <a:pPr eaLnBrk="1" hangingPunct="1">
              <a:spcBef>
                <a:spcPct val="50000"/>
              </a:spcBef>
            </a:pP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101384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1230312"/>
            <a:ext cx="4240870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7" y="1230312"/>
            <a:ext cx="4622071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m.eet.com/media/1204176/Full-Step,-Half-Step,-or-Micro-Step-ima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29" y="3432797"/>
            <a:ext cx="2385606" cy="17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53D15E-E77E-4161-A7E4-EF8B3A9B0E5A}"/>
              </a:ext>
            </a:extLst>
          </p:cNvPr>
          <p:cNvSpPr txBox="1"/>
          <p:nvPr/>
        </p:nvSpPr>
        <p:spPr>
          <a:xfrm>
            <a:off x="3424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532700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6FBED-2FD1-4AAD-A348-C084E877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How a Stepper Motor works - animation">
            <a:hlinkClick r:id="" action="ppaction://media"/>
            <a:extLst>
              <a:ext uri="{FF2B5EF4-FFF2-40B4-BE49-F238E27FC236}">
                <a16:creationId xmlns:a16="http://schemas.microsoft.com/office/drawing/2014/main" id="{5668D9A5-51C6-4583-A872-772BD17DA4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828" y="1884364"/>
            <a:ext cx="6759221" cy="3802062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7B3C31-B543-4D69-8ECA-105368B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5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17064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Tipos de motor paso a paso en función del rotor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262554" y="1426939"/>
            <a:ext cx="6670431" cy="52945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Motor paso a paso de imán permanente </a:t>
            </a:r>
          </a:p>
          <a:p>
            <a:r>
              <a:rPr lang="es-ES" dirty="0"/>
              <a:t>Utiliza un imán permanente (PM) como rotor, que es atraído o repelido por los electroimanes del estator. </a:t>
            </a:r>
          </a:p>
          <a:p>
            <a:r>
              <a:rPr lang="es-ES" dirty="0">
                <a:solidFill>
                  <a:srgbClr val="00B050"/>
                </a:solidFill>
              </a:rPr>
              <a:t>Elevado par </a:t>
            </a:r>
            <a:r>
              <a:rPr lang="es-ES" dirty="0"/>
              <a:t>pero </a:t>
            </a:r>
            <a:r>
              <a:rPr lang="es-ES" dirty="0">
                <a:solidFill>
                  <a:srgbClr val="FF0000"/>
                </a:solidFill>
              </a:rPr>
              <a:t>ángulo de paso relativamente alto</a:t>
            </a:r>
          </a:p>
          <a:p>
            <a:pPr marL="0" indent="0">
              <a:buNone/>
            </a:pPr>
            <a:endParaRPr lang="es-E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Motor paso a paso de reluctancia variable (VR) </a:t>
            </a:r>
          </a:p>
          <a:p>
            <a:r>
              <a:rPr lang="es-ES" dirty="0"/>
              <a:t>Tienen un rotor de </a:t>
            </a:r>
            <a:r>
              <a:rPr lang="es-ES"/>
              <a:t>hierro dulce. </a:t>
            </a:r>
            <a:endParaRPr lang="es-ES" dirty="0"/>
          </a:p>
          <a:p>
            <a:r>
              <a:rPr lang="es-ES" dirty="0"/>
              <a:t>Busca minimizar la reluctancia del circuito magnético</a:t>
            </a:r>
          </a:p>
          <a:p>
            <a:r>
              <a:rPr lang="es-ES" dirty="0"/>
              <a:t>Los dientes del rotor son atraídos hacia los polos del imán del estator. </a:t>
            </a:r>
          </a:p>
          <a:p>
            <a:r>
              <a:rPr lang="es-ES" dirty="0">
                <a:solidFill>
                  <a:srgbClr val="00B050"/>
                </a:solidFill>
              </a:rPr>
              <a:t>Precio reducido, poca inercia, ángulos de paso más pequeños </a:t>
            </a:r>
          </a:p>
          <a:p>
            <a:r>
              <a:rPr lang="es-ES" dirty="0">
                <a:solidFill>
                  <a:srgbClr val="FF0000"/>
                </a:solidFill>
              </a:rPr>
              <a:t>Menor par</a:t>
            </a:r>
          </a:p>
          <a:p>
            <a:endParaRPr lang="es-E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Motor paso a paso híbrido</a:t>
            </a:r>
          </a:p>
          <a:p>
            <a:r>
              <a:rPr lang="es-ES" dirty="0"/>
              <a:t>Rotor formado por imán permanente entre dos anillos dentados de hierro blando. </a:t>
            </a:r>
          </a:p>
          <a:p>
            <a:r>
              <a:rPr lang="es-ES" dirty="0">
                <a:solidFill>
                  <a:srgbClr val="00B050"/>
                </a:solidFill>
              </a:rPr>
              <a:t>Ángulos de paso pequeños </a:t>
            </a:r>
            <a:r>
              <a:rPr lang="es-ES" dirty="0"/>
              <a:t>y </a:t>
            </a:r>
            <a:r>
              <a:rPr lang="es-ES" dirty="0">
                <a:solidFill>
                  <a:srgbClr val="00B050"/>
                </a:solidFill>
              </a:rPr>
              <a:t>par máximo con tamaño reducido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 descr="Permanent magnet stepper mo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0" y="1260414"/>
            <a:ext cx="15525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Variable reluctance stepper mo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4" y="3019913"/>
            <a:ext cx="15525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ybrid stepper mo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0" y="5014912"/>
            <a:ext cx="1562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389C12-1F39-4AC9-BDA2-878F506BA517}"/>
              </a:ext>
            </a:extLst>
          </p:cNvPr>
          <p:cNvSpPr txBox="1"/>
          <p:nvPr/>
        </p:nvSpPr>
        <p:spPr>
          <a:xfrm>
            <a:off x="34246" y="64886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1234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3200" dirty="0"/>
              <a:t>Motores Paso a Paso</a:t>
            </a:r>
            <a:r>
              <a:rPr lang="es-ES_tradnl" sz="2800" dirty="0"/>
              <a:t> 	Control Unipolar y bipolar</a:t>
            </a:r>
            <a:endParaRPr lang="es-ES" sz="2800" b="0" dirty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E21EEB-D094-41ED-ACD3-D57750719532}" type="slidenum">
              <a:rPr lang="es-ES" altLang="en-US"/>
              <a:pPr eaLnBrk="1" hangingPunct="1"/>
              <a:t>7</a:t>
            </a:fld>
            <a:endParaRPr lang="es-ES" altLang="en-US"/>
          </a:p>
        </p:txBody>
      </p:sp>
      <p:sp>
        <p:nvSpPr>
          <p:cNvPr id="4" name="CuadroTexto 3"/>
          <p:cNvSpPr txBox="1"/>
          <p:nvPr/>
        </p:nvSpPr>
        <p:spPr>
          <a:xfrm>
            <a:off x="5195673" y="4846141"/>
            <a:ext cx="40918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Unipolar</a:t>
            </a:r>
          </a:p>
          <a:p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Un transistor por bobina</a:t>
            </a:r>
          </a:p>
          <a:p>
            <a:r>
              <a:rPr lang="es-ES" sz="2400" dirty="0"/>
              <a:t>5-6 cables de alimentación</a:t>
            </a:r>
          </a:p>
          <a:p>
            <a:r>
              <a:rPr lang="es-ES" sz="2400" dirty="0"/>
              <a:t>Mayor velocidad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92901" y="4846141"/>
            <a:ext cx="36014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Bipolar</a:t>
            </a:r>
          </a:p>
          <a:p>
            <a:r>
              <a:rPr lang="es-ES" sz="2400" dirty="0">
                <a:solidFill>
                  <a:schemeClr val="bg1">
                    <a:lumMod val="75000"/>
                  </a:schemeClr>
                </a:solidFill>
              </a:rPr>
              <a:t>Un puente en H por bobina</a:t>
            </a:r>
          </a:p>
          <a:p>
            <a:r>
              <a:rPr lang="es-ES" sz="2400" dirty="0"/>
              <a:t>4 cables de alimentación</a:t>
            </a:r>
          </a:p>
          <a:p>
            <a:r>
              <a:rPr lang="es-ES" sz="2400"/>
              <a:t>Mayor par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43" y="1038098"/>
            <a:ext cx="6763676" cy="38080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92E2E87-A365-4327-AB34-F2C79EB57B4F}"/>
              </a:ext>
            </a:extLst>
          </p:cNvPr>
          <p:cNvSpPr txBox="1"/>
          <p:nvPr/>
        </p:nvSpPr>
        <p:spPr>
          <a:xfrm>
            <a:off x="34246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35545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Motores paso a paso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67463" y="1220816"/>
            <a:ext cx="5317958" cy="2737574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solidFill>
                  <a:schemeClr val="tx2"/>
                </a:solidFill>
              </a:rPr>
              <a:t>Inconvenientes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>
                <a:solidFill>
                  <a:schemeClr val="accent1"/>
                </a:solidFill>
              </a:rPr>
              <a:t>Siempre requieren un controlador electrónico 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000" dirty="0">
                <a:solidFill>
                  <a:schemeClr val="accent1"/>
                </a:solidFill>
              </a:rPr>
              <a:t> Solo aptos para bajas velocidades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000" dirty="0">
                <a:solidFill>
                  <a:schemeClr val="accent1"/>
                </a:solidFill>
              </a:rPr>
              <a:t> Solo pequeñas potencias</a:t>
            </a:r>
            <a:endParaRPr lang="es-ES" sz="3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8</a:t>
            </a:fld>
            <a:endParaRPr kumimoji="0"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025" y="3497215"/>
            <a:ext cx="5400175" cy="31222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3136" y="1305342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>
                <a:solidFill>
                  <a:schemeClr val="tx2"/>
                </a:solidFill>
              </a:rPr>
              <a:t>Ventajas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000" dirty="0">
                <a:solidFill>
                  <a:schemeClr val="accent2"/>
                </a:solidFill>
              </a:rPr>
              <a:t> Robustos, sencillos y fiables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_tradnl" sz="2000" dirty="0">
                <a:solidFill>
                  <a:schemeClr val="accent2"/>
                </a:solidFill>
              </a:rPr>
              <a:t> Facilidad para el control de posicionamiento</a:t>
            </a:r>
            <a:endParaRPr lang="es-ES" sz="2000" dirty="0">
              <a:solidFill>
                <a:schemeClr val="accent2"/>
              </a:solidFill>
            </a:endParaRP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000" dirty="0">
                <a:solidFill>
                  <a:schemeClr val="accent2"/>
                </a:solidFill>
              </a:rPr>
              <a:t> Bajo mantenimiento y coste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197254-E330-4FDD-A6E0-85D4DC77B422}"/>
              </a:ext>
            </a:extLst>
          </p:cNvPr>
          <p:cNvSpPr txBox="1"/>
          <p:nvPr/>
        </p:nvSpPr>
        <p:spPr>
          <a:xfrm>
            <a:off x="34246" y="64886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862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>Generación de pulsos. Pasos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5661248"/>
          </a:xfrm>
        </p:spPr>
        <p:txBody>
          <a:bodyPr>
            <a:noAutofit/>
          </a:bodyPr>
          <a:lstStyle/>
          <a:p>
            <a:r>
              <a:rPr lang="es-ES" sz="2000" dirty="0"/>
              <a:t>Los motores paso a paso no requieren </a:t>
            </a:r>
            <a:r>
              <a:rPr lang="es-ES" sz="2000" dirty="0" err="1"/>
              <a:t>sensorización</a:t>
            </a:r>
            <a:r>
              <a:rPr lang="es-ES" sz="2000" dirty="0"/>
              <a:t>. </a:t>
            </a:r>
          </a:p>
          <a:p>
            <a:r>
              <a:rPr lang="es-ES" sz="2000" dirty="0"/>
              <a:t>Posibilidad de pérdida de pasos </a:t>
            </a:r>
            <a:r>
              <a:rPr lang="es-ES" sz="2000" dirty="0">
                <a:sym typeface="Wingdings" panose="05000000000000000000" pitchFamily="2" charset="2"/>
              </a:rPr>
              <a:t> limitación de las rampas de aceleración y deceleración</a:t>
            </a:r>
            <a:r>
              <a:rPr lang="es-ES" sz="2000" dirty="0"/>
              <a:t> </a:t>
            </a:r>
          </a:p>
          <a:p>
            <a:r>
              <a:rPr lang="es-ES" sz="2000" dirty="0"/>
              <a:t>Tipos de actuación</a:t>
            </a:r>
            <a:r>
              <a:rPr lang="es-ES" sz="2000"/>
              <a:t>: </a:t>
            </a:r>
            <a:r>
              <a:rPr lang="es-ES" sz="2000">
                <a:hlinkClick r:id="rId2"/>
              </a:rPr>
              <a:t>Video</a:t>
            </a:r>
            <a:r>
              <a:rPr lang="es-ES" sz="2000"/>
              <a:t> </a:t>
            </a:r>
            <a:r>
              <a:rPr lang="es-ES" sz="1400"/>
              <a:t>http://learnchannel-tv.com/es/drives/stepper-motor/operation-mode/</a:t>
            </a:r>
            <a:endParaRPr lang="es-ES" sz="2000" dirty="0"/>
          </a:p>
          <a:p>
            <a:pPr lvl="1"/>
            <a:r>
              <a:rPr lang="es-ES" sz="1800" dirty="0"/>
              <a:t>Full </a:t>
            </a:r>
            <a:r>
              <a:rPr lang="es-ES" sz="1800" dirty="0" err="1"/>
              <a:t>step</a:t>
            </a:r>
            <a:r>
              <a:rPr lang="es-ES" sz="1800" dirty="0"/>
              <a:t>: sencillo, peor resolución</a:t>
            </a:r>
            <a:r>
              <a:rPr lang="es-ES" sz="1800"/>
              <a:t>, máximo par, </a:t>
            </a:r>
            <a:r>
              <a:rPr lang="es-ES" sz="1800" dirty="0"/>
              <a:t>más frecuencias </a:t>
            </a:r>
            <a:r>
              <a:rPr lang="es-ES" sz="1800"/>
              <a:t>de resonancia</a:t>
            </a:r>
            <a:endParaRPr lang="es-ES" sz="1800" dirty="0"/>
          </a:p>
          <a:p>
            <a:pPr lvl="1"/>
            <a:r>
              <a:rPr lang="es-ES" sz="1800" dirty="0" err="1"/>
              <a:t>Half</a:t>
            </a:r>
            <a:r>
              <a:rPr lang="es-ES" sz="1800" dirty="0"/>
              <a:t> </a:t>
            </a:r>
            <a:r>
              <a:rPr lang="es-ES" sz="1800" dirty="0" err="1"/>
              <a:t>step</a:t>
            </a:r>
            <a:r>
              <a:rPr lang="es-ES" sz="1800" dirty="0"/>
              <a:t>: algo más complejo, mejor resolución (1/2</a:t>
            </a:r>
            <a:r>
              <a:rPr lang="es-ES" sz="1800"/>
              <a:t>), menores </a:t>
            </a:r>
            <a:r>
              <a:rPr lang="es-ES" sz="1800" dirty="0"/>
              <a:t>frecuencias de resonancia</a:t>
            </a:r>
          </a:p>
          <a:p>
            <a:pPr lvl="1"/>
            <a:r>
              <a:rPr lang="es-ES" sz="1800" dirty="0"/>
              <a:t>Micro </a:t>
            </a:r>
            <a:r>
              <a:rPr lang="es-ES" sz="1800" dirty="0" err="1"/>
              <a:t>step</a:t>
            </a:r>
            <a:r>
              <a:rPr lang="es-ES" sz="1800" dirty="0"/>
              <a:t>: controlador complejo, resolución muy inferior (mejor), 30% de reducción de par</a:t>
            </a:r>
            <a:r>
              <a:rPr lang="es-ES" sz="1800"/>
              <a:t>. </a:t>
            </a:r>
            <a:r>
              <a:rPr lang="es-ES" sz="1800">
                <a:solidFill>
                  <a:srgbClr val="0070C0"/>
                </a:solidFill>
                <a:hlinkClick r:id="rId3"/>
              </a:rPr>
              <a:t>Video</a:t>
            </a:r>
            <a:r>
              <a:rPr lang="es-ES" sz="1800">
                <a:solidFill>
                  <a:srgbClr val="0070C0"/>
                </a:solidFill>
              </a:rPr>
              <a:t> </a:t>
            </a:r>
            <a:r>
              <a:rPr lang="es-ES" sz="1600">
                <a:solidFill>
                  <a:schemeClr val="tx1"/>
                </a:solidFill>
              </a:rPr>
              <a:t>https://www.youtube.com/watch?v=tRoT3qpndbU</a:t>
            </a:r>
            <a:endParaRPr lang="es-ES" sz="1800" dirty="0">
              <a:solidFill>
                <a:schemeClr val="tx1"/>
              </a:solidFill>
            </a:endParaRPr>
          </a:p>
          <a:p>
            <a:r>
              <a:rPr lang="es-ES" sz="2000" dirty="0"/>
              <a:t>Consideraciones de la hoja de características</a:t>
            </a:r>
          </a:p>
          <a:p>
            <a:pPr lvl="1"/>
            <a:r>
              <a:rPr lang="es-ES" sz="1800" dirty="0"/>
              <a:t>El par es proporcional a la corriente de fase (constante </a:t>
            </a:r>
            <a:r>
              <a:rPr lang="es-ES" sz="1800" err="1"/>
              <a:t>k</a:t>
            </a:r>
            <a:r>
              <a:rPr lang="es-ES" sz="1800" baseline="-25000" err="1"/>
              <a:t>T</a:t>
            </a:r>
            <a:r>
              <a:rPr lang="es-ES" sz="1800"/>
              <a:t>). </a:t>
            </a:r>
            <a:endParaRPr lang="es-ES" sz="1800" dirty="0"/>
          </a:p>
          <a:p>
            <a:pPr lvl="1"/>
            <a:r>
              <a:rPr lang="es-ES" sz="1800" dirty="0"/>
              <a:t>El par de retención T</a:t>
            </a:r>
            <a:r>
              <a:rPr lang="es-ES" sz="1800" baseline="-25000" dirty="0"/>
              <a:t>H</a:t>
            </a:r>
            <a:r>
              <a:rPr lang="es-ES" sz="1800" dirty="0"/>
              <a:t> se obtiene teniendo en cuenta dos bobinas activadas a la vez. T</a:t>
            </a:r>
            <a:r>
              <a:rPr lang="es-ES" sz="1800" baseline="-25000" dirty="0"/>
              <a:t>H</a:t>
            </a:r>
            <a:r>
              <a:rPr lang="es-ES" sz="1800" dirty="0"/>
              <a:t> = √2 </a:t>
            </a:r>
            <a:r>
              <a:rPr lang="es-ES" sz="1800" dirty="0" err="1"/>
              <a:t>k</a:t>
            </a:r>
            <a:r>
              <a:rPr lang="es-ES" sz="1800" baseline="-25000" dirty="0" err="1"/>
              <a:t>T</a:t>
            </a:r>
            <a:r>
              <a:rPr lang="es-ES" sz="1800" baseline="-25000" dirty="0"/>
              <a:t>  </a:t>
            </a:r>
            <a:r>
              <a:rPr lang="es-ES" sz="1800" dirty="0"/>
              <a:t>I</a:t>
            </a:r>
            <a:r>
              <a:rPr lang="es-ES" sz="1800" baseline="-25000" dirty="0"/>
              <a:t>r </a:t>
            </a:r>
            <a:r>
              <a:rPr lang="es-ES" sz="1800" dirty="0"/>
              <a:t>, </a:t>
            </a:r>
          </a:p>
          <a:p>
            <a:pPr lvl="1"/>
            <a:r>
              <a:rPr lang="es-ES" sz="1800" dirty="0" err="1"/>
              <a:t>Resistancia</a:t>
            </a:r>
            <a:r>
              <a:rPr lang="es-ES" sz="1800" dirty="0"/>
              <a:t> (R) e inductancia (L) dependen de los devanados:</a:t>
            </a:r>
          </a:p>
          <a:p>
            <a:pPr lvl="2"/>
            <a:r>
              <a:rPr lang="es-ES" sz="1600" dirty="0"/>
              <a:t>R determina las pérdidas Joule. </a:t>
            </a:r>
          </a:p>
          <a:p>
            <a:pPr lvl="2"/>
            <a:r>
              <a:rPr lang="es-ES" sz="1600" dirty="0"/>
              <a:t>L limita la velocidad de conmutación de las bobinas.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9</a:t>
            </a:fld>
            <a:endParaRPr kumimoji="0"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58ADB6-DABA-4729-B54E-7C2AB99CCE29}"/>
              </a:ext>
            </a:extLst>
          </p:cNvPr>
          <p:cNvSpPr txBox="1"/>
          <p:nvPr/>
        </p:nvSpPr>
        <p:spPr>
          <a:xfrm>
            <a:off x="34246" y="64886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4359100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1015</Words>
  <Application>Microsoft Office PowerPoint</Application>
  <PresentationFormat>Presentación en pantalla (4:3)</PresentationFormat>
  <Paragraphs>145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Georgia</vt:lpstr>
      <vt:lpstr>Symbol</vt:lpstr>
      <vt:lpstr>Times New Roman</vt:lpstr>
      <vt:lpstr>Wingdings</vt:lpstr>
      <vt:lpstr>Presentación de PowerPoint 2010</vt:lpstr>
      <vt:lpstr>Motores paso a paso</vt:lpstr>
      <vt:lpstr>Motores Paso a Paso de Imán Permanente</vt:lpstr>
      <vt:lpstr>Motores Paso a Paso de Reluctancia</vt:lpstr>
      <vt:lpstr>Motores Paso a Paso Híbrido</vt:lpstr>
      <vt:lpstr>Presentación de PowerPoint</vt:lpstr>
      <vt:lpstr>Tipos de motor paso a paso en función del rotor</vt:lpstr>
      <vt:lpstr>Motores Paso a Paso  Control Unipolar y bipolar</vt:lpstr>
      <vt:lpstr>Motores paso a paso</vt:lpstr>
      <vt:lpstr>Generación de pulsos. Pasos</vt:lpstr>
      <vt:lpstr>Otros tipos de motores</vt:lpstr>
      <vt:lpstr>Motores DC. Resumen de Características</vt:lpstr>
      <vt:lpstr>Características comúnes a la mayoría de motores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2015-05-04T11:24:18Z</dcterms:created>
  <dcterms:modified xsi:type="dcterms:W3CDTF">2026-03-06T23:16:11Z</dcterms:modified>
</cp:coreProperties>
</file>