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8"/>
  </p:notesMasterIdLst>
  <p:handoutMasterIdLst>
    <p:handoutMasterId r:id="rId19"/>
  </p:handoutMasterIdLst>
  <p:sldIdLst>
    <p:sldId id="277" r:id="rId2"/>
    <p:sldId id="336" r:id="rId3"/>
    <p:sldId id="279" r:id="rId4"/>
    <p:sldId id="291" r:id="rId5"/>
    <p:sldId id="286" r:id="rId6"/>
    <p:sldId id="337" r:id="rId7"/>
    <p:sldId id="329" r:id="rId8"/>
    <p:sldId id="332" r:id="rId9"/>
    <p:sldId id="338" r:id="rId10"/>
    <p:sldId id="324" r:id="rId11"/>
    <p:sldId id="278" r:id="rId12"/>
    <p:sldId id="339" r:id="rId13"/>
    <p:sldId id="340" r:id="rId14"/>
    <p:sldId id="305" r:id="rId15"/>
    <p:sldId id="341" r:id="rId16"/>
    <p:sldId id="355" r:id="rId17"/>
  </p:sldIdLst>
  <p:sldSz cx="9144000" cy="6858000" type="screen4x3"/>
  <p:notesSz cx="6797675" cy="9926638"/>
  <p:defaultTex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CB6BBEF7-9717-4733-A929-535518E6EBF6}">
          <p14:sldIdLst>
            <p14:sldId id="277"/>
            <p14:sldId id="336"/>
            <p14:sldId id="279"/>
            <p14:sldId id="291"/>
            <p14:sldId id="286"/>
            <p14:sldId id="337"/>
            <p14:sldId id="329"/>
            <p14:sldId id="332"/>
            <p14:sldId id="338"/>
            <p14:sldId id="324"/>
            <p14:sldId id="278"/>
            <p14:sldId id="339"/>
            <p14:sldId id="340"/>
            <p14:sldId id="305"/>
            <p14:sldId id="341"/>
            <p14:sldId id="3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CA0"/>
    <a:srgbClr val="D2E32F"/>
    <a:srgbClr val="F24854"/>
    <a:srgbClr val="ADFDC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89825" autoAdjust="0"/>
  </p:normalViewPr>
  <p:slideViewPr>
    <p:cSldViewPr snapToGrid="0">
      <p:cViewPr varScale="1">
        <p:scale>
          <a:sx n="89" d="100"/>
          <a:sy n="89" d="100"/>
        </p:scale>
        <p:origin x="2298" y="84"/>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3270"/>
    </p:cViewPr>
  </p:sorterViewPr>
  <p:notesViewPr>
    <p:cSldViewPr snapToGrid="0">
      <p:cViewPr varScale="1">
        <p:scale>
          <a:sx n="84" d="100"/>
          <a:sy n="84" d="100"/>
        </p:scale>
        <p:origin x="190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45610F9-ADDC-4DF7-B8BC-45FBB2299AFE}" type="datetimeFigureOut">
              <a:rPr lang="es-ES" smtClean="0"/>
              <a:t>07/03/2026</a:t>
            </a:fld>
            <a:endParaRPr 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101100C-1621-43CA-A6B2-F462BCED9E51}" type="slidenum">
              <a:rPr lang="es-ES" smtClean="0"/>
              <a:t>‹Nº›</a:t>
            </a:fld>
            <a:endParaRPr lang="es-ES"/>
          </a:p>
        </p:txBody>
      </p:sp>
    </p:spTree>
    <p:extLst>
      <p:ext uri="{BB962C8B-B14F-4D97-AF65-F5344CB8AC3E}">
        <p14:creationId xmlns:p14="http://schemas.microsoft.com/office/powerpoint/2010/main" val="4178932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latinLnBrk="0">
              <a:defRPr lang="es-ES" sz="1200"/>
            </a:lvl1pPr>
          </a:lstStyle>
          <a:p>
            <a:endParaRPr lang="es-E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latinLnBrk="0">
              <a:defRPr lang="es-ES" sz="1200"/>
            </a:lvl1pPr>
          </a:lstStyle>
          <a:p>
            <a:fld id="{00F830A1-3891-4B82-A120-081866556DA0}" type="datetimeFigureOut">
              <a:pPr/>
              <a:t>07/03/2026</a:t>
            </a:fld>
            <a:endParaRPr lang="es-E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latinLnBrk="0">
              <a:defRPr lang="es-ES" sz="1200"/>
            </a:lvl1pPr>
          </a:lstStyle>
          <a:p>
            <a:endParaRPr lang="es-E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latinLnBrk="0">
              <a:defRPr lang="es-ES" sz="1200"/>
            </a:lvl1pPr>
          </a:lstStyle>
          <a:p>
            <a:fld id="{58CC9574-A819-4FE4-99A7-1E27AD09ADC2}" type="slidenum">
              <a:pPr/>
              <a:t>‹Nº›</a:t>
            </a:fld>
            <a:endParaRPr lang="es-ES"/>
          </a:p>
        </p:txBody>
      </p:sp>
    </p:spTree>
    <p:extLst>
      <p:ext uri="{BB962C8B-B14F-4D97-AF65-F5344CB8AC3E}">
        <p14:creationId xmlns:p14="http://schemas.microsoft.com/office/powerpoint/2010/main" val="2666984960"/>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58CC9574-A819-4FE4-99A7-1E27AD09ADC2}" type="slidenum">
              <a:rPr lang="es-ES" smtClean="0"/>
              <a:pPr/>
              <a:t>1</a:t>
            </a:fld>
            <a:endParaRPr lang="es-ES" dirty="0"/>
          </a:p>
        </p:txBody>
      </p:sp>
    </p:spTree>
    <p:extLst>
      <p:ext uri="{BB962C8B-B14F-4D97-AF65-F5344CB8AC3E}">
        <p14:creationId xmlns:p14="http://schemas.microsoft.com/office/powerpoint/2010/main" val="45110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Ley de </a:t>
            </a:r>
            <a:r>
              <a:rPr lang="es-ES" dirty="0" err="1"/>
              <a:t>Lorentz</a:t>
            </a:r>
            <a:r>
              <a:rPr lang="es-ES" baseline="0" dirty="0"/>
              <a:t> F = </a:t>
            </a:r>
            <a:r>
              <a:rPr lang="es-ES" baseline="0" dirty="0" err="1"/>
              <a:t>ilB</a:t>
            </a:r>
            <a:endParaRPr lang="es-ES" baseline="0" dirty="0"/>
          </a:p>
          <a:p>
            <a:r>
              <a:rPr lang="es-ES" baseline="0" dirty="0"/>
              <a:t>Biot </a:t>
            </a:r>
            <a:r>
              <a:rPr lang="es-ES" baseline="0" dirty="0" err="1"/>
              <a:t>Savart</a:t>
            </a:r>
            <a:r>
              <a:rPr lang="es-ES" baseline="0" dirty="0"/>
              <a:t> B = f(I)</a:t>
            </a:r>
          </a:p>
          <a:p>
            <a:r>
              <a:rPr lang="es-ES" baseline="0" dirty="0"/>
              <a:t>Lenz o Faraday </a:t>
            </a:r>
            <a:r>
              <a:rPr lang="es-ES" baseline="0" dirty="0" err="1"/>
              <a:t>fem</a:t>
            </a:r>
            <a:r>
              <a:rPr lang="es-ES" baseline="0" dirty="0"/>
              <a:t> = f(</a:t>
            </a:r>
            <a:r>
              <a:rPr lang="es-ES" baseline="0" dirty="0" err="1"/>
              <a:t>dflujo</a:t>
            </a:r>
            <a:r>
              <a:rPr lang="es-ES" baseline="0" dirty="0"/>
              <a:t>/</a:t>
            </a:r>
            <a:r>
              <a:rPr lang="es-ES" baseline="0" dirty="0" err="1"/>
              <a:t>dt</a:t>
            </a:r>
            <a:r>
              <a:rPr lang="es-ES" baseline="0" dirty="0"/>
              <a:t>)</a:t>
            </a:r>
          </a:p>
          <a:p>
            <a:endParaRPr lang="es-ES" dirty="0"/>
          </a:p>
        </p:txBody>
      </p:sp>
      <p:sp>
        <p:nvSpPr>
          <p:cNvPr id="4" name="Marcador de número de diapositiva 3"/>
          <p:cNvSpPr>
            <a:spLocks noGrp="1"/>
          </p:cNvSpPr>
          <p:nvPr>
            <p:ph type="sldNum" sz="quarter" idx="10"/>
          </p:nvPr>
        </p:nvSpPr>
        <p:spPr/>
        <p:txBody>
          <a:bodyPr/>
          <a:lstStyle/>
          <a:p>
            <a:fld id="{58CC9574-A819-4FE4-99A7-1E27AD09ADC2}" type="slidenum">
              <a:rPr lang="es-ES" smtClean="0"/>
              <a:pPr/>
              <a:t>5</a:t>
            </a:fld>
            <a:endParaRPr lang="es-ES"/>
          </a:p>
        </p:txBody>
      </p:sp>
    </p:spTree>
    <p:extLst>
      <p:ext uri="{BB962C8B-B14F-4D97-AF65-F5344CB8AC3E}">
        <p14:creationId xmlns:p14="http://schemas.microsoft.com/office/powerpoint/2010/main" val="1153002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solidFill>
                <a:srgbClr val="F47F28"/>
              </a:solidFill>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bg1"/>
                </a:solidFill>
              </a:defRPr>
            </a:lvl1pPr>
          </a:lstStyle>
          <a:p>
            <a:fld id="{9BA93B58-F4DE-42D0-AB74-6D8359851DF7}" type="datetime1">
              <a:rPr lang="es-ES" smtClean="0"/>
              <a:t>07/03/2026</a:t>
            </a:fld>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a:t>Haga clic para modificar el estilo de subtítulo del patrón</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eaLnBrk="1" latinLnBrk="0" hangingPunct="1">
              <a:defRPr kumimoji="0" lang="es-ES"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es-ES"/>
              <a:t>Haga clic para modificar el estilo de título del patrón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ido multimedia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98AA3000-AF5F-4BF2-BE4B-B8F4B9159BBD}" type="datetime1">
              <a:rPr lang="es-ES" smtClean="0"/>
              <a:t>07/03/2026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9" name="Media Placeholder 8"/>
          <p:cNvSpPr>
            <a:spLocks noGrp="1"/>
          </p:cNvSpPr>
          <p:nvPr>
            <p:ph type="media" sz="quarter" idx="13"/>
          </p:nvPr>
        </p:nvSpPr>
        <p:spPr>
          <a:xfrm>
            <a:off x="587022" y="838200"/>
            <a:ext cx="4873752" cy="3812822"/>
          </a:xfrm>
        </p:spPr>
        <p:txBody>
          <a:bodyPr/>
          <a:lstStyle>
            <a:lvl1pPr eaLnBrk="1" latinLnBrk="0" hangingPunct="1">
              <a:buNone/>
              <a:defRPr kumimoji="0" lang="es-ES"/>
            </a:lvl1pPr>
          </a:lstStyle>
          <a:p>
            <a:pPr eaLnBrk="1" latinLnBrk="0" hangingPunct="1"/>
            <a:r>
              <a:rPr lang="es-ES"/>
              <a:t>Haga clic en el icono para agregar medios</a:t>
            </a:r>
            <a:endParaRP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es-ES" sz="2400">
                <a:solidFill>
                  <a:schemeClr val="bg1"/>
                </a:solidFill>
              </a:defRPr>
            </a:lvl1pPr>
          </a:lstStyle>
          <a:p>
            <a:pPr lvl="0" eaLnBrk="1" latinLnBrk="0" hangingPunct="1"/>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es-ES" sz="3200"/>
            </a:lvl1pPr>
            <a:lvl2pPr marL="457200" indent="0" eaLnBrk="1" latinLnBrk="0" hangingPunct="1">
              <a:buNone/>
              <a:defRPr kumimoji="0" lang="es-ES" sz="2800"/>
            </a:lvl2pPr>
            <a:lvl3pPr marL="914400" indent="0" eaLnBrk="1" latinLnBrk="0" hangingPunct="1">
              <a:buNone/>
              <a:defRPr kumimoji="0" lang="es-ES" sz="2400"/>
            </a:lvl3pPr>
            <a:lvl4pPr marL="1371600" indent="0" eaLnBrk="1" latinLnBrk="0" hangingPunct="1">
              <a:buNone/>
              <a:defRPr kumimoji="0" lang="es-ES" sz="2000"/>
            </a:lvl4pPr>
            <a:lvl5pPr marL="1828800" indent="0" eaLnBrk="1" latinLnBrk="0" hangingPunct="1">
              <a:buNone/>
              <a:defRPr kumimoji="0" lang="es-ES" sz="2000"/>
            </a:lvl5pPr>
            <a:lvl6pPr marL="2286000" indent="0" eaLnBrk="1" latinLnBrk="0" hangingPunct="1">
              <a:buNone/>
              <a:defRPr kumimoji="0" lang="es-ES" sz="2000"/>
            </a:lvl6pPr>
            <a:lvl7pPr marL="2743200" indent="0" eaLnBrk="1" latinLnBrk="0" hangingPunct="1">
              <a:buNone/>
              <a:defRPr kumimoji="0" lang="es-ES" sz="2000"/>
            </a:lvl7pPr>
            <a:lvl8pPr marL="3200400" indent="0" eaLnBrk="1" latinLnBrk="0" hangingPunct="1">
              <a:buNone/>
              <a:defRPr kumimoji="0" lang="es-ES" sz="2000"/>
            </a:lvl8pPr>
            <a:lvl9pPr marL="3657600" indent="0" eaLnBrk="1" latinLnBrk="0" hangingPunct="1">
              <a:buNone/>
              <a:defRPr kumimoji="0" lang="es-ES" sz="2000"/>
            </a:lvl9pPr>
          </a:lstStyle>
          <a:p>
            <a:pPr eaLnBrk="1" latinLnBrk="0" hangingPunct="1"/>
            <a:r>
              <a:rPr lang="es-ES"/>
              <a:t>Haga clic en el icono para agregar una imagen</a:t>
            </a:r>
            <a:endParaRP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es-ES" sz="1400"/>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lang="es-ES"/>
              <a:t>Haga clic para modificar el estilo de texto del patrón</a:t>
            </a:r>
          </a:p>
        </p:txBody>
      </p:sp>
      <p:sp>
        <p:nvSpPr>
          <p:cNvPr id="5" name="Date Placeholder 4"/>
          <p:cNvSpPr>
            <a:spLocks noGrp="1"/>
          </p:cNvSpPr>
          <p:nvPr>
            <p:ph type="dt" sz="half" idx="10"/>
          </p:nvPr>
        </p:nvSpPr>
        <p:spPr/>
        <p:txBody>
          <a:bodyPr/>
          <a:lstStyle>
            <a:lvl1pPr eaLnBrk="1" latinLnBrk="0" hangingPunct="1">
              <a:defRPr kumimoji="0" lang="es-ES">
                <a:solidFill>
                  <a:schemeClr val="bg1"/>
                </a:solidFill>
              </a:defRPr>
            </a:lvl1pPr>
          </a:lstStyle>
          <a:p>
            <a:fld id="{2F7D116A-AB9F-42C2-83FB-50B9507B34DF}" type="datetime1">
              <a:rPr lang="es-ES" smtClean="0"/>
              <a:t>07/03/2026</a:t>
            </a:fld>
            <a:endParaRPr kumimoji="0" lang="es-ES"/>
          </a:p>
        </p:txBody>
      </p:sp>
      <p:sp>
        <p:nvSpPr>
          <p:cNvPr id="6" name="Footer Placeholder 5"/>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p>
            <a:fld id="{DD4BE91D-5894-4889-AF5E-EE5E64BE3E92}" type="datetime1">
              <a:rPr lang="es-ES" smtClean="0"/>
              <a:t>07/03/2026</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p>
            <a:fld id="{240D5ECE-8B49-45CD-BE81-EF81920D1969}" type="slidenum">
              <a:pPr/>
              <a:t>‹Nº›</a:t>
            </a:fld>
            <a:endParaRPr kumimoji="0" lang="es-ES"/>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es-ES" sz="2800" b="1" kern="1200" baseline="0">
                <a:solidFill>
                  <a:schemeClr val="bg1"/>
                </a:solidFill>
                <a:latin typeface="+mn-lt"/>
                <a:ea typeface="+mn-ea"/>
                <a:cs typeface="+mn-cs"/>
              </a:defRPr>
            </a:lvl1pPr>
          </a:lstStyle>
          <a:p>
            <a:r>
              <a:rPr kumimoji="0" lang="es-ES"/>
              <a:t>    Haga clic para modificar el estilo de título del patrón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exto y títul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pPr eaLnBrk="1" latinLnBrk="0" hangingPunct="1"/>
            <a:r>
              <a:rPr lang="es-ES"/>
              <a:t>Haga clic para modificar el estilo de título del patrón</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59F6477E-AAF0-4B87-9514-A398B08910C5}" type="datetime1">
              <a:rPr lang="es-ES" smtClean="0"/>
              <a:t>07/03/2026</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eaLnBrk="1" latinLnBrk="0" hangingPunct="1">
              <a:defRPr kumimoji="0" lang="es-ES" sz="3000" b="1" cap="all"/>
            </a:lvl1pPr>
          </a:lstStyle>
          <a:p>
            <a:pPr eaLnBrk="1" latinLnBrk="0" hangingPunct="1"/>
            <a:r>
              <a:rPr lang="es-ES"/>
              <a:t>Haga clic para modificar el estilo de título del patrón</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es-ES" sz="1800">
                <a:solidFill>
                  <a:schemeClr val="tx1">
                    <a:lumMod val="65000"/>
                    <a:lumOff val="35000"/>
                  </a:schemeClr>
                </a:solidFill>
              </a:defRPr>
            </a:lvl1pPr>
            <a:lvl2pPr marL="457200" indent="0" eaLnBrk="1" latinLnBrk="0" hangingPunct="1">
              <a:buNone/>
              <a:defRPr kumimoji="0" lang="es-ES" sz="1800">
                <a:solidFill>
                  <a:schemeClr val="tx1">
                    <a:tint val="75000"/>
                  </a:schemeClr>
                </a:solidFill>
              </a:defRPr>
            </a:lvl2pPr>
            <a:lvl3pPr marL="914400" indent="0" eaLnBrk="1" latinLnBrk="0" hangingPunct="1">
              <a:buNone/>
              <a:defRPr kumimoji="0" lang="es-ES" sz="1600">
                <a:solidFill>
                  <a:schemeClr val="tx1">
                    <a:tint val="75000"/>
                  </a:schemeClr>
                </a:solidFill>
              </a:defRPr>
            </a:lvl3pPr>
            <a:lvl4pPr marL="1371600" indent="0" eaLnBrk="1" latinLnBrk="0" hangingPunct="1">
              <a:buNone/>
              <a:defRPr kumimoji="0" lang="es-ES" sz="1400">
                <a:solidFill>
                  <a:schemeClr val="tx1">
                    <a:tint val="75000"/>
                  </a:schemeClr>
                </a:solidFill>
              </a:defRPr>
            </a:lvl4pPr>
            <a:lvl5pPr marL="1828800" indent="0" eaLnBrk="1" latinLnBrk="0" hangingPunct="1">
              <a:buNone/>
              <a:defRPr kumimoji="0" lang="es-ES" sz="1400">
                <a:solidFill>
                  <a:schemeClr val="tx1">
                    <a:tint val="75000"/>
                  </a:schemeClr>
                </a:solidFill>
              </a:defRPr>
            </a:lvl5pPr>
            <a:lvl6pPr marL="2286000" indent="0" eaLnBrk="1" latinLnBrk="0" hangingPunct="1">
              <a:buNone/>
              <a:defRPr kumimoji="0" lang="es-ES" sz="1400">
                <a:solidFill>
                  <a:schemeClr val="tx1">
                    <a:tint val="75000"/>
                  </a:schemeClr>
                </a:solidFill>
              </a:defRPr>
            </a:lvl6pPr>
            <a:lvl7pPr marL="2743200" indent="0" eaLnBrk="1" latinLnBrk="0" hangingPunct="1">
              <a:buNone/>
              <a:defRPr kumimoji="0" lang="es-ES" sz="1400">
                <a:solidFill>
                  <a:schemeClr val="tx1">
                    <a:tint val="75000"/>
                  </a:schemeClr>
                </a:solidFill>
              </a:defRPr>
            </a:lvl7pPr>
            <a:lvl8pPr marL="3200400" indent="0" eaLnBrk="1" latinLnBrk="0" hangingPunct="1">
              <a:buNone/>
              <a:defRPr kumimoji="0" lang="es-ES" sz="1400">
                <a:solidFill>
                  <a:schemeClr val="tx1">
                    <a:tint val="75000"/>
                  </a:schemeClr>
                </a:solidFill>
              </a:defRPr>
            </a:lvl8pPr>
            <a:lvl9pPr marL="3657600" indent="0" eaLnBrk="1" latinLnBrk="0" hangingPunct="1">
              <a:buNone/>
              <a:defRPr kumimoji="0" lang="es-ES" sz="1400">
                <a:solidFill>
                  <a:schemeClr val="tx1">
                    <a:tint val="75000"/>
                  </a:schemeClr>
                </a:solidFill>
              </a:defRPr>
            </a:lvl9pPr>
          </a:lstStyle>
          <a:p>
            <a:pPr lvl="0" eaLnBrk="1" latinLnBrk="0" hangingPunct="1"/>
            <a:r>
              <a:rPr lang="es-ES"/>
              <a:t>Haga clic para modificar el estilo de texto del patrón</a:t>
            </a:r>
          </a:p>
        </p:txBody>
      </p:sp>
      <p:sp>
        <p:nvSpPr>
          <p:cNvPr id="5" name="Footer Placeholder 4"/>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ítulo y conteni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a:stretch>
            <a:fillRect/>
          </a:stretch>
        </p:blipFill>
        <p:spPr>
          <a:xfrm>
            <a:off x="-2868" y="0"/>
            <a:ext cx="9146867" cy="762000"/>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eaLnBrk="1" latinLnBrk="0" hangingPunct="1">
              <a:defRPr kumimoji="0" lang="es-ES" sz="3000" b="0">
                <a:solidFill>
                  <a:schemeClr val="accent6">
                    <a:lumMod val="75000"/>
                  </a:schemeClr>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a:xfrm>
            <a:off x="457200" y="1196752"/>
            <a:ext cx="8382000" cy="4929411"/>
          </a:xfrm>
        </p:spPr>
        <p:txBody>
          <a:bodyPr>
            <a:normAutofit/>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accent6">
                    <a:lumMod val="75000"/>
                  </a:schemeClr>
                </a:solidFill>
              </a:defRPr>
            </a:lvl2pPr>
            <a:lvl3pPr eaLnBrk="1" latinLnBrk="0" hangingPunct="1">
              <a:defRPr kumimoji="0" lang="es-ES" sz="2000">
                <a:solidFill>
                  <a:srgbClr val="0070C0"/>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EDCA2F18-9EF4-401B-A258-A703A3B2A981}" type="datetime1">
              <a:rPr lang="es-ES" smtClean="0"/>
              <a:t>07/03/2026</a:t>
            </a:fld>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es-ES"/>
              <a:t>Haga clic para modificar el estilo de título del patrón</a:t>
            </a:r>
            <a:endParaRPr/>
          </a:p>
        </p:txBody>
      </p:sp>
      <p:sp>
        <p:nvSpPr>
          <p:cNvPr id="3" name="Date Placeholder 2"/>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06E87B2A-40CD-4971-BE70-36E927BBCA0A}" type="datetime1">
              <a:rPr lang="es-ES" smtClean="0"/>
              <a:t>07/03/2026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accent6">
                    <a:lumMod val="75000"/>
                  </a:schemeClr>
                </a:solidFill>
              </a:defRPr>
            </a:lvl2pPr>
            <a:lvl3pPr eaLnBrk="1" latinLnBrk="0" hangingPunct="1">
              <a:defRPr kumimoji="0" lang="es-ES">
                <a:solidFill>
                  <a:srgbClr val="0070C0"/>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os obje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es-ES" sz="2800">
                <a:solidFill>
                  <a:schemeClr val="bg1"/>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sz="half" idx="1"/>
          </p:nvPr>
        </p:nvSpPr>
        <p:spPr>
          <a:xfrm>
            <a:off x="457200" y="1268760"/>
            <a:ext cx="8291264" cy="4379097"/>
          </a:xfrm>
        </p:spPr>
        <p:txBody>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accent6">
                    <a:lumMod val="75000"/>
                  </a:schemeClr>
                </a:solidFill>
              </a:defRPr>
            </a:lvl2pPr>
            <a:lvl3pPr eaLnBrk="1" latinLnBrk="0" hangingPunct="1">
              <a:defRPr kumimoji="0" lang="es-ES" sz="2000">
                <a:solidFill>
                  <a:srgbClr val="0070C0"/>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
        <p:nvSpPr>
          <p:cNvPr id="5" name="Date Placeholder 4"/>
          <p:cNvSpPr>
            <a:spLocks noGrp="1"/>
          </p:cNvSpPr>
          <p:nvPr>
            <p:ph type="dt" sz="half" idx="10"/>
          </p:nvPr>
        </p:nvSpPr>
        <p:spPr/>
        <p:txBody>
          <a:bodyPr/>
          <a:lstStyle/>
          <a:p>
            <a:fld id="{D337888B-8DC5-4474-96D6-ECEFE9BE820B}" type="datetime1">
              <a:rPr lang="es-ES" smtClean="0"/>
              <a:t>07/03/2026</a:t>
            </a:fld>
            <a:endParaRPr kumimoji="0" lang="es-ES"/>
          </a:p>
        </p:txBody>
      </p:sp>
      <p:sp>
        <p:nvSpPr>
          <p:cNvPr id="6" name="Footer Placeholder 5"/>
          <p:cNvSpPr>
            <a:spLocks noGrp="1"/>
          </p:cNvSpPr>
          <p:nvPr>
            <p:ph type="ftr" sz="quarter" idx="11"/>
          </p:nvPr>
        </p:nvSpPr>
        <p:spPr/>
        <p:txBody>
          <a:bodyPr/>
          <a:lstStyle/>
          <a:p>
            <a:endParaRPr kumimoji="0" lang="es-ES"/>
          </a:p>
        </p:txBody>
      </p:sp>
      <p:sp>
        <p:nvSpPr>
          <p:cNvPr id="7" name="Slide Number Placeholder 6"/>
          <p:cNvSpPr>
            <a:spLocks noGrp="1"/>
          </p:cNvSpPr>
          <p:nvPr>
            <p:ph type="sldNum" sz="quarter" idx="12"/>
          </p:nvPr>
        </p:nvSpPr>
        <p:spPr/>
        <p:txBody>
          <a:bodyPr/>
          <a:lstStyle/>
          <a:p>
            <a:fld id="{240D5ECE-8B49-45CD-BE81-EF81920D1969}" type="slidenum">
              <a:pPr/>
              <a:t>‹Nº›</a:t>
            </a:fld>
            <a:endParaRPr kumimoji="0"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B3D72E5-D610-4B75-AE62-AF3F29C13A71}" type="datetime1">
              <a:rPr lang="es-ES" smtClean="0"/>
              <a:t>07/03/2026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es-ES"/>
            </a:lvl1pPr>
          </a:lstStyle>
          <a:p>
            <a:pPr eaLnBrk="1" latinLnBrk="0" hangingPunct="1"/>
            <a:r>
              <a:rPr lang="es-ES"/>
              <a:t>Haga clic para modificar el estilo de título del patrón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el títul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4AAE6-3557-433C-B813-423C7864A2BA}" type="datetime1">
              <a:rPr lang="es-ES" smtClean="0"/>
              <a:t>07/03/2026</a:t>
            </a:fld>
            <a:endParaRPr kumimoji="0" lang="es-ES"/>
          </a:p>
        </p:txBody>
      </p:sp>
      <p:sp>
        <p:nvSpPr>
          <p:cNvPr id="3" name="Footer Placeholder 2"/>
          <p:cNvSpPr>
            <a:spLocks noGrp="1"/>
          </p:cNvSpPr>
          <p:nvPr>
            <p:ph type="ftr" sz="quarter" idx="11"/>
          </p:nvPr>
        </p:nvSpPr>
        <p:spPr/>
        <p:txBody>
          <a:bodyPr/>
          <a:lstStyle/>
          <a:p>
            <a:endParaRPr kumimoji="0" lang="es-ES"/>
          </a:p>
        </p:txBody>
      </p:sp>
      <p:sp>
        <p:nvSpPr>
          <p:cNvPr id="4" name="Slide Number Placeholder 3"/>
          <p:cNvSpPr>
            <a:spLocks noGrp="1"/>
          </p:cNvSpPr>
          <p:nvPr>
            <p:ph type="sldNum" sz="quarter" idx="12"/>
          </p:nvPr>
        </p:nvSpPr>
        <p:spPr/>
        <p:txBody>
          <a:bodyPr/>
          <a:lstStyle/>
          <a:p>
            <a:fld id="{240D5ECE-8B49-45CD-BE81-EF81920D1969}" type="slidenum">
              <a:pPr/>
              <a:t>‹Nº›</a:t>
            </a:fld>
            <a:endParaRPr kumimoji="0" lang="es-ES"/>
          </a:p>
        </p:txBody>
      </p:sp>
      <p:sp>
        <p:nvSpPr>
          <p:cNvPr id="6" name="Title 1"/>
          <p:cNvSpPr>
            <a:spLocks noGrp="1"/>
          </p:cNvSpPr>
          <p:nvPr>
            <p:ph type="title" hasCustomPrompt="1"/>
          </p:nvPr>
        </p:nvSpPr>
        <p:spPr>
          <a:xfrm>
            <a:off x="290400" y="3081000"/>
            <a:ext cx="8686800" cy="1095600"/>
          </a:xfrm>
        </p:spPr>
        <p:txBody>
          <a:bodyPr>
            <a:normAutofit/>
          </a:bodyPr>
          <a:lstStyle>
            <a:lvl1pPr algn="ctr" eaLnBrk="1" latinLnBrk="0" hangingPunct="1">
              <a:defRPr kumimoji="0" lang="es-ES"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es-ES"/>
              <a:t>Haga clic para modificar el estilo de título del patrón</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es-ES" sz="2800" kern="1200">
                <a:solidFill>
                  <a:srgbClr val="2E507A">
                    <a:alpha val="81000"/>
                  </a:srgbClr>
                </a:solidFill>
                <a:latin typeface="+mn-lt"/>
                <a:ea typeface="+mn-ea"/>
                <a:cs typeface="+mn-cs"/>
              </a:defRPr>
            </a:lvl1pPr>
            <a:lvl2pPr marL="457200" indent="0" eaLnBrk="1" latinLnBrk="0" hangingPunct="1">
              <a:buNone/>
              <a:defRPr kumimoji="0" lang="es-ES" sz="2000" b="1"/>
            </a:lvl2pPr>
            <a:lvl3pPr marL="914400" indent="0" eaLnBrk="1" latinLnBrk="0" hangingPunct="1">
              <a:buNone/>
              <a:defRPr kumimoji="0" lang="es-ES" sz="1800" b="1"/>
            </a:lvl3pPr>
            <a:lvl4pPr marL="1371600" indent="0" eaLnBrk="1" latinLnBrk="0" hangingPunct="1">
              <a:buNone/>
              <a:defRPr kumimoji="0" lang="es-ES" sz="1600" b="1"/>
            </a:lvl4pPr>
            <a:lvl5pPr marL="1828800" indent="0" eaLnBrk="1" latinLnBrk="0" hangingPunct="1">
              <a:buNone/>
              <a:defRPr kumimoji="0" lang="es-ES" sz="1600" b="1"/>
            </a:lvl5pPr>
            <a:lvl6pPr marL="2286000" indent="0" eaLnBrk="1" latinLnBrk="0" hangingPunct="1">
              <a:buNone/>
              <a:defRPr kumimoji="0" lang="es-ES" sz="1600" b="1"/>
            </a:lvl6pPr>
            <a:lvl7pPr marL="2743200" indent="0" eaLnBrk="1" latinLnBrk="0" hangingPunct="1">
              <a:buNone/>
              <a:defRPr kumimoji="0" lang="es-ES" sz="1600" b="1"/>
            </a:lvl7pPr>
            <a:lvl8pPr marL="3200400" indent="0" eaLnBrk="1" latinLnBrk="0" hangingPunct="1">
              <a:buNone/>
              <a:defRPr kumimoji="0" lang="es-ES" sz="1600" b="1"/>
            </a:lvl8pPr>
            <a:lvl9pPr marL="3657600" indent="0" eaLnBrk="1" latinLnBrk="0" hangingPunct="1">
              <a:buNone/>
              <a:defRPr kumimoji="0" lang="es-ES" sz="1600" b="1"/>
            </a:lvl9pPr>
          </a:lstStyle>
          <a:p>
            <a:pPr lvl="0" eaLnBrk="1" latinLnBrk="0" hangingPunct="1"/>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con texto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DF3D06B2-6A6C-41B7-AAC7-0024BFB94A48}" type="datetime1">
              <a:rPr lang="es-ES" smtClean="0"/>
              <a:t>07/03/2026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7" name="Rectangle 6"/>
          <p:cNvSpPr/>
          <p:nvPr userDrawn="1"/>
        </p:nvSpPr>
        <p:spPr>
          <a:xfrm>
            <a:off x="0" y="1602463"/>
            <a:ext cx="7543800" cy="3820563"/>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es-ES" sz="4000" kern="1200">
                <a:solidFill>
                  <a:schemeClr val="bg1"/>
                </a:solidFill>
                <a:latin typeface="+mn-lt"/>
                <a:ea typeface="+mn-ea"/>
                <a:cs typeface="+mn-cs"/>
              </a:defRPr>
            </a:lvl1pPr>
          </a:lstStyle>
          <a:p>
            <a:pPr eaLnBrk="1" latinLnBrk="0" hangingPunct="1"/>
            <a:r>
              <a:rPr lang="es-ES"/>
              <a:t>Haga clic para modificar el estilo de título del patrón</a:t>
            </a:r>
            <a:endParaRPr/>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eaLnBrk="1" latinLnBrk="0" hangingPunct="1">
              <a:buNone/>
              <a:defRPr kumimoji="0" lang="es-ES" sz="1800" b="1" kern="1200">
                <a:solidFill>
                  <a:schemeClr val="bg1">
                    <a:lumMod val="65000"/>
                  </a:schemeClr>
                </a:solidFill>
                <a:latin typeface="Calibri" pitchFamily="34" charset="0"/>
                <a:ea typeface="+mn-ea"/>
                <a:cs typeface="+mn-cs"/>
              </a:defRPr>
            </a:lvl1pPr>
          </a:lstStyle>
          <a:p>
            <a:pPr lvl="0"/>
            <a:r>
              <a:rPr kumimoji="0" lang="es-ES"/>
              <a:t>Haga clic para modificar el estilo de subtítulo del patrón</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ido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userDrawn="1"/>
        </p:nvPicPr>
        <p:blipFill rotWithShape="1">
          <a:blip r:embed="rId3"/>
          <a:srcRect r="1984"/>
          <a:stretch/>
        </p:blipFill>
        <p:spPr>
          <a:xfrm flipH="1">
            <a:off x="3347861" y="5301208"/>
            <a:ext cx="3557017" cy="1556792"/>
          </a:xfrm>
          <a:prstGeom prst="rect">
            <a:avLst/>
          </a:prstGeom>
        </p:spPr>
      </p:pic>
      <p:sp>
        <p:nvSpPr>
          <p:cNvPr id="2" name="Title 1"/>
          <p:cNvSpPr>
            <a:spLocks noGrp="1"/>
          </p:cNvSpPr>
          <p:nvPr>
            <p:ph type="title"/>
          </p:nvPr>
        </p:nvSpPr>
        <p:spPr>
          <a:xfrm>
            <a:off x="228600" y="609600"/>
            <a:ext cx="3008313" cy="825500"/>
          </a:xfrm>
        </p:spPr>
        <p:txBody>
          <a:bodyPr anchor="b"/>
          <a:lstStyle>
            <a:lvl1pPr algn="l" eaLnBrk="1" latinLnBrk="0" hangingPunct="1">
              <a:defRPr kumimoji="0" lang="es-ES" sz="2000" b="1"/>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a:xfrm>
            <a:off x="3779912" y="617984"/>
            <a:ext cx="5111750" cy="5334000"/>
          </a:xfrm>
        </p:spPr>
        <p:txBody>
          <a:bodyPr/>
          <a:lstStyle>
            <a:lvl1pPr eaLnBrk="1" latinLnBrk="0" hangingPunct="1">
              <a:defRPr kumimoji="0" lang="es-ES" sz="2800">
                <a:solidFill>
                  <a:schemeClr val="bg1"/>
                </a:solidFill>
              </a:defRPr>
            </a:lvl1pPr>
            <a:lvl2pPr eaLnBrk="1" latinLnBrk="0" hangingPunct="1">
              <a:defRPr kumimoji="0" lang="es-ES" sz="2800">
                <a:solidFill>
                  <a:schemeClr val="bg1"/>
                </a:solidFill>
              </a:defRPr>
            </a:lvl2pPr>
            <a:lvl3pPr eaLnBrk="1" latinLnBrk="0" hangingPunct="1">
              <a:defRPr kumimoji="0" lang="es-ES" sz="2400">
                <a:solidFill>
                  <a:schemeClr val="bg1"/>
                </a:solidFill>
              </a:defRPr>
            </a:lvl3pPr>
            <a:lvl4pPr eaLnBrk="1" latinLnBrk="0" hangingPunct="1">
              <a:defRPr kumimoji="0" lang="es-ES" sz="2000">
                <a:solidFill>
                  <a:schemeClr val="bg1"/>
                </a:solidFill>
              </a:defRPr>
            </a:lvl4pPr>
            <a:lvl5pPr eaLnBrk="1" latinLnBrk="0" hangingPunct="1">
              <a:defRPr kumimoji="0" lang="es-ES" sz="20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
        <p:nvSpPr>
          <p:cNvPr id="5" name="Date Placeholder 4"/>
          <p:cNvSpPr>
            <a:spLocks noGrp="1"/>
          </p:cNvSpPr>
          <p:nvPr>
            <p:ph type="dt" sz="half" idx="10"/>
          </p:nvPr>
        </p:nvSpPr>
        <p:spPr>
          <a:xfrm>
            <a:off x="660670" y="6312892"/>
            <a:ext cx="2133600" cy="365125"/>
          </a:xfrm>
        </p:spPr>
        <p:txBody>
          <a:bodyPr/>
          <a:lstStyle>
            <a:lvl1pPr eaLnBrk="1" latinLnBrk="0" hangingPunct="1">
              <a:defRPr kumimoji="0" lang="es-ES">
                <a:solidFill>
                  <a:schemeClr val="bg1"/>
                </a:solidFill>
              </a:defRPr>
            </a:lvl1pPr>
          </a:lstStyle>
          <a:p>
            <a:fld id="{9389322F-E512-42DD-95CF-AF5B316004BE}" type="datetime1">
              <a:rPr lang="es-ES" smtClean="0"/>
              <a:t>07/03/2026</a:t>
            </a:fld>
            <a:endParaRPr kumimoji="0" lang="es-ES"/>
          </a:p>
        </p:txBody>
      </p:sp>
      <p:sp>
        <p:nvSpPr>
          <p:cNvPr id="6" name="Footer Placeholder 5"/>
          <p:cNvSpPr>
            <a:spLocks noGrp="1"/>
          </p:cNvSpPr>
          <p:nvPr>
            <p:ph type="ftr" sz="quarter" idx="11"/>
          </p:nvPr>
        </p:nvSpPr>
        <p:spPr>
          <a:xfrm>
            <a:off x="3635896" y="6356350"/>
            <a:ext cx="2383904" cy="365125"/>
          </a:xfrm>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8" name="Oval 6"/>
          <p:cNvSpPr/>
          <p:nvPr userDrawn="1"/>
        </p:nvSpPr>
        <p:spPr>
          <a:xfrm>
            <a:off x="611560" y="2247900"/>
            <a:ext cx="1368152" cy="1397124"/>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t>             </a:t>
            </a:r>
          </a:p>
        </p:txBody>
      </p:sp>
      <p:sp>
        <p:nvSpPr>
          <p:cNvPr id="9" name="Oval 8"/>
          <p:cNvSpPr/>
          <p:nvPr userDrawn="1"/>
        </p:nvSpPr>
        <p:spPr>
          <a:xfrm>
            <a:off x="1259632" y="2455149"/>
            <a:ext cx="654173" cy="829835"/>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a:t>       </a:t>
            </a:r>
          </a:p>
        </p:txBody>
      </p:sp>
      <p:pic>
        <p:nvPicPr>
          <p:cNvPr id="11" name="Imagen 10"/>
          <p:cNvPicPr>
            <a:picLocks noChangeAspect="1"/>
          </p:cNvPicPr>
          <p:nvPr userDrawn="1"/>
        </p:nvPicPr>
        <p:blipFill rotWithShape="1">
          <a:blip r:embed="rId3"/>
          <a:srcRect r="1984"/>
          <a:stretch/>
        </p:blipFill>
        <p:spPr>
          <a:xfrm flipH="1">
            <a:off x="5598427" y="5301208"/>
            <a:ext cx="3557017" cy="1556792"/>
          </a:xfrm>
          <a:prstGeom prst="rect">
            <a:avLst/>
          </a:prstGeom>
        </p:spPr>
      </p:pic>
      <p:sp>
        <p:nvSpPr>
          <p:cNvPr id="12" name="Rectángulo 11"/>
          <p:cNvSpPr/>
          <p:nvPr userDrawn="1"/>
        </p:nvSpPr>
        <p:spPr>
          <a:xfrm>
            <a:off x="3619872" y="617984"/>
            <a:ext cx="5271789" cy="4683224"/>
          </a:xfrm>
          <a:prstGeom prst="rect">
            <a:avLst/>
          </a:prstGeom>
          <a:gradFill flip="none" rotWithShape="1">
            <a:gsLst>
              <a:gs pos="0">
                <a:schemeClr val="bg1">
                  <a:lumMod val="95000"/>
                  <a:alpha val="37000"/>
                </a:schemeClr>
              </a:gs>
              <a:gs pos="74000">
                <a:schemeClr val="bg1">
                  <a:lumMod val="85000"/>
                  <a:alpha val="42000"/>
                </a:schemeClr>
              </a:gs>
              <a:gs pos="83000">
                <a:schemeClr val="bg1">
                  <a:lumMod val="95000"/>
                  <a:alpha val="60000"/>
                </a:schemeClr>
              </a:gs>
              <a:gs pos="100000">
                <a:schemeClr val="bg1">
                  <a:alpha val="5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eaLnBrk="1" latinLnBrk="0" hangingPunct="1"/>
            <a:r>
              <a:rPr kumimoji="0" lang="es-ES"/>
              <a:t>Haga clic para modificar el estilo de título del patrón</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es-ES" sz="1200">
                <a:solidFill>
                  <a:schemeClr val="tx1">
                    <a:tint val="75000"/>
                  </a:schemeClr>
                </a:solidFill>
              </a:defRPr>
            </a:lvl1pPr>
          </a:lstStyle>
          <a:p>
            <a:fld id="{BA758BDC-B6A5-4844-A1F9-4F7827B61D0B}" type="datetime1">
              <a:rPr lang="es-ES" smtClean="0"/>
              <a:t>07/03/2026</a:t>
            </a:fld>
            <a:endParaRPr kumimoji="0"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es-ES" sz="1200">
                <a:solidFill>
                  <a:schemeClr val="tx1">
                    <a:tint val="75000"/>
                  </a:schemeClr>
                </a:solidFill>
              </a:defRPr>
            </a:lvl1pPr>
          </a:lstStyle>
          <a:p>
            <a:endParaRPr kumimoji="0"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es-ES" sz="1200">
                <a:solidFill>
                  <a:schemeClr val="tx1">
                    <a:tint val="75000"/>
                  </a:schemeClr>
                </a:solidFill>
              </a:defRPr>
            </a:lvl1pPr>
          </a:lstStyle>
          <a:p>
            <a:fld id="{240D5ECE-8B49-45CD-BE81-EF81920D1969}" type="slidenum">
              <a:pPr/>
              <a:t>‹Nº›</a:t>
            </a:fld>
            <a:endParaRPr kumimoji="0"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Lst>
  <p:hf hdr="0" ftr="0" dt="0"/>
  <p:txStyles>
    <p:titleStyle>
      <a:lvl1pPr algn="ctr" defTabSz="914400" rtl="0" eaLnBrk="1" latinLnBrk="0" hangingPunct="1">
        <a:spcBef>
          <a:spcPct val="0"/>
        </a:spcBef>
        <a:buNone/>
        <a:defRPr kumimoji="0" lang="es-ES"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es-ES"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p:bodyStyle>
    <p:otherStyle>
      <a:defPPr>
        <a:defRPr kumimoji="0" lang="es-ES"/>
      </a:defPPr>
      <a:lvl1pPr marL="0" algn="l" defTabSz="914400" rtl="0" eaLnBrk="1" latinLnBrk="0" hangingPunct="1">
        <a:defRPr kumimoji="0" lang="es-ES" sz="1800" kern="1200">
          <a:solidFill>
            <a:schemeClr val="tx1"/>
          </a:solidFill>
          <a:latin typeface="+mn-lt"/>
          <a:ea typeface="+mn-ea"/>
          <a:cs typeface="+mn-cs"/>
        </a:defRPr>
      </a:lvl1pPr>
      <a:lvl2pPr marL="457200" algn="l" defTabSz="914400" rtl="0" eaLnBrk="1" latinLnBrk="0" hangingPunct="1">
        <a:defRPr kumimoji="0" lang="es-ES" sz="1800" kern="1200">
          <a:solidFill>
            <a:schemeClr val="tx1"/>
          </a:solidFill>
          <a:latin typeface="+mn-lt"/>
          <a:ea typeface="+mn-ea"/>
          <a:cs typeface="+mn-cs"/>
        </a:defRPr>
      </a:lvl2pPr>
      <a:lvl3pPr marL="914400" algn="l" defTabSz="914400" rtl="0" eaLnBrk="1" latinLnBrk="0" hangingPunct="1">
        <a:defRPr kumimoji="0" lang="es-ES" sz="1800" kern="1200">
          <a:solidFill>
            <a:schemeClr val="tx1"/>
          </a:solidFill>
          <a:latin typeface="+mn-lt"/>
          <a:ea typeface="+mn-ea"/>
          <a:cs typeface="+mn-cs"/>
        </a:defRPr>
      </a:lvl3pPr>
      <a:lvl4pPr marL="1371600" algn="l" defTabSz="914400" rtl="0" eaLnBrk="1" latinLnBrk="0" hangingPunct="1">
        <a:defRPr kumimoji="0" lang="es-ES" sz="1800" kern="1200">
          <a:solidFill>
            <a:schemeClr val="tx1"/>
          </a:solidFill>
          <a:latin typeface="+mn-lt"/>
          <a:ea typeface="+mn-ea"/>
          <a:cs typeface="+mn-cs"/>
        </a:defRPr>
      </a:lvl4pPr>
      <a:lvl5pPr marL="1828800" algn="l" defTabSz="914400" rtl="0" eaLnBrk="1" latinLnBrk="0" hangingPunct="1">
        <a:defRPr kumimoji="0" lang="es-ES" sz="1800" kern="1200">
          <a:solidFill>
            <a:schemeClr val="tx1"/>
          </a:solidFill>
          <a:latin typeface="+mn-lt"/>
          <a:ea typeface="+mn-ea"/>
          <a:cs typeface="+mn-cs"/>
        </a:defRPr>
      </a:lvl5pPr>
      <a:lvl6pPr marL="2286000" algn="l" defTabSz="914400" rtl="0" eaLnBrk="1" latinLnBrk="0" hangingPunct="1">
        <a:defRPr kumimoji="0" lang="es-ES" sz="1800" kern="1200">
          <a:solidFill>
            <a:schemeClr val="tx1"/>
          </a:solidFill>
          <a:latin typeface="+mn-lt"/>
          <a:ea typeface="+mn-ea"/>
          <a:cs typeface="+mn-cs"/>
        </a:defRPr>
      </a:lvl6pPr>
      <a:lvl7pPr marL="2743200" algn="l" defTabSz="914400" rtl="0" eaLnBrk="1" latinLnBrk="0" hangingPunct="1">
        <a:defRPr kumimoji="0" lang="es-ES" sz="1800" kern="1200">
          <a:solidFill>
            <a:schemeClr val="tx1"/>
          </a:solidFill>
          <a:latin typeface="+mn-lt"/>
          <a:ea typeface="+mn-ea"/>
          <a:cs typeface="+mn-cs"/>
        </a:defRPr>
      </a:lvl7pPr>
      <a:lvl8pPr marL="3200400" algn="l" defTabSz="914400" rtl="0" eaLnBrk="1" latinLnBrk="0" hangingPunct="1">
        <a:defRPr kumimoji="0" lang="es-ES" sz="1800" kern="1200">
          <a:solidFill>
            <a:schemeClr val="tx1"/>
          </a:solidFill>
          <a:latin typeface="+mn-lt"/>
          <a:ea typeface="+mn-ea"/>
          <a:cs typeface="+mn-cs"/>
        </a:defRPr>
      </a:lvl8pPr>
      <a:lvl9pPr marL="3657600" algn="l" defTabSz="914400" rtl="0" eaLnBrk="1" latinLnBrk="0" hangingPunct="1">
        <a:defRPr kumimoji="0"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LAtPHANEfQo"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oleObject" Target="../embeddings/oleObject1.bin"/><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qmB6jlUfR0"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learnchannel-tv.com/es/drives/3-phase-inductance-motor/vfd/"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240D5ECE-8B49-45CD-BE81-EF81920D1969}" type="slidenum">
              <a:rPr lang="es-ES" smtClean="0"/>
              <a:pPr/>
              <a:t>1</a:t>
            </a:fld>
            <a:endParaRPr kumimoji="0" lang="es-ES"/>
          </a:p>
        </p:txBody>
      </p:sp>
      <p:sp>
        <p:nvSpPr>
          <p:cNvPr id="5" name="Title 4"/>
          <p:cNvSpPr>
            <a:spLocks noGrp="1"/>
          </p:cNvSpPr>
          <p:nvPr>
            <p:ph type="title"/>
          </p:nvPr>
        </p:nvSpPr>
        <p:spPr/>
        <p:txBody>
          <a:bodyPr>
            <a:normAutofit fontScale="90000"/>
          </a:bodyPr>
          <a:lstStyle/>
          <a:p>
            <a:pPr algn="l"/>
            <a:r>
              <a:rPr lang="es-ES" sz="4400" b="0" dirty="0"/>
              <a:t>Motores AC</a:t>
            </a:r>
            <a:br>
              <a:rPr lang="es-ES" sz="4400" b="0" dirty="0"/>
            </a:br>
            <a:r>
              <a:rPr lang="es-ES" sz="4400" dirty="0"/>
              <a:t>Motores DC</a:t>
            </a:r>
            <a:br>
              <a:rPr lang="es-ES" sz="4400" b="0" dirty="0"/>
            </a:br>
            <a:r>
              <a:rPr lang="es-ES" sz="4400" dirty="0">
                <a:solidFill>
                  <a:schemeClr val="bg1">
                    <a:lumMod val="65000"/>
                  </a:schemeClr>
                </a:solidFill>
              </a:rPr>
              <a:t>Servomotores. PID</a:t>
            </a:r>
            <a:br>
              <a:rPr lang="es-ES" sz="4400" dirty="0">
                <a:solidFill>
                  <a:schemeClr val="bg1">
                    <a:lumMod val="65000"/>
                  </a:schemeClr>
                </a:solidFill>
              </a:rPr>
            </a:br>
            <a:r>
              <a:rPr lang="es-ES" sz="4400" dirty="0">
                <a:solidFill>
                  <a:schemeClr val="bg1">
                    <a:lumMod val="65000"/>
                  </a:schemeClr>
                </a:solidFill>
              </a:rPr>
              <a:t>Curvas de trabajo. Estabilidad mecánica</a:t>
            </a:r>
            <a:br>
              <a:rPr lang="es-ES" sz="5600" dirty="0">
                <a:solidFill>
                  <a:schemeClr val="bg1">
                    <a:lumMod val="65000"/>
                  </a:schemeClr>
                </a:solidFill>
              </a:rPr>
            </a:br>
            <a:endParaRPr lang="es-ES" sz="5600" b="0" dirty="0">
              <a:solidFill>
                <a:schemeClr val="bg1">
                  <a:lumMod val="65000"/>
                </a:schemeClr>
              </a:solidFill>
            </a:endParaRPr>
          </a:p>
        </p:txBody>
      </p:sp>
      <p:sp>
        <p:nvSpPr>
          <p:cNvPr id="3" name="Text Placeholder 2"/>
          <p:cNvSpPr>
            <a:spLocks noGrp="1"/>
          </p:cNvSpPr>
          <p:nvPr>
            <p:ph type="body" sz="quarter" idx="14"/>
          </p:nvPr>
        </p:nvSpPr>
        <p:spPr/>
        <p:txBody>
          <a:bodyPr>
            <a:normAutofit fontScale="55000" lnSpcReduction="20000"/>
          </a:bodyPr>
          <a:lstStyle/>
          <a:p>
            <a:r>
              <a:rPr lang="es-ES" dirty="0"/>
              <a:t>Ángel Gaspar González Rodríguez</a:t>
            </a:r>
          </a:p>
          <a:p>
            <a:r>
              <a:rPr lang="es-ES" dirty="0"/>
              <a:t>Universidad de Jaén</a:t>
            </a:r>
          </a:p>
        </p:txBody>
      </p:sp>
      <p:sp>
        <p:nvSpPr>
          <p:cNvPr id="4" name="CuadroTexto 3"/>
          <p:cNvSpPr txBox="1"/>
          <p:nvPr/>
        </p:nvSpPr>
        <p:spPr>
          <a:xfrm>
            <a:off x="548640" y="532114"/>
            <a:ext cx="1316386" cy="646331"/>
          </a:xfrm>
          <a:prstGeom prst="rect">
            <a:avLst/>
          </a:prstGeom>
          <a:noFill/>
        </p:spPr>
        <p:txBody>
          <a:bodyPr wrap="none" rtlCol="0">
            <a:spAutoFit/>
          </a:bodyPr>
          <a:lstStyle/>
          <a:p>
            <a:r>
              <a:rPr lang="es-ES" sz="3600"/>
              <a:t>Indice</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Motores monofásicos</a:t>
            </a:r>
          </a:p>
        </p:txBody>
      </p:sp>
      <p:sp>
        <p:nvSpPr>
          <p:cNvPr id="3" name="Marcador de contenido 2"/>
          <p:cNvSpPr>
            <a:spLocks noGrp="1"/>
          </p:cNvSpPr>
          <p:nvPr>
            <p:ph sz="half" idx="1"/>
          </p:nvPr>
        </p:nvSpPr>
        <p:spPr/>
        <p:txBody>
          <a:bodyPr>
            <a:normAutofit/>
          </a:bodyPr>
          <a:lstStyle/>
          <a:p>
            <a:r>
              <a:rPr lang="es-ES"/>
              <a:t>Escasa potencia. Malas prestaciones</a:t>
            </a:r>
          </a:p>
          <a:p>
            <a:r>
              <a:rPr lang="es-ES"/>
              <a:t>A nivel doméstico donde no hay red trifásica</a:t>
            </a:r>
          </a:p>
          <a:p>
            <a:r>
              <a:rPr lang="es-ES"/>
              <a:t>Construcción similar a los de inducción trifásica</a:t>
            </a:r>
          </a:p>
          <a:p>
            <a:r>
              <a:rPr lang="es-ES"/>
              <a:t>En principio, su par de arranque es nulo</a:t>
            </a:r>
          </a:p>
          <a:p>
            <a:r>
              <a:rPr lang="es-ES"/>
              <a:t>Diferentes tipos según la forma de conseguir cierto par de arranque:</a:t>
            </a:r>
          </a:p>
          <a:p>
            <a:pPr lvl="1"/>
            <a:r>
              <a:rPr lang="es-ES">
                <a:solidFill>
                  <a:schemeClr val="bg1">
                    <a:lumMod val="75000"/>
                  </a:schemeClr>
                </a:solidFill>
              </a:rPr>
              <a:t>Motor de fase partida</a:t>
            </a:r>
          </a:p>
          <a:p>
            <a:pPr lvl="1"/>
            <a:r>
              <a:rPr lang="es-ES">
                <a:solidFill>
                  <a:schemeClr val="bg1">
                    <a:lumMod val="75000"/>
                  </a:schemeClr>
                </a:solidFill>
              </a:rPr>
              <a:t>Motor con condensador de arranque</a:t>
            </a:r>
          </a:p>
          <a:p>
            <a:pPr lvl="1"/>
            <a:r>
              <a:rPr lang="es-ES">
                <a:solidFill>
                  <a:schemeClr val="bg1">
                    <a:lumMod val="75000"/>
                  </a:schemeClr>
                </a:solidFill>
              </a:rPr>
              <a:t>Motor con espira de sombra</a:t>
            </a:r>
          </a:p>
          <a:p>
            <a:endParaRPr lang="es-ES"/>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10</a:t>
            </a:fld>
            <a:endParaRPr kumimoji="0" lang="es-ES"/>
          </a:p>
        </p:txBody>
      </p:sp>
      <p:sp>
        <p:nvSpPr>
          <p:cNvPr id="5" name="CuadroTexto 4">
            <a:extLst>
              <a:ext uri="{FF2B5EF4-FFF2-40B4-BE49-F238E27FC236}">
                <a16:creationId xmlns:a16="http://schemas.microsoft.com/office/drawing/2014/main" id="{1EC1D78B-14CF-48B9-A41D-DC78BB4CBF95}"/>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380448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28600" y="609599"/>
            <a:ext cx="3008313" cy="1304925"/>
          </a:xfrm>
        </p:spPr>
        <p:txBody>
          <a:bodyPr>
            <a:noAutofit/>
          </a:bodyPr>
          <a:lstStyle/>
          <a:p>
            <a:r>
              <a:rPr lang="es-ES" sz="3200" dirty="0"/>
              <a:t>Motores DC</a:t>
            </a:r>
          </a:p>
        </p:txBody>
      </p:sp>
      <p:sp>
        <p:nvSpPr>
          <p:cNvPr id="7" name="Marcador de contenido 6"/>
          <p:cNvSpPr>
            <a:spLocks noGrp="1"/>
          </p:cNvSpPr>
          <p:nvPr>
            <p:ph idx="1"/>
          </p:nvPr>
        </p:nvSpPr>
        <p:spPr/>
        <p:txBody>
          <a:bodyPr/>
          <a:lstStyle/>
          <a:p>
            <a:pPr marL="0" indent="0">
              <a:buNone/>
            </a:pPr>
            <a:r>
              <a:rPr lang="es-ES" dirty="0"/>
              <a:t>Con escobillas</a:t>
            </a:r>
          </a:p>
          <a:p>
            <a:pPr marL="0" indent="0">
              <a:buNone/>
            </a:pPr>
            <a:r>
              <a:rPr lang="es-ES" dirty="0"/>
              <a:t>Sin escobillas</a:t>
            </a:r>
          </a:p>
          <a:p>
            <a:pPr marL="0" indent="0">
              <a:buNone/>
            </a:pPr>
            <a:r>
              <a:rPr lang="es-ES" dirty="0"/>
              <a:t>Paso a paso</a:t>
            </a:r>
          </a:p>
          <a:p>
            <a:pPr marL="0" indent="0">
              <a:buNone/>
            </a:pPr>
            <a:r>
              <a:rPr lang="es-ES" dirty="0"/>
              <a:t>Otros tipos de motores</a:t>
            </a:r>
          </a:p>
          <a:p>
            <a:pPr marL="0" indent="0">
              <a:buNone/>
            </a:pPr>
            <a:r>
              <a:rPr lang="es-ES" dirty="0"/>
              <a:t>Resumen</a:t>
            </a:r>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11</a:t>
            </a:fld>
            <a:endParaRPr kumimoji="0" lang="es-ES"/>
          </a:p>
        </p:txBody>
      </p:sp>
      <p:sp>
        <p:nvSpPr>
          <p:cNvPr id="5" name="CuadroTexto 4"/>
          <p:cNvSpPr txBox="1"/>
          <p:nvPr/>
        </p:nvSpPr>
        <p:spPr>
          <a:xfrm>
            <a:off x="914400" y="2185988"/>
            <a:ext cx="813043" cy="1446550"/>
          </a:xfrm>
          <a:prstGeom prst="rect">
            <a:avLst/>
          </a:prstGeom>
          <a:noFill/>
        </p:spPr>
        <p:txBody>
          <a:bodyPr wrap="none" rtlCol="0">
            <a:spAutoFit/>
          </a:bodyPr>
          <a:lstStyle/>
          <a:p>
            <a:r>
              <a:rPr lang="es-ES" sz="8800" b="1" dirty="0">
                <a:solidFill>
                  <a:schemeClr val="bg1">
                    <a:lumMod val="50000"/>
                  </a:schemeClr>
                </a:solidFill>
                <a:latin typeface="Arial" panose="020B0604020202020204" pitchFamily="34" charset="0"/>
                <a:cs typeface="Arial" panose="020B0604020202020204" pitchFamily="34" charset="0"/>
              </a:rPr>
              <a:t>2</a:t>
            </a:r>
            <a:endParaRPr lang="es-ES"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174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Motores de corriente continua. Generalidades</a:t>
            </a:r>
          </a:p>
        </p:txBody>
      </p:sp>
      <p:sp>
        <p:nvSpPr>
          <p:cNvPr id="6" name="Marcador de contenido 5"/>
          <p:cNvSpPr>
            <a:spLocks noGrp="1"/>
          </p:cNvSpPr>
          <p:nvPr>
            <p:ph sz="half" idx="1"/>
          </p:nvPr>
        </p:nvSpPr>
        <p:spPr/>
        <p:txBody>
          <a:bodyPr/>
          <a:lstStyle/>
          <a:p>
            <a:r>
              <a:rPr lang="es-ES" dirty="0">
                <a:solidFill>
                  <a:schemeClr val="accent4">
                    <a:lumMod val="75000"/>
                  </a:schemeClr>
                </a:solidFill>
                <a:sym typeface="Wingdings" panose="05000000000000000000" pitchFamily="2" charset="2"/>
              </a:rPr>
              <a:t>Requieren </a:t>
            </a:r>
            <a:r>
              <a:rPr lang="es-ES">
                <a:solidFill>
                  <a:schemeClr val="accent4">
                    <a:lumMod val="75000"/>
                  </a:schemeClr>
                </a:solidFill>
                <a:sym typeface="Wingdings" panose="05000000000000000000" pitchFamily="2" charset="2"/>
              </a:rPr>
              <a:t>alimentación continua:</a:t>
            </a:r>
          </a:p>
          <a:p>
            <a:pPr lvl="1"/>
            <a:r>
              <a:rPr lang="es-ES">
                <a:sym typeface="Wingdings" panose="05000000000000000000" pitchFamily="2" charset="2"/>
              </a:rPr>
              <a:t>Instalación de CC </a:t>
            </a:r>
            <a:r>
              <a:rPr lang="es-ES" dirty="0">
                <a:sym typeface="Wingdings" panose="05000000000000000000" pitchFamily="2" charset="2"/>
              </a:rPr>
              <a:t>(no usual):</a:t>
            </a:r>
          </a:p>
          <a:p>
            <a:pPr lvl="1"/>
            <a:r>
              <a:rPr lang="es-ES" dirty="0">
                <a:sym typeface="Wingdings" panose="05000000000000000000" pitchFamily="2" charset="2"/>
              </a:rPr>
              <a:t>Alimentación por baterías</a:t>
            </a:r>
          </a:p>
          <a:p>
            <a:pPr lvl="1"/>
            <a:r>
              <a:rPr lang="es-ES" dirty="0">
                <a:sym typeface="Wingdings" panose="05000000000000000000" pitchFamily="2" charset="2"/>
              </a:rPr>
              <a:t>Rectificadores</a:t>
            </a:r>
          </a:p>
          <a:p>
            <a:r>
              <a:rPr lang="es-ES" dirty="0">
                <a:solidFill>
                  <a:schemeClr val="accent4">
                    <a:lumMod val="75000"/>
                  </a:schemeClr>
                </a:solidFill>
                <a:sym typeface="Wingdings" panose="05000000000000000000" pitchFamily="2" charset="2"/>
              </a:rPr>
              <a:t>Configuraciones constructivas:</a:t>
            </a:r>
          </a:p>
          <a:p>
            <a:pPr lvl="1"/>
            <a:r>
              <a:rPr lang="es-ES" dirty="0">
                <a:sym typeface="Wingdings" panose="05000000000000000000" pitchFamily="2" charset="2"/>
              </a:rPr>
              <a:t>Con escobillas</a:t>
            </a:r>
          </a:p>
          <a:p>
            <a:pPr lvl="1"/>
            <a:r>
              <a:rPr lang="es-ES" dirty="0">
                <a:sym typeface="Wingdings" panose="05000000000000000000" pitchFamily="2" charset="2"/>
              </a:rPr>
              <a:t>Sin escobillas</a:t>
            </a:r>
          </a:p>
          <a:p>
            <a:pPr lvl="1"/>
            <a:r>
              <a:rPr lang="es-ES" dirty="0">
                <a:sym typeface="Wingdings" panose="05000000000000000000" pitchFamily="2" charset="2"/>
              </a:rPr>
              <a:t>Motores paso a paso</a:t>
            </a:r>
          </a:p>
          <a:p>
            <a:pPr lvl="1"/>
            <a:r>
              <a:rPr lang="es-ES" dirty="0">
                <a:sym typeface="Wingdings" panose="05000000000000000000" pitchFamily="2" charset="2"/>
              </a:rPr>
              <a:t>Lineales</a:t>
            </a:r>
          </a:p>
          <a:p>
            <a:endParaRPr lang="es-ES" dirty="0"/>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12</a:t>
            </a:fld>
            <a:endParaRPr kumimoji="0" lang="es-ES"/>
          </a:p>
        </p:txBody>
      </p:sp>
      <p:sp>
        <p:nvSpPr>
          <p:cNvPr id="7" name="CuadroTexto 6">
            <a:extLst>
              <a:ext uri="{FF2B5EF4-FFF2-40B4-BE49-F238E27FC236}">
                <a16:creationId xmlns:a16="http://schemas.microsoft.com/office/drawing/2014/main" id="{B144BBA4-1676-44F5-BC13-6CD614A69CE1}"/>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205194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solidFill>
                  <a:schemeClr val="bg1">
                    <a:lumMod val="75000"/>
                  </a:schemeClr>
                </a:solidFill>
              </a:rPr>
              <a:t>Motores DC con escobillas</a:t>
            </a:r>
          </a:p>
        </p:txBody>
      </p:sp>
      <p:pic>
        <p:nvPicPr>
          <p:cNvPr id="11" name="Marcador de contenido 10"/>
          <p:cNvPicPr>
            <a:picLocks noGrp="1" noChangeAspect="1"/>
          </p:cNvPicPr>
          <p:nvPr>
            <p:ph idx="1"/>
          </p:nvPr>
        </p:nvPicPr>
        <p:blipFill>
          <a:blip r:embed="rId3"/>
          <a:stretch>
            <a:fillRect/>
          </a:stretch>
        </p:blipFill>
        <p:spPr>
          <a:xfrm>
            <a:off x="959026" y="4314826"/>
            <a:ext cx="3050998" cy="1961356"/>
          </a:xfrm>
          <a:prstGeom prst="rect">
            <a:avLst/>
          </a:prstGeom>
        </p:spPr>
      </p:pic>
      <p:sp>
        <p:nvSpPr>
          <p:cNvPr id="4" name="Marcador de número de diapositiva 3"/>
          <p:cNvSpPr>
            <a:spLocks noGrp="1"/>
          </p:cNvSpPr>
          <p:nvPr>
            <p:ph type="sldNum" sz="quarter" idx="12"/>
          </p:nvPr>
        </p:nvSpPr>
        <p:spPr/>
        <p:txBody>
          <a:bodyPr/>
          <a:lstStyle/>
          <a:p>
            <a:fld id="{240D5ECE-8B49-45CD-BE81-EF81920D1969}" type="slidenum">
              <a:rPr lang="es-ES" smtClean="0"/>
              <a:pPr/>
              <a:t>13</a:t>
            </a:fld>
            <a:endParaRPr kumimoji="0" lang="es-ES"/>
          </a:p>
        </p:txBody>
      </p:sp>
      <p:graphicFrame>
        <p:nvGraphicFramePr>
          <p:cNvPr id="5" name="Object 7"/>
          <p:cNvGraphicFramePr>
            <a:graphicFrameLocks noChangeAspect="1"/>
          </p:cNvGraphicFramePr>
          <p:nvPr>
            <p:extLst>
              <p:ext uri="{D42A27DB-BD31-4B8C-83A1-F6EECF244321}">
                <p14:modId xmlns:p14="http://schemas.microsoft.com/office/powerpoint/2010/main" val="2194043247"/>
              </p:ext>
            </p:extLst>
          </p:nvPr>
        </p:nvGraphicFramePr>
        <p:xfrm>
          <a:off x="812801" y="1266039"/>
          <a:ext cx="3059112" cy="2622096"/>
        </p:xfrm>
        <a:graphic>
          <a:graphicData uri="http://schemas.openxmlformats.org/presentationml/2006/ole">
            <mc:AlternateContent xmlns:mc="http://schemas.openxmlformats.org/markup-compatibility/2006">
              <mc:Choice xmlns:v="urn:schemas-microsoft-com:vml" Requires="v">
                <p:oleObj spid="_x0000_s1084" name="CorelPhotoPaint.Image.10" r:id="rId4" imgW="5295238" imgH="4101587" progId="CorelPhotoPaint.Image.10">
                  <p:embed/>
                </p:oleObj>
              </mc:Choice>
              <mc:Fallback>
                <p:oleObj name="CorelPhotoPaint.Image.10" r:id="rId4" imgW="5295238" imgH="4101587" progId="CorelPhotoPaint.Image.10">
                  <p:embed/>
                  <p:pic>
                    <p:nvPicPr>
                      <p:cNvPr id="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1" y="1266039"/>
                        <a:ext cx="3059112" cy="2622096"/>
                      </a:xfrm>
                      <a:prstGeom prst="rect">
                        <a:avLst/>
                      </a:prstGeom>
                      <a:noFill/>
                      <a:ln>
                        <a:noFill/>
                      </a:ln>
                      <a:effectLst/>
                      <a:extLst/>
                    </p:spPr>
                  </p:pic>
                </p:oleObj>
              </mc:Fallback>
            </mc:AlternateContent>
          </a:graphicData>
        </a:graphic>
      </p:graphicFrame>
      <p:pic>
        <p:nvPicPr>
          <p:cNvPr id="9"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91250" y="4092575"/>
            <a:ext cx="2952750"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4925" y="3529013"/>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uadroTexto 11"/>
          <p:cNvSpPr txBox="1"/>
          <p:nvPr/>
        </p:nvSpPr>
        <p:spPr>
          <a:xfrm>
            <a:off x="4400551" y="5443538"/>
            <a:ext cx="1107996" cy="523220"/>
          </a:xfrm>
          <a:prstGeom prst="rect">
            <a:avLst/>
          </a:prstGeom>
          <a:noFill/>
        </p:spPr>
        <p:txBody>
          <a:bodyPr wrap="none" rtlCol="0">
            <a:spAutoFit/>
          </a:bodyPr>
          <a:lstStyle/>
          <a:p>
            <a:r>
              <a:rPr lang="es-ES" sz="2800" dirty="0">
                <a:hlinkClick r:id="rId8"/>
              </a:rPr>
              <a:t>Video</a:t>
            </a:r>
            <a:r>
              <a:rPr lang="es-ES" sz="2800" dirty="0"/>
              <a:t> </a:t>
            </a:r>
          </a:p>
        </p:txBody>
      </p:sp>
      <p:pic>
        <p:nvPicPr>
          <p:cNvPr id="13" name="Imagen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219700" y="1065561"/>
            <a:ext cx="3652838" cy="2849214"/>
          </a:xfrm>
          <a:prstGeom prst="rect">
            <a:avLst/>
          </a:prstGeom>
        </p:spPr>
      </p:pic>
      <p:sp>
        <p:nvSpPr>
          <p:cNvPr id="2" name="CuadroTexto 1">
            <a:extLst>
              <a:ext uri="{FF2B5EF4-FFF2-40B4-BE49-F238E27FC236}">
                <a16:creationId xmlns:a16="http://schemas.microsoft.com/office/drawing/2014/main" id="{E8897526-B337-40BC-B940-74D3951D0C12}"/>
              </a:ext>
            </a:extLst>
          </p:cNvPr>
          <p:cNvSpPr txBox="1"/>
          <p:nvPr/>
        </p:nvSpPr>
        <p:spPr>
          <a:xfrm>
            <a:off x="34246" y="6488668"/>
            <a:ext cx="327334" cy="369332"/>
          </a:xfrm>
          <a:prstGeom prst="rect">
            <a:avLst/>
          </a:prstGeom>
          <a:noFill/>
        </p:spPr>
        <p:txBody>
          <a:bodyPr wrap="none" rtlCol="0">
            <a:spAutoFit/>
          </a:bodyPr>
          <a:lstStyle/>
          <a:p>
            <a:r>
              <a:rPr lang="es-ES"/>
              <a:t>D</a:t>
            </a:r>
          </a:p>
        </p:txBody>
      </p:sp>
      <p:sp>
        <p:nvSpPr>
          <p:cNvPr id="3" name="Rectángulo 2">
            <a:extLst>
              <a:ext uri="{FF2B5EF4-FFF2-40B4-BE49-F238E27FC236}">
                <a16:creationId xmlns:a16="http://schemas.microsoft.com/office/drawing/2014/main" id="{4D683200-C4A0-458D-9F9A-4C23C246C172}"/>
              </a:ext>
            </a:extLst>
          </p:cNvPr>
          <p:cNvSpPr/>
          <p:nvPr/>
        </p:nvSpPr>
        <p:spPr>
          <a:xfrm>
            <a:off x="1905000" y="6331982"/>
            <a:ext cx="5372100" cy="369332"/>
          </a:xfrm>
          <a:prstGeom prst="rect">
            <a:avLst/>
          </a:prstGeom>
        </p:spPr>
        <p:txBody>
          <a:bodyPr wrap="square">
            <a:spAutoFit/>
          </a:bodyPr>
          <a:lstStyle/>
          <a:p>
            <a:r>
              <a:rPr lang="es-ES"/>
              <a:t>https://www.youtube.com/watch?v=LAtPHANEfQo</a:t>
            </a:r>
          </a:p>
        </p:txBody>
      </p:sp>
    </p:spTree>
    <p:extLst>
      <p:ext uri="{BB962C8B-B14F-4D97-AF65-F5344CB8AC3E}">
        <p14:creationId xmlns:p14="http://schemas.microsoft.com/office/powerpoint/2010/main" val="343029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Motores DC  con escobillas (tradicionales)</a:t>
            </a:r>
          </a:p>
        </p:txBody>
      </p:sp>
      <p:sp>
        <p:nvSpPr>
          <p:cNvPr id="7" name="Rectangle 3"/>
          <p:cNvSpPr>
            <a:spLocks noGrp="1" noChangeArrowheads="1"/>
          </p:cNvSpPr>
          <p:nvPr>
            <p:ph idx="1"/>
          </p:nvPr>
        </p:nvSpPr>
        <p:spPr>
          <a:xfrm>
            <a:off x="457200" y="1196752"/>
            <a:ext cx="4100513" cy="4929411"/>
          </a:xfrm>
        </p:spPr>
        <p:txBody>
          <a:bodyPr>
            <a:noAutofit/>
          </a:bodyPr>
          <a:lstStyle/>
          <a:p>
            <a:pPr marL="0" indent="0">
              <a:spcBef>
                <a:spcPts val="0"/>
              </a:spcBef>
              <a:buNone/>
            </a:pPr>
            <a:r>
              <a:rPr lang="es-ES" sz="1900" dirty="0">
                <a:solidFill>
                  <a:schemeClr val="accent2">
                    <a:lumMod val="75000"/>
                  </a:schemeClr>
                </a:solidFill>
              </a:rPr>
              <a:t>VENTAJAS</a:t>
            </a:r>
          </a:p>
          <a:p>
            <a:pPr>
              <a:spcBef>
                <a:spcPts val="0"/>
              </a:spcBef>
            </a:pPr>
            <a:r>
              <a:rPr lang="es-ES" sz="1900" dirty="0">
                <a:solidFill>
                  <a:schemeClr val="accent2">
                    <a:lumMod val="75000"/>
                  </a:schemeClr>
                </a:solidFill>
              </a:rPr>
              <a:t>Control intrínsecamente más sencillo</a:t>
            </a:r>
          </a:p>
          <a:p>
            <a:pPr>
              <a:spcBef>
                <a:spcPts val="0"/>
              </a:spcBef>
            </a:pPr>
            <a:r>
              <a:rPr lang="es-ES" sz="1900" dirty="0">
                <a:solidFill>
                  <a:schemeClr val="accent2">
                    <a:lumMod val="75000"/>
                  </a:schemeClr>
                </a:solidFill>
              </a:rPr>
              <a:t>Velocidad ajustable simplemente usando un reóstato para ajustar la tensión aplicada</a:t>
            </a:r>
          </a:p>
          <a:p>
            <a:pPr>
              <a:spcBef>
                <a:spcPts val="0"/>
              </a:spcBef>
            </a:pPr>
            <a:r>
              <a:rPr lang="es-ES" sz="1900" dirty="0">
                <a:solidFill>
                  <a:schemeClr val="accent2">
                    <a:lumMod val="75000"/>
                  </a:schemeClr>
                </a:solidFill>
              </a:rPr>
              <a:t>Sentido de velocidad reversible cambiando la polaridad de la tensión aplicada</a:t>
            </a:r>
          </a:p>
          <a:p>
            <a:pPr>
              <a:spcBef>
                <a:spcPts val="0"/>
              </a:spcBef>
            </a:pPr>
            <a:r>
              <a:rPr lang="es-ES" sz="1900" dirty="0">
                <a:solidFill>
                  <a:schemeClr val="accent2">
                    <a:lumMod val="75000"/>
                  </a:schemeClr>
                </a:solidFill>
              </a:rPr>
              <a:t>El par se controla regulando la intensidad aplicada al inducido</a:t>
            </a:r>
          </a:p>
          <a:p>
            <a:pPr>
              <a:spcBef>
                <a:spcPts val="0"/>
              </a:spcBef>
            </a:pPr>
            <a:r>
              <a:rPr lang="es-ES" sz="1900" dirty="0">
                <a:solidFill>
                  <a:schemeClr val="bg1">
                    <a:lumMod val="75000"/>
                  </a:schemeClr>
                </a:solidFill>
              </a:rPr>
              <a:t>Posible el frenado regenerativo o dinámico por cambio de polaridad</a:t>
            </a:r>
          </a:p>
          <a:p>
            <a:pPr>
              <a:spcBef>
                <a:spcPts val="0"/>
              </a:spcBef>
            </a:pPr>
            <a:r>
              <a:rPr lang="es-ES" sz="1900" dirty="0">
                <a:solidFill>
                  <a:schemeClr val="accent2">
                    <a:lumMod val="75000"/>
                  </a:schemeClr>
                </a:solidFill>
              </a:rPr>
              <a:t>Pequeño diámetro </a:t>
            </a:r>
            <a:r>
              <a:rPr lang="es-ES" sz="1900" dirty="0">
                <a:solidFill>
                  <a:schemeClr val="accent2">
                    <a:lumMod val="75000"/>
                  </a:schemeClr>
                </a:solidFill>
                <a:sym typeface="Wingdings" panose="05000000000000000000" pitchFamily="2" charset="2"/>
              </a:rPr>
              <a:t> escasa inercia</a:t>
            </a:r>
          </a:p>
          <a:p>
            <a:pPr>
              <a:spcBef>
                <a:spcPts val="0"/>
              </a:spcBef>
            </a:pPr>
            <a:r>
              <a:rPr lang="es-ES" sz="1900" dirty="0">
                <a:solidFill>
                  <a:schemeClr val="accent2">
                    <a:lumMod val="75000"/>
                  </a:schemeClr>
                </a:solidFill>
                <a:sym typeface="Wingdings" panose="05000000000000000000" pitchFamily="2" charset="2"/>
              </a:rPr>
              <a:t>Alto par de arranque</a:t>
            </a:r>
          </a:p>
        </p:txBody>
      </p:sp>
      <p:sp>
        <p:nvSpPr>
          <p:cNvPr id="5" name="Slide Number Placeholder 5"/>
          <p:cNvSpPr>
            <a:spLocks noGrp="1"/>
          </p:cNvSpPr>
          <p:nvPr>
            <p:ph type="sldNum" sz="quarter" idx="12"/>
          </p:nvPr>
        </p:nvSpPr>
        <p:spPr/>
        <p:txBody>
          <a:bodyPr/>
          <a:lstStyle/>
          <a:p>
            <a:fld id="{0FE917E7-9B8A-4F54-95DC-92A15C6356D2}" type="slidenum">
              <a:rPr lang="en-US" altLang="en-US"/>
              <a:pPr/>
              <a:t>14</a:t>
            </a:fld>
            <a:endParaRPr lang="en-US" altLang="en-US"/>
          </a:p>
        </p:txBody>
      </p:sp>
      <p:sp>
        <p:nvSpPr>
          <p:cNvPr id="8" name="Rectangle 3"/>
          <p:cNvSpPr txBox="1">
            <a:spLocks noChangeArrowheads="1"/>
          </p:cNvSpPr>
          <p:nvPr/>
        </p:nvSpPr>
        <p:spPr>
          <a:xfrm>
            <a:off x="4500880" y="1196752"/>
            <a:ext cx="4185920" cy="45944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0" lang="es-ES" sz="28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400" kern="1200">
                <a:solidFill>
                  <a:schemeClr val="accent6">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18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marL="0" indent="0">
              <a:lnSpc>
                <a:spcPct val="80000"/>
              </a:lnSpc>
              <a:buNone/>
            </a:pPr>
            <a:r>
              <a:rPr lang="es-ES" sz="2000" dirty="0">
                <a:solidFill>
                  <a:srgbClr val="F24854"/>
                </a:solidFill>
                <a:sym typeface="Wingdings" panose="05000000000000000000" pitchFamily="2" charset="2"/>
              </a:rPr>
              <a:t>INCONVENIENTES</a:t>
            </a:r>
          </a:p>
          <a:p>
            <a:pPr>
              <a:spcBef>
                <a:spcPts val="600"/>
              </a:spcBef>
            </a:pPr>
            <a:r>
              <a:rPr lang="es-ES" sz="2000" dirty="0">
                <a:solidFill>
                  <a:srgbClr val="F24854"/>
                </a:solidFill>
              </a:rPr>
              <a:t>Precio de adquisición</a:t>
            </a:r>
          </a:p>
          <a:p>
            <a:pPr>
              <a:spcBef>
                <a:spcPts val="600"/>
              </a:spcBef>
            </a:pPr>
            <a:r>
              <a:rPr lang="es-ES" sz="2000" dirty="0">
                <a:solidFill>
                  <a:srgbClr val="F24854"/>
                </a:solidFill>
              </a:rPr>
              <a:t>Alimentación del rotor o parte móvil </a:t>
            </a:r>
            <a:r>
              <a:rPr lang="es-ES" sz="2000" dirty="0">
                <a:solidFill>
                  <a:srgbClr val="F24854"/>
                </a:solidFill>
                <a:sym typeface="Wingdings" panose="05000000000000000000" pitchFamily="2" charset="2"/>
              </a:rPr>
              <a:t> ↑</a:t>
            </a:r>
            <a:r>
              <a:rPr lang="es-ES" sz="2000" dirty="0">
                <a:solidFill>
                  <a:srgbClr val="F24854"/>
                </a:solidFill>
              </a:rPr>
              <a:t>Mantenimiento / </a:t>
            </a:r>
            <a:r>
              <a:rPr lang="es-ES" sz="2000" dirty="0">
                <a:solidFill>
                  <a:srgbClr val="F24854"/>
                </a:solidFill>
                <a:sym typeface="Wingdings" panose="05000000000000000000" pitchFamily="2" charset="2"/>
              </a:rPr>
              <a:t>↓</a:t>
            </a:r>
            <a:r>
              <a:rPr lang="es-ES" sz="2000" dirty="0">
                <a:solidFill>
                  <a:srgbClr val="F24854"/>
                </a:solidFill>
              </a:rPr>
              <a:t>vida media</a:t>
            </a:r>
          </a:p>
          <a:p>
            <a:pPr>
              <a:spcBef>
                <a:spcPts val="600"/>
              </a:spcBef>
            </a:pPr>
            <a:r>
              <a:rPr lang="es-ES" sz="2000" dirty="0">
                <a:solidFill>
                  <a:srgbClr val="F24854"/>
                </a:solidFill>
              </a:rPr>
              <a:t>Ruido electromagnético por rectificación y chisporroteo</a:t>
            </a:r>
          </a:p>
          <a:p>
            <a:pPr>
              <a:spcBef>
                <a:spcPts val="600"/>
              </a:spcBef>
            </a:pPr>
            <a:r>
              <a:rPr lang="es-ES" sz="2000" dirty="0">
                <a:solidFill>
                  <a:srgbClr val="F24854"/>
                </a:solidFill>
              </a:rPr>
              <a:t>Inapropiado en ambientes explosivos o muy limpios</a:t>
            </a:r>
          </a:p>
        </p:txBody>
      </p:sp>
      <p:sp>
        <p:nvSpPr>
          <p:cNvPr id="4" name="Rectángulo 3"/>
          <p:cNvSpPr/>
          <p:nvPr/>
        </p:nvSpPr>
        <p:spPr>
          <a:xfrm>
            <a:off x="2214880" y="5702401"/>
            <a:ext cx="4572000" cy="836511"/>
          </a:xfrm>
          <a:prstGeom prst="rect">
            <a:avLst/>
          </a:prstGeom>
        </p:spPr>
        <p:txBody>
          <a:bodyPr>
            <a:spAutoFit/>
          </a:bodyPr>
          <a:lstStyle/>
          <a:p>
            <a:pPr>
              <a:lnSpc>
                <a:spcPct val="80000"/>
              </a:lnSpc>
            </a:pPr>
            <a:r>
              <a:rPr lang="en-US" sz="2400">
                <a:solidFill>
                  <a:schemeClr val="bg1">
                    <a:lumMod val="75000"/>
                  </a:schemeClr>
                </a:solidFill>
                <a:sym typeface="Wingdings" panose="05000000000000000000" pitchFamily="2" charset="2"/>
              </a:rPr>
              <a:t>Tipos:</a:t>
            </a:r>
          </a:p>
          <a:p>
            <a:pPr marL="742950" lvl="1" indent="-285750">
              <a:lnSpc>
                <a:spcPct val="80000"/>
              </a:lnSpc>
              <a:buFont typeface="Arial" panose="020B0604020202020204" pitchFamily="34" charset="0"/>
              <a:buChar char="•"/>
            </a:pPr>
            <a:r>
              <a:rPr lang="en-US">
                <a:solidFill>
                  <a:schemeClr val="bg1">
                    <a:lumMod val="75000"/>
                  </a:schemeClr>
                </a:solidFill>
                <a:sym typeface="Wingdings" panose="05000000000000000000" pitchFamily="2" charset="2"/>
              </a:rPr>
              <a:t>Devanado serie, paralelo y compuesto</a:t>
            </a:r>
          </a:p>
          <a:p>
            <a:pPr marL="742950" lvl="1" indent="-285750">
              <a:lnSpc>
                <a:spcPct val="80000"/>
              </a:lnSpc>
              <a:buFont typeface="Arial" panose="020B0604020202020204" pitchFamily="34" charset="0"/>
              <a:buChar char="•"/>
            </a:pPr>
            <a:r>
              <a:rPr lang="en-US">
                <a:solidFill>
                  <a:schemeClr val="bg1">
                    <a:lumMod val="75000"/>
                  </a:schemeClr>
                </a:solidFill>
                <a:sym typeface="Wingdings" panose="05000000000000000000" pitchFamily="2" charset="2"/>
              </a:rPr>
              <a:t>Imanes permanentes</a:t>
            </a:r>
          </a:p>
        </p:txBody>
      </p:sp>
      <p:sp>
        <p:nvSpPr>
          <p:cNvPr id="9" name="CuadroTexto 8">
            <a:extLst>
              <a:ext uri="{FF2B5EF4-FFF2-40B4-BE49-F238E27FC236}">
                <a16:creationId xmlns:a16="http://schemas.microsoft.com/office/drawing/2014/main" id="{07ECB04D-7FBD-4EA5-AA32-0208AB6C1D46}"/>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65178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Motores </a:t>
            </a:r>
            <a:r>
              <a:rPr lang="es-ES" dirty="0" err="1"/>
              <a:t>brushless</a:t>
            </a:r>
            <a:r>
              <a:rPr lang="es-ES" dirty="0"/>
              <a:t> de imanes permanentes BLDC</a:t>
            </a:r>
          </a:p>
        </p:txBody>
      </p:sp>
      <p:sp>
        <p:nvSpPr>
          <p:cNvPr id="3" name="Marcador de contenido 2"/>
          <p:cNvSpPr>
            <a:spLocks noGrp="1"/>
          </p:cNvSpPr>
          <p:nvPr>
            <p:ph idx="1"/>
          </p:nvPr>
        </p:nvSpPr>
        <p:spPr>
          <a:xfrm>
            <a:off x="457200" y="1196752"/>
            <a:ext cx="3771900" cy="4929411"/>
          </a:xfrm>
        </p:spPr>
        <p:txBody>
          <a:bodyPr>
            <a:normAutofit/>
          </a:bodyPr>
          <a:lstStyle/>
          <a:p>
            <a:r>
              <a:rPr lang="es-ES" sz="2400" dirty="0"/>
              <a:t>Funcionamiento similar a los PMSM</a:t>
            </a:r>
          </a:p>
          <a:p>
            <a:r>
              <a:rPr lang="es-ES" sz="2400" dirty="0"/>
              <a:t>Circuitos electrónicos para la conmutación de las bobinas </a:t>
            </a:r>
            <a:r>
              <a:rPr lang="es-ES" sz="2400"/>
              <a:t>del estátor</a:t>
            </a:r>
            <a:endParaRPr lang="es-ES" sz="2400" dirty="0"/>
          </a:p>
          <a:p>
            <a:r>
              <a:rPr lang="es-ES" sz="2400" dirty="0">
                <a:sym typeface="Wingdings" panose="05000000000000000000" pitchFamily="2" charset="2"/>
              </a:rPr>
              <a:t>Sin chisporroteo:</a:t>
            </a:r>
          </a:p>
          <a:p>
            <a:pPr lvl="1"/>
            <a:r>
              <a:rPr lang="es-ES" sz="2000" dirty="0">
                <a:sym typeface="Wingdings" panose="05000000000000000000" pitchFamily="2" charset="2"/>
              </a:rPr>
              <a:t>menor mantenimiento </a:t>
            </a:r>
          </a:p>
          <a:p>
            <a:pPr lvl="1"/>
            <a:r>
              <a:rPr lang="es-ES" sz="2000" dirty="0">
                <a:sym typeface="Wingdings" panose="05000000000000000000" pitchFamily="2" charset="2"/>
              </a:rPr>
              <a:t>mayor vida media</a:t>
            </a:r>
          </a:p>
          <a:p>
            <a:pPr lvl="1"/>
            <a:r>
              <a:rPr lang="es-ES" sz="2000" dirty="0">
                <a:sym typeface="Wingdings" panose="05000000000000000000" pitchFamily="2" charset="2"/>
              </a:rPr>
              <a:t>menor emisión de interferencias electromagnéticas</a:t>
            </a:r>
          </a:p>
          <a:p>
            <a:endParaRPr lang="es-ES" dirty="0"/>
          </a:p>
          <a:p>
            <a:endParaRPr lang="es-ES" dirty="0"/>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15</a:t>
            </a:fld>
            <a:endParaRPr kumimoji="0" lang="es-ES"/>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684543" y="4057651"/>
            <a:ext cx="5335348" cy="2586037"/>
          </a:xfrm>
          <a:prstGeom prst="rect">
            <a:avLst/>
          </a:prstGeom>
        </p:spPr>
      </p:pic>
      <p:sp>
        <p:nvSpPr>
          <p:cNvPr id="7" name="CuadroTexto 6"/>
          <p:cNvSpPr txBox="1"/>
          <p:nvPr/>
        </p:nvSpPr>
        <p:spPr>
          <a:xfrm>
            <a:off x="871538" y="5715001"/>
            <a:ext cx="4349909" cy="769441"/>
          </a:xfrm>
          <a:prstGeom prst="rect">
            <a:avLst/>
          </a:prstGeom>
          <a:noFill/>
        </p:spPr>
        <p:txBody>
          <a:bodyPr wrap="none" rtlCol="0">
            <a:spAutoFit/>
          </a:bodyPr>
          <a:lstStyle/>
          <a:p>
            <a:r>
              <a:rPr lang="es-ES" sz="2800">
                <a:hlinkClick r:id="rId3"/>
              </a:rPr>
              <a:t>Video</a:t>
            </a:r>
            <a:endParaRPr lang="es-ES" sz="2800"/>
          </a:p>
          <a:p>
            <a:r>
              <a:rPr lang="es-ES" sz="1600"/>
              <a:t>https://www.youtube.com/watch?v=YqmB6jlUfR0</a:t>
            </a:r>
            <a:endParaRPr lang="es-ES" sz="1600" dirty="0"/>
          </a:p>
        </p:txBody>
      </p:sp>
      <p:pic>
        <p:nvPicPr>
          <p:cNvPr id="8" name="Imagen 7"/>
          <p:cNvPicPr>
            <a:picLocks noChangeAspect="1"/>
          </p:cNvPicPr>
          <p:nvPr/>
        </p:nvPicPr>
        <p:blipFill>
          <a:blip r:embed="rId4"/>
          <a:stretch>
            <a:fillRect/>
          </a:stretch>
        </p:blipFill>
        <p:spPr>
          <a:xfrm>
            <a:off x="4263131" y="1028700"/>
            <a:ext cx="4685341" cy="2895436"/>
          </a:xfrm>
          <a:prstGeom prst="rect">
            <a:avLst/>
          </a:prstGeom>
        </p:spPr>
      </p:pic>
      <p:sp>
        <p:nvSpPr>
          <p:cNvPr id="9" name="CuadroTexto 8">
            <a:extLst>
              <a:ext uri="{FF2B5EF4-FFF2-40B4-BE49-F238E27FC236}">
                <a16:creationId xmlns:a16="http://schemas.microsoft.com/office/drawing/2014/main" id="{18E54064-DE45-4413-8E76-A58138966B22}"/>
              </a:ext>
            </a:extLst>
          </p:cNvPr>
          <p:cNvSpPr txBox="1"/>
          <p:nvPr/>
        </p:nvSpPr>
        <p:spPr>
          <a:xfrm>
            <a:off x="34246" y="6488668"/>
            <a:ext cx="296876" cy="369332"/>
          </a:xfrm>
          <a:prstGeom prst="rect">
            <a:avLst/>
          </a:prstGeom>
          <a:noFill/>
        </p:spPr>
        <p:txBody>
          <a:bodyPr wrap="none" rtlCol="0">
            <a:spAutoFit/>
          </a:bodyPr>
          <a:lstStyle/>
          <a:p>
            <a:r>
              <a:rPr lang="es-ES"/>
              <a:t>E</a:t>
            </a:r>
          </a:p>
        </p:txBody>
      </p:sp>
      <p:sp>
        <p:nvSpPr>
          <p:cNvPr id="10" name="CuadroTexto 9">
            <a:extLst>
              <a:ext uri="{FF2B5EF4-FFF2-40B4-BE49-F238E27FC236}">
                <a16:creationId xmlns:a16="http://schemas.microsoft.com/office/drawing/2014/main" id="{6D8CE8BE-1254-4686-AAB4-F86EB5191546}"/>
              </a:ext>
            </a:extLst>
          </p:cNvPr>
          <p:cNvSpPr txBox="1"/>
          <p:nvPr/>
        </p:nvSpPr>
        <p:spPr>
          <a:xfrm>
            <a:off x="8741122" y="6459022"/>
            <a:ext cx="308098" cy="369332"/>
          </a:xfrm>
          <a:prstGeom prst="rect">
            <a:avLst/>
          </a:prstGeom>
          <a:noFill/>
        </p:spPr>
        <p:txBody>
          <a:bodyPr wrap="none" rtlCol="0">
            <a:spAutoFit/>
          </a:bodyPr>
          <a:lstStyle/>
          <a:p>
            <a:r>
              <a:rPr lang="es-ES"/>
              <a:t>C</a:t>
            </a:r>
          </a:p>
        </p:txBody>
      </p:sp>
      <p:cxnSp>
        <p:nvCxnSpPr>
          <p:cNvPr id="11" name="Conector recto de flecha 10">
            <a:extLst>
              <a:ext uri="{FF2B5EF4-FFF2-40B4-BE49-F238E27FC236}">
                <a16:creationId xmlns:a16="http://schemas.microsoft.com/office/drawing/2014/main" id="{B6AEF1C6-3F59-40AB-B9E7-72F822C7508D}"/>
              </a:ext>
            </a:extLst>
          </p:cNvPr>
          <p:cNvCxnSpPr/>
          <p:nvPr/>
        </p:nvCxnSpPr>
        <p:spPr>
          <a:xfrm flipH="1" flipV="1">
            <a:off x="8699296" y="6126163"/>
            <a:ext cx="193707" cy="332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7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E7FB5-0CD9-4CA3-A55A-76778E6CF83E}"/>
              </a:ext>
            </a:extLst>
          </p:cNvPr>
          <p:cNvSpPr>
            <a:spLocks noGrp="1"/>
          </p:cNvSpPr>
          <p:nvPr>
            <p:ph type="title"/>
          </p:nvPr>
        </p:nvSpPr>
        <p:spPr/>
        <p:txBody>
          <a:bodyPr/>
          <a:lstStyle/>
          <a:p>
            <a:r>
              <a:rPr lang="es-ES"/>
              <a:t>Brushless</a:t>
            </a:r>
          </a:p>
        </p:txBody>
      </p:sp>
      <p:pic>
        <p:nvPicPr>
          <p:cNvPr id="5" name="Brushless DC Motor (BLDC Motor)  - how it works">
            <a:hlinkClick r:id="" action="ppaction://media"/>
            <a:extLst>
              <a:ext uri="{FF2B5EF4-FFF2-40B4-BE49-F238E27FC236}">
                <a16:creationId xmlns:a16="http://schemas.microsoft.com/office/drawing/2014/main" id="{65688414-EE99-49F5-A65E-0671F79C37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4900" y="1560514"/>
            <a:ext cx="6934200" cy="3900488"/>
          </a:xfrm>
        </p:spPr>
      </p:pic>
      <p:sp>
        <p:nvSpPr>
          <p:cNvPr id="4" name="Marcador de número de diapositiva 3">
            <a:extLst>
              <a:ext uri="{FF2B5EF4-FFF2-40B4-BE49-F238E27FC236}">
                <a16:creationId xmlns:a16="http://schemas.microsoft.com/office/drawing/2014/main" id="{718B792E-5C8E-484B-90A9-91BA0CABECF8}"/>
              </a:ext>
            </a:extLst>
          </p:cNvPr>
          <p:cNvSpPr>
            <a:spLocks noGrp="1"/>
          </p:cNvSpPr>
          <p:nvPr>
            <p:ph type="sldNum" sz="quarter" idx="12"/>
          </p:nvPr>
        </p:nvSpPr>
        <p:spPr/>
        <p:txBody>
          <a:bodyPr/>
          <a:lstStyle/>
          <a:p>
            <a:fld id="{240D5ECE-8B49-45CD-BE81-EF81920D1969}" type="slidenum">
              <a:rPr lang="es-ES" smtClean="0"/>
              <a:pPr/>
              <a:t>16</a:t>
            </a:fld>
            <a:endParaRPr kumimoji="0" lang="es-ES"/>
          </a:p>
        </p:txBody>
      </p:sp>
    </p:spTree>
    <p:extLst>
      <p:ext uri="{BB962C8B-B14F-4D97-AF65-F5344CB8AC3E}">
        <p14:creationId xmlns:p14="http://schemas.microsoft.com/office/powerpoint/2010/main" val="35555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28600" y="609599"/>
            <a:ext cx="3008313" cy="1304925"/>
          </a:xfrm>
        </p:spPr>
        <p:txBody>
          <a:bodyPr>
            <a:noAutofit/>
          </a:bodyPr>
          <a:lstStyle/>
          <a:p>
            <a:r>
              <a:rPr lang="es-ES" sz="3200" dirty="0"/>
              <a:t>Motores AC</a:t>
            </a:r>
          </a:p>
        </p:txBody>
      </p:sp>
      <p:sp>
        <p:nvSpPr>
          <p:cNvPr id="7" name="Marcador de contenido 6"/>
          <p:cNvSpPr>
            <a:spLocks noGrp="1"/>
          </p:cNvSpPr>
          <p:nvPr>
            <p:ph idx="1"/>
          </p:nvPr>
        </p:nvSpPr>
        <p:spPr/>
        <p:txBody>
          <a:bodyPr/>
          <a:lstStyle/>
          <a:p>
            <a:r>
              <a:rPr lang="es-ES" dirty="0"/>
              <a:t>Generalidades</a:t>
            </a:r>
          </a:p>
          <a:p>
            <a:r>
              <a:rPr lang="es-ES" dirty="0"/>
              <a:t>Trifásicos de inducción</a:t>
            </a:r>
          </a:p>
          <a:p>
            <a:pPr lvl="1"/>
            <a:r>
              <a:rPr lang="es-ES" dirty="0"/>
              <a:t>Curva Par Velocidad</a:t>
            </a:r>
          </a:p>
          <a:p>
            <a:pPr lvl="1"/>
            <a:r>
              <a:rPr lang="es-ES" dirty="0"/>
              <a:t>Estabilidad</a:t>
            </a:r>
          </a:p>
          <a:p>
            <a:pPr lvl="1"/>
            <a:r>
              <a:rPr lang="es-ES" dirty="0"/>
              <a:t>Convertidores de frecuencia</a:t>
            </a:r>
          </a:p>
          <a:p>
            <a:r>
              <a:rPr lang="es-ES" dirty="0"/>
              <a:t>Trifásicos síncronos</a:t>
            </a:r>
          </a:p>
          <a:p>
            <a:r>
              <a:rPr lang="es-ES" dirty="0"/>
              <a:t>Monofásicos</a:t>
            </a:r>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2</a:t>
            </a:fld>
            <a:endParaRPr kumimoji="0" lang="es-ES"/>
          </a:p>
        </p:txBody>
      </p:sp>
      <p:sp>
        <p:nvSpPr>
          <p:cNvPr id="5" name="CuadroTexto 4"/>
          <p:cNvSpPr txBox="1"/>
          <p:nvPr/>
        </p:nvSpPr>
        <p:spPr>
          <a:xfrm>
            <a:off x="914400" y="2185988"/>
            <a:ext cx="813043" cy="1446550"/>
          </a:xfrm>
          <a:prstGeom prst="rect">
            <a:avLst/>
          </a:prstGeom>
          <a:noFill/>
        </p:spPr>
        <p:txBody>
          <a:bodyPr wrap="none" rtlCol="0">
            <a:spAutoFit/>
          </a:bodyPr>
          <a:lstStyle/>
          <a:p>
            <a:r>
              <a:rPr lang="es-ES" sz="8800" b="1" dirty="0">
                <a:solidFill>
                  <a:schemeClr val="bg1">
                    <a:lumMod val="50000"/>
                  </a:schemeClr>
                </a:solidFill>
                <a:latin typeface="Arial" panose="020B0604020202020204" pitchFamily="34" charset="0"/>
                <a:cs typeface="Arial" panose="020B0604020202020204" pitchFamily="34" charset="0"/>
              </a:rPr>
              <a:t>1</a:t>
            </a:r>
            <a:endParaRPr lang="es-ES"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77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rotWithShape="1">
          <a:blip r:embed="rId2"/>
          <a:srcRect t="4086" b="5514"/>
          <a:stretch/>
        </p:blipFill>
        <p:spPr>
          <a:xfrm>
            <a:off x="4629512" y="2471738"/>
            <a:ext cx="4072761" cy="2528888"/>
          </a:xfrm>
          <a:prstGeom prst="rect">
            <a:avLst/>
          </a:prstGeom>
        </p:spPr>
      </p:pic>
      <p:sp>
        <p:nvSpPr>
          <p:cNvPr id="5" name="Título 4"/>
          <p:cNvSpPr>
            <a:spLocks noGrp="1"/>
          </p:cNvSpPr>
          <p:nvPr>
            <p:ph type="title"/>
          </p:nvPr>
        </p:nvSpPr>
        <p:spPr/>
        <p:txBody>
          <a:bodyPr/>
          <a:lstStyle/>
          <a:p>
            <a:r>
              <a:rPr lang="es-ES" dirty="0"/>
              <a:t>Motores AC. Generalidades</a:t>
            </a:r>
          </a:p>
        </p:txBody>
      </p:sp>
      <p:sp>
        <p:nvSpPr>
          <p:cNvPr id="6" name="Marcador de contenido 5"/>
          <p:cNvSpPr>
            <a:spLocks noGrp="1"/>
          </p:cNvSpPr>
          <p:nvPr>
            <p:ph sz="half" idx="1"/>
          </p:nvPr>
        </p:nvSpPr>
        <p:spPr>
          <a:xfrm>
            <a:off x="457200" y="1268760"/>
            <a:ext cx="8291264" cy="5374928"/>
          </a:xfrm>
        </p:spPr>
        <p:txBody>
          <a:bodyPr>
            <a:normAutofit fontScale="92500" lnSpcReduction="10000"/>
          </a:bodyPr>
          <a:lstStyle/>
          <a:p>
            <a:r>
              <a:rPr lang="es-ES" dirty="0"/>
              <a:t>Corriente alterna: la típica en usos industriales, comerciales y residenciales.</a:t>
            </a:r>
          </a:p>
          <a:p>
            <a:r>
              <a:rPr lang="es-ES" dirty="0"/>
              <a:t>Puede ser monofásica o trifásica.</a:t>
            </a:r>
          </a:p>
          <a:p>
            <a:endParaRPr lang="es-ES" dirty="0"/>
          </a:p>
          <a:p>
            <a:endParaRPr lang="es-ES" dirty="0"/>
          </a:p>
          <a:p>
            <a:endParaRPr lang="es-ES" dirty="0"/>
          </a:p>
          <a:p>
            <a:endParaRPr lang="es-ES" dirty="0"/>
          </a:p>
          <a:p>
            <a:endParaRPr lang="es-ES" dirty="0"/>
          </a:p>
          <a:p>
            <a:endParaRPr lang="es-ES" dirty="0"/>
          </a:p>
          <a:p>
            <a:r>
              <a:rPr lang="es-ES" dirty="0"/>
              <a:t>Aumentar la tensión reduce el consumo de intensidad para una determinada potencia</a:t>
            </a:r>
          </a:p>
          <a:p>
            <a:r>
              <a:rPr lang="es-ES" dirty="0"/>
              <a:t>Mayor intensidad circulante </a:t>
            </a:r>
            <a:r>
              <a:rPr lang="es-ES" dirty="0">
                <a:sym typeface="Wingdings" panose="05000000000000000000" pitchFamily="2" charset="2"/>
              </a:rPr>
              <a:t> más pérdidas Joule</a:t>
            </a:r>
            <a:endParaRPr lang="es-ES" dirty="0"/>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3</a:t>
            </a:fld>
            <a:endParaRPr kumimoji="0" lang="es-ES"/>
          </a:p>
        </p:txBody>
      </p:sp>
      <p:pic>
        <p:nvPicPr>
          <p:cNvPr id="8" name="Picture 3"/>
          <p:cNvPicPr>
            <a:picLocks noChangeAspect="1"/>
          </p:cNvPicPr>
          <p:nvPr/>
        </p:nvPicPr>
        <p:blipFill>
          <a:blip r:embed="rId3"/>
          <a:stretch>
            <a:fillRect/>
          </a:stretch>
        </p:blipFill>
        <p:spPr>
          <a:xfrm>
            <a:off x="404718" y="2521432"/>
            <a:ext cx="4265555" cy="2169257"/>
          </a:xfrm>
          <a:prstGeom prst="rect">
            <a:avLst/>
          </a:prstGeom>
        </p:spPr>
      </p:pic>
      <p:sp>
        <p:nvSpPr>
          <p:cNvPr id="9" name="CuadroTexto 8">
            <a:extLst>
              <a:ext uri="{FF2B5EF4-FFF2-40B4-BE49-F238E27FC236}">
                <a16:creationId xmlns:a16="http://schemas.microsoft.com/office/drawing/2014/main" id="{BA6644BD-8885-41A0-A009-59BDD8DA06D7}"/>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1527125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Componentes</a:t>
            </a:r>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4</a:t>
            </a:fld>
            <a:endParaRPr kumimoji="0" lang="es-ES"/>
          </a:p>
        </p:txBody>
      </p:sp>
      <p:sp>
        <p:nvSpPr>
          <p:cNvPr id="5" name="Rectangle 3"/>
          <p:cNvSpPr txBox="1">
            <a:spLocks noChangeArrowheads="1"/>
          </p:cNvSpPr>
          <p:nvPr/>
        </p:nvSpPr>
        <p:spPr>
          <a:xfrm>
            <a:off x="0" y="1150430"/>
            <a:ext cx="5342891" cy="46706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0" lang="es-ES" sz="28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400" kern="1200">
                <a:solidFill>
                  <a:schemeClr val="accent6">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18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r>
              <a:rPr lang="es-ES" dirty="0"/>
              <a:t>Componentes principales:</a:t>
            </a:r>
          </a:p>
          <a:p>
            <a:pPr lvl="1"/>
            <a:r>
              <a:rPr lang="es-ES" dirty="0"/>
              <a:t>Estator: es el elemento estático</a:t>
            </a:r>
          </a:p>
          <a:p>
            <a:pPr lvl="1"/>
            <a:r>
              <a:rPr lang="es-ES" dirty="0"/>
              <a:t>Rotor: el elemento móvil, unido al eje del motor </a:t>
            </a:r>
          </a:p>
        </p:txBody>
      </p:sp>
      <p:pic>
        <p:nvPicPr>
          <p:cNvPr id="7" name="Image" descr="Figure 21–1&#10;Exploded view of components for an AC electric induction motor. Shows the primary components and how they are positioned relative to each other. The delivery of output power from the motor is through the shaft that typically runs from the rear bearing through the front of the frame extending out&#10;to enable connection to the driven machine or to mount a power-transmission element such as a gear, belt sheave, or chain sprocket. The shaft is supported by two precision bearings, typically rolling contact&#10;type, that accurately locate the axis concentric with that of the housing. The rotor of the motor is fixed to the shaft between the two bearings. The rotor reacts electromagnetically with the windings in the stator that is fitted inside the stationary housing. This particular motor style is called a totally enclosed, fan cooled AC electric induction motor, TEFC for short. The fan on the left side that rotates with the motor shaft&#10;and draws air over the housing and out the rear cover to remove heat generated by the induction process."/>
          <p:cNvPicPr>
            <a:picLocks noGrp="1" noChangeAspect="1"/>
          </p:cNvPicPr>
          <p:nvPr>
            <p:ph sz="quarter" idx="4294967295"/>
          </p:nvPr>
        </p:nvPicPr>
        <p:blipFill>
          <a:blip r:embed="rId2" cstate="email">
            <a:extLst>
              <a:ext uri="{28A0092B-C50C-407E-A947-70E740481C1C}">
                <a14:useLocalDpi xmlns:a14="http://schemas.microsoft.com/office/drawing/2010/main" val="0"/>
              </a:ext>
            </a:extLst>
          </a:blip>
          <a:stretch>
            <a:fillRect/>
          </a:stretch>
        </p:blipFill>
        <p:spPr>
          <a:xfrm>
            <a:off x="471804" y="3036886"/>
            <a:ext cx="8171816" cy="3368675"/>
          </a:xfrm>
          <a:prstGeom prst="rect">
            <a:avLst/>
          </a:prstGeom>
        </p:spPr>
      </p:pic>
      <p:pic>
        <p:nvPicPr>
          <p:cNvPr id="4098" name="Picture 2" descr="Monografia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651" y="996156"/>
            <a:ext cx="3457575"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D60499E-B39D-4CED-806A-3BE7C235DC59}"/>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166196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Motores AC. Principio de operación</a:t>
            </a:r>
          </a:p>
        </p:txBody>
      </p:sp>
      <mc:AlternateContent xmlns:mc="http://schemas.openxmlformats.org/markup-compatibility/2006" xmlns:a14="http://schemas.microsoft.com/office/drawing/2010/main">
        <mc:Choice Requires="a14">
          <p:sp>
            <p:nvSpPr>
              <p:cNvPr id="155651" name="Rectangle 3"/>
              <p:cNvSpPr>
                <a:spLocks noGrp="1" noChangeArrowheads="1"/>
              </p:cNvSpPr>
              <p:nvPr>
                <p:ph idx="1"/>
              </p:nvPr>
            </p:nvSpPr>
            <p:spPr>
              <a:xfrm>
                <a:off x="457200" y="1196752"/>
                <a:ext cx="8382000" cy="5265008"/>
              </a:xfrm>
            </p:spPr>
            <p:txBody>
              <a:bodyPr>
                <a:normAutofit fontScale="85000" lnSpcReduction="20000"/>
              </a:bodyPr>
              <a:lstStyle/>
              <a:p>
                <a:r>
                  <a:rPr lang="es-ES" dirty="0">
                    <a:solidFill>
                      <a:schemeClr val="accent6">
                        <a:lumMod val="75000"/>
                      </a:schemeClr>
                    </a:solidFill>
                  </a:rPr>
                  <a:t>En el estator:</a:t>
                </a:r>
              </a:p>
              <a:p>
                <a:pPr lvl="1"/>
                <a:r>
                  <a:rPr lang="es-ES" dirty="0">
                    <a:solidFill>
                      <a:schemeClr val="accent5">
                        <a:lumMod val="50000"/>
                      </a:schemeClr>
                    </a:solidFill>
                  </a:rPr>
                  <a:t>Las intensidades que circulan por los devanados crean campos electromagnéticos que atraviesan los conductores del rotor. </a:t>
                </a:r>
              </a:p>
              <a:p>
                <a:pPr lvl="1"/>
                <a:r>
                  <a:rPr lang="es-ES" dirty="0">
                    <a:solidFill>
                      <a:schemeClr val="accent5">
                        <a:lumMod val="50000"/>
                      </a:schemeClr>
                    </a:solidFill>
                  </a:rPr>
                  <a:t>Ese campo magnético va girando en el interior del estator a velocidad </a:t>
                </a:r>
                <a14:m>
                  <m:oMath xmlns:m="http://schemas.openxmlformats.org/officeDocument/2006/math">
                    <m:sSub>
                      <m:sSubPr>
                        <m:ctrlPr>
                          <a:rPr lang="el-GR" i="1" smtClean="0">
                            <a:solidFill>
                              <a:schemeClr val="accent5">
                                <a:lumMod val="50000"/>
                              </a:schemeClr>
                            </a:solidFill>
                            <a:latin typeface="Cambria Math" panose="02040503050406030204" pitchFamily="18" charset="0"/>
                            <a:ea typeface="Cambria Math" panose="02040503050406030204" pitchFamily="18" charset="0"/>
                          </a:rPr>
                        </m:ctrlPr>
                      </m:sSubPr>
                      <m:e>
                        <m:r>
                          <m:rPr>
                            <m:sty m:val="p"/>
                          </m:rPr>
                          <a:rPr lang="el-GR" i="1">
                            <a:solidFill>
                              <a:schemeClr val="accent5">
                                <a:lumMod val="50000"/>
                              </a:schemeClr>
                            </a:solidFill>
                            <a:latin typeface="Cambria Math" panose="02040503050406030204" pitchFamily="18" charset="0"/>
                            <a:ea typeface="Cambria Math" panose="02040503050406030204" pitchFamily="18" charset="0"/>
                          </a:rPr>
                          <m:t>Ω</m:t>
                        </m:r>
                      </m:e>
                      <m:sub>
                        <m:r>
                          <a:rPr lang="es-ES" b="0" i="1" smtClean="0">
                            <a:solidFill>
                              <a:schemeClr val="accent5">
                                <a:lumMod val="50000"/>
                              </a:schemeClr>
                            </a:solidFill>
                            <a:latin typeface="Cambria Math" panose="02040503050406030204" pitchFamily="18" charset="0"/>
                            <a:ea typeface="Cambria Math" panose="02040503050406030204" pitchFamily="18" charset="0"/>
                          </a:rPr>
                          <m:t>𝑠</m:t>
                        </m:r>
                      </m:sub>
                    </m:sSub>
                    <m:r>
                      <a:rPr lang="es-ES" b="0" i="1" smtClean="0">
                        <a:solidFill>
                          <a:schemeClr val="accent5">
                            <a:lumMod val="50000"/>
                          </a:schemeClr>
                        </a:solidFill>
                        <a:latin typeface="Cambria Math" panose="02040503050406030204" pitchFamily="18" charset="0"/>
                        <a:ea typeface="Cambria Math" panose="02040503050406030204" pitchFamily="18" charset="0"/>
                      </a:rPr>
                      <m:t>=</m:t>
                    </m:r>
                    <m:f>
                      <m:fPr>
                        <m:ctrlPr>
                          <a:rPr lang="es-ES" b="0" i="1" smtClean="0">
                            <a:solidFill>
                              <a:schemeClr val="accent5">
                                <a:lumMod val="50000"/>
                              </a:schemeClr>
                            </a:solidFill>
                            <a:latin typeface="Cambria Math" panose="02040503050406030204" pitchFamily="18" charset="0"/>
                            <a:ea typeface="Cambria Math" panose="02040503050406030204" pitchFamily="18" charset="0"/>
                          </a:rPr>
                        </m:ctrlPr>
                      </m:fPr>
                      <m:num>
                        <m:r>
                          <a:rPr lang="es-ES" b="0" i="1" smtClean="0">
                            <a:solidFill>
                              <a:schemeClr val="accent5">
                                <a:lumMod val="50000"/>
                              </a:schemeClr>
                            </a:solidFill>
                            <a:latin typeface="Cambria Math" panose="02040503050406030204" pitchFamily="18" charset="0"/>
                            <a:ea typeface="Cambria Math" panose="02040503050406030204" pitchFamily="18" charset="0"/>
                          </a:rPr>
                          <m:t>60 </m:t>
                        </m:r>
                        <m:r>
                          <a:rPr lang="es-ES" b="0" i="1" smtClean="0">
                            <a:solidFill>
                              <a:schemeClr val="accent5">
                                <a:lumMod val="50000"/>
                              </a:schemeClr>
                            </a:solidFill>
                            <a:latin typeface="Cambria Math" panose="02040503050406030204" pitchFamily="18" charset="0"/>
                            <a:ea typeface="Cambria Math" panose="02040503050406030204" pitchFamily="18" charset="0"/>
                          </a:rPr>
                          <m:t>𝑓</m:t>
                        </m:r>
                      </m:num>
                      <m:den>
                        <m:r>
                          <a:rPr lang="es-ES" b="0" i="1" smtClean="0">
                            <a:solidFill>
                              <a:schemeClr val="accent5">
                                <a:lumMod val="50000"/>
                              </a:schemeClr>
                            </a:solidFill>
                            <a:latin typeface="Cambria Math" panose="02040503050406030204" pitchFamily="18" charset="0"/>
                            <a:ea typeface="Cambria Math" panose="02040503050406030204" pitchFamily="18" charset="0"/>
                          </a:rPr>
                          <m:t>𝑛𝑝𝑝</m:t>
                        </m:r>
                      </m:den>
                    </m:f>
                  </m:oMath>
                </a14:m>
                <a:r>
                  <a:rPr lang="es-ES" dirty="0">
                    <a:solidFill>
                      <a:schemeClr val="accent5">
                        <a:lumMod val="50000"/>
                      </a:schemeClr>
                    </a:solidFill>
                  </a:rPr>
                  <a:t>, típicamente 3000 rpm, 1500 rpm, 1000 rpm</a:t>
                </a:r>
              </a:p>
              <a:p>
                <a:r>
                  <a:rPr lang="es-ES" dirty="0">
                    <a:solidFill>
                      <a:schemeClr val="accent6">
                        <a:lumMod val="75000"/>
                      </a:schemeClr>
                    </a:solidFill>
                  </a:rPr>
                  <a:t>En el rotor existen diferentes posibilidades:</a:t>
                </a:r>
              </a:p>
              <a:p>
                <a:pPr lvl="1"/>
                <a:r>
                  <a:rPr lang="es-ES" dirty="0">
                    <a:solidFill>
                      <a:schemeClr val="accent5">
                        <a:lumMod val="50000"/>
                      </a:schemeClr>
                    </a:solidFill>
                  </a:rPr>
                  <a:t>Motores de inducción:</a:t>
                </a:r>
              </a:p>
              <a:p>
                <a:pPr lvl="2"/>
                <a:r>
                  <a:rPr lang="es-ES" sz="2400" dirty="0">
                    <a:solidFill>
                      <a:schemeClr val="bg1">
                        <a:lumMod val="75000"/>
                      </a:schemeClr>
                    </a:solidFill>
                  </a:rPr>
                  <a:t>De jaula de ardilla</a:t>
                </a:r>
              </a:p>
              <a:p>
                <a:pPr lvl="2"/>
                <a:r>
                  <a:rPr lang="es-ES" sz="2400" dirty="0">
                    <a:solidFill>
                      <a:schemeClr val="bg1">
                        <a:lumMod val="75000"/>
                      </a:schemeClr>
                    </a:solidFill>
                  </a:rPr>
                  <a:t>De rotor bobinado</a:t>
                </a:r>
              </a:p>
              <a:p>
                <a:pPr lvl="1"/>
                <a:r>
                  <a:rPr lang="es-ES" dirty="0">
                    <a:solidFill>
                      <a:schemeClr val="accent5">
                        <a:lumMod val="50000"/>
                      </a:schemeClr>
                    </a:solidFill>
                  </a:rPr>
                  <a:t>Motores síncronos: </a:t>
                </a:r>
              </a:p>
              <a:p>
                <a:pPr lvl="2"/>
                <a:r>
                  <a:rPr lang="es-ES" sz="2400" dirty="0" err="1">
                    <a:solidFill>
                      <a:schemeClr val="bg1">
                        <a:lumMod val="75000"/>
                      </a:schemeClr>
                    </a:solidFill>
                  </a:rPr>
                  <a:t>Autoexcitados</a:t>
                </a:r>
                <a:endParaRPr lang="es-ES" sz="2400" dirty="0">
                  <a:solidFill>
                    <a:schemeClr val="bg1">
                      <a:lumMod val="75000"/>
                    </a:schemeClr>
                  </a:solidFill>
                </a:endParaRPr>
              </a:p>
              <a:p>
                <a:pPr lvl="2"/>
                <a:r>
                  <a:rPr lang="es-ES" sz="2400" dirty="0">
                    <a:solidFill>
                      <a:schemeClr val="bg1">
                        <a:lumMod val="75000"/>
                      </a:schemeClr>
                    </a:solidFill>
                  </a:rPr>
                  <a:t>De imanes permanentes (PMSM)</a:t>
                </a:r>
              </a:p>
              <a:p>
                <a:pPr lvl="2"/>
                <a:r>
                  <a:rPr lang="es-ES" sz="2400" dirty="0">
                    <a:solidFill>
                      <a:schemeClr val="bg1">
                        <a:lumMod val="75000"/>
                      </a:schemeClr>
                    </a:solidFill>
                  </a:rPr>
                  <a:t>De reluctancia variable</a:t>
                </a:r>
              </a:p>
              <a:p>
                <a:r>
                  <a:rPr lang="es-ES" dirty="0">
                    <a:solidFill>
                      <a:schemeClr val="accent6">
                        <a:lumMod val="75000"/>
                      </a:schemeClr>
                    </a:solidFill>
                  </a:rPr>
                  <a:t>Generalmente, con modificaciones constructivas, una máquina eléctrica puede funcionar como generador o motor.</a:t>
                </a:r>
              </a:p>
            </p:txBody>
          </p:sp>
        </mc:Choice>
        <mc:Fallback xmlns="">
          <p:sp>
            <p:nvSpPr>
              <p:cNvPr id="155651" name="Rectangle 3"/>
              <p:cNvSpPr>
                <a:spLocks noGrp="1" noRot="1" noChangeAspect="1" noMove="1" noResize="1" noEditPoints="1" noAdjustHandles="1" noChangeArrowheads="1" noChangeShapeType="1" noTextEdit="1"/>
              </p:cNvSpPr>
              <p:nvPr>
                <p:ph idx="1"/>
              </p:nvPr>
            </p:nvSpPr>
            <p:spPr>
              <a:xfrm>
                <a:off x="457200" y="1196752"/>
                <a:ext cx="8382000" cy="5265008"/>
              </a:xfrm>
              <a:blipFill>
                <a:blip r:embed="rId3"/>
                <a:stretch>
                  <a:fillRect l="-945" t="-2199" r="-727"/>
                </a:stretch>
              </a:blipFill>
            </p:spPr>
            <p:txBody>
              <a:bodyPr/>
              <a:lstStyle/>
              <a:p>
                <a:r>
                  <a:rPr lang="es-ES">
                    <a:noFill/>
                  </a:rPr>
                  <a:t> </a:t>
                </a:r>
              </a:p>
            </p:txBody>
          </p:sp>
        </mc:Fallback>
      </mc:AlternateContent>
      <p:sp>
        <p:nvSpPr>
          <p:cNvPr id="6" name="Slide Number Placeholder 5"/>
          <p:cNvSpPr>
            <a:spLocks noGrp="1"/>
          </p:cNvSpPr>
          <p:nvPr>
            <p:ph type="sldNum" sz="quarter" idx="12"/>
          </p:nvPr>
        </p:nvSpPr>
        <p:spPr/>
        <p:txBody>
          <a:bodyPr/>
          <a:lstStyle/>
          <a:p>
            <a:fld id="{3667A620-8CCB-49A0-A855-05DCF2007AAC}" type="slidenum">
              <a:rPr lang="en-US" altLang="en-US"/>
              <a:pPr/>
              <a:t>5</a:t>
            </a:fld>
            <a:endParaRPr lang="en-US" altLang="en-US"/>
          </a:p>
        </p:txBody>
      </p:sp>
      <p:sp>
        <p:nvSpPr>
          <p:cNvPr id="5" name="CuadroTexto 4">
            <a:extLst>
              <a:ext uri="{FF2B5EF4-FFF2-40B4-BE49-F238E27FC236}">
                <a16:creationId xmlns:a16="http://schemas.microsoft.com/office/drawing/2014/main" id="{8DCD90EF-A99F-414B-870C-6B9A464ABC6D}"/>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180303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Motores de Inducción o trifásicos asíncronos</a:t>
            </a:r>
          </a:p>
        </p:txBody>
      </p:sp>
      <mc:AlternateContent xmlns:mc="http://schemas.openxmlformats.org/markup-compatibility/2006" xmlns:a14="http://schemas.microsoft.com/office/drawing/2010/main">
        <mc:Choice Requires="a14">
          <p:sp>
            <p:nvSpPr>
              <p:cNvPr id="6" name="Marcador de contenido 5"/>
              <p:cNvSpPr>
                <a:spLocks noGrp="1"/>
              </p:cNvSpPr>
              <p:nvPr>
                <p:ph sz="half" idx="1"/>
              </p:nvPr>
            </p:nvSpPr>
            <p:spPr>
              <a:xfrm>
                <a:off x="457200" y="1268760"/>
                <a:ext cx="8291264" cy="5289203"/>
              </a:xfrm>
            </p:spPr>
            <p:txBody>
              <a:bodyPr>
                <a:normAutofit fontScale="92500" lnSpcReduction="10000"/>
              </a:bodyPr>
              <a:lstStyle/>
              <a:p>
                <a:r>
                  <a:rPr lang="es-ES" dirty="0"/>
                  <a:t>Se inducen intensidades que interactúan con el campo magnético, produciendo una fuerza tangencial</a:t>
                </a:r>
              </a:p>
              <a:p>
                <a:r>
                  <a:rPr lang="es-ES" dirty="0"/>
                  <a:t>Muy robustos, baratos, sin imanes </a:t>
                </a:r>
              </a:p>
              <a:p>
                <a:r>
                  <a:rPr lang="es-ES" dirty="0"/>
                  <a:t>Sin escobillas </a:t>
                </a:r>
                <a:r>
                  <a:rPr lang="es-ES" dirty="0">
                    <a:sym typeface="Wingdings" panose="05000000000000000000" pitchFamily="2" charset="2"/>
                  </a:rPr>
                  <a:t> </a:t>
                </a:r>
                <a:r>
                  <a:rPr lang="es-ES" dirty="0"/>
                  <a:t>No requieren </a:t>
                </a:r>
                <a:br>
                  <a:rPr lang="es-ES" dirty="0"/>
                </a:br>
                <a:r>
                  <a:rPr lang="es-ES" dirty="0"/>
                  <a:t>mantenimiento</a:t>
                </a:r>
              </a:p>
              <a:p>
                <a:r>
                  <a:rPr lang="es-ES" dirty="0"/>
                  <a:t>Velocidad cuasi-constante</a:t>
                </a:r>
                <a:br>
                  <a:rPr lang="es-ES" dirty="0"/>
                </a:br>
                <a:r>
                  <a:rPr lang="es-ES" dirty="0"/>
                  <a:t>Motor: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oMath>
                </a14:m>
                <a:r>
                  <a:rPr lang="es-ES">
                    <a:ea typeface="Cambria Math" panose="02040503050406030204" pitchFamily="18" charset="0"/>
                  </a:rPr>
                  <a:t> un poco por debajo de </a:t>
                </a:r>
                <a14:m>
                  <m:oMath xmlns:m="http://schemas.openxmlformats.org/officeDocument/2006/math">
                    <m:sSub>
                      <m:sSubPr>
                        <m:ctrlPr>
                          <a:rPr lang="el-GR" i="1">
                            <a:solidFill>
                              <a:schemeClr val="accent5">
                                <a:lumMod val="50000"/>
                              </a:schemeClr>
                            </a:solidFill>
                            <a:latin typeface="Cambria Math" panose="02040503050406030204" pitchFamily="18" charset="0"/>
                            <a:ea typeface="Cambria Math" panose="02040503050406030204" pitchFamily="18" charset="0"/>
                          </a:rPr>
                        </m:ctrlPr>
                      </m:sSubPr>
                      <m:e>
                        <m:r>
                          <m:rPr>
                            <m:sty m:val="p"/>
                          </m:rPr>
                          <a:rPr lang="el-GR" i="1">
                            <a:solidFill>
                              <a:schemeClr val="accent5">
                                <a:lumMod val="50000"/>
                              </a:schemeClr>
                            </a:solidFill>
                            <a:latin typeface="Cambria Math" panose="02040503050406030204" pitchFamily="18" charset="0"/>
                            <a:ea typeface="Cambria Math" panose="02040503050406030204" pitchFamily="18" charset="0"/>
                          </a:rPr>
                          <m:t>Ω</m:t>
                        </m:r>
                      </m:e>
                      <m:sub>
                        <m:r>
                          <a:rPr lang="es-ES" i="1">
                            <a:solidFill>
                              <a:schemeClr val="accent5">
                                <a:lumMod val="50000"/>
                              </a:schemeClr>
                            </a:solidFill>
                            <a:latin typeface="Cambria Math" panose="02040503050406030204" pitchFamily="18" charset="0"/>
                            <a:ea typeface="Cambria Math" panose="02040503050406030204" pitchFamily="18" charset="0"/>
                          </a:rPr>
                          <m:t>𝑠</m:t>
                        </m:r>
                      </m:sub>
                    </m:sSub>
                  </m:oMath>
                </a14:m>
                <a:endParaRPr lang="es-ES">
                  <a:ea typeface="Cambria Math" panose="02040503050406030204" pitchFamily="18" charset="0"/>
                </a:endParaRPr>
              </a:p>
              <a:p>
                <a:pPr marL="0" indent="0">
                  <a:buNone/>
                </a:pPr>
                <a:r>
                  <a:rPr lang="es-ES">
                    <a:ea typeface="Cambria Math" panose="02040503050406030204" pitchFamily="18" charset="0"/>
                  </a:rPr>
                  <a:t>    Generador: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r>
                  <a:rPr lang="es-ES">
                    <a:ea typeface="Cambria Math" panose="02040503050406030204" pitchFamily="18" charset="0"/>
                  </a:rPr>
                  <a:t> un poco por encima de </a:t>
                </a:r>
                <a14:m>
                  <m:oMath xmlns:m="http://schemas.openxmlformats.org/officeDocument/2006/math">
                    <m:sSub>
                      <m:sSubPr>
                        <m:ctrlPr>
                          <a:rPr lang="el-GR" i="1">
                            <a:solidFill>
                              <a:schemeClr val="accent5">
                                <a:lumMod val="50000"/>
                              </a:schemeClr>
                            </a:solidFill>
                            <a:latin typeface="Cambria Math" panose="02040503050406030204" pitchFamily="18" charset="0"/>
                            <a:ea typeface="Cambria Math" panose="02040503050406030204" pitchFamily="18" charset="0"/>
                          </a:rPr>
                        </m:ctrlPr>
                      </m:sSubPr>
                      <m:e>
                        <m:r>
                          <m:rPr>
                            <m:sty m:val="p"/>
                          </m:rPr>
                          <a:rPr lang="el-GR" i="1">
                            <a:solidFill>
                              <a:schemeClr val="accent5">
                                <a:lumMod val="50000"/>
                              </a:schemeClr>
                            </a:solidFill>
                            <a:latin typeface="Cambria Math" panose="02040503050406030204" pitchFamily="18" charset="0"/>
                            <a:ea typeface="Cambria Math" panose="02040503050406030204" pitchFamily="18" charset="0"/>
                          </a:rPr>
                          <m:t>Ω</m:t>
                        </m:r>
                      </m:e>
                      <m:sub>
                        <m:r>
                          <a:rPr lang="es-ES" i="1">
                            <a:solidFill>
                              <a:schemeClr val="accent5">
                                <a:lumMod val="50000"/>
                              </a:schemeClr>
                            </a:solidFill>
                            <a:latin typeface="Cambria Math" panose="02040503050406030204" pitchFamily="18" charset="0"/>
                            <a:ea typeface="Cambria Math" panose="02040503050406030204" pitchFamily="18" charset="0"/>
                          </a:rPr>
                          <m:t>𝑠</m:t>
                        </m:r>
                      </m:sub>
                    </m:sSub>
                  </m:oMath>
                </a14:m>
                <a:endParaRPr lang="es-ES">
                  <a:ea typeface="Cambria Math" panose="02040503050406030204" pitchFamily="18" charset="0"/>
                </a:endParaRPr>
              </a:p>
              <a:p>
                <a:r>
                  <a:rPr lang="es-ES" dirty="0"/>
                  <a:t>En accionamientos que no requieren control de velocidad</a:t>
                </a:r>
              </a:p>
              <a:p>
                <a:r>
                  <a:rPr lang="es-ES" dirty="0"/>
                  <a:t>Con ciertas modificaciones </a:t>
                </a:r>
                <a:r>
                  <a:rPr lang="es-ES" dirty="0">
                    <a:sym typeface="Wingdings" panose="05000000000000000000" pitchFamily="2" charset="2"/>
                  </a:rPr>
                  <a:t> pueden funcionar como generador (turbinas eólicas)</a:t>
                </a:r>
                <a:endParaRPr lang="es-ES" dirty="0"/>
              </a:p>
              <a:p>
                <a:r>
                  <a:rPr lang="es-ES" dirty="0"/>
                  <a:t>También, empleando un variador de frecuencia, si el control de velocidad no requiere precisión</a:t>
                </a:r>
              </a:p>
            </p:txBody>
          </p:sp>
        </mc:Choice>
        <mc:Fallback xmlns="">
          <p:sp>
            <p:nvSpPr>
              <p:cNvPr id="6" name="Marcador de contenido 5"/>
              <p:cNvSpPr>
                <a:spLocks noGrp="1" noRot="1" noChangeAspect="1" noMove="1" noResize="1" noEditPoints="1" noAdjustHandles="1" noChangeArrowheads="1" noChangeShapeType="1" noTextEdit="1"/>
              </p:cNvSpPr>
              <p:nvPr>
                <p:ph sz="half" idx="1"/>
              </p:nvPr>
            </p:nvSpPr>
            <p:spPr>
              <a:xfrm>
                <a:off x="457200" y="1268760"/>
                <a:ext cx="8291264" cy="5289203"/>
              </a:xfrm>
              <a:blipFill>
                <a:blip r:embed="rId2"/>
                <a:stretch>
                  <a:fillRect l="-1103" t="-1728" r="-294" b="-2880"/>
                </a:stretch>
              </a:blipFill>
            </p:spPr>
            <p:txBody>
              <a:bodyPr/>
              <a:lstStyle/>
              <a:p>
                <a:r>
                  <a:rPr lang="es-ES">
                    <a:noFill/>
                  </a:rPr>
                  <a:t> </a:t>
                </a:r>
              </a:p>
            </p:txBody>
          </p:sp>
        </mc:Fallback>
      </mc:AlternateContent>
      <p:sp>
        <p:nvSpPr>
          <p:cNvPr id="4" name="Marcador de número de diapositiva 3"/>
          <p:cNvSpPr>
            <a:spLocks noGrp="1"/>
          </p:cNvSpPr>
          <p:nvPr>
            <p:ph type="sldNum" sz="quarter" idx="12"/>
          </p:nvPr>
        </p:nvSpPr>
        <p:spPr/>
        <p:txBody>
          <a:bodyPr/>
          <a:lstStyle/>
          <a:p>
            <a:fld id="{240D5ECE-8B49-45CD-BE81-EF81920D1969}" type="slidenum">
              <a:rPr lang="es-ES" smtClean="0"/>
              <a:pPr/>
              <a:t>6</a:t>
            </a:fld>
            <a:endParaRPr kumimoji="0" lang="es-ES" dirty="0"/>
          </a:p>
        </p:txBody>
      </p:sp>
      <p:pic>
        <p:nvPicPr>
          <p:cNvPr id="1028" name="Picture 4" descr="https://upload.wikimedia.org/wikipedia/commons/thumb/a/a9/Rotterdam_Ahoy_Europort_2011_%2814%29.JPG/800px-Rotterdam_Ahoy_Europort_2011_%2814%2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56313" y="2077670"/>
            <a:ext cx="2655940" cy="200855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E53A671D-37AD-4674-B953-E5F3606A0FAA}"/>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22664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Curva par velocidad de un motor de inducción</a:t>
            </a:r>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7</a:t>
            </a:fld>
            <a:endParaRPr kumimoji="0" lang="es-ES"/>
          </a:p>
        </p:txBody>
      </p:sp>
      <p:sp>
        <p:nvSpPr>
          <p:cNvPr id="5" name="Forma libre 4"/>
          <p:cNvSpPr/>
          <p:nvPr/>
        </p:nvSpPr>
        <p:spPr>
          <a:xfrm>
            <a:off x="2223770" y="2641837"/>
            <a:ext cx="4673600"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de flecha 8"/>
          <p:cNvCxnSpPr/>
          <p:nvPr/>
        </p:nvCxnSpPr>
        <p:spPr>
          <a:xfrm flipV="1">
            <a:off x="2223770" y="1452880"/>
            <a:ext cx="0" cy="3342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2223770" y="4795520"/>
            <a:ext cx="5151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2223770"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160522"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5034026"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5970778"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6907530"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4097274" y="4744720"/>
            <a:ext cx="0" cy="172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H="1">
            <a:off x="2152650" y="4795520"/>
            <a:ext cx="121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a:off x="2152650" y="3823546"/>
            <a:ext cx="121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H="1">
            <a:off x="2152650" y="2851573"/>
            <a:ext cx="121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2152650" y="1879600"/>
            <a:ext cx="12192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2833370" y="5240376"/>
            <a:ext cx="3761158" cy="369332"/>
          </a:xfrm>
          <a:prstGeom prst="rect">
            <a:avLst/>
          </a:prstGeom>
          <a:noFill/>
        </p:spPr>
        <p:txBody>
          <a:bodyPr wrap="none" rtlCol="0">
            <a:spAutoFit/>
          </a:bodyPr>
          <a:lstStyle/>
          <a:p>
            <a:r>
              <a:rPr lang="es-ES"/>
              <a:t>Velocidad (% de la velocidad síncrona)</a:t>
            </a:r>
          </a:p>
        </p:txBody>
      </p:sp>
      <p:sp>
        <p:nvSpPr>
          <p:cNvPr id="26" name="CuadroTexto 25"/>
          <p:cNvSpPr txBox="1"/>
          <p:nvPr/>
        </p:nvSpPr>
        <p:spPr>
          <a:xfrm rot="16200000">
            <a:off x="272548" y="3711691"/>
            <a:ext cx="2290371" cy="369332"/>
          </a:xfrm>
          <a:prstGeom prst="rect">
            <a:avLst/>
          </a:prstGeom>
          <a:noFill/>
        </p:spPr>
        <p:txBody>
          <a:bodyPr wrap="none" rtlCol="0">
            <a:spAutoFit/>
          </a:bodyPr>
          <a:lstStyle/>
          <a:p>
            <a:r>
              <a:rPr lang="es-ES"/>
              <a:t>Par (% del par máximo</a:t>
            </a:r>
          </a:p>
        </p:txBody>
      </p:sp>
      <p:sp>
        <p:nvSpPr>
          <p:cNvPr id="25" name="CuadroTexto 24"/>
          <p:cNvSpPr txBox="1"/>
          <p:nvPr/>
        </p:nvSpPr>
        <p:spPr>
          <a:xfrm>
            <a:off x="2091690" y="4831080"/>
            <a:ext cx="301686" cy="369332"/>
          </a:xfrm>
          <a:prstGeom prst="rect">
            <a:avLst/>
          </a:prstGeom>
          <a:noFill/>
        </p:spPr>
        <p:txBody>
          <a:bodyPr wrap="none" rtlCol="0">
            <a:spAutoFit/>
          </a:bodyPr>
          <a:lstStyle/>
          <a:p>
            <a:r>
              <a:rPr lang="es-ES"/>
              <a:t>0</a:t>
            </a:r>
          </a:p>
        </p:txBody>
      </p:sp>
      <p:sp>
        <p:nvSpPr>
          <p:cNvPr id="28" name="CuadroTexto 27"/>
          <p:cNvSpPr txBox="1"/>
          <p:nvPr/>
        </p:nvSpPr>
        <p:spPr>
          <a:xfrm>
            <a:off x="2917186" y="4831080"/>
            <a:ext cx="418704" cy="369332"/>
          </a:xfrm>
          <a:prstGeom prst="rect">
            <a:avLst/>
          </a:prstGeom>
          <a:noFill/>
        </p:spPr>
        <p:txBody>
          <a:bodyPr wrap="none" rtlCol="0">
            <a:spAutoFit/>
          </a:bodyPr>
          <a:lstStyle/>
          <a:p>
            <a:r>
              <a:rPr lang="es-ES"/>
              <a:t>20</a:t>
            </a:r>
          </a:p>
        </p:txBody>
      </p:sp>
      <p:sp>
        <p:nvSpPr>
          <p:cNvPr id="29" name="CuadroTexto 28"/>
          <p:cNvSpPr txBox="1"/>
          <p:nvPr/>
        </p:nvSpPr>
        <p:spPr>
          <a:xfrm>
            <a:off x="3859700" y="4831080"/>
            <a:ext cx="418704" cy="369332"/>
          </a:xfrm>
          <a:prstGeom prst="rect">
            <a:avLst/>
          </a:prstGeom>
          <a:noFill/>
        </p:spPr>
        <p:txBody>
          <a:bodyPr wrap="none" rtlCol="0">
            <a:spAutoFit/>
          </a:bodyPr>
          <a:lstStyle/>
          <a:p>
            <a:r>
              <a:rPr lang="es-ES"/>
              <a:t>40</a:t>
            </a:r>
          </a:p>
        </p:txBody>
      </p:sp>
      <p:sp>
        <p:nvSpPr>
          <p:cNvPr id="30" name="CuadroTexto 29"/>
          <p:cNvSpPr txBox="1"/>
          <p:nvPr/>
        </p:nvSpPr>
        <p:spPr>
          <a:xfrm>
            <a:off x="4802214" y="4831080"/>
            <a:ext cx="418704" cy="369332"/>
          </a:xfrm>
          <a:prstGeom prst="rect">
            <a:avLst/>
          </a:prstGeom>
          <a:noFill/>
        </p:spPr>
        <p:txBody>
          <a:bodyPr wrap="none" rtlCol="0">
            <a:spAutoFit/>
          </a:bodyPr>
          <a:lstStyle/>
          <a:p>
            <a:r>
              <a:rPr lang="es-ES"/>
              <a:t>60</a:t>
            </a:r>
          </a:p>
        </p:txBody>
      </p:sp>
      <p:sp>
        <p:nvSpPr>
          <p:cNvPr id="31" name="CuadroTexto 30"/>
          <p:cNvSpPr txBox="1"/>
          <p:nvPr/>
        </p:nvSpPr>
        <p:spPr>
          <a:xfrm>
            <a:off x="5744728" y="4831080"/>
            <a:ext cx="418704" cy="369332"/>
          </a:xfrm>
          <a:prstGeom prst="rect">
            <a:avLst/>
          </a:prstGeom>
          <a:noFill/>
        </p:spPr>
        <p:txBody>
          <a:bodyPr wrap="none" rtlCol="0">
            <a:spAutoFit/>
          </a:bodyPr>
          <a:lstStyle/>
          <a:p>
            <a:r>
              <a:rPr lang="es-ES"/>
              <a:t>80</a:t>
            </a:r>
          </a:p>
        </p:txBody>
      </p:sp>
      <p:sp>
        <p:nvSpPr>
          <p:cNvPr id="32" name="CuadroTexto 31"/>
          <p:cNvSpPr txBox="1"/>
          <p:nvPr/>
        </p:nvSpPr>
        <p:spPr>
          <a:xfrm>
            <a:off x="6687244" y="4831080"/>
            <a:ext cx="535724" cy="369332"/>
          </a:xfrm>
          <a:prstGeom prst="rect">
            <a:avLst/>
          </a:prstGeom>
          <a:noFill/>
        </p:spPr>
        <p:txBody>
          <a:bodyPr wrap="none" rtlCol="0">
            <a:spAutoFit/>
          </a:bodyPr>
          <a:lstStyle/>
          <a:p>
            <a:r>
              <a:rPr lang="es-ES"/>
              <a:t>100</a:t>
            </a:r>
          </a:p>
        </p:txBody>
      </p:sp>
      <p:sp>
        <p:nvSpPr>
          <p:cNvPr id="34" name="CuadroTexto 33"/>
          <p:cNvSpPr txBox="1"/>
          <p:nvPr/>
        </p:nvSpPr>
        <p:spPr>
          <a:xfrm>
            <a:off x="1856045" y="4610853"/>
            <a:ext cx="301686" cy="369332"/>
          </a:xfrm>
          <a:prstGeom prst="rect">
            <a:avLst/>
          </a:prstGeom>
          <a:noFill/>
        </p:spPr>
        <p:txBody>
          <a:bodyPr wrap="none" rtlCol="0">
            <a:spAutoFit/>
          </a:bodyPr>
          <a:lstStyle/>
          <a:p>
            <a:r>
              <a:rPr lang="es-ES"/>
              <a:t>0</a:t>
            </a:r>
          </a:p>
        </p:txBody>
      </p:sp>
      <p:sp>
        <p:nvSpPr>
          <p:cNvPr id="35" name="CuadroTexto 34"/>
          <p:cNvSpPr txBox="1"/>
          <p:nvPr/>
        </p:nvSpPr>
        <p:spPr>
          <a:xfrm>
            <a:off x="1688045" y="3638880"/>
            <a:ext cx="535724" cy="369332"/>
          </a:xfrm>
          <a:prstGeom prst="rect">
            <a:avLst/>
          </a:prstGeom>
          <a:noFill/>
        </p:spPr>
        <p:txBody>
          <a:bodyPr wrap="none" rtlCol="0">
            <a:spAutoFit/>
          </a:bodyPr>
          <a:lstStyle/>
          <a:p>
            <a:r>
              <a:rPr lang="es-ES"/>
              <a:t>100</a:t>
            </a:r>
          </a:p>
        </p:txBody>
      </p:sp>
      <p:sp>
        <p:nvSpPr>
          <p:cNvPr id="36" name="CuadroTexto 35"/>
          <p:cNvSpPr txBox="1"/>
          <p:nvPr/>
        </p:nvSpPr>
        <p:spPr>
          <a:xfrm>
            <a:off x="1688045" y="2658347"/>
            <a:ext cx="535724" cy="369332"/>
          </a:xfrm>
          <a:prstGeom prst="rect">
            <a:avLst/>
          </a:prstGeom>
          <a:noFill/>
        </p:spPr>
        <p:txBody>
          <a:bodyPr wrap="none" rtlCol="0">
            <a:spAutoFit/>
          </a:bodyPr>
          <a:lstStyle/>
          <a:p>
            <a:r>
              <a:rPr lang="es-ES"/>
              <a:t>200</a:t>
            </a:r>
          </a:p>
        </p:txBody>
      </p:sp>
      <p:sp>
        <p:nvSpPr>
          <p:cNvPr id="37" name="CuadroTexto 36"/>
          <p:cNvSpPr txBox="1"/>
          <p:nvPr/>
        </p:nvSpPr>
        <p:spPr>
          <a:xfrm>
            <a:off x="1688045" y="1682800"/>
            <a:ext cx="535724" cy="369332"/>
          </a:xfrm>
          <a:prstGeom prst="rect">
            <a:avLst/>
          </a:prstGeom>
          <a:noFill/>
        </p:spPr>
        <p:txBody>
          <a:bodyPr wrap="none" rtlCol="0">
            <a:spAutoFit/>
          </a:bodyPr>
          <a:lstStyle/>
          <a:p>
            <a:r>
              <a:rPr lang="es-ES"/>
              <a:t>300</a:t>
            </a:r>
          </a:p>
        </p:txBody>
      </p:sp>
      <p:sp>
        <p:nvSpPr>
          <p:cNvPr id="38" name="Llamada con línea 1 (borde y barra de énfasis) 37"/>
          <p:cNvSpPr/>
          <p:nvPr/>
        </p:nvSpPr>
        <p:spPr>
          <a:xfrm>
            <a:off x="6702296" y="1720664"/>
            <a:ext cx="1546353" cy="825923"/>
          </a:xfrm>
          <a:prstGeom prst="accentBorderCallout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a:t>Par máximo (breakdown torque)</a:t>
            </a:r>
          </a:p>
        </p:txBody>
      </p:sp>
      <p:sp>
        <p:nvSpPr>
          <p:cNvPr id="42" name="Llamada con línea 1 (borde y barra de énfasis) 41"/>
          <p:cNvSpPr/>
          <p:nvPr/>
        </p:nvSpPr>
        <p:spPr>
          <a:xfrm>
            <a:off x="7335808" y="2791697"/>
            <a:ext cx="1299584" cy="910312"/>
          </a:xfrm>
          <a:prstGeom prst="accentBorderCallout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a:t>Par nominal (rated torque)</a:t>
            </a:r>
          </a:p>
        </p:txBody>
      </p:sp>
      <p:cxnSp>
        <p:nvCxnSpPr>
          <p:cNvPr id="43" name="Conector recto 42"/>
          <p:cNvCxnSpPr/>
          <p:nvPr/>
        </p:nvCxnSpPr>
        <p:spPr>
          <a:xfrm>
            <a:off x="2393376" y="3823546"/>
            <a:ext cx="476779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6775481" y="3867783"/>
            <a:ext cx="0" cy="84836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 name="Llamada con línea 1 (borde y barra de énfasis) 46"/>
          <p:cNvSpPr/>
          <p:nvPr/>
        </p:nvSpPr>
        <p:spPr>
          <a:xfrm>
            <a:off x="7374363" y="4062877"/>
            <a:ext cx="1191039" cy="477520"/>
          </a:xfrm>
          <a:prstGeom prst="accentBorderCallout1">
            <a:avLst>
              <a:gd name="adj1" fmla="val 18750"/>
              <a:gd name="adj2" fmla="val -8333"/>
              <a:gd name="adj3" fmla="val 146543"/>
              <a:gd name="adj4" fmla="val -4686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a:t>Velocidad nominal</a:t>
            </a:r>
          </a:p>
        </p:txBody>
      </p:sp>
      <p:sp>
        <p:nvSpPr>
          <p:cNvPr id="48" name="Llamada con línea 1 (borde y barra de énfasis) 47"/>
          <p:cNvSpPr/>
          <p:nvPr/>
        </p:nvSpPr>
        <p:spPr>
          <a:xfrm flipH="1">
            <a:off x="178269" y="2579278"/>
            <a:ext cx="1066800" cy="585895"/>
          </a:xfrm>
          <a:prstGeom prst="accentBorderCallout1">
            <a:avLst>
              <a:gd name="adj1" fmla="val 14748"/>
              <a:gd name="adj2" fmla="val -5036"/>
              <a:gd name="adj3" fmla="val 108498"/>
              <a:gd name="adj4" fmla="val -8558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a:t>Par de arranque</a:t>
            </a:r>
          </a:p>
        </p:txBody>
      </p:sp>
      <p:sp>
        <p:nvSpPr>
          <p:cNvPr id="8" name="CuadroTexto 7"/>
          <p:cNvSpPr txBox="1"/>
          <p:nvPr/>
        </p:nvSpPr>
        <p:spPr>
          <a:xfrm>
            <a:off x="3160522" y="2851573"/>
            <a:ext cx="1137684" cy="369332"/>
          </a:xfrm>
          <a:prstGeom prst="rect">
            <a:avLst/>
          </a:prstGeom>
          <a:noFill/>
        </p:spPr>
        <p:txBody>
          <a:bodyPr wrap="none" rtlCol="0">
            <a:spAutoFit/>
          </a:bodyPr>
          <a:lstStyle/>
          <a:p>
            <a:r>
              <a:rPr lang="es-ES">
                <a:solidFill>
                  <a:srgbClr val="0070C0"/>
                </a:solidFill>
              </a:rPr>
              <a:t>Par Motor</a:t>
            </a:r>
          </a:p>
        </p:txBody>
      </p:sp>
      <p:sp>
        <p:nvSpPr>
          <p:cNvPr id="39" name="CuadroTexto 38">
            <a:extLst>
              <a:ext uri="{FF2B5EF4-FFF2-40B4-BE49-F238E27FC236}">
                <a16:creationId xmlns:a16="http://schemas.microsoft.com/office/drawing/2014/main" id="{99400812-8BDC-4B35-87EC-72C38D11E58E}"/>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200213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Convertidor de frecuencia y motor de inducción</a:t>
            </a:r>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8</a:t>
            </a:fld>
            <a:endParaRPr kumimoji="0" lang="es-ES"/>
          </a:p>
        </p:txBody>
      </p:sp>
      <p:grpSp>
        <p:nvGrpSpPr>
          <p:cNvPr id="32" name="Grupo 31"/>
          <p:cNvGrpSpPr/>
          <p:nvPr/>
        </p:nvGrpSpPr>
        <p:grpSpPr>
          <a:xfrm>
            <a:off x="436180" y="1262579"/>
            <a:ext cx="7737231" cy="3555097"/>
            <a:chOff x="339969" y="1860456"/>
            <a:chExt cx="7737231" cy="3555097"/>
          </a:xfrm>
        </p:grpSpPr>
        <p:grpSp>
          <p:nvGrpSpPr>
            <p:cNvPr id="18" name="Grupo 17"/>
            <p:cNvGrpSpPr/>
            <p:nvPr/>
          </p:nvGrpSpPr>
          <p:grpSpPr>
            <a:xfrm>
              <a:off x="1018099" y="2562085"/>
              <a:ext cx="6637070" cy="2180529"/>
              <a:chOff x="1018099" y="2585531"/>
              <a:chExt cx="6637070" cy="2180529"/>
            </a:xfrm>
          </p:grpSpPr>
          <p:sp>
            <p:nvSpPr>
              <p:cNvPr id="7" name="Forma libre 6"/>
              <p:cNvSpPr/>
              <p:nvPr/>
            </p:nvSpPr>
            <p:spPr>
              <a:xfrm>
                <a:off x="1039739" y="2606668"/>
                <a:ext cx="4673600"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orma libre 7"/>
              <p:cNvSpPr/>
              <p:nvPr/>
            </p:nvSpPr>
            <p:spPr>
              <a:xfrm>
                <a:off x="1039739" y="2606668"/>
                <a:ext cx="4059799"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orma libre 8"/>
              <p:cNvSpPr/>
              <p:nvPr/>
            </p:nvSpPr>
            <p:spPr>
              <a:xfrm>
                <a:off x="1035686" y="2606668"/>
                <a:ext cx="3419084"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 name="connsiteX0" fmla="*/ 0 w 4135120"/>
                  <a:gd name="connsiteY0" fmla="*/ 751604 h 2143524"/>
                  <a:gd name="connsiteX1" fmla="*/ 396240 w 4135120"/>
                  <a:gd name="connsiteY1" fmla="*/ 822724 h 2143524"/>
                  <a:gd name="connsiteX2" fmla="*/ 1066800 w 4135120"/>
                  <a:gd name="connsiteY2" fmla="*/ 853204 h 2143524"/>
                  <a:gd name="connsiteX3" fmla="*/ 1717040 w 4135120"/>
                  <a:gd name="connsiteY3" fmla="*/ 761764 h 2143524"/>
                  <a:gd name="connsiteX4" fmla="*/ 2214880 w 4135120"/>
                  <a:gd name="connsiteY4" fmla="*/ 568724 h 2143524"/>
                  <a:gd name="connsiteX5" fmla="*/ 2905760 w 4135120"/>
                  <a:gd name="connsiteY5" fmla="*/ 223284 h 2143524"/>
                  <a:gd name="connsiteX6" fmla="*/ 3210560 w 4135120"/>
                  <a:gd name="connsiteY6" fmla="*/ 60724 h 2143524"/>
                  <a:gd name="connsiteX7" fmla="*/ 3586480 w 4135120"/>
                  <a:gd name="connsiteY7" fmla="*/ 20084 h 2143524"/>
                  <a:gd name="connsiteX8" fmla="*/ 3759200 w 4135120"/>
                  <a:gd name="connsiteY8" fmla="*/ 182644 h 2143524"/>
                  <a:gd name="connsiteX9" fmla="*/ 3891280 w 4135120"/>
                  <a:gd name="connsiteY9" fmla="*/ 416324 h 2143524"/>
                  <a:gd name="connsiteX10" fmla="*/ 3992880 w 4135120"/>
                  <a:gd name="connsiteY10" fmla="*/ 843044 h 2143524"/>
                  <a:gd name="connsiteX11" fmla="*/ 4053840 w 4135120"/>
                  <a:gd name="connsiteY11" fmla="*/ 1310404 h 2143524"/>
                  <a:gd name="connsiteX12" fmla="*/ 4135120 w 4135120"/>
                  <a:gd name="connsiteY12" fmla="*/ 2143524 h 2143524"/>
                  <a:gd name="connsiteX0" fmla="*/ 0 w 3738880"/>
                  <a:gd name="connsiteY0" fmla="*/ 822724 h 2143524"/>
                  <a:gd name="connsiteX1" fmla="*/ 670560 w 3738880"/>
                  <a:gd name="connsiteY1" fmla="*/ 853204 h 2143524"/>
                  <a:gd name="connsiteX2" fmla="*/ 1320800 w 3738880"/>
                  <a:gd name="connsiteY2" fmla="*/ 761764 h 2143524"/>
                  <a:gd name="connsiteX3" fmla="*/ 1818640 w 3738880"/>
                  <a:gd name="connsiteY3" fmla="*/ 568724 h 2143524"/>
                  <a:gd name="connsiteX4" fmla="*/ 2509520 w 3738880"/>
                  <a:gd name="connsiteY4" fmla="*/ 223284 h 2143524"/>
                  <a:gd name="connsiteX5" fmla="*/ 2814320 w 3738880"/>
                  <a:gd name="connsiteY5" fmla="*/ 60724 h 2143524"/>
                  <a:gd name="connsiteX6" fmla="*/ 3190240 w 3738880"/>
                  <a:gd name="connsiteY6" fmla="*/ 20084 h 2143524"/>
                  <a:gd name="connsiteX7" fmla="*/ 3362960 w 3738880"/>
                  <a:gd name="connsiteY7" fmla="*/ 182644 h 2143524"/>
                  <a:gd name="connsiteX8" fmla="*/ 3495040 w 3738880"/>
                  <a:gd name="connsiteY8" fmla="*/ 416324 h 2143524"/>
                  <a:gd name="connsiteX9" fmla="*/ 3596640 w 3738880"/>
                  <a:gd name="connsiteY9" fmla="*/ 843044 h 2143524"/>
                  <a:gd name="connsiteX10" fmla="*/ 3657600 w 3738880"/>
                  <a:gd name="connsiteY10" fmla="*/ 1310404 h 2143524"/>
                  <a:gd name="connsiteX11" fmla="*/ 3738880 w 3738880"/>
                  <a:gd name="connsiteY11"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8880" h="2143524">
                    <a:moveTo>
                      <a:pt x="0" y="822724"/>
                    </a:moveTo>
                    <a:cubicBezTo>
                      <a:pt x="177800" y="839657"/>
                      <a:pt x="450427" y="863364"/>
                      <a:pt x="670560" y="853204"/>
                    </a:cubicBezTo>
                    <a:cubicBezTo>
                      <a:pt x="890693" y="843044"/>
                      <a:pt x="1129454" y="809177"/>
                      <a:pt x="1320800" y="761764"/>
                    </a:cubicBezTo>
                    <a:cubicBezTo>
                      <a:pt x="1512146" y="714351"/>
                      <a:pt x="1620520" y="658471"/>
                      <a:pt x="1818640" y="568724"/>
                    </a:cubicBezTo>
                    <a:cubicBezTo>
                      <a:pt x="2016760" y="478977"/>
                      <a:pt x="2343573" y="307951"/>
                      <a:pt x="2509520" y="223284"/>
                    </a:cubicBezTo>
                    <a:cubicBezTo>
                      <a:pt x="2675467" y="138617"/>
                      <a:pt x="2700867" y="94591"/>
                      <a:pt x="2814320" y="60724"/>
                    </a:cubicBezTo>
                    <a:cubicBezTo>
                      <a:pt x="2927773" y="26857"/>
                      <a:pt x="3088640" y="-30716"/>
                      <a:pt x="3190240" y="20084"/>
                    </a:cubicBezTo>
                    <a:cubicBezTo>
                      <a:pt x="3291840" y="70884"/>
                      <a:pt x="3312160" y="116604"/>
                      <a:pt x="3362960" y="182644"/>
                    </a:cubicBezTo>
                    <a:cubicBezTo>
                      <a:pt x="3413760" y="248684"/>
                      <a:pt x="3456093" y="306257"/>
                      <a:pt x="3495040" y="416324"/>
                    </a:cubicBezTo>
                    <a:cubicBezTo>
                      <a:pt x="3533987" y="526391"/>
                      <a:pt x="3569547" y="694031"/>
                      <a:pt x="3596640" y="843044"/>
                    </a:cubicBezTo>
                    <a:cubicBezTo>
                      <a:pt x="3623733" y="992057"/>
                      <a:pt x="3633893" y="1093657"/>
                      <a:pt x="3657600" y="1310404"/>
                    </a:cubicBezTo>
                    <a:cubicBezTo>
                      <a:pt x="3681307" y="1527151"/>
                      <a:pt x="3710093" y="1835337"/>
                      <a:pt x="3738880"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9"/>
              <p:cNvSpPr/>
              <p:nvPr/>
            </p:nvSpPr>
            <p:spPr>
              <a:xfrm>
                <a:off x="1055517" y="2606668"/>
                <a:ext cx="2598816"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 name="connsiteX0" fmla="*/ 0 w 4135120"/>
                  <a:gd name="connsiteY0" fmla="*/ 751604 h 2143524"/>
                  <a:gd name="connsiteX1" fmla="*/ 396240 w 4135120"/>
                  <a:gd name="connsiteY1" fmla="*/ 822724 h 2143524"/>
                  <a:gd name="connsiteX2" fmla="*/ 1066800 w 4135120"/>
                  <a:gd name="connsiteY2" fmla="*/ 853204 h 2143524"/>
                  <a:gd name="connsiteX3" fmla="*/ 1717040 w 4135120"/>
                  <a:gd name="connsiteY3" fmla="*/ 761764 h 2143524"/>
                  <a:gd name="connsiteX4" fmla="*/ 2214880 w 4135120"/>
                  <a:gd name="connsiteY4" fmla="*/ 568724 h 2143524"/>
                  <a:gd name="connsiteX5" fmla="*/ 2905760 w 4135120"/>
                  <a:gd name="connsiteY5" fmla="*/ 223284 h 2143524"/>
                  <a:gd name="connsiteX6" fmla="*/ 3210560 w 4135120"/>
                  <a:gd name="connsiteY6" fmla="*/ 60724 h 2143524"/>
                  <a:gd name="connsiteX7" fmla="*/ 3586480 w 4135120"/>
                  <a:gd name="connsiteY7" fmla="*/ 20084 h 2143524"/>
                  <a:gd name="connsiteX8" fmla="*/ 3759200 w 4135120"/>
                  <a:gd name="connsiteY8" fmla="*/ 182644 h 2143524"/>
                  <a:gd name="connsiteX9" fmla="*/ 3891280 w 4135120"/>
                  <a:gd name="connsiteY9" fmla="*/ 416324 h 2143524"/>
                  <a:gd name="connsiteX10" fmla="*/ 3992880 w 4135120"/>
                  <a:gd name="connsiteY10" fmla="*/ 843044 h 2143524"/>
                  <a:gd name="connsiteX11" fmla="*/ 4053840 w 4135120"/>
                  <a:gd name="connsiteY11" fmla="*/ 1310404 h 2143524"/>
                  <a:gd name="connsiteX12" fmla="*/ 4135120 w 4135120"/>
                  <a:gd name="connsiteY12" fmla="*/ 2143524 h 2143524"/>
                  <a:gd name="connsiteX0" fmla="*/ 0 w 3738880"/>
                  <a:gd name="connsiteY0" fmla="*/ 822724 h 2143524"/>
                  <a:gd name="connsiteX1" fmla="*/ 670560 w 3738880"/>
                  <a:gd name="connsiteY1" fmla="*/ 853204 h 2143524"/>
                  <a:gd name="connsiteX2" fmla="*/ 1320800 w 3738880"/>
                  <a:gd name="connsiteY2" fmla="*/ 761764 h 2143524"/>
                  <a:gd name="connsiteX3" fmla="*/ 1818640 w 3738880"/>
                  <a:gd name="connsiteY3" fmla="*/ 568724 h 2143524"/>
                  <a:gd name="connsiteX4" fmla="*/ 2509520 w 3738880"/>
                  <a:gd name="connsiteY4" fmla="*/ 223284 h 2143524"/>
                  <a:gd name="connsiteX5" fmla="*/ 2814320 w 3738880"/>
                  <a:gd name="connsiteY5" fmla="*/ 60724 h 2143524"/>
                  <a:gd name="connsiteX6" fmla="*/ 3190240 w 3738880"/>
                  <a:gd name="connsiteY6" fmla="*/ 20084 h 2143524"/>
                  <a:gd name="connsiteX7" fmla="*/ 3362960 w 3738880"/>
                  <a:gd name="connsiteY7" fmla="*/ 182644 h 2143524"/>
                  <a:gd name="connsiteX8" fmla="*/ 3495040 w 3738880"/>
                  <a:gd name="connsiteY8" fmla="*/ 416324 h 2143524"/>
                  <a:gd name="connsiteX9" fmla="*/ 3596640 w 3738880"/>
                  <a:gd name="connsiteY9" fmla="*/ 843044 h 2143524"/>
                  <a:gd name="connsiteX10" fmla="*/ 3657600 w 3738880"/>
                  <a:gd name="connsiteY10" fmla="*/ 1310404 h 2143524"/>
                  <a:gd name="connsiteX11" fmla="*/ 3738880 w 3738880"/>
                  <a:gd name="connsiteY11"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8880" h="2143524">
                    <a:moveTo>
                      <a:pt x="0" y="822724"/>
                    </a:moveTo>
                    <a:cubicBezTo>
                      <a:pt x="177800" y="839657"/>
                      <a:pt x="450427" y="863364"/>
                      <a:pt x="670560" y="853204"/>
                    </a:cubicBezTo>
                    <a:cubicBezTo>
                      <a:pt x="890693" y="843044"/>
                      <a:pt x="1129454" y="809177"/>
                      <a:pt x="1320800" y="761764"/>
                    </a:cubicBezTo>
                    <a:cubicBezTo>
                      <a:pt x="1512146" y="714351"/>
                      <a:pt x="1620520" y="658471"/>
                      <a:pt x="1818640" y="568724"/>
                    </a:cubicBezTo>
                    <a:cubicBezTo>
                      <a:pt x="2016760" y="478977"/>
                      <a:pt x="2343573" y="307951"/>
                      <a:pt x="2509520" y="223284"/>
                    </a:cubicBezTo>
                    <a:cubicBezTo>
                      <a:pt x="2675467" y="138617"/>
                      <a:pt x="2700867" y="94591"/>
                      <a:pt x="2814320" y="60724"/>
                    </a:cubicBezTo>
                    <a:cubicBezTo>
                      <a:pt x="2927773" y="26857"/>
                      <a:pt x="3088640" y="-30716"/>
                      <a:pt x="3190240" y="20084"/>
                    </a:cubicBezTo>
                    <a:cubicBezTo>
                      <a:pt x="3291840" y="70884"/>
                      <a:pt x="3312160" y="116604"/>
                      <a:pt x="3362960" y="182644"/>
                    </a:cubicBezTo>
                    <a:cubicBezTo>
                      <a:pt x="3413760" y="248684"/>
                      <a:pt x="3456093" y="306257"/>
                      <a:pt x="3495040" y="416324"/>
                    </a:cubicBezTo>
                    <a:cubicBezTo>
                      <a:pt x="3533987" y="526391"/>
                      <a:pt x="3569547" y="694031"/>
                      <a:pt x="3596640" y="843044"/>
                    </a:cubicBezTo>
                    <a:cubicBezTo>
                      <a:pt x="3623733" y="992057"/>
                      <a:pt x="3633893" y="1093657"/>
                      <a:pt x="3657600" y="1310404"/>
                    </a:cubicBezTo>
                    <a:cubicBezTo>
                      <a:pt x="3681307" y="1527151"/>
                      <a:pt x="3710093" y="1835337"/>
                      <a:pt x="3738880"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orma libre 10"/>
              <p:cNvSpPr/>
              <p:nvPr/>
            </p:nvSpPr>
            <p:spPr>
              <a:xfrm>
                <a:off x="1069048" y="2596418"/>
                <a:ext cx="1754344"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 name="connsiteX0" fmla="*/ -1 w 4135119"/>
                  <a:gd name="connsiteY0" fmla="*/ 751604 h 2143524"/>
                  <a:gd name="connsiteX1" fmla="*/ 396239 w 4135119"/>
                  <a:gd name="connsiteY1" fmla="*/ 822724 h 2143524"/>
                  <a:gd name="connsiteX2" fmla="*/ 1066799 w 4135119"/>
                  <a:gd name="connsiteY2" fmla="*/ 853204 h 2143524"/>
                  <a:gd name="connsiteX3" fmla="*/ 1717039 w 4135119"/>
                  <a:gd name="connsiteY3" fmla="*/ 761764 h 2143524"/>
                  <a:gd name="connsiteX4" fmla="*/ 2214879 w 4135119"/>
                  <a:gd name="connsiteY4" fmla="*/ 568724 h 2143524"/>
                  <a:gd name="connsiteX5" fmla="*/ 2905759 w 4135119"/>
                  <a:gd name="connsiteY5" fmla="*/ 223284 h 2143524"/>
                  <a:gd name="connsiteX6" fmla="*/ 3210559 w 4135119"/>
                  <a:gd name="connsiteY6" fmla="*/ 60724 h 2143524"/>
                  <a:gd name="connsiteX7" fmla="*/ 3586479 w 4135119"/>
                  <a:gd name="connsiteY7" fmla="*/ 20084 h 2143524"/>
                  <a:gd name="connsiteX8" fmla="*/ 3759199 w 4135119"/>
                  <a:gd name="connsiteY8" fmla="*/ 182644 h 2143524"/>
                  <a:gd name="connsiteX9" fmla="*/ 3891279 w 4135119"/>
                  <a:gd name="connsiteY9" fmla="*/ 416324 h 2143524"/>
                  <a:gd name="connsiteX10" fmla="*/ 3992879 w 4135119"/>
                  <a:gd name="connsiteY10" fmla="*/ 843044 h 2143524"/>
                  <a:gd name="connsiteX11" fmla="*/ 4053839 w 4135119"/>
                  <a:gd name="connsiteY11" fmla="*/ 1310404 h 2143524"/>
                  <a:gd name="connsiteX12" fmla="*/ 4135119 w 4135119"/>
                  <a:gd name="connsiteY12" fmla="*/ 2143524 h 2143524"/>
                  <a:gd name="connsiteX0" fmla="*/ 1 w 3738881"/>
                  <a:gd name="connsiteY0" fmla="*/ 822724 h 2143524"/>
                  <a:gd name="connsiteX1" fmla="*/ 670561 w 3738881"/>
                  <a:gd name="connsiteY1" fmla="*/ 853204 h 2143524"/>
                  <a:gd name="connsiteX2" fmla="*/ 1320801 w 3738881"/>
                  <a:gd name="connsiteY2" fmla="*/ 761764 h 2143524"/>
                  <a:gd name="connsiteX3" fmla="*/ 1818641 w 3738881"/>
                  <a:gd name="connsiteY3" fmla="*/ 568724 h 2143524"/>
                  <a:gd name="connsiteX4" fmla="*/ 2509521 w 3738881"/>
                  <a:gd name="connsiteY4" fmla="*/ 223284 h 2143524"/>
                  <a:gd name="connsiteX5" fmla="*/ 2814321 w 3738881"/>
                  <a:gd name="connsiteY5" fmla="*/ 60724 h 2143524"/>
                  <a:gd name="connsiteX6" fmla="*/ 3190241 w 3738881"/>
                  <a:gd name="connsiteY6" fmla="*/ 20084 h 2143524"/>
                  <a:gd name="connsiteX7" fmla="*/ 3362961 w 3738881"/>
                  <a:gd name="connsiteY7" fmla="*/ 182644 h 2143524"/>
                  <a:gd name="connsiteX8" fmla="*/ 3495041 w 3738881"/>
                  <a:gd name="connsiteY8" fmla="*/ 416324 h 2143524"/>
                  <a:gd name="connsiteX9" fmla="*/ 3596641 w 3738881"/>
                  <a:gd name="connsiteY9" fmla="*/ 843044 h 2143524"/>
                  <a:gd name="connsiteX10" fmla="*/ 3657601 w 3738881"/>
                  <a:gd name="connsiteY10" fmla="*/ 1310404 h 2143524"/>
                  <a:gd name="connsiteX11" fmla="*/ 3738881 w 3738881"/>
                  <a:gd name="connsiteY11" fmla="*/ 2143524 h 2143524"/>
                  <a:gd name="connsiteX0" fmla="*/ 1 w 3068321"/>
                  <a:gd name="connsiteY0" fmla="*/ 853204 h 2143524"/>
                  <a:gd name="connsiteX1" fmla="*/ 650241 w 3068321"/>
                  <a:gd name="connsiteY1" fmla="*/ 761764 h 2143524"/>
                  <a:gd name="connsiteX2" fmla="*/ 1148081 w 3068321"/>
                  <a:gd name="connsiteY2" fmla="*/ 568724 h 2143524"/>
                  <a:gd name="connsiteX3" fmla="*/ 1838961 w 3068321"/>
                  <a:gd name="connsiteY3" fmla="*/ 223284 h 2143524"/>
                  <a:gd name="connsiteX4" fmla="*/ 2143761 w 3068321"/>
                  <a:gd name="connsiteY4" fmla="*/ 60724 h 2143524"/>
                  <a:gd name="connsiteX5" fmla="*/ 2519681 w 3068321"/>
                  <a:gd name="connsiteY5" fmla="*/ 20084 h 2143524"/>
                  <a:gd name="connsiteX6" fmla="*/ 2692401 w 3068321"/>
                  <a:gd name="connsiteY6" fmla="*/ 182644 h 2143524"/>
                  <a:gd name="connsiteX7" fmla="*/ 2824481 w 3068321"/>
                  <a:gd name="connsiteY7" fmla="*/ 416324 h 2143524"/>
                  <a:gd name="connsiteX8" fmla="*/ 2926081 w 3068321"/>
                  <a:gd name="connsiteY8" fmla="*/ 843044 h 2143524"/>
                  <a:gd name="connsiteX9" fmla="*/ 2987041 w 3068321"/>
                  <a:gd name="connsiteY9" fmla="*/ 1310404 h 2143524"/>
                  <a:gd name="connsiteX10" fmla="*/ 3068321 w 3068321"/>
                  <a:gd name="connsiteY10" fmla="*/ 2143524 h 2143524"/>
                  <a:gd name="connsiteX0" fmla="*/ -1 w 2418079"/>
                  <a:gd name="connsiteY0" fmla="*/ 761764 h 2143524"/>
                  <a:gd name="connsiteX1" fmla="*/ 497839 w 2418079"/>
                  <a:gd name="connsiteY1" fmla="*/ 568724 h 2143524"/>
                  <a:gd name="connsiteX2" fmla="*/ 1188719 w 2418079"/>
                  <a:gd name="connsiteY2" fmla="*/ 223284 h 2143524"/>
                  <a:gd name="connsiteX3" fmla="*/ 1493519 w 2418079"/>
                  <a:gd name="connsiteY3" fmla="*/ 60724 h 2143524"/>
                  <a:gd name="connsiteX4" fmla="*/ 1869439 w 2418079"/>
                  <a:gd name="connsiteY4" fmla="*/ 20084 h 2143524"/>
                  <a:gd name="connsiteX5" fmla="*/ 2042159 w 2418079"/>
                  <a:gd name="connsiteY5" fmla="*/ 182644 h 2143524"/>
                  <a:gd name="connsiteX6" fmla="*/ 2174239 w 2418079"/>
                  <a:gd name="connsiteY6" fmla="*/ 416324 h 2143524"/>
                  <a:gd name="connsiteX7" fmla="*/ 2275839 w 2418079"/>
                  <a:gd name="connsiteY7" fmla="*/ 843044 h 2143524"/>
                  <a:gd name="connsiteX8" fmla="*/ 2336799 w 2418079"/>
                  <a:gd name="connsiteY8" fmla="*/ 1310404 h 2143524"/>
                  <a:gd name="connsiteX9" fmla="*/ 2418079 w 2418079"/>
                  <a:gd name="connsiteY9"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8079" h="2143524">
                    <a:moveTo>
                      <a:pt x="-1" y="761764"/>
                    </a:moveTo>
                    <a:cubicBezTo>
                      <a:pt x="191345" y="714351"/>
                      <a:pt x="299719" y="658471"/>
                      <a:pt x="497839" y="568724"/>
                    </a:cubicBezTo>
                    <a:cubicBezTo>
                      <a:pt x="695959" y="478977"/>
                      <a:pt x="1022772" y="307951"/>
                      <a:pt x="1188719" y="223284"/>
                    </a:cubicBezTo>
                    <a:cubicBezTo>
                      <a:pt x="1354666" y="138617"/>
                      <a:pt x="1380066" y="94591"/>
                      <a:pt x="1493519" y="60724"/>
                    </a:cubicBezTo>
                    <a:cubicBezTo>
                      <a:pt x="1606972" y="26857"/>
                      <a:pt x="1767839" y="-30716"/>
                      <a:pt x="1869439" y="20084"/>
                    </a:cubicBezTo>
                    <a:cubicBezTo>
                      <a:pt x="1971039" y="70884"/>
                      <a:pt x="1991359" y="116604"/>
                      <a:pt x="2042159" y="182644"/>
                    </a:cubicBezTo>
                    <a:cubicBezTo>
                      <a:pt x="2092959" y="248684"/>
                      <a:pt x="2135292" y="306257"/>
                      <a:pt x="2174239" y="416324"/>
                    </a:cubicBezTo>
                    <a:cubicBezTo>
                      <a:pt x="2213186" y="526391"/>
                      <a:pt x="2248746" y="694031"/>
                      <a:pt x="2275839" y="843044"/>
                    </a:cubicBezTo>
                    <a:cubicBezTo>
                      <a:pt x="2302932" y="992057"/>
                      <a:pt x="2313092" y="1093657"/>
                      <a:pt x="2336799" y="1310404"/>
                    </a:cubicBezTo>
                    <a:cubicBezTo>
                      <a:pt x="2360506" y="1527151"/>
                      <a:pt x="2389292" y="1835337"/>
                      <a:pt x="2418079"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orma libre 11"/>
              <p:cNvSpPr/>
              <p:nvPr/>
            </p:nvSpPr>
            <p:spPr>
              <a:xfrm>
                <a:off x="1037314" y="2585531"/>
                <a:ext cx="1075419"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 name="connsiteX0" fmla="*/ 1 w 4135121"/>
                  <a:gd name="connsiteY0" fmla="*/ 751604 h 2143524"/>
                  <a:gd name="connsiteX1" fmla="*/ 396241 w 4135121"/>
                  <a:gd name="connsiteY1" fmla="*/ 822724 h 2143524"/>
                  <a:gd name="connsiteX2" fmla="*/ 1066801 w 4135121"/>
                  <a:gd name="connsiteY2" fmla="*/ 853204 h 2143524"/>
                  <a:gd name="connsiteX3" fmla="*/ 1717041 w 4135121"/>
                  <a:gd name="connsiteY3" fmla="*/ 761764 h 2143524"/>
                  <a:gd name="connsiteX4" fmla="*/ 2214881 w 4135121"/>
                  <a:gd name="connsiteY4" fmla="*/ 568724 h 2143524"/>
                  <a:gd name="connsiteX5" fmla="*/ 2905761 w 4135121"/>
                  <a:gd name="connsiteY5" fmla="*/ 223284 h 2143524"/>
                  <a:gd name="connsiteX6" fmla="*/ 3210561 w 4135121"/>
                  <a:gd name="connsiteY6" fmla="*/ 60724 h 2143524"/>
                  <a:gd name="connsiteX7" fmla="*/ 3586481 w 4135121"/>
                  <a:gd name="connsiteY7" fmla="*/ 20084 h 2143524"/>
                  <a:gd name="connsiteX8" fmla="*/ 3759201 w 4135121"/>
                  <a:gd name="connsiteY8" fmla="*/ 182644 h 2143524"/>
                  <a:gd name="connsiteX9" fmla="*/ 3891281 w 4135121"/>
                  <a:gd name="connsiteY9" fmla="*/ 416324 h 2143524"/>
                  <a:gd name="connsiteX10" fmla="*/ 3992881 w 4135121"/>
                  <a:gd name="connsiteY10" fmla="*/ 843044 h 2143524"/>
                  <a:gd name="connsiteX11" fmla="*/ 4053841 w 4135121"/>
                  <a:gd name="connsiteY11" fmla="*/ 1310404 h 2143524"/>
                  <a:gd name="connsiteX12" fmla="*/ 4135121 w 4135121"/>
                  <a:gd name="connsiteY12" fmla="*/ 2143524 h 2143524"/>
                  <a:gd name="connsiteX0" fmla="*/ -1 w 3738879"/>
                  <a:gd name="connsiteY0" fmla="*/ 822724 h 2143524"/>
                  <a:gd name="connsiteX1" fmla="*/ 670559 w 3738879"/>
                  <a:gd name="connsiteY1" fmla="*/ 853204 h 2143524"/>
                  <a:gd name="connsiteX2" fmla="*/ 1320799 w 3738879"/>
                  <a:gd name="connsiteY2" fmla="*/ 761764 h 2143524"/>
                  <a:gd name="connsiteX3" fmla="*/ 1818639 w 3738879"/>
                  <a:gd name="connsiteY3" fmla="*/ 568724 h 2143524"/>
                  <a:gd name="connsiteX4" fmla="*/ 2509519 w 3738879"/>
                  <a:gd name="connsiteY4" fmla="*/ 223284 h 2143524"/>
                  <a:gd name="connsiteX5" fmla="*/ 2814319 w 3738879"/>
                  <a:gd name="connsiteY5" fmla="*/ 60724 h 2143524"/>
                  <a:gd name="connsiteX6" fmla="*/ 3190239 w 3738879"/>
                  <a:gd name="connsiteY6" fmla="*/ 20084 h 2143524"/>
                  <a:gd name="connsiteX7" fmla="*/ 3362959 w 3738879"/>
                  <a:gd name="connsiteY7" fmla="*/ 182644 h 2143524"/>
                  <a:gd name="connsiteX8" fmla="*/ 3495039 w 3738879"/>
                  <a:gd name="connsiteY8" fmla="*/ 416324 h 2143524"/>
                  <a:gd name="connsiteX9" fmla="*/ 3596639 w 3738879"/>
                  <a:gd name="connsiteY9" fmla="*/ 843044 h 2143524"/>
                  <a:gd name="connsiteX10" fmla="*/ 3657599 w 3738879"/>
                  <a:gd name="connsiteY10" fmla="*/ 1310404 h 2143524"/>
                  <a:gd name="connsiteX11" fmla="*/ 3738879 w 3738879"/>
                  <a:gd name="connsiteY11" fmla="*/ 2143524 h 2143524"/>
                  <a:gd name="connsiteX0" fmla="*/ 0 w 3068320"/>
                  <a:gd name="connsiteY0" fmla="*/ 853204 h 2143524"/>
                  <a:gd name="connsiteX1" fmla="*/ 650240 w 3068320"/>
                  <a:gd name="connsiteY1" fmla="*/ 761764 h 2143524"/>
                  <a:gd name="connsiteX2" fmla="*/ 1148080 w 3068320"/>
                  <a:gd name="connsiteY2" fmla="*/ 568724 h 2143524"/>
                  <a:gd name="connsiteX3" fmla="*/ 1838960 w 3068320"/>
                  <a:gd name="connsiteY3" fmla="*/ 223284 h 2143524"/>
                  <a:gd name="connsiteX4" fmla="*/ 2143760 w 3068320"/>
                  <a:gd name="connsiteY4" fmla="*/ 60724 h 2143524"/>
                  <a:gd name="connsiteX5" fmla="*/ 2519680 w 3068320"/>
                  <a:gd name="connsiteY5" fmla="*/ 20084 h 2143524"/>
                  <a:gd name="connsiteX6" fmla="*/ 2692400 w 3068320"/>
                  <a:gd name="connsiteY6" fmla="*/ 182644 h 2143524"/>
                  <a:gd name="connsiteX7" fmla="*/ 2824480 w 3068320"/>
                  <a:gd name="connsiteY7" fmla="*/ 416324 h 2143524"/>
                  <a:gd name="connsiteX8" fmla="*/ 2926080 w 3068320"/>
                  <a:gd name="connsiteY8" fmla="*/ 843044 h 2143524"/>
                  <a:gd name="connsiteX9" fmla="*/ 2987040 w 3068320"/>
                  <a:gd name="connsiteY9" fmla="*/ 1310404 h 2143524"/>
                  <a:gd name="connsiteX10" fmla="*/ 3068320 w 3068320"/>
                  <a:gd name="connsiteY10" fmla="*/ 2143524 h 2143524"/>
                  <a:gd name="connsiteX0" fmla="*/ 0 w 2418080"/>
                  <a:gd name="connsiteY0" fmla="*/ 761764 h 2143524"/>
                  <a:gd name="connsiteX1" fmla="*/ 497840 w 2418080"/>
                  <a:gd name="connsiteY1" fmla="*/ 568724 h 2143524"/>
                  <a:gd name="connsiteX2" fmla="*/ 1188720 w 2418080"/>
                  <a:gd name="connsiteY2" fmla="*/ 223284 h 2143524"/>
                  <a:gd name="connsiteX3" fmla="*/ 1493520 w 2418080"/>
                  <a:gd name="connsiteY3" fmla="*/ 60724 h 2143524"/>
                  <a:gd name="connsiteX4" fmla="*/ 1869440 w 2418080"/>
                  <a:gd name="connsiteY4" fmla="*/ 20084 h 2143524"/>
                  <a:gd name="connsiteX5" fmla="*/ 2042160 w 2418080"/>
                  <a:gd name="connsiteY5" fmla="*/ 182644 h 2143524"/>
                  <a:gd name="connsiteX6" fmla="*/ 2174240 w 2418080"/>
                  <a:gd name="connsiteY6" fmla="*/ 416324 h 2143524"/>
                  <a:gd name="connsiteX7" fmla="*/ 2275840 w 2418080"/>
                  <a:gd name="connsiteY7" fmla="*/ 843044 h 2143524"/>
                  <a:gd name="connsiteX8" fmla="*/ 2336800 w 2418080"/>
                  <a:gd name="connsiteY8" fmla="*/ 1310404 h 2143524"/>
                  <a:gd name="connsiteX9" fmla="*/ 2418080 w 2418080"/>
                  <a:gd name="connsiteY9" fmla="*/ 2143524 h 2143524"/>
                  <a:gd name="connsiteX0" fmla="*/ 0 w 1920240"/>
                  <a:gd name="connsiteY0" fmla="*/ 568724 h 2143524"/>
                  <a:gd name="connsiteX1" fmla="*/ 690880 w 1920240"/>
                  <a:gd name="connsiteY1" fmla="*/ 223284 h 2143524"/>
                  <a:gd name="connsiteX2" fmla="*/ 995680 w 1920240"/>
                  <a:gd name="connsiteY2" fmla="*/ 60724 h 2143524"/>
                  <a:gd name="connsiteX3" fmla="*/ 1371600 w 1920240"/>
                  <a:gd name="connsiteY3" fmla="*/ 20084 h 2143524"/>
                  <a:gd name="connsiteX4" fmla="*/ 1544320 w 1920240"/>
                  <a:gd name="connsiteY4" fmla="*/ 182644 h 2143524"/>
                  <a:gd name="connsiteX5" fmla="*/ 1676400 w 1920240"/>
                  <a:gd name="connsiteY5" fmla="*/ 416324 h 2143524"/>
                  <a:gd name="connsiteX6" fmla="*/ 1778000 w 1920240"/>
                  <a:gd name="connsiteY6" fmla="*/ 843044 h 2143524"/>
                  <a:gd name="connsiteX7" fmla="*/ 1838960 w 1920240"/>
                  <a:gd name="connsiteY7" fmla="*/ 1310404 h 2143524"/>
                  <a:gd name="connsiteX8" fmla="*/ 1920240 w 1920240"/>
                  <a:gd name="connsiteY8"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240" h="2143524">
                    <a:moveTo>
                      <a:pt x="0" y="568724"/>
                    </a:moveTo>
                    <a:cubicBezTo>
                      <a:pt x="198120" y="478977"/>
                      <a:pt x="524933" y="307951"/>
                      <a:pt x="690880" y="223284"/>
                    </a:cubicBezTo>
                    <a:cubicBezTo>
                      <a:pt x="856827" y="138617"/>
                      <a:pt x="882227" y="94591"/>
                      <a:pt x="995680" y="60724"/>
                    </a:cubicBezTo>
                    <a:cubicBezTo>
                      <a:pt x="1109133" y="26857"/>
                      <a:pt x="1270000" y="-30716"/>
                      <a:pt x="1371600" y="20084"/>
                    </a:cubicBezTo>
                    <a:cubicBezTo>
                      <a:pt x="1473200" y="70884"/>
                      <a:pt x="1493520" y="116604"/>
                      <a:pt x="1544320" y="182644"/>
                    </a:cubicBezTo>
                    <a:cubicBezTo>
                      <a:pt x="1595120" y="248684"/>
                      <a:pt x="1637453" y="306257"/>
                      <a:pt x="1676400" y="416324"/>
                    </a:cubicBezTo>
                    <a:cubicBezTo>
                      <a:pt x="1715347" y="526391"/>
                      <a:pt x="1750907" y="694031"/>
                      <a:pt x="1778000" y="843044"/>
                    </a:cubicBezTo>
                    <a:cubicBezTo>
                      <a:pt x="1805093" y="992057"/>
                      <a:pt x="1815253" y="1093657"/>
                      <a:pt x="1838960" y="1310404"/>
                    </a:cubicBezTo>
                    <a:cubicBezTo>
                      <a:pt x="1862667" y="1527151"/>
                      <a:pt x="1891453" y="1835337"/>
                      <a:pt x="1920240"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orma libre 12"/>
              <p:cNvSpPr/>
              <p:nvPr/>
            </p:nvSpPr>
            <p:spPr>
              <a:xfrm>
                <a:off x="1059131" y="2907323"/>
                <a:ext cx="5111262" cy="1842869"/>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orma libre 13"/>
              <p:cNvSpPr/>
              <p:nvPr/>
            </p:nvSpPr>
            <p:spPr>
              <a:xfrm>
                <a:off x="1051461" y="3305908"/>
                <a:ext cx="5501739" cy="144428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orma libre 14"/>
              <p:cNvSpPr/>
              <p:nvPr/>
            </p:nvSpPr>
            <p:spPr>
              <a:xfrm>
                <a:off x="1059131" y="3751385"/>
                <a:ext cx="6056776" cy="1014675"/>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orma libre 15"/>
              <p:cNvSpPr/>
              <p:nvPr/>
            </p:nvSpPr>
            <p:spPr>
              <a:xfrm>
                <a:off x="1018099" y="4196861"/>
                <a:ext cx="6637070" cy="569198"/>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3600" h="2143524">
                    <a:moveTo>
                      <a:pt x="0" y="609364"/>
                    </a:moveTo>
                    <a:cubicBezTo>
                      <a:pt x="191347" y="662704"/>
                      <a:pt x="382694" y="716044"/>
                      <a:pt x="538480" y="751604"/>
                    </a:cubicBezTo>
                    <a:cubicBezTo>
                      <a:pt x="694266" y="787164"/>
                      <a:pt x="756920" y="805791"/>
                      <a:pt x="934720" y="822724"/>
                    </a:cubicBezTo>
                    <a:cubicBezTo>
                      <a:pt x="1112520" y="839657"/>
                      <a:pt x="1385147" y="863364"/>
                      <a:pt x="1605280" y="853204"/>
                    </a:cubicBezTo>
                    <a:cubicBezTo>
                      <a:pt x="1825413" y="843044"/>
                      <a:pt x="2064174" y="809177"/>
                      <a:pt x="2255520" y="761764"/>
                    </a:cubicBezTo>
                    <a:cubicBezTo>
                      <a:pt x="2446866" y="714351"/>
                      <a:pt x="2555240" y="658471"/>
                      <a:pt x="2753360" y="568724"/>
                    </a:cubicBezTo>
                    <a:cubicBezTo>
                      <a:pt x="2951480" y="478977"/>
                      <a:pt x="3278293" y="307951"/>
                      <a:pt x="3444240" y="223284"/>
                    </a:cubicBezTo>
                    <a:cubicBezTo>
                      <a:pt x="3610187" y="138617"/>
                      <a:pt x="3635587" y="94591"/>
                      <a:pt x="3749040" y="60724"/>
                    </a:cubicBezTo>
                    <a:cubicBezTo>
                      <a:pt x="3862493" y="26857"/>
                      <a:pt x="4023360" y="-30716"/>
                      <a:pt x="4124960" y="20084"/>
                    </a:cubicBezTo>
                    <a:cubicBezTo>
                      <a:pt x="4226560" y="70884"/>
                      <a:pt x="4246880" y="116604"/>
                      <a:pt x="4297680" y="182644"/>
                    </a:cubicBezTo>
                    <a:cubicBezTo>
                      <a:pt x="4348480" y="248684"/>
                      <a:pt x="4390813" y="306257"/>
                      <a:pt x="4429760" y="416324"/>
                    </a:cubicBezTo>
                    <a:cubicBezTo>
                      <a:pt x="4468707" y="526391"/>
                      <a:pt x="4504267" y="694031"/>
                      <a:pt x="4531360" y="843044"/>
                    </a:cubicBezTo>
                    <a:cubicBezTo>
                      <a:pt x="4558453" y="992057"/>
                      <a:pt x="4568613" y="1093657"/>
                      <a:pt x="4592320" y="1310404"/>
                    </a:cubicBezTo>
                    <a:cubicBezTo>
                      <a:pt x="4616027" y="1527151"/>
                      <a:pt x="4644813" y="1835337"/>
                      <a:pt x="4673600" y="2143524"/>
                    </a:cubicBez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orma libre 16"/>
              <p:cNvSpPr/>
              <p:nvPr/>
            </p:nvSpPr>
            <p:spPr>
              <a:xfrm>
                <a:off x="1039738" y="2596419"/>
                <a:ext cx="392578" cy="2143524"/>
              </a:xfrm>
              <a:custGeom>
                <a:avLst/>
                <a:gdLst>
                  <a:gd name="connsiteX0" fmla="*/ 0 w 4673600"/>
                  <a:gd name="connsiteY0" fmla="*/ 621233 h 2155393"/>
                  <a:gd name="connsiteX1" fmla="*/ 538480 w 4673600"/>
                  <a:gd name="connsiteY1" fmla="*/ 763473 h 2155393"/>
                  <a:gd name="connsiteX2" fmla="*/ 934720 w 4673600"/>
                  <a:gd name="connsiteY2" fmla="*/ 834593 h 2155393"/>
                  <a:gd name="connsiteX3" fmla="*/ 1605280 w 4673600"/>
                  <a:gd name="connsiteY3" fmla="*/ 865073 h 2155393"/>
                  <a:gd name="connsiteX4" fmla="*/ 2255520 w 4673600"/>
                  <a:gd name="connsiteY4" fmla="*/ 773633 h 2155393"/>
                  <a:gd name="connsiteX5" fmla="*/ 2753360 w 4673600"/>
                  <a:gd name="connsiteY5" fmla="*/ 580593 h 2155393"/>
                  <a:gd name="connsiteX6" fmla="*/ 3444240 w 4673600"/>
                  <a:gd name="connsiteY6" fmla="*/ 235153 h 2155393"/>
                  <a:gd name="connsiteX7" fmla="*/ 3749040 w 4673600"/>
                  <a:gd name="connsiteY7" fmla="*/ 42113 h 2155393"/>
                  <a:gd name="connsiteX8" fmla="*/ 4013200 w 4673600"/>
                  <a:gd name="connsiteY8" fmla="*/ 1473 h 2155393"/>
                  <a:gd name="connsiteX9" fmla="*/ 4175760 w 4673600"/>
                  <a:gd name="connsiteY9" fmla="*/ 72593 h 2155393"/>
                  <a:gd name="connsiteX10" fmla="*/ 4399280 w 4673600"/>
                  <a:gd name="connsiteY10" fmla="*/ 448513 h 2155393"/>
                  <a:gd name="connsiteX11" fmla="*/ 4531360 w 4673600"/>
                  <a:gd name="connsiteY11" fmla="*/ 854913 h 2155393"/>
                  <a:gd name="connsiteX12" fmla="*/ 4592320 w 4673600"/>
                  <a:gd name="connsiteY12" fmla="*/ 1322273 h 2155393"/>
                  <a:gd name="connsiteX13" fmla="*/ 4673600 w 4673600"/>
                  <a:gd name="connsiteY13" fmla="*/ 2155393 h 2155393"/>
                  <a:gd name="connsiteX0" fmla="*/ 0 w 4673600"/>
                  <a:gd name="connsiteY0" fmla="*/ 619784 h 2153944"/>
                  <a:gd name="connsiteX1" fmla="*/ 538480 w 4673600"/>
                  <a:gd name="connsiteY1" fmla="*/ 762024 h 2153944"/>
                  <a:gd name="connsiteX2" fmla="*/ 934720 w 4673600"/>
                  <a:gd name="connsiteY2" fmla="*/ 833144 h 2153944"/>
                  <a:gd name="connsiteX3" fmla="*/ 1605280 w 4673600"/>
                  <a:gd name="connsiteY3" fmla="*/ 863624 h 2153944"/>
                  <a:gd name="connsiteX4" fmla="*/ 2255520 w 4673600"/>
                  <a:gd name="connsiteY4" fmla="*/ 772184 h 2153944"/>
                  <a:gd name="connsiteX5" fmla="*/ 2753360 w 4673600"/>
                  <a:gd name="connsiteY5" fmla="*/ 579144 h 2153944"/>
                  <a:gd name="connsiteX6" fmla="*/ 3444240 w 4673600"/>
                  <a:gd name="connsiteY6" fmla="*/ 233704 h 2153944"/>
                  <a:gd name="connsiteX7" fmla="*/ 3749040 w 4673600"/>
                  <a:gd name="connsiteY7" fmla="*/ 71144 h 2153944"/>
                  <a:gd name="connsiteX8" fmla="*/ 4013200 w 4673600"/>
                  <a:gd name="connsiteY8" fmla="*/ 24 h 2153944"/>
                  <a:gd name="connsiteX9" fmla="*/ 4175760 w 4673600"/>
                  <a:gd name="connsiteY9" fmla="*/ 71144 h 2153944"/>
                  <a:gd name="connsiteX10" fmla="*/ 4399280 w 4673600"/>
                  <a:gd name="connsiteY10" fmla="*/ 447064 h 2153944"/>
                  <a:gd name="connsiteX11" fmla="*/ 4531360 w 4673600"/>
                  <a:gd name="connsiteY11" fmla="*/ 853464 h 2153944"/>
                  <a:gd name="connsiteX12" fmla="*/ 4592320 w 4673600"/>
                  <a:gd name="connsiteY12" fmla="*/ 1320824 h 2153944"/>
                  <a:gd name="connsiteX13" fmla="*/ 4673600 w 4673600"/>
                  <a:gd name="connsiteY13" fmla="*/ 2153944 h 2153944"/>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399280 w 4673600"/>
                  <a:gd name="connsiteY10" fmla="*/ 45156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624282 h 2158442"/>
                  <a:gd name="connsiteX1" fmla="*/ 538480 w 4673600"/>
                  <a:gd name="connsiteY1" fmla="*/ 766522 h 2158442"/>
                  <a:gd name="connsiteX2" fmla="*/ 934720 w 4673600"/>
                  <a:gd name="connsiteY2" fmla="*/ 837642 h 2158442"/>
                  <a:gd name="connsiteX3" fmla="*/ 1605280 w 4673600"/>
                  <a:gd name="connsiteY3" fmla="*/ 868122 h 2158442"/>
                  <a:gd name="connsiteX4" fmla="*/ 2255520 w 4673600"/>
                  <a:gd name="connsiteY4" fmla="*/ 776682 h 2158442"/>
                  <a:gd name="connsiteX5" fmla="*/ 2753360 w 4673600"/>
                  <a:gd name="connsiteY5" fmla="*/ 583642 h 2158442"/>
                  <a:gd name="connsiteX6" fmla="*/ 3444240 w 4673600"/>
                  <a:gd name="connsiteY6" fmla="*/ 238202 h 2158442"/>
                  <a:gd name="connsiteX7" fmla="*/ 3749040 w 4673600"/>
                  <a:gd name="connsiteY7" fmla="*/ 75642 h 2158442"/>
                  <a:gd name="connsiteX8" fmla="*/ 4013200 w 4673600"/>
                  <a:gd name="connsiteY8" fmla="*/ 4522 h 2158442"/>
                  <a:gd name="connsiteX9" fmla="*/ 4297680 w 4673600"/>
                  <a:gd name="connsiteY9" fmla="*/ 197562 h 2158442"/>
                  <a:gd name="connsiteX10" fmla="*/ 4429760 w 4673600"/>
                  <a:gd name="connsiteY10" fmla="*/ 431242 h 2158442"/>
                  <a:gd name="connsiteX11" fmla="*/ 4531360 w 4673600"/>
                  <a:gd name="connsiteY11" fmla="*/ 857962 h 2158442"/>
                  <a:gd name="connsiteX12" fmla="*/ 4592320 w 4673600"/>
                  <a:gd name="connsiteY12" fmla="*/ 1325322 h 2158442"/>
                  <a:gd name="connsiteX13" fmla="*/ 4673600 w 4673600"/>
                  <a:gd name="connsiteY13" fmla="*/ 2158442 h 2158442"/>
                  <a:gd name="connsiteX0" fmla="*/ 0 w 4673600"/>
                  <a:gd name="connsiteY0" fmla="*/ 596280 h 2130440"/>
                  <a:gd name="connsiteX1" fmla="*/ 538480 w 4673600"/>
                  <a:gd name="connsiteY1" fmla="*/ 738520 h 2130440"/>
                  <a:gd name="connsiteX2" fmla="*/ 934720 w 4673600"/>
                  <a:gd name="connsiteY2" fmla="*/ 809640 h 2130440"/>
                  <a:gd name="connsiteX3" fmla="*/ 1605280 w 4673600"/>
                  <a:gd name="connsiteY3" fmla="*/ 840120 h 2130440"/>
                  <a:gd name="connsiteX4" fmla="*/ 2255520 w 4673600"/>
                  <a:gd name="connsiteY4" fmla="*/ 748680 h 2130440"/>
                  <a:gd name="connsiteX5" fmla="*/ 2753360 w 4673600"/>
                  <a:gd name="connsiteY5" fmla="*/ 555640 h 2130440"/>
                  <a:gd name="connsiteX6" fmla="*/ 3444240 w 4673600"/>
                  <a:gd name="connsiteY6" fmla="*/ 210200 h 2130440"/>
                  <a:gd name="connsiteX7" fmla="*/ 3749040 w 4673600"/>
                  <a:gd name="connsiteY7" fmla="*/ 47640 h 2130440"/>
                  <a:gd name="connsiteX8" fmla="*/ 4124960 w 4673600"/>
                  <a:gd name="connsiteY8" fmla="*/ 7000 h 2130440"/>
                  <a:gd name="connsiteX9" fmla="*/ 4297680 w 4673600"/>
                  <a:gd name="connsiteY9" fmla="*/ 169560 h 2130440"/>
                  <a:gd name="connsiteX10" fmla="*/ 4429760 w 4673600"/>
                  <a:gd name="connsiteY10" fmla="*/ 403240 h 2130440"/>
                  <a:gd name="connsiteX11" fmla="*/ 4531360 w 4673600"/>
                  <a:gd name="connsiteY11" fmla="*/ 829960 h 2130440"/>
                  <a:gd name="connsiteX12" fmla="*/ 4592320 w 4673600"/>
                  <a:gd name="connsiteY12" fmla="*/ 1297320 h 2130440"/>
                  <a:gd name="connsiteX13" fmla="*/ 4673600 w 4673600"/>
                  <a:gd name="connsiteY13" fmla="*/ 2130440 h 2130440"/>
                  <a:gd name="connsiteX0" fmla="*/ 0 w 4673600"/>
                  <a:gd name="connsiteY0" fmla="*/ 609364 h 2143524"/>
                  <a:gd name="connsiteX1" fmla="*/ 538480 w 4673600"/>
                  <a:gd name="connsiteY1" fmla="*/ 751604 h 2143524"/>
                  <a:gd name="connsiteX2" fmla="*/ 934720 w 4673600"/>
                  <a:gd name="connsiteY2" fmla="*/ 822724 h 2143524"/>
                  <a:gd name="connsiteX3" fmla="*/ 1605280 w 4673600"/>
                  <a:gd name="connsiteY3" fmla="*/ 853204 h 2143524"/>
                  <a:gd name="connsiteX4" fmla="*/ 2255520 w 4673600"/>
                  <a:gd name="connsiteY4" fmla="*/ 761764 h 2143524"/>
                  <a:gd name="connsiteX5" fmla="*/ 2753360 w 4673600"/>
                  <a:gd name="connsiteY5" fmla="*/ 568724 h 2143524"/>
                  <a:gd name="connsiteX6" fmla="*/ 3444240 w 4673600"/>
                  <a:gd name="connsiteY6" fmla="*/ 223284 h 2143524"/>
                  <a:gd name="connsiteX7" fmla="*/ 3749040 w 4673600"/>
                  <a:gd name="connsiteY7" fmla="*/ 60724 h 2143524"/>
                  <a:gd name="connsiteX8" fmla="*/ 4124960 w 4673600"/>
                  <a:gd name="connsiteY8" fmla="*/ 20084 h 2143524"/>
                  <a:gd name="connsiteX9" fmla="*/ 4297680 w 4673600"/>
                  <a:gd name="connsiteY9" fmla="*/ 182644 h 2143524"/>
                  <a:gd name="connsiteX10" fmla="*/ 4429760 w 4673600"/>
                  <a:gd name="connsiteY10" fmla="*/ 416324 h 2143524"/>
                  <a:gd name="connsiteX11" fmla="*/ 4531360 w 4673600"/>
                  <a:gd name="connsiteY11" fmla="*/ 843044 h 2143524"/>
                  <a:gd name="connsiteX12" fmla="*/ 4592320 w 4673600"/>
                  <a:gd name="connsiteY12" fmla="*/ 1310404 h 2143524"/>
                  <a:gd name="connsiteX13" fmla="*/ 4673600 w 4673600"/>
                  <a:gd name="connsiteY13" fmla="*/ 2143524 h 2143524"/>
                  <a:gd name="connsiteX0" fmla="*/ -1 w 4135119"/>
                  <a:gd name="connsiteY0" fmla="*/ 751604 h 2143524"/>
                  <a:gd name="connsiteX1" fmla="*/ 396239 w 4135119"/>
                  <a:gd name="connsiteY1" fmla="*/ 822724 h 2143524"/>
                  <a:gd name="connsiteX2" fmla="*/ 1066799 w 4135119"/>
                  <a:gd name="connsiteY2" fmla="*/ 853204 h 2143524"/>
                  <a:gd name="connsiteX3" fmla="*/ 1717039 w 4135119"/>
                  <a:gd name="connsiteY3" fmla="*/ 761764 h 2143524"/>
                  <a:gd name="connsiteX4" fmla="*/ 2214879 w 4135119"/>
                  <a:gd name="connsiteY4" fmla="*/ 568724 h 2143524"/>
                  <a:gd name="connsiteX5" fmla="*/ 2905759 w 4135119"/>
                  <a:gd name="connsiteY5" fmla="*/ 223284 h 2143524"/>
                  <a:gd name="connsiteX6" fmla="*/ 3210559 w 4135119"/>
                  <a:gd name="connsiteY6" fmla="*/ 60724 h 2143524"/>
                  <a:gd name="connsiteX7" fmla="*/ 3586479 w 4135119"/>
                  <a:gd name="connsiteY7" fmla="*/ 20084 h 2143524"/>
                  <a:gd name="connsiteX8" fmla="*/ 3759199 w 4135119"/>
                  <a:gd name="connsiteY8" fmla="*/ 182644 h 2143524"/>
                  <a:gd name="connsiteX9" fmla="*/ 3891279 w 4135119"/>
                  <a:gd name="connsiteY9" fmla="*/ 416324 h 2143524"/>
                  <a:gd name="connsiteX10" fmla="*/ 3992879 w 4135119"/>
                  <a:gd name="connsiteY10" fmla="*/ 843044 h 2143524"/>
                  <a:gd name="connsiteX11" fmla="*/ 4053839 w 4135119"/>
                  <a:gd name="connsiteY11" fmla="*/ 1310404 h 2143524"/>
                  <a:gd name="connsiteX12" fmla="*/ 4135119 w 4135119"/>
                  <a:gd name="connsiteY12" fmla="*/ 2143524 h 2143524"/>
                  <a:gd name="connsiteX0" fmla="*/ 0 w 3738880"/>
                  <a:gd name="connsiteY0" fmla="*/ 822724 h 2143524"/>
                  <a:gd name="connsiteX1" fmla="*/ 670560 w 3738880"/>
                  <a:gd name="connsiteY1" fmla="*/ 853204 h 2143524"/>
                  <a:gd name="connsiteX2" fmla="*/ 1320800 w 3738880"/>
                  <a:gd name="connsiteY2" fmla="*/ 761764 h 2143524"/>
                  <a:gd name="connsiteX3" fmla="*/ 1818640 w 3738880"/>
                  <a:gd name="connsiteY3" fmla="*/ 568724 h 2143524"/>
                  <a:gd name="connsiteX4" fmla="*/ 2509520 w 3738880"/>
                  <a:gd name="connsiteY4" fmla="*/ 223284 h 2143524"/>
                  <a:gd name="connsiteX5" fmla="*/ 2814320 w 3738880"/>
                  <a:gd name="connsiteY5" fmla="*/ 60724 h 2143524"/>
                  <a:gd name="connsiteX6" fmla="*/ 3190240 w 3738880"/>
                  <a:gd name="connsiteY6" fmla="*/ 20084 h 2143524"/>
                  <a:gd name="connsiteX7" fmla="*/ 3362960 w 3738880"/>
                  <a:gd name="connsiteY7" fmla="*/ 182644 h 2143524"/>
                  <a:gd name="connsiteX8" fmla="*/ 3495040 w 3738880"/>
                  <a:gd name="connsiteY8" fmla="*/ 416324 h 2143524"/>
                  <a:gd name="connsiteX9" fmla="*/ 3596640 w 3738880"/>
                  <a:gd name="connsiteY9" fmla="*/ 843044 h 2143524"/>
                  <a:gd name="connsiteX10" fmla="*/ 3657600 w 3738880"/>
                  <a:gd name="connsiteY10" fmla="*/ 1310404 h 2143524"/>
                  <a:gd name="connsiteX11" fmla="*/ 3738880 w 3738880"/>
                  <a:gd name="connsiteY11" fmla="*/ 2143524 h 2143524"/>
                  <a:gd name="connsiteX0" fmla="*/ 1 w 3068321"/>
                  <a:gd name="connsiteY0" fmla="*/ 853204 h 2143524"/>
                  <a:gd name="connsiteX1" fmla="*/ 650241 w 3068321"/>
                  <a:gd name="connsiteY1" fmla="*/ 761764 h 2143524"/>
                  <a:gd name="connsiteX2" fmla="*/ 1148081 w 3068321"/>
                  <a:gd name="connsiteY2" fmla="*/ 568724 h 2143524"/>
                  <a:gd name="connsiteX3" fmla="*/ 1838961 w 3068321"/>
                  <a:gd name="connsiteY3" fmla="*/ 223284 h 2143524"/>
                  <a:gd name="connsiteX4" fmla="*/ 2143761 w 3068321"/>
                  <a:gd name="connsiteY4" fmla="*/ 60724 h 2143524"/>
                  <a:gd name="connsiteX5" fmla="*/ 2519681 w 3068321"/>
                  <a:gd name="connsiteY5" fmla="*/ 20084 h 2143524"/>
                  <a:gd name="connsiteX6" fmla="*/ 2692401 w 3068321"/>
                  <a:gd name="connsiteY6" fmla="*/ 182644 h 2143524"/>
                  <a:gd name="connsiteX7" fmla="*/ 2824481 w 3068321"/>
                  <a:gd name="connsiteY7" fmla="*/ 416324 h 2143524"/>
                  <a:gd name="connsiteX8" fmla="*/ 2926081 w 3068321"/>
                  <a:gd name="connsiteY8" fmla="*/ 843044 h 2143524"/>
                  <a:gd name="connsiteX9" fmla="*/ 2987041 w 3068321"/>
                  <a:gd name="connsiteY9" fmla="*/ 1310404 h 2143524"/>
                  <a:gd name="connsiteX10" fmla="*/ 3068321 w 3068321"/>
                  <a:gd name="connsiteY10" fmla="*/ 2143524 h 2143524"/>
                  <a:gd name="connsiteX0" fmla="*/ 0 w 2418080"/>
                  <a:gd name="connsiteY0" fmla="*/ 761764 h 2143524"/>
                  <a:gd name="connsiteX1" fmla="*/ 497840 w 2418080"/>
                  <a:gd name="connsiteY1" fmla="*/ 568724 h 2143524"/>
                  <a:gd name="connsiteX2" fmla="*/ 1188720 w 2418080"/>
                  <a:gd name="connsiteY2" fmla="*/ 223284 h 2143524"/>
                  <a:gd name="connsiteX3" fmla="*/ 1493520 w 2418080"/>
                  <a:gd name="connsiteY3" fmla="*/ 60724 h 2143524"/>
                  <a:gd name="connsiteX4" fmla="*/ 1869440 w 2418080"/>
                  <a:gd name="connsiteY4" fmla="*/ 20084 h 2143524"/>
                  <a:gd name="connsiteX5" fmla="*/ 2042160 w 2418080"/>
                  <a:gd name="connsiteY5" fmla="*/ 182644 h 2143524"/>
                  <a:gd name="connsiteX6" fmla="*/ 2174240 w 2418080"/>
                  <a:gd name="connsiteY6" fmla="*/ 416324 h 2143524"/>
                  <a:gd name="connsiteX7" fmla="*/ 2275840 w 2418080"/>
                  <a:gd name="connsiteY7" fmla="*/ 843044 h 2143524"/>
                  <a:gd name="connsiteX8" fmla="*/ 2336800 w 2418080"/>
                  <a:gd name="connsiteY8" fmla="*/ 1310404 h 2143524"/>
                  <a:gd name="connsiteX9" fmla="*/ 2418080 w 2418080"/>
                  <a:gd name="connsiteY9" fmla="*/ 2143524 h 2143524"/>
                  <a:gd name="connsiteX0" fmla="*/ -1 w 1920239"/>
                  <a:gd name="connsiteY0" fmla="*/ 568724 h 2143524"/>
                  <a:gd name="connsiteX1" fmla="*/ 690879 w 1920239"/>
                  <a:gd name="connsiteY1" fmla="*/ 223284 h 2143524"/>
                  <a:gd name="connsiteX2" fmla="*/ 995679 w 1920239"/>
                  <a:gd name="connsiteY2" fmla="*/ 60724 h 2143524"/>
                  <a:gd name="connsiteX3" fmla="*/ 1371599 w 1920239"/>
                  <a:gd name="connsiteY3" fmla="*/ 20084 h 2143524"/>
                  <a:gd name="connsiteX4" fmla="*/ 1544319 w 1920239"/>
                  <a:gd name="connsiteY4" fmla="*/ 182644 h 2143524"/>
                  <a:gd name="connsiteX5" fmla="*/ 1676399 w 1920239"/>
                  <a:gd name="connsiteY5" fmla="*/ 416324 h 2143524"/>
                  <a:gd name="connsiteX6" fmla="*/ 1777999 w 1920239"/>
                  <a:gd name="connsiteY6" fmla="*/ 843044 h 2143524"/>
                  <a:gd name="connsiteX7" fmla="*/ 1838959 w 1920239"/>
                  <a:gd name="connsiteY7" fmla="*/ 1310404 h 2143524"/>
                  <a:gd name="connsiteX8" fmla="*/ 1920239 w 1920239"/>
                  <a:gd name="connsiteY8" fmla="*/ 2143524 h 2143524"/>
                  <a:gd name="connsiteX0" fmla="*/ 0 w 1229360"/>
                  <a:gd name="connsiteY0" fmla="*/ 223284 h 2143524"/>
                  <a:gd name="connsiteX1" fmla="*/ 304800 w 1229360"/>
                  <a:gd name="connsiteY1" fmla="*/ 60724 h 2143524"/>
                  <a:gd name="connsiteX2" fmla="*/ 680720 w 1229360"/>
                  <a:gd name="connsiteY2" fmla="*/ 20084 h 2143524"/>
                  <a:gd name="connsiteX3" fmla="*/ 853440 w 1229360"/>
                  <a:gd name="connsiteY3" fmla="*/ 182644 h 2143524"/>
                  <a:gd name="connsiteX4" fmla="*/ 985520 w 1229360"/>
                  <a:gd name="connsiteY4" fmla="*/ 416324 h 2143524"/>
                  <a:gd name="connsiteX5" fmla="*/ 1087120 w 1229360"/>
                  <a:gd name="connsiteY5" fmla="*/ 843044 h 2143524"/>
                  <a:gd name="connsiteX6" fmla="*/ 1148080 w 1229360"/>
                  <a:gd name="connsiteY6" fmla="*/ 1310404 h 2143524"/>
                  <a:gd name="connsiteX7" fmla="*/ 1229360 w 1229360"/>
                  <a:gd name="connsiteY7" fmla="*/ 2143524 h 21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360" h="2143524">
                    <a:moveTo>
                      <a:pt x="0" y="223284"/>
                    </a:moveTo>
                    <a:cubicBezTo>
                      <a:pt x="165947" y="138617"/>
                      <a:pt x="191347" y="94591"/>
                      <a:pt x="304800" y="60724"/>
                    </a:cubicBezTo>
                    <a:cubicBezTo>
                      <a:pt x="418253" y="26857"/>
                      <a:pt x="579120" y="-30716"/>
                      <a:pt x="680720" y="20084"/>
                    </a:cubicBezTo>
                    <a:cubicBezTo>
                      <a:pt x="782320" y="70884"/>
                      <a:pt x="802640" y="116604"/>
                      <a:pt x="853440" y="182644"/>
                    </a:cubicBezTo>
                    <a:cubicBezTo>
                      <a:pt x="904240" y="248684"/>
                      <a:pt x="946573" y="306257"/>
                      <a:pt x="985520" y="416324"/>
                    </a:cubicBezTo>
                    <a:cubicBezTo>
                      <a:pt x="1024467" y="526391"/>
                      <a:pt x="1060027" y="694031"/>
                      <a:pt x="1087120" y="843044"/>
                    </a:cubicBezTo>
                    <a:cubicBezTo>
                      <a:pt x="1114213" y="992057"/>
                      <a:pt x="1124373" y="1093657"/>
                      <a:pt x="1148080" y="1310404"/>
                    </a:cubicBezTo>
                    <a:cubicBezTo>
                      <a:pt x="1171787" y="1527151"/>
                      <a:pt x="1200573" y="1835337"/>
                      <a:pt x="1229360" y="21435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0" name="Conector recto de flecha 19"/>
            <p:cNvCxnSpPr/>
            <p:nvPr/>
          </p:nvCxnSpPr>
          <p:spPr>
            <a:xfrm>
              <a:off x="1031631" y="4742614"/>
              <a:ext cx="70455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1028015" y="1860456"/>
              <a:ext cx="0" cy="2866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1559169" y="2239108"/>
              <a:ext cx="946093" cy="369332"/>
            </a:xfrm>
            <a:prstGeom prst="rect">
              <a:avLst/>
            </a:prstGeom>
            <a:noFill/>
          </p:spPr>
          <p:txBody>
            <a:bodyPr wrap="none" rtlCol="0">
              <a:spAutoFit/>
            </a:bodyPr>
            <a:lstStyle/>
            <a:p>
              <a:r>
                <a:rPr lang="es-ES"/>
                <a:t>f&lt; 50 Hz</a:t>
              </a:r>
            </a:p>
          </p:txBody>
        </p:sp>
        <p:sp>
          <p:nvSpPr>
            <p:cNvPr id="25" name="CuadroTexto 24"/>
            <p:cNvSpPr txBox="1"/>
            <p:nvPr/>
          </p:nvSpPr>
          <p:spPr>
            <a:xfrm>
              <a:off x="4767246" y="2239108"/>
              <a:ext cx="998991" cy="369332"/>
            </a:xfrm>
            <a:prstGeom prst="rect">
              <a:avLst/>
            </a:prstGeom>
            <a:noFill/>
          </p:spPr>
          <p:txBody>
            <a:bodyPr wrap="none" rtlCol="0">
              <a:spAutoFit/>
            </a:bodyPr>
            <a:lstStyle/>
            <a:p>
              <a:r>
                <a:rPr lang="es-ES"/>
                <a:t>f = 50 Hz</a:t>
              </a:r>
            </a:p>
          </p:txBody>
        </p:sp>
        <p:sp>
          <p:nvSpPr>
            <p:cNvPr id="26" name="CuadroTexto 25"/>
            <p:cNvSpPr txBox="1"/>
            <p:nvPr/>
          </p:nvSpPr>
          <p:spPr>
            <a:xfrm>
              <a:off x="6553200" y="3058206"/>
              <a:ext cx="998991" cy="369332"/>
            </a:xfrm>
            <a:prstGeom prst="rect">
              <a:avLst/>
            </a:prstGeom>
            <a:noFill/>
          </p:spPr>
          <p:txBody>
            <a:bodyPr wrap="none" rtlCol="0">
              <a:spAutoFit/>
            </a:bodyPr>
            <a:lstStyle/>
            <a:p>
              <a:r>
                <a:rPr lang="es-ES"/>
                <a:t>f &gt; 50 Hz</a:t>
              </a:r>
            </a:p>
          </p:txBody>
        </p:sp>
        <p:sp>
          <p:nvSpPr>
            <p:cNvPr id="27" name="CuadroTexto 26"/>
            <p:cNvSpPr txBox="1"/>
            <p:nvPr/>
          </p:nvSpPr>
          <p:spPr>
            <a:xfrm>
              <a:off x="5266741" y="4858349"/>
              <a:ext cx="747197" cy="557204"/>
            </a:xfrm>
            <a:prstGeom prst="rect">
              <a:avLst/>
            </a:prstGeom>
            <a:noFill/>
          </p:spPr>
          <p:txBody>
            <a:bodyPr wrap="square" rtlCol="0">
              <a:spAutoFit/>
            </a:bodyPr>
            <a:lstStyle/>
            <a:p>
              <a:pPr algn="ctr">
                <a:lnSpc>
                  <a:spcPts val="1800"/>
                </a:lnSpc>
              </a:pPr>
              <a:r>
                <a:rPr lang="es-ES" u="sng"/>
                <a:t>3000 </a:t>
              </a:r>
              <a:r>
                <a:rPr lang="es-ES"/>
                <a:t>npp</a:t>
              </a:r>
            </a:p>
          </p:txBody>
        </p:sp>
        <p:cxnSp>
          <p:nvCxnSpPr>
            <p:cNvPr id="29" name="Conector recto 28"/>
            <p:cNvCxnSpPr/>
            <p:nvPr/>
          </p:nvCxnSpPr>
          <p:spPr>
            <a:xfrm>
              <a:off x="5713339" y="4742613"/>
              <a:ext cx="0" cy="115736"/>
            </a:xfrm>
            <a:prstGeom prst="line">
              <a:avLst/>
            </a:prstGeom>
          </p:spPr>
          <p:style>
            <a:lnRef idx="1">
              <a:schemeClr val="accent1"/>
            </a:lnRef>
            <a:fillRef idx="0">
              <a:schemeClr val="accent1"/>
            </a:fillRef>
            <a:effectRef idx="0">
              <a:schemeClr val="accent1"/>
            </a:effectRef>
            <a:fontRef idx="minor">
              <a:schemeClr val="tx1"/>
            </a:fontRef>
          </p:style>
        </p:cxnSp>
        <p:sp>
          <p:nvSpPr>
            <p:cNvPr id="30" name="CuadroTexto 29"/>
            <p:cNvSpPr txBox="1"/>
            <p:nvPr/>
          </p:nvSpPr>
          <p:spPr>
            <a:xfrm>
              <a:off x="339969" y="2379785"/>
              <a:ext cx="489108" cy="369332"/>
            </a:xfrm>
            <a:prstGeom prst="rect">
              <a:avLst/>
            </a:prstGeom>
            <a:noFill/>
          </p:spPr>
          <p:txBody>
            <a:bodyPr wrap="none" rtlCol="0">
              <a:spAutoFit/>
            </a:bodyPr>
            <a:lstStyle/>
            <a:p>
              <a:r>
                <a:rPr lang="es-ES"/>
                <a:t>Par</a:t>
              </a:r>
            </a:p>
          </p:txBody>
        </p:sp>
        <p:sp>
          <p:nvSpPr>
            <p:cNvPr id="31" name="CuadroTexto 30"/>
            <p:cNvSpPr txBox="1"/>
            <p:nvPr/>
          </p:nvSpPr>
          <p:spPr>
            <a:xfrm>
              <a:off x="6808141" y="4858349"/>
              <a:ext cx="1081706" cy="369332"/>
            </a:xfrm>
            <a:prstGeom prst="rect">
              <a:avLst/>
            </a:prstGeom>
            <a:noFill/>
          </p:spPr>
          <p:txBody>
            <a:bodyPr wrap="none" rtlCol="0">
              <a:spAutoFit/>
            </a:bodyPr>
            <a:lstStyle/>
            <a:p>
              <a:r>
                <a:rPr lang="es-ES"/>
                <a:t>velocidad</a:t>
              </a:r>
            </a:p>
          </p:txBody>
        </p:sp>
      </p:grpSp>
      <p:grpSp>
        <p:nvGrpSpPr>
          <p:cNvPr id="45" name="Grupo 44"/>
          <p:cNvGrpSpPr/>
          <p:nvPr/>
        </p:nvGrpSpPr>
        <p:grpSpPr>
          <a:xfrm>
            <a:off x="1538227" y="4827235"/>
            <a:ext cx="3532671" cy="1894240"/>
            <a:chOff x="1538227" y="4827235"/>
            <a:chExt cx="3532671" cy="1894240"/>
          </a:xfrm>
        </p:grpSpPr>
        <p:cxnSp>
          <p:nvCxnSpPr>
            <p:cNvPr id="34" name="Conector recto de flecha 33"/>
            <p:cNvCxnSpPr/>
            <p:nvPr/>
          </p:nvCxnSpPr>
          <p:spPr>
            <a:xfrm>
              <a:off x="1981200" y="6248400"/>
              <a:ext cx="26564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flipV="1">
              <a:off x="1996460" y="4879127"/>
              <a:ext cx="0" cy="1369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V="1">
              <a:off x="1981200" y="5240215"/>
              <a:ext cx="1184649" cy="8557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a:off x="3165849" y="5251938"/>
              <a:ext cx="114824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a:off x="3882765" y="6352143"/>
              <a:ext cx="1165897" cy="369332"/>
            </a:xfrm>
            <a:prstGeom prst="rect">
              <a:avLst/>
            </a:prstGeom>
            <a:noFill/>
          </p:spPr>
          <p:txBody>
            <a:bodyPr wrap="none" rtlCol="0">
              <a:spAutoFit/>
            </a:bodyPr>
            <a:lstStyle/>
            <a:p>
              <a:r>
                <a:rPr lang="es-ES"/>
                <a:t>frecuencia</a:t>
              </a:r>
            </a:p>
          </p:txBody>
        </p:sp>
        <p:sp>
          <p:nvSpPr>
            <p:cNvPr id="42" name="CuadroTexto 41"/>
            <p:cNvSpPr txBox="1"/>
            <p:nvPr/>
          </p:nvSpPr>
          <p:spPr>
            <a:xfrm>
              <a:off x="1641428" y="5601561"/>
              <a:ext cx="332142" cy="369332"/>
            </a:xfrm>
            <a:prstGeom prst="rect">
              <a:avLst/>
            </a:prstGeom>
            <a:noFill/>
          </p:spPr>
          <p:txBody>
            <a:bodyPr wrap="none" rtlCol="0">
              <a:spAutoFit/>
            </a:bodyPr>
            <a:lstStyle/>
            <a:p>
              <a:r>
                <a:rPr lang="es-ES"/>
                <a:t>U</a:t>
              </a:r>
            </a:p>
          </p:txBody>
        </p:sp>
        <p:sp>
          <p:nvSpPr>
            <p:cNvPr id="43" name="CuadroTexto 42"/>
            <p:cNvSpPr txBox="1"/>
            <p:nvPr/>
          </p:nvSpPr>
          <p:spPr>
            <a:xfrm>
              <a:off x="2135101" y="5682122"/>
              <a:ext cx="1615442" cy="369332"/>
            </a:xfrm>
            <a:prstGeom prst="rect">
              <a:avLst/>
            </a:prstGeom>
            <a:noFill/>
          </p:spPr>
          <p:txBody>
            <a:bodyPr wrap="none" rtlCol="0">
              <a:spAutoFit/>
            </a:bodyPr>
            <a:lstStyle/>
            <a:p>
              <a:r>
                <a:rPr lang="es-ES"/>
                <a:t>Flujo constante</a:t>
              </a:r>
            </a:p>
          </p:txBody>
        </p:sp>
        <p:sp>
          <p:nvSpPr>
            <p:cNvPr id="44" name="CuadroTexto 43"/>
            <p:cNvSpPr txBox="1"/>
            <p:nvPr/>
          </p:nvSpPr>
          <p:spPr>
            <a:xfrm>
              <a:off x="3273226" y="4827235"/>
              <a:ext cx="1797672" cy="369332"/>
            </a:xfrm>
            <a:prstGeom prst="rect">
              <a:avLst/>
            </a:prstGeom>
            <a:noFill/>
          </p:spPr>
          <p:txBody>
            <a:bodyPr wrap="none" rtlCol="0">
              <a:spAutoFit/>
            </a:bodyPr>
            <a:lstStyle/>
            <a:p>
              <a:r>
                <a:rPr lang="es-ES"/>
                <a:t>Flujo decreciente</a:t>
              </a:r>
            </a:p>
          </p:txBody>
        </p:sp>
        <p:sp>
          <p:nvSpPr>
            <p:cNvPr id="50" name="CuadroTexto 49"/>
            <p:cNvSpPr txBox="1"/>
            <p:nvPr/>
          </p:nvSpPr>
          <p:spPr>
            <a:xfrm>
              <a:off x="1538227" y="5014588"/>
              <a:ext cx="431528" cy="369332"/>
            </a:xfrm>
            <a:prstGeom prst="rect">
              <a:avLst/>
            </a:prstGeom>
            <a:noFill/>
          </p:spPr>
          <p:txBody>
            <a:bodyPr wrap="none" rtlCol="0">
              <a:spAutoFit/>
            </a:bodyPr>
            <a:lstStyle/>
            <a:p>
              <a:r>
                <a:rPr lang="es-ES"/>
                <a:t>U</a:t>
              </a:r>
              <a:r>
                <a:rPr lang="es-ES" baseline="-25000"/>
                <a:t>N</a:t>
              </a:r>
            </a:p>
          </p:txBody>
        </p:sp>
      </p:grpSp>
      <p:sp>
        <p:nvSpPr>
          <p:cNvPr id="46" name="CuadroTexto 45"/>
          <p:cNvSpPr txBox="1"/>
          <p:nvPr/>
        </p:nvSpPr>
        <p:spPr>
          <a:xfrm>
            <a:off x="5483481" y="5080784"/>
            <a:ext cx="2968858" cy="1477328"/>
          </a:xfrm>
          <a:prstGeom prst="rect">
            <a:avLst/>
          </a:prstGeom>
          <a:noFill/>
        </p:spPr>
        <p:txBody>
          <a:bodyPr wrap="square" rtlCol="0">
            <a:spAutoFit/>
          </a:bodyPr>
          <a:lstStyle/>
          <a:p>
            <a:r>
              <a:rPr lang="es-ES"/>
              <a:t>A partir de la frecuencia nominal, no es posible mantener el flujo magnético </a:t>
            </a:r>
            <a:r>
              <a:rPr lang="el-GR"/>
              <a:t>φ</a:t>
            </a:r>
            <a:r>
              <a:rPr lang="es-ES"/>
              <a:t> (=k U/f) y el par motor se va reduciendo</a:t>
            </a:r>
          </a:p>
        </p:txBody>
      </p:sp>
      <p:sp>
        <p:nvSpPr>
          <p:cNvPr id="47" name="CuadroTexto 46"/>
          <p:cNvSpPr txBox="1"/>
          <p:nvPr/>
        </p:nvSpPr>
        <p:spPr>
          <a:xfrm>
            <a:off x="2919603" y="6289265"/>
            <a:ext cx="707245" cy="369332"/>
          </a:xfrm>
          <a:prstGeom prst="rect">
            <a:avLst/>
          </a:prstGeom>
          <a:noFill/>
        </p:spPr>
        <p:txBody>
          <a:bodyPr wrap="none" rtlCol="0">
            <a:spAutoFit/>
          </a:bodyPr>
          <a:lstStyle/>
          <a:p>
            <a:r>
              <a:rPr lang="es-ES"/>
              <a:t>50 Hz</a:t>
            </a:r>
          </a:p>
        </p:txBody>
      </p:sp>
      <p:cxnSp>
        <p:nvCxnSpPr>
          <p:cNvPr id="49" name="Conector recto 48"/>
          <p:cNvCxnSpPr/>
          <p:nvPr/>
        </p:nvCxnSpPr>
        <p:spPr>
          <a:xfrm>
            <a:off x="3165849" y="5331384"/>
            <a:ext cx="0" cy="8616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flipH="1">
            <a:off x="1973570" y="5240215"/>
            <a:ext cx="11922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2943225" y="1042988"/>
            <a:ext cx="907621" cy="461665"/>
          </a:xfrm>
          <a:prstGeom prst="rect">
            <a:avLst/>
          </a:prstGeom>
          <a:noFill/>
        </p:spPr>
        <p:txBody>
          <a:bodyPr wrap="none" rtlCol="0">
            <a:spAutoFit/>
          </a:bodyPr>
          <a:lstStyle/>
          <a:p>
            <a:r>
              <a:rPr lang="es-ES" sz="2400" dirty="0">
                <a:hlinkClick r:id="rId2"/>
              </a:rPr>
              <a:t>Video</a:t>
            </a:r>
            <a:endParaRPr lang="es-ES" sz="2400" dirty="0"/>
          </a:p>
        </p:txBody>
      </p:sp>
      <p:sp>
        <p:nvSpPr>
          <p:cNvPr id="48" name="CuadroTexto 47">
            <a:extLst>
              <a:ext uri="{FF2B5EF4-FFF2-40B4-BE49-F238E27FC236}">
                <a16:creationId xmlns:a16="http://schemas.microsoft.com/office/drawing/2014/main" id="{51601C9D-488A-4ED9-A0FE-5AD6304D934E}"/>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1929361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Motores síncronos</a:t>
            </a:r>
          </a:p>
        </p:txBody>
      </p:sp>
      <p:sp>
        <p:nvSpPr>
          <p:cNvPr id="6" name="Marcador de contenido 5"/>
          <p:cNvSpPr>
            <a:spLocks noGrp="1"/>
          </p:cNvSpPr>
          <p:nvPr>
            <p:ph sz="half" idx="1"/>
          </p:nvPr>
        </p:nvSpPr>
        <p:spPr>
          <a:xfrm>
            <a:off x="301625" y="1197322"/>
            <a:ext cx="5884863" cy="5524153"/>
          </a:xfrm>
        </p:spPr>
        <p:txBody>
          <a:bodyPr>
            <a:normAutofit fontScale="77500" lnSpcReduction="20000"/>
          </a:bodyPr>
          <a:lstStyle/>
          <a:p>
            <a:r>
              <a:rPr lang="es-ES" dirty="0"/>
              <a:t>Tipos:</a:t>
            </a:r>
          </a:p>
          <a:p>
            <a:pPr lvl="1"/>
            <a:r>
              <a:rPr lang="es-ES" dirty="0" err="1">
                <a:solidFill>
                  <a:schemeClr val="bg1">
                    <a:lumMod val="75000"/>
                  </a:schemeClr>
                </a:solidFill>
              </a:rPr>
              <a:t>Autoexcitados</a:t>
            </a:r>
            <a:r>
              <a:rPr lang="es-ES" dirty="0">
                <a:solidFill>
                  <a:schemeClr val="bg1">
                    <a:lumMod val="75000"/>
                  </a:schemeClr>
                </a:solidFill>
              </a:rPr>
              <a:t>, medianas y elevadas potencias. </a:t>
            </a:r>
          </a:p>
          <a:p>
            <a:pPr lvl="1"/>
            <a:r>
              <a:rPr lang="es-ES" dirty="0">
                <a:solidFill>
                  <a:schemeClr val="bg1">
                    <a:lumMod val="75000"/>
                  </a:schemeClr>
                </a:solidFill>
              </a:rPr>
              <a:t>De imanes permanentes (PMSM), crean un campo magnético constante que interactúa con el del estator. La interacción entre campos produce la fuerza tangencial. </a:t>
            </a:r>
          </a:p>
          <a:p>
            <a:pPr lvl="1"/>
            <a:r>
              <a:rPr lang="es-ES" dirty="0">
                <a:solidFill>
                  <a:schemeClr val="bg1">
                    <a:lumMod val="75000"/>
                  </a:schemeClr>
                </a:solidFill>
              </a:rPr>
              <a:t>De reluctancia variable, que se orienta con el campo giratorio provocado por el estator. Baja inercia</a:t>
            </a:r>
          </a:p>
          <a:p>
            <a:r>
              <a:rPr lang="es-ES" dirty="0"/>
              <a:t>No arrancan por sí solos a </a:t>
            </a:r>
            <a:r>
              <a:rPr lang="es-ES"/>
              <a:t>frecuencia  industrial (suelen estar accionados por variador de frecuencia)</a:t>
            </a:r>
            <a:endParaRPr lang="es-ES" dirty="0"/>
          </a:p>
          <a:p>
            <a:r>
              <a:rPr lang="es-ES"/>
              <a:t>Utilizados, junto con un variador de frecuencia, en control preciso de velocidad o posición</a:t>
            </a:r>
          </a:p>
          <a:p>
            <a:r>
              <a:rPr lang="es-ES"/>
              <a:t>Velocidad </a:t>
            </a:r>
            <a:r>
              <a:rPr lang="es-ES" dirty="0"/>
              <a:t>sólo depende de la frecuencia,</a:t>
            </a:r>
            <a:br>
              <a:rPr lang="es-ES" dirty="0"/>
            </a:br>
            <a:r>
              <a:rPr lang="es-ES" dirty="0"/>
              <a:t>no del par</a:t>
            </a:r>
          </a:p>
          <a:p>
            <a:r>
              <a:rPr lang="es-ES"/>
              <a:t>Más </a:t>
            </a:r>
            <a:r>
              <a:rPr lang="es-ES" dirty="0"/>
              <a:t>caros, pero más potencia específica </a:t>
            </a:r>
          </a:p>
          <a:p>
            <a:r>
              <a:rPr lang="es-ES" dirty="0"/>
              <a:t>Mejor rendimiento </a:t>
            </a:r>
            <a:r>
              <a:rPr lang="es-ES" dirty="0">
                <a:sym typeface="Wingdings" panose="05000000000000000000" pitchFamily="2" charset="2"/>
              </a:rPr>
              <a:t> se calientan menos que </a:t>
            </a:r>
            <a:r>
              <a:rPr lang="es-ES">
                <a:sym typeface="Wingdings" panose="05000000000000000000" pitchFamily="2" charset="2"/>
              </a:rPr>
              <a:t>los asíncronos. No llevan aletas refrigeradoras</a:t>
            </a:r>
            <a:endParaRPr lang="es-ES" dirty="0"/>
          </a:p>
        </p:txBody>
      </p:sp>
      <p:sp>
        <p:nvSpPr>
          <p:cNvPr id="4" name="Marcador de número de diapositiva 3"/>
          <p:cNvSpPr>
            <a:spLocks noGrp="1"/>
          </p:cNvSpPr>
          <p:nvPr>
            <p:ph type="sldNum" sz="quarter" idx="12"/>
          </p:nvPr>
        </p:nvSpPr>
        <p:spPr/>
        <p:txBody>
          <a:bodyPr/>
          <a:lstStyle/>
          <a:p>
            <a:fld id="{240D5ECE-8B49-45CD-BE81-EF81920D1969}" type="slidenum">
              <a:rPr lang="es-ES" smtClean="0"/>
              <a:pPr/>
              <a:t>9</a:t>
            </a:fld>
            <a:endParaRPr kumimoji="0" lang="es-ES"/>
          </a:p>
        </p:txBody>
      </p:sp>
      <p:pic>
        <p:nvPicPr>
          <p:cNvPr id="2052" name="Picture 4" descr="Resultado de imagen de motores sincrono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42027" y="4791075"/>
            <a:ext cx="2934276" cy="17049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sultado de imagen de motores sincronos"/>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567679" y="1344946"/>
            <a:ext cx="2176271" cy="139825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47B32A7-EA5C-41BF-B0F9-35BA6A48B181}"/>
              </a:ext>
            </a:extLst>
          </p:cNvPr>
          <p:cNvSpPr txBox="1"/>
          <p:nvPr/>
        </p:nvSpPr>
        <p:spPr>
          <a:xfrm>
            <a:off x="34246" y="6488668"/>
            <a:ext cx="296876" cy="369332"/>
          </a:xfrm>
          <a:prstGeom prst="rect">
            <a:avLst/>
          </a:prstGeom>
          <a:noFill/>
        </p:spPr>
        <p:txBody>
          <a:bodyPr wrap="none" rtlCol="0">
            <a:spAutoFit/>
          </a:bodyPr>
          <a:lstStyle/>
          <a:p>
            <a:r>
              <a:rPr lang="es-ES"/>
              <a:t>E</a:t>
            </a:r>
          </a:p>
        </p:txBody>
      </p:sp>
    </p:spTree>
    <p:extLst>
      <p:ext uri="{BB962C8B-B14F-4D97-AF65-F5344CB8AC3E}">
        <p14:creationId xmlns:p14="http://schemas.microsoft.com/office/powerpoint/2010/main" val="1589197944"/>
      </p:ext>
    </p:extLst>
  </p:cSld>
  <p:clrMapOvr>
    <a:masterClrMapping/>
  </p:clrMapOvr>
</p:sld>
</file>

<file path=ppt/theme/theme1.xml><?xml version="1.0" encoding="utf-8"?>
<a:theme xmlns:a="http://schemas.openxmlformats.org/drawingml/2006/main" name="Presentación de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858</Words>
  <Application>Microsoft Office PowerPoint</Application>
  <PresentationFormat>Presentación en pantalla (4:3)</PresentationFormat>
  <Paragraphs>183</Paragraphs>
  <Slides>16</Slides>
  <Notes>2</Notes>
  <HiddenSlides>0</HiddenSlides>
  <MMClips>1</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16</vt:i4>
      </vt:variant>
    </vt:vector>
  </HeadingPairs>
  <TitlesOfParts>
    <vt:vector size="23" baseType="lpstr">
      <vt:lpstr>Arial</vt:lpstr>
      <vt:lpstr>Calibri</vt:lpstr>
      <vt:lpstr>Cambria Math</vt:lpstr>
      <vt:lpstr>Georgia</vt:lpstr>
      <vt:lpstr>Wingdings</vt:lpstr>
      <vt:lpstr>Presentación de PowerPoint 2010</vt:lpstr>
      <vt:lpstr>CorelPhotoPaint.Image.10</vt:lpstr>
      <vt:lpstr>Motores AC Motores DC Servomotores. PID Curvas de trabajo. Estabilidad mecánica </vt:lpstr>
      <vt:lpstr>Motores AC</vt:lpstr>
      <vt:lpstr>Motores AC. Generalidades</vt:lpstr>
      <vt:lpstr>Componentes</vt:lpstr>
      <vt:lpstr>Motores AC. Principio de operación</vt:lpstr>
      <vt:lpstr>Motores de Inducción o trifásicos asíncronos</vt:lpstr>
      <vt:lpstr>Curva par velocidad de un motor de inducción</vt:lpstr>
      <vt:lpstr>Convertidor de frecuencia y motor de inducción</vt:lpstr>
      <vt:lpstr>Motores síncronos</vt:lpstr>
      <vt:lpstr>Motores monofásicos</vt:lpstr>
      <vt:lpstr>Motores DC</vt:lpstr>
      <vt:lpstr>Motores de corriente continua. Generalidades</vt:lpstr>
      <vt:lpstr>Motores DC con escobillas</vt:lpstr>
      <vt:lpstr>Motores DC  con escobillas (tradicionales)</vt:lpstr>
      <vt:lpstr>Motores brushless de imanes permanentes BLDC</vt:lpstr>
      <vt:lpstr>Brushless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2015-05-04T11:24:18Z</dcterms:created>
  <dcterms:modified xsi:type="dcterms:W3CDTF">2026-03-06T23:16:34Z</dcterms:modified>
</cp:coreProperties>
</file>