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765" r:id="rId2"/>
    <p:sldId id="767" r:id="rId3"/>
    <p:sldId id="768" r:id="rId4"/>
    <p:sldId id="766" r:id="rId5"/>
    <p:sldId id="769" r:id="rId6"/>
    <p:sldId id="770" r:id="rId7"/>
    <p:sldId id="771" r:id="rId8"/>
    <p:sldId id="772" r:id="rId9"/>
    <p:sldId id="773" r:id="rId10"/>
    <p:sldId id="774" r:id="rId11"/>
    <p:sldId id="743" r:id="rId12"/>
    <p:sldId id="745" r:id="rId13"/>
    <p:sldId id="748" r:id="rId14"/>
    <p:sldId id="749" r:id="rId15"/>
    <p:sldId id="739" r:id="rId16"/>
    <p:sldId id="752" r:id="rId17"/>
    <p:sldId id="754" r:id="rId18"/>
    <p:sldId id="764" r:id="rId19"/>
    <p:sldId id="758" r:id="rId20"/>
    <p:sldId id="755" r:id="rId21"/>
    <p:sldId id="762" r:id="rId22"/>
    <p:sldId id="760" r:id="rId23"/>
  </p:sldIdLst>
  <p:sldSz cx="9144000" cy="6858000" type="screen4x3"/>
  <p:notesSz cx="6761163" cy="9931400"/>
  <p:defaultTextStyle>
    <a:defPPr>
      <a:defRPr lang="es-ES_tradnl"/>
    </a:defPPr>
    <a:lvl1pPr algn="l" rtl="0" fontAlgn="base">
      <a:spcBef>
        <a:spcPct val="0"/>
      </a:spcBef>
      <a:spcAft>
        <a:spcPct val="0"/>
      </a:spcAft>
      <a:defRPr sz="1400" b="1" kern="1200">
        <a:solidFill>
          <a:schemeClr val="tx1"/>
        </a:solidFill>
        <a:latin typeface="Tahoma" pitchFamily="34" charset="0"/>
        <a:ea typeface="+mn-ea"/>
        <a:cs typeface="+mn-cs"/>
      </a:defRPr>
    </a:lvl1pPr>
    <a:lvl2pPr marL="457200" algn="l" rtl="0" fontAlgn="base">
      <a:spcBef>
        <a:spcPct val="0"/>
      </a:spcBef>
      <a:spcAft>
        <a:spcPct val="0"/>
      </a:spcAft>
      <a:defRPr sz="1400" b="1" kern="1200">
        <a:solidFill>
          <a:schemeClr val="tx1"/>
        </a:solidFill>
        <a:latin typeface="Tahoma" pitchFamily="34" charset="0"/>
        <a:ea typeface="+mn-ea"/>
        <a:cs typeface="+mn-cs"/>
      </a:defRPr>
    </a:lvl2pPr>
    <a:lvl3pPr marL="914400" algn="l" rtl="0" fontAlgn="base">
      <a:spcBef>
        <a:spcPct val="0"/>
      </a:spcBef>
      <a:spcAft>
        <a:spcPct val="0"/>
      </a:spcAft>
      <a:defRPr sz="1400" b="1" kern="1200">
        <a:solidFill>
          <a:schemeClr val="tx1"/>
        </a:solidFill>
        <a:latin typeface="Tahoma" pitchFamily="34" charset="0"/>
        <a:ea typeface="+mn-ea"/>
        <a:cs typeface="+mn-cs"/>
      </a:defRPr>
    </a:lvl3pPr>
    <a:lvl4pPr marL="1371600" algn="l" rtl="0" fontAlgn="base">
      <a:spcBef>
        <a:spcPct val="0"/>
      </a:spcBef>
      <a:spcAft>
        <a:spcPct val="0"/>
      </a:spcAft>
      <a:defRPr sz="1400" b="1" kern="1200">
        <a:solidFill>
          <a:schemeClr val="tx1"/>
        </a:solidFill>
        <a:latin typeface="Tahoma" pitchFamily="34" charset="0"/>
        <a:ea typeface="+mn-ea"/>
        <a:cs typeface="+mn-cs"/>
      </a:defRPr>
    </a:lvl4pPr>
    <a:lvl5pPr marL="1828800" algn="l" rtl="0" fontAlgn="base">
      <a:spcBef>
        <a:spcPct val="0"/>
      </a:spcBef>
      <a:spcAft>
        <a:spcPct val="0"/>
      </a:spcAft>
      <a:defRPr sz="1400" b="1" kern="1200">
        <a:solidFill>
          <a:schemeClr val="tx1"/>
        </a:solidFill>
        <a:latin typeface="Tahoma" pitchFamily="34" charset="0"/>
        <a:ea typeface="+mn-ea"/>
        <a:cs typeface="+mn-cs"/>
      </a:defRPr>
    </a:lvl5pPr>
    <a:lvl6pPr marL="2286000" algn="l" defTabSz="914400" rtl="0" eaLnBrk="1" latinLnBrk="0" hangingPunct="1">
      <a:defRPr sz="1400" b="1" kern="1200">
        <a:solidFill>
          <a:schemeClr val="tx1"/>
        </a:solidFill>
        <a:latin typeface="Tahoma" pitchFamily="34" charset="0"/>
        <a:ea typeface="+mn-ea"/>
        <a:cs typeface="+mn-cs"/>
      </a:defRPr>
    </a:lvl6pPr>
    <a:lvl7pPr marL="2743200" algn="l" defTabSz="914400" rtl="0" eaLnBrk="1" latinLnBrk="0" hangingPunct="1">
      <a:defRPr sz="1400" b="1" kern="1200">
        <a:solidFill>
          <a:schemeClr val="tx1"/>
        </a:solidFill>
        <a:latin typeface="Tahoma" pitchFamily="34" charset="0"/>
        <a:ea typeface="+mn-ea"/>
        <a:cs typeface="+mn-cs"/>
      </a:defRPr>
    </a:lvl7pPr>
    <a:lvl8pPr marL="3200400" algn="l" defTabSz="914400" rtl="0" eaLnBrk="1" latinLnBrk="0" hangingPunct="1">
      <a:defRPr sz="1400" b="1" kern="1200">
        <a:solidFill>
          <a:schemeClr val="tx1"/>
        </a:solidFill>
        <a:latin typeface="Tahoma" pitchFamily="34" charset="0"/>
        <a:ea typeface="+mn-ea"/>
        <a:cs typeface="+mn-cs"/>
      </a:defRPr>
    </a:lvl8pPr>
    <a:lvl9pPr marL="3657600" algn="l" defTabSz="914400" rtl="0" eaLnBrk="1" latinLnBrk="0" hangingPunct="1">
      <a:defRPr sz="1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85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33CCCC"/>
    <a:srgbClr val="CC3300"/>
    <a:srgbClr val="808080"/>
    <a:srgbClr val="000099"/>
    <a:srgbClr val="0033CC"/>
    <a:srgbClr val="FF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99" autoAdjust="0"/>
    <p:restoredTop sz="85332" autoAdjust="0"/>
  </p:normalViewPr>
  <p:slideViewPr>
    <p:cSldViewPr snapToGrid="0">
      <p:cViewPr varScale="1">
        <p:scale>
          <a:sx n="70" d="100"/>
          <a:sy n="70" d="100"/>
        </p:scale>
        <p:origin x="60" y="378"/>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4" d="100"/>
          <a:sy n="54" d="100"/>
        </p:scale>
        <p:origin x="-1860" y="-96"/>
      </p:cViewPr>
      <p:guideLst>
        <p:guide orient="horz" pos="2209"/>
        <p:guide pos="285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9525"/>
            <a:ext cx="293052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spcBef>
                <a:spcPct val="0"/>
              </a:spcBef>
              <a:defRPr sz="1000" b="0" i="1">
                <a:effectLst/>
                <a:latin typeface="Times New Roman" pitchFamily="18" charset="0"/>
              </a:defRPr>
            </a:lvl1pPr>
          </a:lstStyle>
          <a:p>
            <a:pPr>
              <a:defRPr/>
            </a:pPr>
            <a:endParaRPr lang="es-ES_tradnl"/>
          </a:p>
        </p:txBody>
      </p:sp>
      <p:sp>
        <p:nvSpPr>
          <p:cNvPr id="4099" name="Rectangle 3"/>
          <p:cNvSpPr>
            <a:spLocks noGrp="1" noChangeArrowheads="1"/>
          </p:cNvSpPr>
          <p:nvPr>
            <p:ph type="dt" sz="quarter" idx="1"/>
          </p:nvPr>
        </p:nvSpPr>
        <p:spPr bwMode="auto">
          <a:xfrm>
            <a:off x="3830638" y="9525"/>
            <a:ext cx="293052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spcBef>
                <a:spcPct val="0"/>
              </a:spcBef>
              <a:defRPr sz="1000" b="0" i="1">
                <a:effectLst/>
                <a:latin typeface="Times New Roman" pitchFamily="18" charset="0"/>
              </a:defRPr>
            </a:lvl1pPr>
          </a:lstStyle>
          <a:p>
            <a:pPr>
              <a:defRPr/>
            </a:pPr>
            <a:endParaRPr lang="es-ES_tradnl"/>
          </a:p>
        </p:txBody>
      </p:sp>
      <p:sp>
        <p:nvSpPr>
          <p:cNvPr id="4100" name="Rectangle 4"/>
          <p:cNvSpPr>
            <a:spLocks noGrp="1" noChangeArrowheads="1"/>
          </p:cNvSpPr>
          <p:nvPr>
            <p:ph type="ftr" sz="quarter" idx="2"/>
          </p:nvPr>
        </p:nvSpPr>
        <p:spPr bwMode="auto">
          <a:xfrm>
            <a:off x="0" y="9455150"/>
            <a:ext cx="293052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spcBef>
                <a:spcPct val="0"/>
              </a:spcBef>
              <a:defRPr sz="1000" b="0" i="1">
                <a:effectLst/>
                <a:latin typeface="Times New Roman" pitchFamily="18" charset="0"/>
              </a:defRPr>
            </a:lvl1pPr>
          </a:lstStyle>
          <a:p>
            <a:pPr>
              <a:defRPr/>
            </a:pPr>
            <a:endParaRPr lang="es-ES_tradnl"/>
          </a:p>
        </p:txBody>
      </p:sp>
      <p:sp>
        <p:nvSpPr>
          <p:cNvPr id="4101" name="Rectangle 5"/>
          <p:cNvSpPr>
            <a:spLocks noGrp="1" noChangeArrowheads="1"/>
          </p:cNvSpPr>
          <p:nvPr>
            <p:ph type="sldNum" sz="quarter" idx="3"/>
          </p:nvPr>
        </p:nvSpPr>
        <p:spPr bwMode="auto">
          <a:xfrm>
            <a:off x="3830638" y="9455150"/>
            <a:ext cx="293052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spcBef>
                <a:spcPct val="0"/>
              </a:spcBef>
              <a:defRPr sz="1000" b="0" i="1">
                <a:effectLst/>
                <a:latin typeface="Times New Roman" pitchFamily="18" charset="0"/>
              </a:defRPr>
            </a:lvl1pPr>
          </a:lstStyle>
          <a:p>
            <a:pPr>
              <a:defRPr/>
            </a:pPr>
            <a:fld id="{A0FFCE9E-60B7-4AA6-B196-21DC5C389B40}" type="slidenum">
              <a:rPr lang="es-ES_tradnl"/>
              <a:pPr>
                <a:defRPr/>
              </a:pPr>
              <a:t>‹Nº›</a:t>
            </a:fld>
            <a:endParaRPr lang="es-ES_trad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3052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762000" eaLnBrk="0" hangingPunct="0">
              <a:spcBef>
                <a:spcPct val="0"/>
              </a:spcBef>
              <a:defRPr sz="1000" b="0" i="1">
                <a:effectLst/>
                <a:latin typeface="Times New Roman" pitchFamily="18" charset="0"/>
              </a:defRPr>
            </a:lvl1pPr>
          </a:lstStyle>
          <a:p>
            <a:pPr>
              <a:defRPr/>
            </a:pPr>
            <a:endParaRPr lang="es-ES_tradnl"/>
          </a:p>
        </p:txBody>
      </p:sp>
      <p:sp>
        <p:nvSpPr>
          <p:cNvPr id="2051" name="Rectangle 3"/>
          <p:cNvSpPr>
            <a:spLocks noGrp="1" noChangeArrowheads="1"/>
          </p:cNvSpPr>
          <p:nvPr>
            <p:ph type="dt" idx="1"/>
          </p:nvPr>
        </p:nvSpPr>
        <p:spPr bwMode="auto">
          <a:xfrm>
            <a:off x="3830638" y="9525"/>
            <a:ext cx="2930525"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eaLnBrk="0" hangingPunct="0">
              <a:spcBef>
                <a:spcPct val="0"/>
              </a:spcBef>
              <a:defRPr sz="1000" b="0" i="1">
                <a:effectLst/>
                <a:latin typeface="Times New Roman" pitchFamily="18" charset="0"/>
              </a:defRPr>
            </a:lvl1pPr>
          </a:lstStyle>
          <a:p>
            <a:pPr>
              <a:defRPr/>
            </a:pPr>
            <a:endParaRPr lang="es-ES_tradnl"/>
          </a:p>
        </p:txBody>
      </p:sp>
      <p:sp>
        <p:nvSpPr>
          <p:cNvPr id="2052" name="Rectangle 4"/>
          <p:cNvSpPr>
            <a:spLocks noGrp="1" noChangeArrowheads="1"/>
          </p:cNvSpPr>
          <p:nvPr>
            <p:ph type="ftr" sz="quarter" idx="4"/>
          </p:nvPr>
        </p:nvSpPr>
        <p:spPr bwMode="auto">
          <a:xfrm>
            <a:off x="0" y="9455150"/>
            <a:ext cx="293052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762000" eaLnBrk="0" hangingPunct="0">
              <a:spcBef>
                <a:spcPct val="0"/>
              </a:spcBef>
              <a:defRPr sz="1000" b="0" i="1">
                <a:effectLst/>
                <a:latin typeface="Times New Roman" pitchFamily="18" charset="0"/>
              </a:defRPr>
            </a:lvl1pPr>
          </a:lstStyle>
          <a:p>
            <a:pPr>
              <a:defRPr/>
            </a:pPr>
            <a:endParaRPr lang="es-ES_tradnl"/>
          </a:p>
        </p:txBody>
      </p:sp>
      <p:sp>
        <p:nvSpPr>
          <p:cNvPr id="2053" name="Rectangle 5"/>
          <p:cNvSpPr>
            <a:spLocks noGrp="1" noChangeArrowheads="1"/>
          </p:cNvSpPr>
          <p:nvPr>
            <p:ph type="sldNum" sz="quarter" idx="5"/>
          </p:nvPr>
        </p:nvSpPr>
        <p:spPr bwMode="auto">
          <a:xfrm>
            <a:off x="3830638" y="9455150"/>
            <a:ext cx="2930525"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eaLnBrk="0" hangingPunct="0">
              <a:spcBef>
                <a:spcPct val="0"/>
              </a:spcBef>
              <a:defRPr sz="1000" b="0" i="1">
                <a:effectLst/>
                <a:latin typeface="Times New Roman" pitchFamily="18" charset="0"/>
              </a:defRPr>
            </a:lvl1pPr>
          </a:lstStyle>
          <a:p>
            <a:pPr>
              <a:defRPr/>
            </a:pPr>
            <a:fld id="{7072FDBF-8ECF-4D1E-B0BF-8DD8F04B660D}" type="slidenum">
              <a:rPr lang="es-ES_tradnl"/>
              <a:pPr>
                <a:defRPr/>
              </a:pPr>
              <a:t>‹Nº›</a:t>
            </a:fld>
            <a:endParaRPr lang="es-ES_tradnl"/>
          </a:p>
        </p:txBody>
      </p:sp>
      <p:sp>
        <p:nvSpPr>
          <p:cNvPr id="2054" name="Rectangle 6"/>
          <p:cNvSpPr>
            <a:spLocks noGrp="1" noChangeArrowheads="1"/>
          </p:cNvSpPr>
          <p:nvPr>
            <p:ph type="body" sz="quarter" idx="3"/>
          </p:nvPr>
        </p:nvSpPr>
        <p:spPr bwMode="auto">
          <a:xfrm>
            <a:off x="901700" y="4719638"/>
            <a:ext cx="4957763" cy="41814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s-ES_tradnl" noProof="0"/>
              <a:t>Haga clic para editar el estilo del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16391" name="Rectangle 7"/>
          <p:cNvSpPr>
            <a:spLocks noGrp="1" noRot="1" noChangeAspect="1" noChangeArrowheads="1" noTextEdit="1"/>
          </p:cNvSpPr>
          <p:nvPr>
            <p:ph type="sldImg" idx="2"/>
          </p:nvPr>
        </p:nvSpPr>
        <p:spPr bwMode="auto">
          <a:xfrm>
            <a:off x="1060450" y="865188"/>
            <a:ext cx="4640263" cy="34798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Grp="1" noChangeArrowheads="1"/>
          </p:cNvSpPr>
          <p:nvPr>
            <p:ph type="sldNum" sz="quarter" idx="5"/>
          </p:nvPr>
        </p:nvSpPr>
        <p:spPr>
          <a:noFill/>
        </p:spPr>
        <p:txBody>
          <a:bodyPr/>
          <a:lstStyle/>
          <a:p>
            <a:fld id="{C532DE6D-CB55-459D-8BAD-D937181B290C}" type="slidenum">
              <a:rPr lang="es-ES_tradnl" smtClean="0"/>
              <a:pPr/>
              <a:t>1</a:t>
            </a:fld>
            <a:endParaRPr lang="es-ES_tradnl"/>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a:lnSpc>
                <a:spcPct val="80000"/>
              </a:lnSpc>
            </a:pPr>
            <a:r>
              <a:rPr lang="es-ES" sz="900"/>
              <a:t>Un automatismo eléctrico constará de uno o varios circuitos cuya finalidad es la de alimentar eléctricamente a unos actuadores encargados de realizar un trabajo. Este actuador será típicamente mecánico aunque también puede generar un aviso luminoso, sonoro, etc…</a:t>
            </a:r>
          </a:p>
          <a:p>
            <a:pPr>
              <a:lnSpc>
                <a:spcPct val="80000"/>
              </a:lnSpc>
            </a:pPr>
            <a:r>
              <a:rPr lang="es-ES" sz="900"/>
              <a:t>Estructuraremos este tema en los siguientes apartados:…..</a:t>
            </a:r>
          </a:p>
          <a:p>
            <a:pPr>
              <a:lnSpc>
                <a:spcPct val="80000"/>
              </a:lnSpc>
            </a:pPr>
            <a:r>
              <a:rPr lang="es-ES" sz="900"/>
              <a:t>Veremos los circuitos de mando y de potencia en los esquemas y diagramas de un automatismo eléctrico, </a:t>
            </a:r>
          </a:p>
          <a:p>
            <a:pPr>
              <a:lnSpc>
                <a:spcPct val="80000"/>
              </a:lnSpc>
            </a:pPr>
            <a:r>
              <a:rPr lang="es-ES" sz="900"/>
              <a:t>pero los definiremos a continuación:</a:t>
            </a:r>
          </a:p>
          <a:p>
            <a:pPr>
              <a:lnSpc>
                <a:spcPct val="80000"/>
              </a:lnSpc>
            </a:pPr>
            <a:r>
              <a:rPr lang="es-ES" sz="900"/>
              <a:t>Cuando se pretende alimentar un actuador o un sistema eléctrico con cierto grado de maniobra, es conveniente separar el esquema eléctrico en dos uno principal o de potencia y otro secundario de mando o señalización.</a:t>
            </a:r>
          </a:p>
          <a:p>
            <a:pPr>
              <a:lnSpc>
                <a:spcPct val="80000"/>
              </a:lnSpc>
            </a:pPr>
            <a:r>
              <a:rPr lang="es-ES" sz="900"/>
              <a:t>El circuito principal será el encargado de transmitir la potencia al elemento accionado. Constará de tres o cuatro hilos o conductores en el caso de alimentación alterna trifásica o de dos hilos en caso de alimentación monofásica o de corriente continua y a los niveles adecuados de tensión (220 V o superior). Estos conductores deberán soportar el paso de la corriente para el que las máquinas estén diseñados.</a:t>
            </a:r>
          </a:p>
          <a:p>
            <a:pPr>
              <a:lnSpc>
                <a:spcPct val="80000"/>
              </a:lnSpc>
            </a:pPr>
            <a:r>
              <a:rPr lang="es-ES" sz="900"/>
              <a:t>El circuito de mando será el encargado de realizar las funciones de temporización, autorretención, enclavamiento, etc que nos permitan un mayor control del proceso o dispositivo. Consta de dos hilos porque se trabaja generalmente con alimentación alterna monofásica de 220 V o menor. Los elementos que forman parte del circuito de mando no maniobran con elevadas potencias y por tanto no se les exigen las mismas condiciones que los elementos del circuito de potencia (son más baratos).</a:t>
            </a:r>
          </a:p>
          <a:p>
            <a:pPr>
              <a:lnSpc>
                <a:spcPct val="80000"/>
              </a:lnSpc>
            </a:pPr>
            <a:r>
              <a:rPr lang="es-ES" sz="900"/>
              <a:t>De este modo, al separar el circuito en dos, se consigue:</a:t>
            </a:r>
          </a:p>
          <a:p>
            <a:pPr>
              <a:lnSpc>
                <a:spcPct val="80000"/>
              </a:lnSpc>
            </a:pPr>
            <a:r>
              <a:rPr lang="es-ES" sz="900"/>
              <a:t>Una simplificación en los esquemas, pues se trabaja con dos esquemas diferentes más sencillos</a:t>
            </a:r>
          </a:p>
          <a:p>
            <a:pPr>
              <a:lnSpc>
                <a:spcPct val="80000"/>
              </a:lnSpc>
            </a:pPr>
            <a:r>
              <a:rPr lang="es-ES" sz="900"/>
              <a:t>Un ahorro en cableado, pues el mando se encarga a un circuito monofásico en vez de trifásico (el usual en la industria)</a:t>
            </a:r>
          </a:p>
          <a:p>
            <a:pPr>
              <a:lnSpc>
                <a:spcPct val="80000"/>
              </a:lnSpc>
            </a:pPr>
            <a:r>
              <a:rPr lang="es-ES" sz="900"/>
              <a:t>Un ahorro en los elementos, pues a los elementos del circuito de mando no se les exigen las mismas características que a los de potencia.</a:t>
            </a:r>
          </a:p>
          <a:p>
            <a:pPr>
              <a:lnSpc>
                <a:spcPct val="80000"/>
              </a:lnSpc>
            </a:pPr>
            <a:r>
              <a:rPr lang="es-ES" sz="900"/>
              <a:t>Si el elemento a alimentar es de escasa potencia y la maniobra que se pretende realizar es simple, no suele haber esta separación.</a:t>
            </a:r>
          </a:p>
          <a:p>
            <a:pPr>
              <a:lnSpc>
                <a:spcPct val="80000"/>
              </a:lnSpc>
            </a:pPr>
            <a:endParaRPr lang="es-ES" sz="900"/>
          </a:p>
          <a:p>
            <a:pPr>
              <a:lnSpc>
                <a:spcPct val="80000"/>
              </a:lnSpc>
            </a:pPr>
            <a:endParaRPr lang="es-ES"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Grp="1" noChangeArrowheads="1"/>
          </p:cNvSpPr>
          <p:nvPr>
            <p:ph type="sldNum" sz="quarter" idx="5"/>
          </p:nvPr>
        </p:nvSpPr>
        <p:spPr>
          <a:noFill/>
        </p:spPr>
        <p:txBody>
          <a:bodyPr/>
          <a:lstStyle/>
          <a:p>
            <a:fld id="{14521B44-F2AF-407B-A4C7-A0C8E16E3799}" type="slidenum">
              <a:rPr lang="es-ES_tradnl" smtClean="0"/>
              <a:pPr/>
              <a:t>12</a:t>
            </a:fld>
            <a:endParaRPr lang="es-ES_tradnl"/>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s-ES"/>
              <a:t>Es uno de los elementos más importantes del automatismo. Su función consiste en conectar y desconectar elementos del circuito de potencia. Hay que distinguir entre contactos principales y auxiliares. Los contactos principales son capaces de conectar, mantener y desconectar la intensidad del circuito de potencia, y el auxiliar se utiliza en el circuito de mando. La simbología es la misma la forma de diferenciarlo es a través de su numeración.</a:t>
            </a:r>
          </a:p>
          <a:p>
            <a:r>
              <a:rPr lang="es-ES"/>
              <a:t>Un contactos está compuesto por una bobina y contactos asociados a ella. Al activar la bobina, los contactos conmutan instantáneamente, al desactivarla vuelve a su posición de reposo de forma instantánea.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CC5B03D7-DF62-4C94-A34E-1A456E72A1AA}" type="slidenum">
              <a:rPr lang="es-ES_tradnl" smtClean="0"/>
              <a:pPr/>
              <a:t>3</a:t>
            </a:fld>
            <a:endParaRPr lang="es-ES_trad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s-ES"/>
              <a:t>Realizaremos una clasificación de los esquemas y diagramas en función de dos criterios:</a:t>
            </a:r>
          </a:p>
          <a:p>
            <a:r>
              <a:rPr lang="es-ES"/>
              <a:t>Su objetivo o función con la cual ha sido dibujado y el método de representación empleado.</a:t>
            </a:r>
          </a:p>
          <a:p>
            <a:r>
              <a:rPr lang="es-ES"/>
              <a:t>Los esquemas explicativos facilitan el estudio y comprensión del funcionamiento de un circuito.</a:t>
            </a:r>
          </a:p>
          <a:p>
            <a:r>
              <a:rPr lang="es-ES"/>
              <a:t>Los de conexiones sirven para guiar en la realización y verificación de las conexiones.</a:t>
            </a:r>
          </a:p>
          <a:p>
            <a:r>
              <a:rPr lang="es-ES"/>
              <a:t>Planos representan la situación real de las diferentes partes de una instalación, como puede ser elementos dentro de un armario.</a:t>
            </a:r>
          </a:p>
          <a:p>
            <a:r>
              <a:rPr lang="es-ES"/>
              <a:t>Representación topográfica, los símbolos en el esquema concuerdan total o parcialmente con la disposición topográfica de los elementos, es la representación utilizada en los planos de situación.</a:t>
            </a:r>
          </a:p>
          <a:p>
            <a:r>
              <a:rPr lang="es-ES"/>
              <a:t>Un esquema se podrá representar de varias formas.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p:cNvSpPr>
            <a:spLocks noGrp="1" noChangeArrowheads="1"/>
          </p:cNvSpPr>
          <p:nvPr>
            <p:ph type="sldNum" sz="quarter" idx="5"/>
          </p:nvPr>
        </p:nvSpPr>
        <p:spPr>
          <a:noFill/>
        </p:spPr>
        <p:txBody>
          <a:bodyPr/>
          <a:lstStyle/>
          <a:p>
            <a:fld id="{575718E7-1540-47FF-A3CC-CEC79AC942B3}" type="slidenum">
              <a:rPr lang="es-ES_tradnl" smtClean="0"/>
              <a:pPr/>
              <a:t>4</a:t>
            </a:fld>
            <a:endParaRPr lang="es-ES_tradnl"/>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a:lnSpc>
                <a:spcPct val="90000"/>
              </a:lnSpc>
            </a:pPr>
            <a:r>
              <a:rPr lang="es-ES" sz="1000"/>
              <a:t>Esquemas funcionales: su objetivo consiste en hacer comprender el principio de funcionamiento de la instalación</a:t>
            </a:r>
          </a:p>
          <a:p>
            <a:pPr>
              <a:lnSpc>
                <a:spcPct val="90000"/>
              </a:lnSpc>
            </a:pPr>
            <a:r>
              <a:rPr lang="es-ES" sz="1000"/>
              <a:t> o del circuito representado. Refleja por medio de símbolos sencillos la relación funcional entre las distintas partes </a:t>
            </a:r>
          </a:p>
          <a:p>
            <a:pPr>
              <a:lnSpc>
                <a:spcPct val="90000"/>
              </a:lnSpc>
            </a:pPr>
            <a:r>
              <a:rPr lang="es-ES" sz="1000"/>
              <a:t>Del cto. Ejemplo arranque y protección de un motor.</a:t>
            </a:r>
          </a:p>
          <a:p>
            <a:pPr>
              <a:lnSpc>
                <a:spcPct val="90000"/>
              </a:lnSpc>
            </a:pPr>
            <a:r>
              <a:rPr lang="es-ES" sz="1000"/>
              <a:t>Esquemas de circuito: su objetivo consiste en hacer comprender los detalles de la instalación o cto. Utilizan símbolos </a:t>
            </a:r>
          </a:p>
          <a:p>
            <a:pPr>
              <a:lnSpc>
                <a:spcPct val="90000"/>
              </a:lnSpc>
            </a:pPr>
            <a:r>
              <a:rPr lang="es-ES" sz="1000"/>
              <a:t>Normalizados y se representan todas las conexiones.</a:t>
            </a:r>
          </a:p>
          <a:p>
            <a:pPr>
              <a:lnSpc>
                <a:spcPct val="90000"/>
              </a:lnSpc>
            </a:pPr>
            <a:r>
              <a:rPr lang="es-ES" sz="1000"/>
              <a:t>Esquemas de equivalencia: facilitan el análisis de un elemento de un circuito o de un circuito. Se incluyen las características </a:t>
            </a:r>
          </a:p>
          <a:p>
            <a:pPr>
              <a:lnSpc>
                <a:spcPct val="90000"/>
              </a:lnSpc>
            </a:pPr>
            <a:r>
              <a:rPr lang="es-ES" sz="1000"/>
              <a:t>De los componentes y magnitudes fundamentales que permiten dimensionar el circuito.</a:t>
            </a:r>
          </a:p>
          <a:p>
            <a:pPr>
              <a:lnSpc>
                <a:spcPct val="90000"/>
              </a:lnSpc>
            </a:pPr>
            <a:endParaRPr lang="es-ES" sz="1000"/>
          </a:p>
          <a:p>
            <a:pPr>
              <a:lnSpc>
                <a:spcPct val="90000"/>
              </a:lnSpc>
            </a:pPr>
            <a:r>
              <a:rPr lang="es-ES" sz="1000"/>
              <a:t>Diagrama de secuencia: Consigue facilitar la visualización de operaciones sucesivas realizadas por un elemento o una parte de un esquema.</a:t>
            </a:r>
          </a:p>
          <a:p>
            <a:pPr>
              <a:lnSpc>
                <a:spcPct val="90000"/>
              </a:lnSpc>
            </a:pPr>
            <a:r>
              <a:rPr lang="es-ES" sz="1000"/>
              <a:t>Ejem: estado de los contactos de un conmutador según la posición de la maneta. Pos 0, los 2 contactos abiertos, pos.1 se cierra el contacto 13-14 y pos 2 se cierra 23-24.</a:t>
            </a:r>
          </a:p>
          <a:p>
            <a:pPr>
              <a:lnSpc>
                <a:spcPct val="90000"/>
              </a:lnSpc>
            </a:pPr>
            <a:r>
              <a:rPr lang="es-ES" sz="1000"/>
              <a:t>Secuencia – tiempo: Representa los distintos elementos del esquema a lo largo del tiempo.</a:t>
            </a:r>
          </a:p>
          <a:p>
            <a:pPr>
              <a:lnSpc>
                <a:spcPct val="90000"/>
              </a:lnSpc>
            </a:pPr>
            <a:r>
              <a:rPr lang="es-ES" sz="1000"/>
              <a:t>Esquema de conexiones: guiar la verificación de las conexiones de una instalación y de un equipo. Se pueden representar conexiones tanto interiores como exteriores a otros circuitos. </a:t>
            </a:r>
          </a:p>
          <a:p>
            <a:pPr>
              <a:lnSpc>
                <a:spcPct val="90000"/>
              </a:lnSpc>
            </a:pPr>
            <a:r>
              <a:rPr lang="es-ES" sz="1000"/>
              <a:t>Planos de situación: representan la situación real de las diferentes partes de una instalación dentro de un armario.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5"/>
          <p:cNvSpPr>
            <a:spLocks noGrp="1" noChangeArrowheads="1"/>
          </p:cNvSpPr>
          <p:nvPr>
            <p:ph type="sldNum" sz="quarter" idx="5"/>
          </p:nvPr>
        </p:nvSpPr>
        <p:spPr>
          <a:noFill/>
        </p:spPr>
        <p:txBody>
          <a:bodyPr/>
          <a:lstStyle/>
          <a:p>
            <a:fld id="{E9603C75-5BEF-48A6-9D7B-B893984330CA}" type="slidenum">
              <a:rPr lang="es-ES_tradnl" smtClean="0"/>
              <a:pPr/>
              <a:t>5</a:t>
            </a:fld>
            <a:endParaRPr lang="es-ES_tradnl"/>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s-ES"/>
              <a:t>Unifilar: se representan dos o más conductores con un trazo único, en la figura la existencia de 3 conductores se ve con el trazo oblicuo.</a:t>
            </a:r>
          </a:p>
          <a:p>
            <a:r>
              <a:rPr lang="es-ES"/>
              <a:t>Multifilar: Cada conductor con una línea y cada elemento con un símbolo.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65233A47-FB13-42F0-AB81-8EF665A4BA6E}" type="slidenum">
              <a:rPr lang="es-ES_tradnl" smtClean="0"/>
              <a:pPr/>
              <a:t>6</a:t>
            </a:fld>
            <a:endParaRPr lang="es-ES_tradnl"/>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s-ES"/>
              <a:t>Conjunta: símbolos de diferentes elementos de una instalación, se representan próximos en el esquema. Es fácil ver las funciones que desempeñan las distintas partes de un mismo elemento, aunque puede dificultar la comprensión del esquema en su conjunto.</a:t>
            </a:r>
          </a:p>
          <a:p>
            <a:r>
              <a:rPr lang="es-ES"/>
              <a:t>Semidesarrollada: Símbolos de diferentes elementos de una misma instalación, se representan separados, pero dispuestos de tal forma que se pueden trazar fácilmente los símbolos que representan uniones mecánicas entre los distintos elementos que trabajan unidos.</a:t>
            </a:r>
          </a:p>
          <a:p>
            <a:r>
              <a:rPr lang="es-ES"/>
              <a:t>Desarrollada: es la más utilizada, se dibujan separados, cto de potencia y mando.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EA40C576-9FAF-44BB-91EC-0D8DC458BF21}" type="slidenum">
              <a:rPr lang="es-ES_tradnl" smtClean="0"/>
              <a:pPr/>
              <a:t>7</a:t>
            </a:fld>
            <a:endParaRPr lang="es-ES_tradn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s-ES"/>
              <a:t>En un proyecto de electrotecnia, los elementos…. La definición completa de un elemento está compuesta por los siguientes bloques. Se puede precindir de algún bloque. El primer módulo es opcional y se utiliza en proyectos complejos. Relaciona un elemento con una unidad constructiva superior. El segundo representa la posición física del elemento. El tercer bloque es el de identificación y función, es el más importante y en la mayoría de los casos suficiente. </a:t>
            </a:r>
          </a:p>
          <a:p>
            <a:r>
              <a:rPr lang="es-ES"/>
              <a:t>Borne: es una parte conductora de un elemento a la que se le puede fijar un conductor por medio de un tornillo o a presión y permite unir eléctricamente el elemento a circuitos exteriores.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5D8DBB9A-B1AB-4ED2-99D4-564D9E3CBA43}" type="slidenum">
              <a:rPr lang="es-ES_tradnl" smtClean="0"/>
              <a:pPr/>
              <a:t>8</a:t>
            </a:fld>
            <a:endParaRPr lang="es-ES_tradnl"/>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es-ES"/>
              <a:t>Tiene tres contactos principales de 2 bornes cada uno, un contacto auxiliar y los bornes de la bobina.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sldNum" sz="quarter" idx="5"/>
          </p:nvPr>
        </p:nvSpPr>
        <p:spPr>
          <a:noFill/>
        </p:spPr>
        <p:txBody>
          <a:bodyPr/>
          <a:lstStyle/>
          <a:p>
            <a:fld id="{F2A37BAD-CC50-4470-B3F2-12061FE522AD}" type="slidenum">
              <a:rPr lang="es-ES_tradnl" smtClean="0"/>
              <a:pPr/>
              <a:t>9</a:t>
            </a:fld>
            <a:endParaRPr lang="es-ES_tradnl"/>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s-ES"/>
              <a:t>Están en el circuito de mando, su función es la de transmitir o no corriente para alimentar a los receptores de potencia.</a:t>
            </a:r>
          </a:p>
          <a:p>
            <a:r>
              <a:rPr lang="es-ES"/>
              <a:t>Los especiales son temporizadores o elementos de protección.</a:t>
            </a:r>
          </a:p>
          <a:p>
            <a:r>
              <a:rPr lang="es-ES"/>
              <a:t>Un contacto conmutado es la combinación del cerrado y el abierto.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65C41D99-472A-477C-ACDE-5655B296E54D}" type="slidenum">
              <a:rPr lang="es-ES_tradnl" smtClean="0"/>
              <a:pPr/>
              <a:t>11</a:t>
            </a:fld>
            <a:endParaRPr lang="es-ES_tradnl"/>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s-ES"/>
              <a:t>Es un elemento de conexión y desconexión mecánico. Explicar en la pizarra un circuito con un interruptor. </a:t>
            </a:r>
          </a:p>
          <a:p>
            <a:r>
              <a:rPr lang="es-ES"/>
              <a:t>Pulsador, también es un elemento de conexión-desconexión, para activarlo se pulsa sobre el cuando se suelta vuelve a su posición de reposo. Los interruptores representados son del circuito de potencia. </a:t>
            </a:r>
          </a:p>
          <a:p>
            <a:r>
              <a:rPr lang="es-ES"/>
              <a:t>Un conmutador también es un dispositivo de conexión descon. Con una posición de reposo y varias de accionamiento. Ejemplo de puesta en marcha del coche.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4"/>
          <p:cNvGrpSpPr>
            <a:grpSpLocks/>
          </p:cNvGrpSpPr>
          <p:nvPr/>
        </p:nvGrpSpPr>
        <p:grpSpPr bwMode="auto">
          <a:xfrm>
            <a:off x="-1035050" y="1520825"/>
            <a:ext cx="10179050" cy="5337175"/>
            <a:chOff x="-652" y="958"/>
            <a:chExt cx="6412" cy="3362"/>
          </a:xfrm>
        </p:grpSpPr>
        <p:sp>
          <p:nvSpPr>
            <p:cNvPr id="5" name="Freeform 2"/>
            <p:cNvSpPr>
              <a:spLocks/>
            </p:cNvSpPr>
            <p:nvPr/>
          </p:nvSpPr>
          <p:spPr bwMode="invGray">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80000"/>
                    <a:invGamma/>
                  </a:schemeClr>
                </a:gs>
                <a:gs pos="100000">
                  <a:schemeClr val="folHlink"/>
                </a:gs>
              </a:gsLst>
              <a:lin ang="0" scaled="1"/>
            </a:gradFill>
            <a:ln w="9525" cap="rnd">
              <a:noFill/>
              <a:round/>
              <a:headEnd/>
              <a:tailEnd/>
            </a:ln>
            <a:effectLst/>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 name="Arc 3"/>
            <p:cNvSpPr>
              <a:spLocks/>
            </p:cNvSpPr>
            <p:nvPr/>
          </p:nvSpPr>
          <p:spPr bwMode="ltGray">
            <a:xfrm>
              <a:off x="-652" y="958"/>
              <a:ext cx="4237" cy="3362"/>
            </a:xfrm>
            <a:custGeom>
              <a:avLst/>
              <a:gdLst>
                <a:gd name="G0" fmla="+- 0 0 0"/>
                <a:gd name="G1" fmla="+- 21360 0 0"/>
                <a:gd name="G2" fmla="+- 21600 0 0"/>
                <a:gd name="T0" fmla="*/ 3211 w 21600"/>
                <a:gd name="T1" fmla="*/ 0 h 21360"/>
                <a:gd name="T2" fmla="*/ 21600 w 21600"/>
                <a:gd name="T3" fmla="*/ 21360 h 21360"/>
                <a:gd name="T4" fmla="*/ 0 w 21600"/>
                <a:gd name="T5" fmla="*/ 21360 h 21360"/>
              </a:gdLst>
              <a:ahLst/>
              <a:cxnLst>
                <a:cxn ang="0">
                  <a:pos x="T0" y="T1"/>
                </a:cxn>
                <a:cxn ang="0">
                  <a:pos x="T2" y="T3"/>
                </a:cxn>
                <a:cxn ang="0">
                  <a:pos x="T4" y="T5"/>
                </a:cxn>
              </a:cxnLst>
              <a:rect l="0" t="0" r="r" b="b"/>
              <a:pathLst>
                <a:path w="21600" h="21360" fill="none" extrusionOk="0">
                  <a:moveTo>
                    <a:pt x="3210" y="0"/>
                  </a:moveTo>
                  <a:cubicBezTo>
                    <a:pt x="13781" y="1589"/>
                    <a:pt x="21600" y="10670"/>
                    <a:pt x="21600" y="21360"/>
                  </a:cubicBezTo>
                </a:path>
                <a:path w="21600" h="21360" stroke="0" extrusionOk="0">
                  <a:moveTo>
                    <a:pt x="3210" y="0"/>
                  </a:moveTo>
                  <a:cubicBezTo>
                    <a:pt x="13781" y="1589"/>
                    <a:pt x="21600" y="10670"/>
                    <a:pt x="21600" y="21360"/>
                  </a:cubicBezTo>
                  <a:lnTo>
                    <a:pt x="0" y="21360"/>
                  </a:lnTo>
                  <a:close/>
                </a:path>
              </a:pathLst>
            </a:custGeom>
            <a:noFill/>
            <a:ln w="12700" cap="rnd">
              <a:solidFill>
                <a:schemeClr val="folHlink"/>
              </a:solidFill>
              <a:round/>
              <a:headEnd type="none" w="sm" len="sm"/>
              <a:tailEnd type="none" w="sm" len="sm"/>
            </a:ln>
            <a:effectLst/>
          </p:spPr>
          <p:txBody>
            <a:bodyPr wrap="none" anchor="ct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r>
              <a:rPr lang="es-ES_tradnl"/>
              <a:t>Haga clic para modificar el estilo de título patrón</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 typeface="Monotype Sorts" pitchFamily="2" charset="2"/>
              <a:buNone/>
              <a:defRPr/>
            </a:lvl1pPr>
          </a:lstStyle>
          <a:p>
            <a:r>
              <a:rPr lang="es-ES_tradnl"/>
              <a:t>Haga clic para modificar el estilo de subtítulo patrón</a:t>
            </a:r>
          </a:p>
        </p:txBody>
      </p:sp>
      <p:sp>
        <p:nvSpPr>
          <p:cNvPr id="7" name="Rectangle 7"/>
          <p:cNvSpPr>
            <a:spLocks noGrp="1" noChangeArrowheads="1"/>
          </p:cNvSpPr>
          <p:nvPr>
            <p:ph type="dt" sz="quarter" idx="10"/>
          </p:nvPr>
        </p:nvSpPr>
        <p:spPr/>
        <p:txBody>
          <a:bodyPr/>
          <a:lstStyle>
            <a:lvl1pPr>
              <a:defRPr/>
            </a:lvl1pPr>
          </a:lstStyle>
          <a:p>
            <a:pPr>
              <a:defRPr/>
            </a:pPr>
            <a:endParaRPr lang="es-ES_tradnl"/>
          </a:p>
        </p:txBody>
      </p:sp>
      <p:sp>
        <p:nvSpPr>
          <p:cNvPr id="8" name="Rectangle 8"/>
          <p:cNvSpPr>
            <a:spLocks noGrp="1" noChangeArrowheads="1"/>
          </p:cNvSpPr>
          <p:nvPr>
            <p:ph type="ftr" sz="quarter" idx="11"/>
          </p:nvPr>
        </p:nvSpPr>
        <p:spPr/>
        <p:txBody>
          <a:bodyPr/>
          <a:lstStyle>
            <a:lvl1pPr>
              <a:defRPr/>
            </a:lvl1pPr>
          </a:lstStyle>
          <a:p>
            <a:pPr>
              <a:defRPr/>
            </a:pPr>
            <a:endParaRPr lang="es-ES_tradnl"/>
          </a:p>
        </p:txBody>
      </p:sp>
      <p:sp>
        <p:nvSpPr>
          <p:cNvPr id="9" name="Rectangle 9"/>
          <p:cNvSpPr>
            <a:spLocks noGrp="1" noChangeArrowheads="1"/>
          </p:cNvSpPr>
          <p:nvPr>
            <p:ph type="sldNum" sz="quarter" idx="12"/>
          </p:nvPr>
        </p:nvSpPr>
        <p:spPr/>
        <p:txBody>
          <a:bodyPr/>
          <a:lstStyle>
            <a:lvl1pPr>
              <a:defRPr/>
            </a:lvl1pPr>
          </a:lstStyle>
          <a:p>
            <a:pPr>
              <a:defRPr/>
            </a:pPr>
            <a:fld id="{EB9CE229-4269-41B9-A694-1155277A4043}" type="slidenum">
              <a:rPr lang="es-ES_tradnl"/>
              <a:pPr>
                <a:defRPr/>
              </a:pPr>
              <a:t>‹Nº›</a:t>
            </a:fld>
            <a:endParaRPr lang="es-ES_tradnl"/>
          </a:p>
        </p:txBody>
      </p:sp>
    </p:spTree>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7"/>
          <p:cNvSpPr>
            <a:spLocks noGrp="1" noChangeArrowheads="1"/>
          </p:cNvSpPr>
          <p:nvPr>
            <p:ph type="dt" sz="half" idx="10"/>
          </p:nvPr>
        </p:nvSpPr>
        <p:spPr>
          <a:ln/>
        </p:spPr>
        <p:txBody>
          <a:bodyPr/>
          <a:lstStyle>
            <a:lvl1pPr>
              <a:defRPr/>
            </a:lvl1pPr>
          </a:lstStyle>
          <a:p>
            <a:pPr>
              <a:defRPr/>
            </a:pPr>
            <a:endParaRPr lang="es-ES_tradnl"/>
          </a:p>
        </p:txBody>
      </p:sp>
      <p:sp>
        <p:nvSpPr>
          <p:cNvPr id="5"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9"/>
          <p:cNvSpPr>
            <a:spLocks noGrp="1" noChangeArrowheads="1"/>
          </p:cNvSpPr>
          <p:nvPr>
            <p:ph type="sldNum" sz="quarter" idx="12"/>
          </p:nvPr>
        </p:nvSpPr>
        <p:spPr>
          <a:ln/>
        </p:spPr>
        <p:txBody>
          <a:bodyPr/>
          <a:lstStyle>
            <a:lvl1pPr>
              <a:defRPr/>
            </a:lvl1pPr>
          </a:lstStyle>
          <a:p>
            <a:pPr>
              <a:defRPr/>
            </a:pPr>
            <a:fld id="{E79837A8-E682-4861-84BA-9CD8489A1F88}" type="slidenum">
              <a:rPr lang="es-ES_tradnl"/>
              <a:pPr>
                <a:defRPr/>
              </a:pPr>
              <a:t>‹Nº›</a:t>
            </a:fld>
            <a:endParaRPr lang="es-ES_tradnl"/>
          </a:p>
        </p:txBody>
      </p:sp>
    </p:spTree>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7"/>
          <p:cNvSpPr>
            <a:spLocks noGrp="1" noChangeArrowheads="1"/>
          </p:cNvSpPr>
          <p:nvPr>
            <p:ph type="dt" sz="half" idx="10"/>
          </p:nvPr>
        </p:nvSpPr>
        <p:spPr>
          <a:ln/>
        </p:spPr>
        <p:txBody>
          <a:bodyPr/>
          <a:lstStyle>
            <a:lvl1pPr>
              <a:defRPr/>
            </a:lvl1pPr>
          </a:lstStyle>
          <a:p>
            <a:pPr>
              <a:defRPr/>
            </a:pPr>
            <a:endParaRPr lang="es-ES_tradnl"/>
          </a:p>
        </p:txBody>
      </p:sp>
      <p:sp>
        <p:nvSpPr>
          <p:cNvPr id="5"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9"/>
          <p:cNvSpPr>
            <a:spLocks noGrp="1" noChangeArrowheads="1"/>
          </p:cNvSpPr>
          <p:nvPr>
            <p:ph type="sldNum" sz="quarter" idx="12"/>
          </p:nvPr>
        </p:nvSpPr>
        <p:spPr>
          <a:ln/>
        </p:spPr>
        <p:txBody>
          <a:bodyPr/>
          <a:lstStyle>
            <a:lvl1pPr>
              <a:defRPr/>
            </a:lvl1pPr>
          </a:lstStyle>
          <a:p>
            <a:pPr>
              <a:defRPr/>
            </a:pPr>
            <a:fld id="{FE608805-0918-480F-AE82-677036DC9FBB}" type="slidenum">
              <a:rPr lang="es-ES_tradnl"/>
              <a:pPr>
                <a:defRPr/>
              </a:pPr>
              <a:t>‹Nº›</a:t>
            </a:fld>
            <a:endParaRPr lang="es-ES_tradnl"/>
          </a:p>
        </p:txBody>
      </p:sp>
    </p:spTree>
  </p:cSld>
  <p:clrMapOvr>
    <a:masterClrMapping/>
  </p:clrMapOvr>
  <p:transition>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85800" y="609600"/>
            <a:ext cx="77724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6858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858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contenido"/>
          <p:cNvSpPr>
            <a:spLocks noGrp="1"/>
          </p:cNvSpPr>
          <p:nvPr>
            <p:ph sz="quarter" idx="4"/>
          </p:nvPr>
        </p:nvSpPr>
        <p:spPr>
          <a:xfrm>
            <a:off x="46482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7"/>
          <p:cNvSpPr>
            <a:spLocks noGrp="1" noChangeArrowheads="1"/>
          </p:cNvSpPr>
          <p:nvPr>
            <p:ph type="dt" sz="half" idx="10"/>
          </p:nvPr>
        </p:nvSpPr>
        <p:spPr>
          <a:ln/>
        </p:spPr>
        <p:txBody>
          <a:bodyPr/>
          <a:lstStyle>
            <a:lvl1pPr>
              <a:defRPr/>
            </a:lvl1pPr>
          </a:lstStyle>
          <a:p>
            <a:pPr>
              <a:defRPr/>
            </a:pPr>
            <a:endParaRPr lang="es-ES_tradnl"/>
          </a:p>
        </p:txBody>
      </p:sp>
      <p:sp>
        <p:nvSpPr>
          <p:cNvPr id="8"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9"/>
          <p:cNvSpPr>
            <a:spLocks noGrp="1" noChangeArrowheads="1"/>
          </p:cNvSpPr>
          <p:nvPr>
            <p:ph type="sldNum" sz="quarter" idx="12"/>
          </p:nvPr>
        </p:nvSpPr>
        <p:spPr>
          <a:ln/>
        </p:spPr>
        <p:txBody>
          <a:bodyPr/>
          <a:lstStyle>
            <a:lvl1pPr>
              <a:defRPr/>
            </a:lvl1pPr>
          </a:lstStyle>
          <a:p>
            <a:pPr>
              <a:defRPr/>
            </a:pPr>
            <a:fld id="{ECC31F14-4A1F-473B-90A5-D029EC41510F}" type="slidenum">
              <a:rPr lang="es-ES_tradnl"/>
              <a:pPr>
                <a:defRPr/>
              </a:pPr>
              <a:t>‹Nº›</a:t>
            </a:fld>
            <a:endParaRPr lang="es-ES_tradnl"/>
          </a:p>
        </p:txBody>
      </p:sp>
    </p:spTree>
  </p:cSld>
  <p:clrMapOvr>
    <a:masterClrMapping/>
  </p:clrMapOvr>
  <p:transition>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7"/>
          <p:cNvSpPr>
            <a:spLocks noGrp="1" noChangeArrowheads="1"/>
          </p:cNvSpPr>
          <p:nvPr>
            <p:ph type="dt" sz="half" idx="10"/>
          </p:nvPr>
        </p:nvSpPr>
        <p:spPr>
          <a:ln/>
        </p:spPr>
        <p:txBody>
          <a:bodyPr/>
          <a:lstStyle>
            <a:lvl1pPr>
              <a:defRPr/>
            </a:lvl1pPr>
          </a:lstStyle>
          <a:p>
            <a:pPr>
              <a:defRPr/>
            </a:pPr>
            <a:endParaRPr lang="es-ES_tradnl"/>
          </a:p>
        </p:txBody>
      </p:sp>
      <p:sp>
        <p:nvSpPr>
          <p:cNvPr id="7"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8" name="Rectangle 9"/>
          <p:cNvSpPr>
            <a:spLocks noGrp="1" noChangeArrowheads="1"/>
          </p:cNvSpPr>
          <p:nvPr>
            <p:ph type="sldNum" sz="quarter" idx="12"/>
          </p:nvPr>
        </p:nvSpPr>
        <p:spPr>
          <a:ln/>
        </p:spPr>
        <p:txBody>
          <a:bodyPr/>
          <a:lstStyle>
            <a:lvl1pPr>
              <a:defRPr/>
            </a:lvl1pPr>
          </a:lstStyle>
          <a:p>
            <a:pPr>
              <a:defRPr/>
            </a:pPr>
            <a:fld id="{DF1861E9-E936-48A0-B44B-D0E4E41722CE}" type="slidenum">
              <a:rPr lang="es-ES_tradnl"/>
              <a:pPr>
                <a:defRPr/>
              </a:pPr>
              <a:t>‹Nº›</a:t>
            </a:fld>
            <a:endParaRPr lang="es-ES_tradnl"/>
          </a:p>
        </p:txBody>
      </p:sp>
    </p:spTree>
  </p:cSld>
  <p:clrMapOvr>
    <a:masterClrMapping/>
  </p:clrMapOvr>
  <p:transition>
    <p:cover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9812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4114800"/>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7"/>
          <p:cNvSpPr>
            <a:spLocks noGrp="1" noChangeArrowheads="1"/>
          </p:cNvSpPr>
          <p:nvPr>
            <p:ph type="dt" sz="half" idx="10"/>
          </p:nvPr>
        </p:nvSpPr>
        <p:spPr>
          <a:ln/>
        </p:spPr>
        <p:txBody>
          <a:bodyPr/>
          <a:lstStyle>
            <a:lvl1pPr>
              <a:defRPr/>
            </a:lvl1pPr>
          </a:lstStyle>
          <a:p>
            <a:pPr>
              <a:defRPr/>
            </a:pPr>
            <a:endParaRPr lang="es-ES_tradnl"/>
          </a:p>
        </p:txBody>
      </p:sp>
      <p:sp>
        <p:nvSpPr>
          <p:cNvPr id="7"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8" name="Rectangle 9"/>
          <p:cNvSpPr>
            <a:spLocks noGrp="1" noChangeArrowheads="1"/>
          </p:cNvSpPr>
          <p:nvPr>
            <p:ph type="sldNum" sz="quarter" idx="12"/>
          </p:nvPr>
        </p:nvSpPr>
        <p:spPr>
          <a:ln/>
        </p:spPr>
        <p:txBody>
          <a:bodyPr/>
          <a:lstStyle>
            <a:lvl1pPr>
              <a:defRPr/>
            </a:lvl1pPr>
          </a:lstStyle>
          <a:p>
            <a:pPr>
              <a:defRPr/>
            </a:pPr>
            <a:fld id="{8E50FEFB-3622-4049-9523-1DF29623EB2F}" type="slidenum">
              <a:rPr lang="es-ES_tradnl"/>
              <a:pPr>
                <a:defRPr/>
              </a:pPr>
              <a:t>‹Nº›</a:t>
            </a:fld>
            <a:endParaRPr lang="es-ES_tradnl"/>
          </a:p>
        </p:txBody>
      </p:sp>
    </p:spTree>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7"/>
          <p:cNvSpPr>
            <a:spLocks noGrp="1" noChangeArrowheads="1"/>
          </p:cNvSpPr>
          <p:nvPr>
            <p:ph type="dt" sz="half" idx="10"/>
          </p:nvPr>
        </p:nvSpPr>
        <p:spPr>
          <a:ln/>
        </p:spPr>
        <p:txBody>
          <a:bodyPr/>
          <a:lstStyle>
            <a:lvl1pPr>
              <a:defRPr/>
            </a:lvl1pPr>
          </a:lstStyle>
          <a:p>
            <a:pPr>
              <a:defRPr/>
            </a:pPr>
            <a:endParaRPr lang="es-ES_tradnl"/>
          </a:p>
        </p:txBody>
      </p:sp>
      <p:sp>
        <p:nvSpPr>
          <p:cNvPr id="5"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9"/>
          <p:cNvSpPr>
            <a:spLocks noGrp="1" noChangeArrowheads="1"/>
          </p:cNvSpPr>
          <p:nvPr>
            <p:ph type="sldNum" sz="quarter" idx="12"/>
          </p:nvPr>
        </p:nvSpPr>
        <p:spPr>
          <a:ln/>
        </p:spPr>
        <p:txBody>
          <a:bodyPr/>
          <a:lstStyle>
            <a:lvl1pPr>
              <a:defRPr/>
            </a:lvl1pPr>
          </a:lstStyle>
          <a:p>
            <a:pPr>
              <a:defRPr/>
            </a:pPr>
            <a:fld id="{244E6DAA-AFC7-4BB0-BAAD-415C0093E0C9}" type="slidenum">
              <a:rPr lang="es-ES_tradnl"/>
              <a:pPr>
                <a:defRPr/>
              </a:pPr>
              <a:t>‹Nº›</a:t>
            </a:fld>
            <a:endParaRPr lang="es-ES_tradnl"/>
          </a:p>
        </p:txBody>
      </p:sp>
    </p:spTree>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pPr>
              <a:defRPr/>
            </a:pPr>
            <a:endParaRPr lang="es-ES_tradnl"/>
          </a:p>
        </p:txBody>
      </p:sp>
      <p:sp>
        <p:nvSpPr>
          <p:cNvPr id="5"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9"/>
          <p:cNvSpPr>
            <a:spLocks noGrp="1" noChangeArrowheads="1"/>
          </p:cNvSpPr>
          <p:nvPr>
            <p:ph type="sldNum" sz="quarter" idx="12"/>
          </p:nvPr>
        </p:nvSpPr>
        <p:spPr>
          <a:ln/>
        </p:spPr>
        <p:txBody>
          <a:bodyPr/>
          <a:lstStyle>
            <a:lvl1pPr>
              <a:defRPr/>
            </a:lvl1pPr>
          </a:lstStyle>
          <a:p>
            <a:pPr>
              <a:defRPr/>
            </a:pPr>
            <a:fld id="{A0035732-A6C2-48ED-8142-24FC5238C7BF}" type="slidenum">
              <a:rPr lang="es-ES_tradnl"/>
              <a:pPr>
                <a:defRPr/>
              </a:pPr>
              <a:t>‹Nº›</a:t>
            </a:fld>
            <a:endParaRPr lang="es-ES_tradnl"/>
          </a:p>
        </p:txBody>
      </p:sp>
    </p:spTree>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7"/>
          <p:cNvSpPr>
            <a:spLocks noGrp="1" noChangeArrowheads="1"/>
          </p:cNvSpPr>
          <p:nvPr>
            <p:ph type="dt" sz="half" idx="10"/>
          </p:nvPr>
        </p:nvSpPr>
        <p:spPr>
          <a:ln/>
        </p:spPr>
        <p:txBody>
          <a:bodyPr/>
          <a:lstStyle>
            <a:lvl1pPr>
              <a:defRPr/>
            </a:lvl1pPr>
          </a:lstStyle>
          <a:p>
            <a:pPr>
              <a:defRPr/>
            </a:pPr>
            <a:endParaRPr lang="es-ES_tradnl"/>
          </a:p>
        </p:txBody>
      </p:sp>
      <p:sp>
        <p:nvSpPr>
          <p:cNvPr id="6"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9"/>
          <p:cNvSpPr>
            <a:spLocks noGrp="1" noChangeArrowheads="1"/>
          </p:cNvSpPr>
          <p:nvPr>
            <p:ph type="sldNum" sz="quarter" idx="12"/>
          </p:nvPr>
        </p:nvSpPr>
        <p:spPr>
          <a:ln/>
        </p:spPr>
        <p:txBody>
          <a:bodyPr/>
          <a:lstStyle>
            <a:lvl1pPr>
              <a:defRPr/>
            </a:lvl1pPr>
          </a:lstStyle>
          <a:p>
            <a:pPr>
              <a:defRPr/>
            </a:pPr>
            <a:fld id="{46C55BA1-5F11-489D-86AF-4915075DC7F7}" type="slidenum">
              <a:rPr lang="es-ES_tradnl"/>
              <a:pPr>
                <a:defRPr/>
              </a:pPr>
              <a:t>‹Nº›</a:t>
            </a:fld>
            <a:endParaRPr lang="es-ES_tradnl"/>
          </a:p>
        </p:txBody>
      </p:sp>
    </p:spTree>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7"/>
          <p:cNvSpPr>
            <a:spLocks noGrp="1" noChangeArrowheads="1"/>
          </p:cNvSpPr>
          <p:nvPr>
            <p:ph type="dt" sz="half" idx="10"/>
          </p:nvPr>
        </p:nvSpPr>
        <p:spPr>
          <a:ln/>
        </p:spPr>
        <p:txBody>
          <a:bodyPr/>
          <a:lstStyle>
            <a:lvl1pPr>
              <a:defRPr/>
            </a:lvl1pPr>
          </a:lstStyle>
          <a:p>
            <a:pPr>
              <a:defRPr/>
            </a:pPr>
            <a:endParaRPr lang="es-ES_tradnl"/>
          </a:p>
        </p:txBody>
      </p:sp>
      <p:sp>
        <p:nvSpPr>
          <p:cNvPr id="8"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9"/>
          <p:cNvSpPr>
            <a:spLocks noGrp="1" noChangeArrowheads="1"/>
          </p:cNvSpPr>
          <p:nvPr>
            <p:ph type="sldNum" sz="quarter" idx="12"/>
          </p:nvPr>
        </p:nvSpPr>
        <p:spPr>
          <a:ln/>
        </p:spPr>
        <p:txBody>
          <a:bodyPr/>
          <a:lstStyle>
            <a:lvl1pPr>
              <a:defRPr/>
            </a:lvl1pPr>
          </a:lstStyle>
          <a:p>
            <a:pPr>
              <a:defRPr/>
            </a:pPr>
            <a:fld id="{045C997C-67DF-4332-9A04-B4A12BF9470A}" type="slidenum">
              <a:rPr lang="es-ES_tradnl"/>
              <a:pPr>
                <a:defRPr/>
              </a:pPr>
              <a:t>‹Nº›</a:t>
            </a:fld>
            <a:endParaRPr lang="es-ES_tradnl"/>
          </a:p>
        </p:txBody>
      </p:sp>
    </p:spTree>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7"/>
          <p:cNvSpPr>
            <a:spLocks noGrp="1" noChangeArrowheads="1"/>
          </p:cNvSpPr>
          <p:nvPr>
            <p:ph type="dt" sz="half" idx="10"/>
          </p:nvPr>
        </p:nvSpPr>
        <p:spPr>
          <a:ln/>
        </p:spPr>
        <p:txBody>
          <a:bodyPr/>
          <a:lstStyle>
            <a:lvl1pPr>
              <a:defRPr/>
            </a:lvl1pPr>
          </a:lstStyle>
          <a:p>
            <a:pPr>
              <a:defRPr/>
            </a:pPr>
            <a:endParaRPr lang="es-ES_tradnl"/>
          </a:p>
        </p:txBody>
      </p:sp>
      <p:sp>
        <p:nvSpPr>
          <p:cNvPr id="4"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9"/>
          <p:cNvSpPr>
            <a:spLocks noGrp="1" noChangeArrowheads="1"/>
          </p:cNvSpPr>
          <p:nvPr>
            <p:ph type="sldNum" sz="quarter" idx="12"/>
          </p:nvPr>
        </p:nvSpPr>
        <p:spPr>
          <a:ln/>
        </p:spPr>
        <p:txBody>
          <a:bodyPr/>
          <a:lstStyle>
            <a:lvl1pPr>
              <a:defRPr/>
            </a:lvl1pPr>
          </a:lstStyle>
          <a:p>
            <a:pPr>
              <a:defRPr/>
            </a:pPr>
            <a:fld id="{35A04163-014A-4C21-A968-56FAFF419124}" type="slidenum">
              <a:rPr lang="es-ES_tradnl"/>
              <a:pPr>
                <a:defRPr/>
              </a:pPr>
              <a:t>‹Nº›</a:t>
            </a:fld>
            <a:endParaRPr lang="es-ES_tradnl"/>
          </a:p>
        </p:txBody>
      </p:sp>
    </p:spTree>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_tradnl"/>
          </a:p>
        </p:txBody>
      </p:sp>
      <p:sp>
        <p:nvSpPr>
          <p:cNvPr id="3"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9"/>
          <p:cNvSpPr>
            <a:spLocks noGrp="1" noChangeArrowheads="1"/>
          </p:cNvSpPr>
          <p:nvPr>
            <p:ph type="sldNum" sz="quarter" idx="12"/>
          </p:nvPr>
        </p:nvSpPr>
        <p:spPr>
          <a:ln/>
        </p:spPr>
        <p:txBody>
          <a:bodyPr/>
          <a:lstStyle>
            <a:lvl1pPr>
              <a:defRPr/>
            </a:lvl1pPr>
          </a:lstStyle>
          <a:p>
            <a:pPr>
              <a:defRPr/>
            </a:pPr>
            <a:fld id="{6E69E238-DF94-4C23-8351-D6B56EB3C5AB}" type="slidenum">
              <a:rPr lang="es-ES_tradnl"/>
              <a:pPr>
                <a:defRPr/>
              </a:pPr>
              <a:t>‹Nº›</a:t>
            </a:fld>
            <a:endParaRPr lang="es-ES_tradnl"/>
          </a:p>
        </p:txBody>
      </p:sp>
    </p:spTree>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_tradnl"/>
          </a:p>
        </p:txBody>
      </p:sp>
      <p:sp>
        <p:nvSpPr>
          <p:cNvPr id="6"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9"/>
          <p:cNvSpPr>
            <a:spLocks noGrp="1" noChangeArrowheads="1"/>
          </p:cNvSpPr>
          <p:nvPr>
            <p:ph type="sldNum" sz="quarter" idx="12"/>
          </p:nvPr>
        </p:nvSpPr>
        <p:spPr>
          <a:ln/>
        </p:spPr>
        <p:txBody>
          <a:bodyPr/>
          <a:lstStyle>
            <a:lvl1pPr>
              <a:defRPr/>
            </a:lvl1pPr>
          </a:lstStyle>
          <a:p>
            <a:pPr>
              <a:defRPr/>
            </a:pPr>
            <a:fld id="{C026A2E7-4E1C-49AD-9D45-04EBFC1D1EB2}" type="slidenum">
              <a:rPr lang="es-ES_tradnl"/>
              <a:pPr>
                <a:defRPr/>
              </a:pPr>
              <a:t>‹Nº›</a:t>
            </a:fld>
            <a:endParaRPr lang="es-ES_tradnl"/>
          </a:p>
        </p:txBody>
      </p:sp>
    </p:spTree>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_tradnl"/>
          </a:p>
        </p:txBody>
      </p:sp>
      <p:sp>
        <p:nvSpPr>
          <p:cNvPr id="6" name="Rectangle 8"/>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9"/>
          <p:cNvSpPr>
            <a:spLocks noGrp="1" noChangeArrowheads="1"/>
          </p:cNvSpPr>
          <p:nvPr>
            <p:ph type="sldNum" sz="quarter" idx="12"/>
          </p:nvPr>
        </p:nvSpPr>
        <p:spPr>
          <a:ln/>
        </p:spPr>
        <p:txBody>
          <a:bodyPr/>
          <a:lstStyle>
            <a:lvl1pPr>
              <a:defRPr/>
            </a:lvl1pPr>
          </a:lstStyle>
          <a:p>
            <a:pPr>
              <a:defRPr/>
            </a:pPr>
            <a:fld id="{2553D14A-F6CF-4E41-AB7B-4F10DA98AB64}" type="slidenum">
              <a:rPr lang="es-ES_tradnl"/>
              <a:pPr>
                <a:defRPr/>
              </a:pPr>
              <a:t>‹Nº›</a:t>
            </a:fld>
            <a:endParaRPr lang="es-ES_tradnl"/>
          </a:p>
        </p:txBody>
      </p:sp>
    </p:spTree>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Freeform 2"/>
          <p:cNvSpPr>
            <a:spLocks/>
          </p:cNvSpPr>
          <p:nvPr/>
        </p:nvSpPr>
        <p:spPr bwMode="ltGray">
          <a:xfrm>
            <a:off x="7943850" y="900113"/>
            <a:ext cx="1189038" cy="5946775"/>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80000"/>
                  <a:invGamma/>
                </a:schemeClr>
              </a:gs>
              <a:gs pos="100000">
                <a:schemeClr val="folHlink">
                  <a:alpha val="0"/>
                </a:schemeClr>
              </a:gs>
            </a:gsLst>
            <a:lin ang="0" scaled="1"/>
          </a:gradFill>
          <a:ln w="9525" cap="rnd">
            <a:noFill/>
            <a:round/>
            <a:headEnd/>
            <a:tailEnd/>
          </a:ln>
          <a:effectLst/>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102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_tradnl"/>
              <a:t>Haga clic para modificar el estilo de título patrón</a:t>
            </a:r>
          </a:p>
        </p:txBody>
      </p:sp>
      <p:sp>
        <p:nvSpPr>
          <p:cNvPr id="1028"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s-ES_tradnl"/>
              <a:t>Haga clic para modificar el estilo de texto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Bef>
                <a:spcPct val="0"/>
              </a:spcBef>
              <a:defRPr b="0">
                <a:effectLst/>
                <a:latin typeface="+mn-lt"/>
              </a:defRPr>
            </a:lvl1pPr>
          </a:lstStyle>
          <a:p>
            <a:pPr>
              <a:defRPr/>
            </a:pPr>
            <a:endParaRPr lang="es-ES_tradnl"/>
          </a:p>
        </p:txBody>
      </p:sp>
      <p:sp>
        <p:nvSpPr>
          <p:cNvPr id="103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b="0">
                <a:effectLst/>
                <a:latin typeface="+mn-lt"/>
              </a:defRPr>
            </a:lvl1pPr>
          </a:lstStyle>
          <a:p>
            <a:pPr>
              <a:defRPr/>
            </a:pPr>
            <a:endParaRPr lang="es-ES_tradnl"/>
          </a:p>
        </p:txBody>
      </p:sp>
      <p:sp>
        <p:nvSpPr>
          <p:cNvPr id="1033"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b="0">
                <a:effectLst/>
                <a:latin typeface="+mn-lt"/>
              </a:defRPr>
            </a:lvl1pPr>
          </a:lstStyle>
          <a:p>
            <a:pPr>
              <a:defRPr/>
            </a:pPr>
            <a:fld id="{E5AB78E8-BFB6-44B3-892C-D86257224472}" type="slidenum">
              <a:rPr lang="es-ES_tradnl"/>
              <a:pPr>
                <a:defRPr/>
              </a:pPr>
              <a:t>‹Nº›</a:t>
            </a:fld>
            <a:endParaRPr lang="es-ES_tradnl"/>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transition>
    <p:cover dir="l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9.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pPr>
              <a:defRPr/>
            </a:pPr>
            <a:r>
              <a:rPr lang="es-ES"/>
              <a:t>Automatismos eléctricos</a:t>
            </a:r>
          </a:p>
        </p:txBody>
      </p:sp>
      <p:sp>
        <p:nvSpPr>
          <p:cNvPr id="18434" name="Rectangle 3"/>
          <p:cNvSpPr>
            <a:spLocks noGrp="1" noChangeArrowheads="1"/>
          </p:cNvSpPr>
          <p:nvPr>
            <p:ph type="body" idx="1"/>
          </p:nvPr>
        </p:nvSpPr>
        <p:spPr>
          <a:xfrm>
            <a:off x="685800" y="2166938"/>
            <a:ext cx="7772400" cy="4114800"/>
          </a:xfrm>
        </p:spPr>
        <p:txBody>
          <a:bodyPr/>
          <a:lstStyle/>
          <a:p>
            <a:r>
              <a:rPr lang="es-ES">
                <a:solidFill>
                  <a:srgbClr val="003399"/>
                </a:solidFill>
              </a:rPr>
              <a:t>Esquemas y diagramas para implementar automatismos eléctricos.</a:t>
            </a:r>
          </a:p>
          <a:p>
            <a:r>
              <a:rPr lang="es-ES">
                <a:solidFill>
                  <a:srgbClr val="003399"/>
                </a:solidFill>
              </a:rPr>
              <a:t>Identificación y marcado.</a:t>
            </a:r>
          </a:p>
          <a:p>
            <a:r>
              <a:rPr lang="es-ES">
                <a:solidFill>
                  <a:srgbClr val="003399"/>
                </a:solidFill>
              </a:rPr>
              <a:t>Componentes del circuito de mando.</a:t>
            </a:r>
          </a:p>
          <a:p>
            <a:r>
              <a:rPr lang="es-ES">
                <a:solidFill>
                  <a:srgbClr val="003399"/>
                </a:solidFill>
              </a:rPr>
              <a:t>Componentes del circuito de potencia</a:t>
            </a:r>
            <a:r>
              <a:rPr lang="es-ES">
                <a:solidFill>
                  <a:schemeClr val="bg1"/>
                </a:solidFill>
              </a:rPr>
              <a:t>.</a:t>
            </a:r>
          </a:p>
          <a:p>
            <a:r>
              <a:rPr lang="es-ES">
                <a:solidFill>
                  <a:srgbClr val="003399"/>
                </a:solidFill>
              </a:rPr>
              <a:t>Esquemas de automatismos.</a:t>
            </a:r>
          </a:p>
          <a:p>
            <a:endParaRPr lang="es-ES">
              <a:solidFill>
                <a:srgbClr val="003399"/>
              </a:solidFill>
            </a:endParaRPr>
          </a:p>
        </p:txBody>
      </p:sp>
    </p:spTree>
  </p:cSld>
  <p:clrMapOvr>
    <a:masterClrMapping/>
  </p:clrMapOvr>
  <p:transition>
    <p:cover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685800" y="352425"/>
            <a:ext cx="7772400" cy="1143000"/>
          </a:xfrm>
        </p:spPr>
        <p:txBody>
          <a:bodyPr/>
          <a:lstStyle/>
          <a:p>
            <a:pPr>
              <a:defRPr/>
            </a:pPr>
            <a:r>
              <a:rPr lang="es-ES" sz="4000"/>
              <a:t>Componentes de un automatismo</a:t>
            </a:r>
          </a:p>
        </p:txBody>
      </p:sp>
      <p:sp>
        <p:nvSpPr>
          <p:cNvPr id="35842" name="Rectangle 3"/>
          <p:cNvSpPr>
            <a:spLocks noGrp="1" noChangeArrowheads="1"/>
          </p:cNvSpPr>
          <p:nvPr>
            <p:ph type="body" idx="1"/>
          </p:nvPr>
        </p:nvSpPr>
        <p:spPr>
          <a:xfrm>
            <a:off x="174625" y="1866900"/>
            <a:ext cx="9183688" cy="4114800"/>
          </a:xfrm>
        </p:spPr>
        <p:txBody>
          <a:bodyPr/>
          <a:lstStyle/>
          <a:p>
            <a:pPr>
              <a:lnSpc>
                <a:spcPct val="90000"/>
              </a:lnSpc>
            </a:pPr>
            <a:r>
              <a:rPr lang="es-ES">
                <a:solidFill>
                  <a:srgbClr val="000099"/>
                </a:solidFill>
              </a:rPr>
              <a:t>Esquema de mando:</a:t>
            </a:r>
          </a:p>
          <a:p>
            <a:pPr lvl="1">
              <a:lnSpc>
                <a:spcPct val="90000"/>
              </a:lnSpc>
            </a:pPr>
            <a:r>
              <a:rPr lang="es-ES">
                <a:solidFill>
                  <a:srgbClr val="000099"/>
                </a:solidFill>
              </a:rPr>
              <a:t>Interruptor.	   Pulsador.</a:t>
            </a:r>
          </a:p>
          <a:p>
            <a:pPr lvl="1">
              <a:lnSpc>
                <a:spcPct val="90000"/>
              </a:lnSpc>
            </a:pPr>
            <a:r>
              <a:rPr lang="es-ES">
                <a:solidFill>
                  <a:srgbClr val="000099"/>
                </a:solidFill>
              </a:rPr>
              <a:t>Conmutador. 	   Contactor. 	Relé temporizador.</a:t>
            </a:r>
          </a:p>
          <a:p>
            <a:pPr>
              <a:lnSpc>
                <a:spcPct val="90000"/>
              </a:lnSpc>
            </a:pPr>
            <a:r>
              <a:rPr lang="es-ES">
                <a:solidFill>
                  <a:srgbClr val="000099"/>
                </a:solidFill>
              </a:rPr>
              <a:t>Esquema de potencia:</a:t>
            </a:r>
          </a:p>
          <a:p>
            <a:pPr lvl="1">
              <a:lnSpc>
                <a:spcPct val="90000"/>
              </a:lnSpc>
            </a:pPr>
            <a:r>
              <a:rPr lang="es-ES">
                <a:solidFill>
                  <a:srgbClr val="000099"/>
                </a:solidFill>
              </a:rPr>
              <a:t>Interruptor y seccionadores.</a:t>
            </a:r>
          </a:p>
          <a:p>
            <a:pPr lvl="1">
              <a:lnSpc>
                <a:spcPct val="90000"/>
              </a:lnSpc>
            </a:pPr>
            <a:r>
              <a:rPr lang="es-ES">
                <a:solidFill>
                  <a:srgbClr val="000099"/>
                </a:solidFill>
              </a:rPr>
              <a:t>Cortacircuitos fusible.	Seccionador fusible.</a:t>
            </a:r>
          </a:p>
          <a:p>
            <a:pPr lvl="1">
              <a:lnSpc>
                <a:spcPct val="90000"/>
              </a:lnSpc>
            </a:pPr>
            <a:r>
              <a:rPr lang="es-ES">
                <a:solidFill>
                  <a:srgbClr val="000099"/>
                </a:solidFill>
              </a:rPr>
              <a:t>Contactor.	Relé térmico.	Relé electromagnético.</a:t>
            </a:r>
          </a:p>
          <a:p>
            <a:pPr lvl="1">
              <a:lnSpc>
                <a:spcPct val="90000"/>
              </a:lnSpc>
            </a:pPr>
            <a:r>
              <a:rPr lang="es-ES">
                <a:solidFill>
                  <a:srgbClr val="000099"/>
                </a:solidFill>
              </a:rPr>
              <a:t>Relé magnetotérmico.</a:t>
            </a:r>
          </a:p>
          <a:p>
            <a:pPr>
              <a:lnSpc>
                <a:spcPct val="90000"/>
              </a:lnSpc>
            </a:pPr>
            <a:endParaRPr lang="es-ES">
              <a:solidFill>
                <a:srgbClr val="000099"/>
              </a:solidFill>
            </a:endParaRPr>
          </a:p>
          <a:p>
            <a:pPr lvl="1">
              <a:lnSpc>
                <a:spcPct val="90000"/>
              </a:lnSpc>
              <a:buFontTx/>
              <a:buNone/>
            </a:pPr>
            <a:endParaRPr lang="es-ES" sz="3200">
              <a:solidFill>
                <a:srgbClr val="000099"/>
              </a:solidFill>
            </a:endParaRPr>
          </a:p>
        </p:txBody>
      </p:sp>
    </p:spTree>
  </p:cSld>
  <p:clrMapOvr>
    <a:masterClrMapping/>
  </p:clrMapOvr>
  <p:transition>
    <p:cover dir="l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6" name="Rectangle 1026"/>
          <p:cNvSpPr>
            <a:spLocks noChangeArrowheads="1"/>
          </p:cNvSpPr>
          <p:nvPr/>
        </p:nvSpPr>
        <p:spPr bwMode="auto">
          <a:xfrm>
            <a:off x="304800" y="-76200"/>
            <a:ext cx="87630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bg1"/>
                </a:solidFill>
                <a:effectLst>
                  <a:outerShdw blurRad="38100" dist="38100" dir="2700000" algn="tl">
                    <a:srgbClr val="C0C0C0"/>
                  </a:outerShdw>
                </a:effectLst>
              </a:rPr>
              <a:t>Interruptores</a:t>
            </a:r>
            <a:endParaRPr lang="es-ES_tradnl" sz="4500" b="0">
              <a:solidFill>
                <a:schemeClr val="bg1"/>
              </a:solidFill>
              <a:effectLst>
                <a:outerShdw blurRad="38100" dist="38100" dir="2700000" algn="tl">
                  <a:srgbClr val="C0C0C0"/>
                </a:outerShdw>
              </a:effectLst>
            </a:endParaRPr>
          </a:p>
        </p:txBody>
      </p:sp>
      <p:grpSp>
        <p:nvGrpSpPr>
          <p:cNvPr id="36866" name="Group 1032"/>
          <p:cNvGrpSpPr>
            <a:grpSpLocks/>
          </p:cNvGrpSpPr>
          <p:nvPr/>
        </p:nvGrpSpPr>
        <p:grpSpPr bwMode="auto">
          <a:xfrm>
            <a:off x="381000" y="1135063"/>
            <a:ext cx="8358188" cy="2674937"/>
            <a:chOff x="232" y="1072"/>
            <a:chExt cx="5265" cy="1685"/>
          </a:xfrm>
        </p:grpSpPr>
        <p:grpSp>
          <p:nvGrpSpPr>
            <p:cNvPr id="36877" name="Group 1030"/>
            <p:cNvGrpSpPr>
              <a:grpSpLocks/>
            </p:cNvGrpSpPr>
            <p:nvPr/>
          </p:nvGrpSpPr>
          <p:grpSpPr bwMode="auto">
            <a:xfrm>
              <a:off x="232" y="1072"/>
              <a:ext cx="5265" cy="1232"/>
              <a:chOff x="328" y="1192"/>
              <a:chExt cx="5265" cy="1232"/>
            </a:xfrm>
          </p:grpSpPr>
          <p:sp>
            <p:nvSpPr>
              <p:cNvPr id="559109" name="Rectangle 1029"/>
              <p:cNvSpPr>
                <a:spLocks noChangeArrowheads="1"/>
              </p:cNvSpPr>
              <p:nvPr/>
            </p:nvSpPr>
            <p:spPr bwMode="auto">
              <a:xfrm>
                <a:off x="328" y="1192"/>
                <a:ext cx="5264" cy="1232"/>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36880" name="Picture 1028" descr="Interruptores de maniobra y parada de emergencia"/>
              <p:cNvPicPr>
                <a:picLocks noChangeAspect="1" noChangeArrowheads="1"/>
              </p:cNvPicPr>
              <p:nvPr/>
            </p:nvPicPr>
            <p:blipFill>
              <a:blip r:embed="rId3"/>
              <a:srcRect/>
              <a:stretch>
                <a:fillRect/>
              </a:stretch>
            </p:blipFill>
            <p:spPr bwMode="auto">
              <a:xfrm>
                <a:off x="336" y="1200"/>
                <a:ext cx="5257" cy="1221"/>
              </a:xfrm>
              <a:prstGeom prst="rect">
                <a:avLst/>
              </a:prstGeom>
              <a:noFill/>
              <a:ln w="9525">
                <a:noFill/>
                <a:miter lim="800000"/>
                <a:headEnd/>
                <a:tailEnd/>
              </a:ln>
            </p:spPr>
          </p:pic>
        </p:grpSp>
        <p:sp>
          <p:nvSpPr>
            <p:cNvPr id="559111" name="Text Box 1031"/>
            <p:cNvSpPr txBox="1">
              <a:spLocks noChangeArrowheads="1"/>
            </p:cNvSpPr>
            <p:nvPr/>
          </p:nvSpPr>
          <p:spPr bwMode="auto">
            <a:xfrm>
              <a:off x="456" y="2296"/>
              <a:ext cx="4800" cy="461"/>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2000">
                  <a:solidFill>
                    <a:schemeClr val="bg1"/>
                  </a:solidFill>
                  <a:effectLst>
                    <a:outerShdw blurRad="38100" dist="38100" dir="2700000" algn="tl">
                      <a:srgbClr val="C0C0C0"/>
                    </a:outerShdw>
                  </a:effectLst>
                </a:rPr>
                <a:t>Interruptores de mando y parada de emergencia:</a:t>
              </a:r>
              <a:r>
                <a:rPr lang="es-ES_tradnl" sz="1800">
                  <a:solidFill>
                    <a:schemeClr val="bg1"/>
                  </a:solidFill>
                  <a:effectLst>
                    <a:outerShdw blurRad="38100" dist="38100" dir="2700000" algn="tl">
                      <a:srgbClr val="C0C0C0"/>
                    </a:outerShdw>
                  </a:effectLst>
                </a:rPr>
                <a:t>                     </a:t>
              </a:r>
              <a:r>
                <a:rPr lang="es-ES_tradnl" sz="2200">
                  <a:solidFill>
                    <a:schemeClr val="bg1"/>
                  </a:solidFill>
                  <a:effectLst>
                    <a:outerShdw blurRad="38100" dist="38100" dir="2700000" algn="tl">
                      <a:srgbClr val="C0C0C0"/>
                    </a:outerShdw>
                  </a:effectLst>
                </a:rPr>
                <a:t>SON DISPOSITIVOS DE MANIOBRA</a:t>
              </a:r>
              <a:endParaRPr lang="es-ES" sz="2200">
                <a:solidFill>
                  <a:schemeClr val="bg1"/>
                </a:solidFill>
                <a:effectLst>
                  <a:outerShdw blurRad="38100" dist="38100" dir="2700000" algn="tl">
                    <a:srgbClr val="C0C0C0"/>
                  </a:outerShdw>
                </a:effectLst>
              </a:endParaRPr>
            </a:p>
          </p:txBody>
        </p:sp>
      </p:grpSp>
      <p:grpSp>
        <p:nvGrpSpPr>
          <p:cNvPr id="36867" name="Group 1036"/>
          <p:cNvGrpSpPr>
            <a:grpSpLocks/>
          </p:cNvGrpSpPr>
          <p:nvPr/>
        </p:nvGrpSpPr>
        <p:grpSpPr bwMode="auto">
          <a:xfrm>
            <a:off x="325438" y="3917950"/>
            <a:ext cx="3800475" cy="2552700"/>
            <a:chOff x="1104" y="2400"/>
            <a:chExt cx="2394" cy="1608"/>
          </a:xfrm>
        </p:grpSpPr>
        <p:sp>
          <p:nvSpPr>
            <p:cNvPr id="559115" name="Rectangle 1035"/>
            <p:cNvSpPr>
              <a:spLocks noChangeArrowheads="1"/>
            </p:cNvSpPr>
            <p:nvPr/>
          </p:nvSpPr>
          <p:spPr bwMode="auto">
            <a:xfrm>
              <a:off x="1104" y="2400"/>
              <a:ext cx="2392" cy="1608"/>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36876" name="Picture 1034" descr="Interruptores automáticos 1"/>
            <p:cNvPicPr>
              <a:picLocks noChangeAspect="1" noChangeArrowheads="1"/>
            </p:cNvPicPr>
            <p:nvPr/>
          </p:nvPicPr>
          <p:blipFill>
            <a:blip r:embed="rId4"/>
            <a:srcRect/>
            <a:stretch>
              <a:fillRect/>
            </a:stretch>
          </p:blipFill>
          <p:spPr bwMode="auto">
            <a:xfrm>
              <a:off x="1104" y="2400"/>
              <a:ext cx="2394" cy="1607"/>
            </a:xfrm>
            <a:prstGeom prst="rect">
              <a:avLst/>
            </a:prstGeom>
            <a:noFill/>
            <a:ln w="9525">
              <a:noFill/>
              <a:miter lim="800000"/>
              <a:headEnd/>
              <a:tailEnd/>
            </a:ln>
          </p:spPr>
        </p:pic>
      </p:grpSp>
      <p:sp>
        <p:nvSpPr>
          <p:cNvPr id="559117" name="Text Box 1037"/>
          <p:cNvSpPr txBox="1">
            <a:spLocks noChangeArrowheads="1"/>
          </p:cNvSpPr>
          <p:nvPr/>
        </p:nvSpPr>
        <p:spPr bwMode="auto">
          <a:xfrm>
            <a:off x="6249988" y="4270375"/>
            <a:ext cx="2894012" cy="1736725"/>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2000">
                <a:solidFill>
                  <a:schemeClr val="bg1"/>
                </a:solidFill>
                <a:effectLst>
                  <a:outerShdw blurRad="38100" dist="38100" dir="2700000" algn="tl">
                    <a:srgbClr val="C0C0C0"/>
                  </a:outerShdw>
                </a:effectLst>
              </a:rPr>
              <a:t>Interruptores automáticos:</a:t>
            </a:r>
            <a:r>
              <a:rPr lang="es-ES_tradnl" sz="2200">
                <a:solidFill>
                  <a:schemeClr val="bg1"/>
                </a:solidFill>
                <a:effectLst>
                  <a:outerShdw blurRad="38100" dist="38100" dir="2700000" algn="tl">
                    <a:srgbClr val="C0C0C0"/>
                  </a:outerShdw>
                </a:effectLst>
              </a:rPr>
              <a:t>         SON DISPOSITIVOS DE PROTECCIÓN</a:t>
            </a:r>
            <a:r>
              <a:rPr lang="es-ES_tradnl" sz="2200">
                <a:effectLst>
                  <a:outerShdw blurRad="38100" dist="38100" dir="2700000" algn="tl">
                    <a:srgbClr val="C0C0C0"/>
                  </a:outerShdw>
                </a:effectLst>
              </a:rPr>
              <a:t>           </a:t>
            </a:r>
            <a:endParaRPr lang="es-ES" sz="2200">
              <a:effectLst>
                <a:outerShdw blurRad="38100" dist="38100" dir="2700000" algn="tl">
                  <a:srgbClr val="C0C0C0"/>
                </a:outerShdw>
              </a:effectLst>
            </a:endParaRPr>
          </a:p>
        </p:txBody>
      </p:sp>
      <p:sp>
        <p:nvSpPr>
          <p:cNvPr id="559118" name="Text Box 1038"/>
          <p:cNvSpPr txBox="1">
            <a:spLocks noChangeArrowheads="1"/>
          </p:cNvSpPr>
          <p:nvPr/>
        </p:nvSpPr>
        <p:spPr bwMode="auto">
          <a:xfrm>
            <a:off x="381000" y="838200"/>
            <a:ext cx="2136775" cy="244475"/>
          </a:xfrm>
          <a:prstGeom prst="rect">
            <a:avLst/>
          </a:prstGeom>
          <a:noFill/>
          <a:ln w="6350">
            <a:noFill/>
            <a:miter lim="800000"/>
            <a:headEnd/>
            <a:tailEnd/>
          </a:ln>
          <a:effectLst/>
        </p:spPr>
        <p:txBody>
          <a:bodyPr>
            <a:spAutoFit/>
          </a:bodyPr>
          <a:lstStyle/>
          <a:p>
            <a:pPr eaLnBrk="0" hangingPunct="0">
              <a:spcBef>
                <a:spcPts val="600"/>
              </a:spcBef>
              <a:defRPr/>
            </a:pPr>
            <a:r>
              <a:rPr lang="es-ES_tradnl" sz="1000">
                <a:effectLst>
                  <a:outerShdw blurRad="38100" dist="38100" dir="2700000" algn="tl">
                    <a:srgbClr val="C0C0C0"/>
                  </a:outerShdw>
                </a:effectLst>
                <a:sym typeface="Symbol" pitchFamily="18" charset="2"/>
              </a:rPr>
              <a:t>Catálogos comerciales</a:t>
            </a:r>
            <a:endParaRPr lang="es-ES" sz="1000">
              <a:effectLst>
                <a:outerShdw blurRad="38100" dist="38100" dir="2700000" algn="tl">
                  <a:srgbClr val="C0C0C0"/>
                </a:outerShdw>
              </a:effectLst>
            </a:endParaRPr>
          </a:p>
        </p:txBody>
      </p:sp>
      <p:grpSp>
        <p:nvGrpSpPr>
          <p:cNvPr id="36870" name="Group 1040"/>
          <p:cNvGrpSpPr>
            <a:grpSpLocks/>
          </p:cNvGrpSpPr>
          <p:nvPr/>
        </p:nvGrpSpPr>
        <p:grpSpPr bwMode="auto">
          <a:xfrm>
            <a:off x="4337050" y="3862388"/>
            <a:ext cx="1895475" cy="2247900"/>
            <a:chOff x="2544" y="960"/>
            <a:chExt cx="1194" cy="1416"/>
          </a:xfrm>
        </p:grpSpPr>
        <p:grpSp>
          <p:nvGrpSpPr>
            <p:cNvPr id="36871" name="Group 1041"/>
            <p:cNvGrpSpPr>
              <a:grpSpLocks/>
            </p:cNvGrpSpPr>
            <p:nvPr/>
          </p:nvGrpSpPr>
          <p:grpSpPr bwMode="auto">
            <a:xfrm>
              <a:off x="2544" y="1344"/>
              <a:ext cx="1194" cy="1032"/>
              <a:chOff x="2640" y="1152"/>
              <a:chExt cx="1194" cy="1032"/>
            </a:xfrm>
          </p:grpSpPr>
          <p:sp>
            <p:nvSpPr>
              <p:cNvPr id="559122" name="Rectangle 1042"/>
              <p:cNvSpPr>
                <a:spLocks noChangeArrowheads="1"/>
              </p:cNvSpPr>
              <p:nvPr/>
            </p:nvSpPr>
            <p:spPr bwMode="auto">
              <a:xfrm>
                <a:off x="2640" y="1152"/>
                <a:ext cx="1192" cy="1024"/>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36874" name="Picture 1043" descr="Interruptor automático3"/>
              <p:cNvPicPr>
                <a:picLocks noChangeAspect="1" noChangeArrowheads="1"/>
              </p:cNvPicPr>
              <p:nvPr/>
            </p:nvPicPr>
            <p:blipFill>
              <a:blip r:embed="rId5"/>
              <a:srcRect/>
              <a:stretch>
                <a:fillRect/>
              </a:stretch>
            </p:blipFill>
            <p:spPr bwMode="auto">
              <a:xfrm>
                <a:off x="2640" y="1152"/>
                <a:ext cx="1194" cy="1032"/>
              </a:xfrm>
              <a:prstGeom prst="rect">
                <a:avLst/>
              </a:prstGeom>
              <a:noFill/>
              <a:ln w="9525">
                <a:noFill/>
                <a:miter lim="800000"/>
                <a:headEnd/>
                <a:tailEnd/>
              </a:ln>
            </p:spPr>
          </p:pic>
        </p:grpSp>
        <p:sp>
          <p:nvSpPr>
            <p:cNvPr id="559124" name="Text Box 1044"/>
            <p:cNvSpPr txBox="1">
              <a:spLocks noChangeArrowheads="1"/>
            </p:cNvSpPr>
            <p:nvPr/>
          </p:nvSpPr>
          <p:spPr bwMode="auto">
            <a:xfrm>
              <a:off x="2832" y="960"/>
              <a:ext cx="684" cy="384"/>
            </a:xfrm>
            <a:prstGeom prst="rect">
              <a:avLst/>
            </a:prstGeom>
            <a:noFill/>
            <a:ln w="6350">
              <a:noFill/>
              <a:miter lim="800000"/>
              <a:headEnd/>
              <a:tailEnd/>
            </a:ln>
            <a:effectLst/>
          </p:spPr>
          <p:txBody>
            <a:bodyPr wrap="none">
              <a:spAutoFit/>
            </a:bodyPr>
            <a:lstStyle/>
            <a:p>
              <a:pPr eaLnBrk="0" hangingPunct="0">
                <a:defRPr/>
              </a:pPr>
              <a:r>
                <a:rPr lang="es-ES_tradnl" sz="1700">
                  <a:solidFill>
                    <a:schemeClr val="bg1"/>
                  </a:solidFill>
                  <a:effectLst>
                    <a:outerShdw blurRad="38100" dist="38100" dir="2700000" algn="tl">
                      <a:srgbClr val="C0C0C0"/>
                    </a:outerShdw>
                  </a:effectLst>
                </a:rPr>
                <a:t>3 Polos </a:t>
              </a:r>
            </a:p>
            <a:p>
              <a:pPr eaLnBrk="0" hangingPunct="0">
                <a:defRPr/>
              </a:pPr>
              <a:r>
                <a:rPr lang="es-ES_tradnl" sz="1700">
                  <a:solidFill>
                    <a:schemeClr val="bg1"/>
                  </a:solidFill>
                  <a:effectLst>
                    <a:outerShdw blurRad="38100" dist="38100" dir="2700000" algn="tl">
                      <a:srgbClr val="C0C0C0"/>
                    </a:outerShdw>
                  </a:effectLst>
                </a:rPr>
                <a:t>70000 A</a:t>
              </a:r>
              <a:endParaRPr lang="es-ES" sz="1700">
                <a:solidFill>
                  <a:schemeClr val="bg1"/>
                </a:solidFill>
                <a:effectLst>
                  <a:outerShdw blurRad="38100" dist="38100" dir="2700000" algn="tl">
                    <a:srgbClr val="C0C0C0"/>
                  </a:outerShdw>
                </a:effectLst>
              </a:endParaRPr>
            </a:p>
          </p:txBody>
        </p:sp>
      </p:grpSp>
    </p:spTree>
  </p:cSld>
  <p:clrMapOvr>
    <a:masterClrMapping/>
  </p:clrMapOvr>
  <p:transition>
    <p:cover dir="l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1026"/>
          <p:cNvSpPr>
            <a:spLocks noChangeArrowheads="1"/>
          </p:cNvSpPr>
          <p:nvPr/>
        </p:nvSpPr>
        <p:spPr bwMode="auto">
          <a:xfrm>
            <a:off x="228600" y="0"/>
            <a:ext cx="87630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bg1"/>
                </a:solidFill>
                <a:effectLst>
                  <a:outerShdw blurRad="38100" dist="38100" dir="2700000" algn="tl">
                    <a:srgbClr val="C0C0C0"/>
                  </a:outerShdw>
                </a:effectLst>
              </a:rPr>
              <a:t>Contactores</a:t>
            </a:r>
            <a:endParaRPr lang="es-ES_tradnl" sz="4500" b="0">
              <a:solidFill>
                <a:schemeClr val="bg1"/>
              </a:solidFill>
              <a:effectLst>
                <a:outerShdw blurRad="38100" dist="38100" dir="2700000" algn="tl">
                  <a:srgbClr val="C0C0C0"/>
                </a:outerShdw>
              </a:effectLst>
            </a:endParaRPr>
          </a:p>
        </p:txBody>
      </p:sp>
      <p:sp>
        <p:nvSpPr>
          <p:cNvPr id="561155" name="Text Box 1027"/>
          <p:cNvSpPr txBox="1">
            <a:spLocks noChangeArrowheads="1"/>
          </p:cNvSpPr>
          <p:nvPr/>
        </p:nvSpPr>
        <p:spPr bwMode="auto">
          <a:xfrm>
            <a:off x="1104900" y="5318125"/>
            <a:ext cx="1828800" cy="1311275"/>
          </a:xfrm>
          <a:prstGeom prst="rect">
            <a:avLst/>
          </a:prstGeom>
          <a:solidFill>
            <a:srgbClr val="FFFFCC"/>
          </a:solidFill>
          <a:ln w="12700">
            <a:noFill/>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a:spAutoFit/>
            <a:flatTx/>
          </a:bodyPr>
          <a:lstStyle/>
          <a:p>
            <a:pPr algn="ctr" eaLnBrk="0" hangingPunct="0">
              <a:defRPr/>
            </a:pPr>
            <a:r>
              <a:rPr lang="es-ES_tradnl" sz="2000">
                <a:solidFill>
                  <a:schemeClr val="bg2"/>
                </a:solidFill>
                <a:effectLst>
                  <a:outerShdw blurRad="38100" dist="38100" dir="2700000" algn="tl">
                    <a:srgbClr val="FFFFFF"/>
                  </a:outerShdw>
                </a:effectLst>
              </a:rPr>
              <a:t>Sólo tiene una posición de trabajo estable</a:t>
            </a:r>
          </a:p>
        </p:txBody>
      </p:sp>
      <p:sp>
        <p:nvSpPr>
          <p:cNvPr id="561161" name="Rectangle 1033"/>
          <p:cNvSpPr>
            <a:spLocks noChangeArrowheads="1"/>
          </p:cNvSpPr>
          <p:nvPr/>
        </p:nvSpPr>
        <p:spPr bwMode="auto">
          <a:xfrm>
            <a:off x="617538" y="1193800"/>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b="0">
                <a:solidFill>
                  <a:srgbClr val="000000"/>
                </a:solidFill>
                <a:latin typeface="Times New Roman" pitchFamily="18" charset="0"/>
              </a:rPr>
              <a:t> </a:t>
            </a:r>
            <a:endParaRPr lang="es-ES">
              <a:effectLst>
                <a:outerShdw blurRad="38100" dist="38100" dir="2700000" algn="tl">
                  <a:srgbClr val="C0C0C0"/>
                </a:outerShdw>
              </a:effectLst>
            </a:endParaRPr>
          </a:p>
        </p:txBody>
      </p:sp>
      <p:sp>
        <p:nvSpPr>
          <p:cNvPr id="561162" name="Rectangle 1034"/>
          <p:cNvSpPr>
            <a:spLocks noChangeArrowheads="1"/>
          </p:cNvSpPr>
          <p:nvPr/>
        </p:nvSpPr>
        <p:spPr bwMode="auto">
          <a:xfrm>
            <a:off x="1003300" y="2711450"/>
            <a:ext cx="3459163" cy="620713"/>
          </a:xfrm>
          <a:prstGeom prst="rect">
            <a:avLst/>
          </a:prstGeom>
          <a:solidFill>
            <a:srgbClr val="CCCCCC"/>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3" name="Rectangle 1035"/>
          <p:cNvSpPr>
            <a:spLocks noChangeArrowheads="1"/>
          </p:cNvSpPr>
          <p:nvPr/>
        </p:nvSpPr>
        <p:spPr bwMode="auto">
          <a:xfrm>
            <a:off x="7473950" y="3217863"/>
            <a:ext cx="46038" cy="287337"/>
          </a:xfrm>
          <a:prstGeom prst="rect">
            <a:avLst/>
          </a:prstGeom>
          <a:solidFill>
            <a:srgbClr val="FF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4" name="Rectangle 1036"/>
          <p:cNvSpPr>
            <a:spLocks noChangeArrowheads="1"/>
          </p:cNvSpPr>
          <p:nvPr/>
        </p:nvSpPr>
        <p:spPr bwMode="auto">
          <a:xfrm>
            <a:off x="6065838" y="1809750"/>
            <a:ext cx="2127250" cy="533400"/>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5" name="Rectangle 1037"/>
          <p:cNvSpPr>
            <a:spLocks noChangeArrowheads="1"/>
          </p:cNvSpPr>
          <p:nvPr/>
        </p:nvSpPr>
        <p:spPr bwMode="auto">
          <a:xfrm>
            <a:off x="7681913" y="1803400"/>
            <a:ext cx="533400" cy="2127250"/>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6" name="Rectangle 1038"/>
          <p:cNvSpPr>
            <a:spLocks noChangeArrowheads="1"/>
          </p:cNvSpPr>
          <p:nvPr/>
        </p:nvSpPr>
        <p:spPr bwMode="auto">
          <a:xfrm>
            <a:off x="6094413" y="3659188"/>
            <a:ext cx="2127250" cy="53498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7" name="Rectangle 1039"/>
          <p:cNvSpPr>
            <a:spLocks noChangeArrowheads="1"/>
          </p:cNvSpPr>
          <p:nvPr/>
        </p:nvSpPr>
        <p:spPr bwMode="auto">
          <a:xfrm>
            <a:off x="6480175" y="2751138"/>
            <a:ext cx="1741488" cy="530225"/>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8" name="Rectangle 1040"/>
          <p:cNvSpPr>
            <a:spLocks noChangeArrowheads="1"/>
          </p:cNvSpPr>
          <p:nvPr/>
        </p:nvSpPr>
        <p:spPr bwMode="auto">
          <a:xfrm>
            <a:off x="4468813" y="1803400"/>
            <a:ext cx="1138237" cy="528638"/>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69" name="Rectangle 1041"/>
          <p:cNvSpPr>
            <a:spLocks noChangeArrowheads="1"/>
          </p:cNvSpPr>
          <p:nvPr/>
        </p:nvSpPr>
        <p:spPr bwMode="auto">
          <a:xfrm>
            <a:off x="4462463" y="1803400"/>
            <a:ext cx="534987" cy="2127250"/>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0" name="Rectangle 1042"/>
          <p:cNvSpPr>
            <a:spLocks noChangeArrowheads="1"/>
          </p:cNvSpPr>
          <p:nvPr/>
        </p:nvSpPr>
        <p:spPr bwMode="auto">
          <a:xfrm>
            <a:off x="4468813" y="3659188"/>
            <a:ext cx="1184275" cy="53498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1" name="Rectangle 1043"/>
          <p:cNvSpPr>
            <a:spLocks noChangeArrowheads="1"/>
          </p:cNvSpPr>
          <p:nvPr/>
        </p:nvSpPr>
        <p:spPr bwMode="auto">
          <a:xfrm>
            <a:off x="4497388" y="2740025"/>
            <a:ext cx="1557337" cy="534988"/>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2" name="Line 1044"/>
          <p:cNvSpPr>
            <a:spLocks noChangeShapeType="1"/>
          </p:cNvSpPr>
          <p:nvPr/>
        </p:nvSpPr>
        <p:spPr bwMode="auto">
          <a:xfrm>
            <a:off x="6065838" y="1803400"/>
            <a:ext cx="2144712"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3" name="Line 1045"/>
          <p:cNvSpPr>
            <a:spLocks noChangeShapeType="1"/>
          </p:cNvSpPr>
          <p:nvPr/>
        </p:nvSpPr>
        <p:spPr bwMode="auto">
          <a:xfrm>
            <a:off x="8215313" y="1792288"/>
            <a:ext cx="1587" cy="24018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4" name="Line 1046"/>
          <p:cNvSpPr>
            <a:spLocks noChangeShapeType="1"/>
          </p:cNvSpPr>
          <p:nvPr/>
        </p:nvSpPr>
        <p:spPr bwMode="auto">
          <a:xfrm flipH="1">
            <a:off x="6100763" y="4194175"/>
            <a:ext cx="2109787"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5" name="Line 1047"/>
          <p:cNvSpPr>
            <a:spLocks noChangeShapeType="1"/>
          </p:cNvSpPr>
          <p:nvPr/>
        </p:nvSpPr>
        <p:spPr bwMode="auto">
          <a:xfrm>
            <a:off x="6094413" y="3654425"/>
            <a:ext cx="1587500"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6" name="Line 1048"/>
          <p:cNvSpPr>
            <a:spLocks noChangeShapeType="1"/>
          </p:cNvSpPr>
          <p:nvPr/>
        </p:nvSpPr>
        <p:spPr bwMode="auto">
          <a:xfrm>
            <a:off x="6089650" y="2349500"/>
            <a:ext cx="1585913"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7" name="Line 1049"/>
          <p:cNvSpPr>
            <a:spLocks noChangeShapeType="1"/>
          </p:cNvSpPr>
          <p:nvPr/>
        </p:nvSpPr>
        <p:spPr bwMode="auto">
          <a:xfrm>
            <a:off x="6480175" y="2740025"/>
            <a:ext cx="1195388" cy="635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8" name="Line 1050"/>
          <p:cNvSpPr>
            <a:spLocks noChangeShapeType="1"/>
          </p:cNvSpPr>
          <p:nvPr/>
        </p:nvSpPr>
        <p:spPr bwMode="auto">
          <a:xfrm>
            <a:off x="6502400" y="3281363"/>
            <a:ext cx="1196975"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79" name="Line 1051"/>
          <p:cNvSpPr>
            <a:spLocks noChangeShapeType="1"/>
          </p:cNvSpPr>
          <p:nvPr/>
        </p:nvSpPr>
        <p:spPr bwMode="auto">
          <a:xfrm>
            <a:off x="7686675" y="2338388"/>
            <a:ext cx="6350" cy="41910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0" name="Line 1052"/>
          <p:cNvSpPr>
            <a:spLocks noChangeShapeType="1"/>
          </p:cNvSpPr>
          <p:nvPr/>
        </p:nvSpPr>
        <p:spPr bwMode="auto">
          <a:xfrm>
            <a:off x="7686675" y="3286125"/>
            <a:ext cx="6350" cy="3571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1" name="Line 1053"/>
          <p:cNvSpPr>
            <a:spLocks noChangeShapeType="1"/>
          </p:cNvSpPr>
          <p:nvPr/>
        </p:nvSpPr>
        <p:spPr bwMode="auto">
          <a:xfrm>
            <a:off x="6065838" y="1792288"/>
            <a:ext cx="1587" cy="557212"/>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2" name="Line 1054"/>
          <p:cNvSpPr>
            <a:spLocks noChangeShapeType="1"/>
          </p:cNvSpPr>
          <p:nvPr/>
        </p:nvSpPr>
        <p:spPr bwMode="auto">
          <a:xfrm>
            <a:off x="6473825" y="2735263"/>
            <a:ext cx="1588" cy="53975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3" name="Line 1055"/>
          <p:cNvSpPr>
            <a:spLocks noChangeShapeType="1"/>
          </p:cNvSpPr>
          <p:nvPr/>
        </p:nvSpPr>
        <p:spPr bwMode="auto">
          <a:xfrm>
            <a:off x="6089650" y="3648075"/>
            <a:ext cx="1588" cy="5349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4" name="Line 1056"/>
          <p:cNvSpPr>
            <a:spLocks noChangeShapeType="1"/>
          </p:cNvSpPr>
          <p:nvPr/>
        </p:nvSpPr>
        <p:spPr bwMode="auto">
          <a:xfrm>
            <a:off x="4468813" y="1803400"/>
            <a:ext cx="1138237"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5" name="Line 1057"/>
          <p:cNvSpPr>
            <a:spLocks noChangeShapeType="1"/>
          </p:cNvSpPr>
          <p:nvPr/>
        </p:nvSpPr>
        <p:spPr bwMode="auto">
          <a:xfrm>
            <a:off x="4491038" y="4194175"/>
            <a:ext cx="1138237"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6" name="Line 1058"/>
          <p:cNvSpPr>
            <a:spLocks noChangeShapeType="1"/>
          </p:cNvSpPr>
          <p:nvPr/>
        </p:nvSpPr>
        <p:spPr bwMode="auto">
          <a:xfrm>
            <a:off x="4462463" y="1792288"/>
            <a:ext cx="1587" cy="24018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7" name="Line 1059"/>
          <p:cNvSpPr>
            <a:spLocks noChangeShapeType="1"/>
          </p:cNvSpPr>
          <p:nvPr/>
        </p:nvSpPr>
        <p:spPr bwMode="auto">
          <a:xfrm>
            <a:off x="5607050" y="1792288"/>
            <a:ext cx="1588" cy="53975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8" name="Line 1060"/>
          <p:cNvSpPr>
            <a:spLocks noChangeShapeType="1"/>
          </p:cNvSpPr>
          <p:nvPr/>
        </p:nvSpPr>
        <p:spPr bwMode="auto">
          <a:xfrm>
            <a:off x="5657850" y="3659188"/>
            <a:ext cx="1588" cy="54133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89" name="Line 1061"/>
          <p:cNvSpPr>
            <a:spLocks noChangeShapeType="1"/>
          </p:cNvSpPr>
          <p:nvPr/>
        </p:nvSpPr>
        <p:spPr bwMode="auto">
          <a:xfrm>
            <a:off x="5002213" y="2740025"/>
            <a:ext cx="1041400" cy="635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0" name="Line 1062"/>
          <p:cNvSpPr>
            <a:spLocks noChangeShapeType="1"/>
          </p:cNvSpPr>
          <p:nvPr/>
        </p:nvSpPr>
        <p:spPr bwMode="auto">
          <a:xfrm>
            <a:off x="5002213" y="3275013"/>
            <a:ext cx="1041400"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1" name="Line 1063"/>
          <p:cNvSpPr>
            <a:spLocks noChangeShapeType="1"/>
          </p:cNvSpPr>
          <p:nvPr/>
        </p:nvSpPr>
        <p:spPr bwMode="auto">
          <a:xfrm>
            <a:off x="6048375" y="2735263"/>
            <a:ext cx="6350" cy="53340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2" name="Line 1064"/>
          <p:cNvSpPr>
            <a:spLocks noChangeShapeType="1"/>
          </p:cNvSpPr>
          <p:nvPr/>
        </p:nvSpPr>
        <p:spPr bwMode="auto">
          <a:xfrm>
            <a:off x="5002213" y="3671888"/>
            <a:ext cx="655637"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3" name="Line 1065"/>
          <p:cNvSpPr>
            <a:spLocks noChangeShapeType="1"/>
          </p:cNvSpPr>
          <p:nvPr/>
        </p:nvSpPr>
        <p:spPr bwMode="auto">
          <a:xfrm>
            <a:off x="5002213" y="2332038"/>
            <a:ext cx="609600"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4" name="Line 1066"/>
          <p:cNvSpPr>
            <a:spLocks noChangeShapeType="1"/>
          </p:cNvSpPr>
          <p:nvPr/>
        </p:nvSpPr>
        <p:spPr bwMode="auto">
          <a:xfrm>
            <a:off x="4997450" y="2332038"/>
            <a:ext cx="1588" cy="40322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5" name="Line 1067"/>
          <p:cNvSpPr>
            <a:spLocks noChangeShapeType="1"/>
          </p:cNvSpPr>
          <p:nvPr/>
        </p:nvSpPr>
        <p:spPr bwMode="auto">
          <a:xfrm>
            <a:off x="4986338" y="3268663"/>
            <a:ext cx="4762" cy="40322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6" name="Rectangle 1068"/>
          <p:cNvSpPr>
            <a:spLocks noChangeArrowheads="1"/>
          </p:cNvSpPr>
          <p:nvPr/>
        </p:nvSpPr>
        <p:spPr bwMode="auto">
          <a:xfrm>
            <a:off x="6008688" y="1855788"/>
            <a:ext cx="52387" cy="166687"/>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7" name="Rectangle 1069"/>
          <p:cNvSpPr>
            <a:spLocks noChangeArrowheads="1"/>
          </p:cNvSpPr>
          <p:nvPr/>
        </p:nvSpPr>
        <p:spPr bwMode="auto">
          <a:xfrm>
            <a:off x="6008688" y="2143125"/>
            <a:ext cx="52387" cy="166688"/>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8" name="Rectangle 1070"/>
          <p:cNvSpPr>
            <a:spLocks noChangeArrowheads="1"/>
          </p:cNvSpPr>
          <p:nvPr/>
        </p:nvSpPr>
        <p:spPr bwMode="auto">
          <a:xfrm>
            <a:off x="6037263" y="3694113"/>
            <a:ext cx="52387" cy="166687"/>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199" name="Rectangle 1071"/>
          <p:cNvSpPr>
            <a:spLocks noChangeArrowheads="1"/>
          </p:cNvSpPr>
          <p:nvPr/>
        </p:nvSpPr>
        <p:spPr bwMode="auto">
          <a:xfrm>
            <a:off x="6037263" y="3981450"/>
            <a:ext cx="52387" cy="166688"/>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0" name="Freeform 1072"/>
          <p:cNvSpPr>
            <a:spLocks/>
          </p:cNvSpPr>
          <p:nvPr/>
        </p:nvSpPr>
        <p:spPr bwMode="auto">
          <a:xfrm>
            <a:off x="6543675" y="2689225"/>
            <a:ext cx="230188" cy="827088"/>
          </a:xfrm>
          <a:custGeom>
            <a:avLst/>
            <a:gdLst/>
            <a:ahLst/>
            <a:cxnLst>
              <a:cxn ang="0">
                <a:pos x="0" y="514"/>
              </a:cxn>
              <a:cxn ang="0">
                <a:pos x="25" y="521"/>
              </a:cxn>
              <a:cxn ang="0">
                <a:pos x="145" y="7"/>
              </a:cxn>
              <a:cxn ang="0">
                <a:pos x="119" y="0"/>
              </a:cxn>
              <a:cxn ang="0">
                <a:pos x="0" y="514"/>
              </a:cxn>
            </a:cxnLst>
            <a:rect l="0" t="0" r="r" b="b"/>
            <a:pathLst>
              <a:path w="145" h="521">
                <a:moveTo>
                  <a:pt x="0" y="514"/>
                </a:moveTo>
                <a:lnTo>
                  <a:pt x="25" y="521"/>
                </a:lnTo>
                <a:lnTo>
                  <a:pt x="145" y="7"/>
                </a:lnTo>
                <a:lnTo>
                  <a:pt x="119" y="0"/>
                </a:lnTo>
                <a:lnTo>
                  <a:pt x="0" y="5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1" name="Freeform 1073"/>
          <p:cNvSpPr>
            <a:spLocks/>
          </p:cNvSpPr>
          <p:nvPr/>
        </p:nvSpPr>
        <p:spPr bwMode="auto">
          <a:xfrm>
            <a:off x="6681788" y="2676525"/>
            <a:ext cx="184150" cy="661988"/>
          </a:xfrm>
          <a:custGeom>
            <a:avLst/>
            <a:gdLst/>
            <a:ahLst/>
            <a:cxnLst>
              <a:cxn ang="0">
                <a:pos x="0" y="409"/>
              </a:cxn>
              <a:cxn ang="0">
                <a:pos x="25" y="417"/>
              </a:cxn>
              <a:cxn ang="0">
                <a:pos x="116" y="8"/>
              </a:cxn>
              <a:cxn ang="0">
                <a:pos x="90" y="0"/>
              </a:cxn>
              <a:cxn ang="0">
                <a:pos x="0" y="409"/>
              </a:cxn>
            </a:cxnLst>
            <a:rect l="0" t="0" r="r" b="b"/>
            <a:pathLst>
              <a:path w="116" h="417">
                <a:moveTo>
                  <a:pt x="0" y="409"/>
                </a:moveTo>
                <a:lnTo>
                  <a:pt x="25" y="417"/>
                </a:lnTo>
                <a:lnTo>
                  <a:pt x="116" y="8"/>
                </a:lnTo>
                <a:lnTo>
                  <a:pt x="90"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2" name="Freeform 1074"/>
          <p:cNvSpPr>
            <a:spLocks/>
          </p:cNvSpPr>
          <p:nvPr/>
        </p:nvSpPr>
        <p:spPr bwMode="auto">
          <a:xfrm>
            <a:off x="6773863" y="2676525"/>
            <a:ext cx="182562" cy="661988"/>
          </a:xfrm>
          <a:custGeom>
            <a:avLst/>
            <a:gdLst/>
            <a:ahLst/>
            <a:cxnLst>
              <a:cxn ang="0">
                <a:pos x="0" y="409"/>
              </a:cxn>
              <a:cxn ang="0">
                <a:pos x="25" y="417"/>
              </a:cxn>
              <a:cxn ang="0">
                <a:pos x="115" y="8"/>
              </a:cxn>
              <a:cxn ang="0">
                <a:pos x="90" y="0"/>
              </a:cxn>
              <a:cxn ang="0">
                <a:pos x="0" y="409"/>
              </a:cxn>
            </a:cxnLst>
            <a:rect l="0" t="0" r="r" b="b"/>
            <a:pathLst>
              <a:path w="115" h="417">
                <a:moveTo>
                  <a:pt x="0" y="409"/>
                </a:moveTo>
                <a:lnTo>
                  <a:pt x="25" y="417"/>
                </a:lnTo>
                <a:lnTo>
                  <a:pt x="115" y="8"/>
                </a:lnTo>
                <a:lnTo>
                  <a:pt x="90"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3" name="Freeform 1075"/>
          <p:cNvSpPr>
            <a:spLocks/>
          </p:cNvSpPr>
          <p:nvPr/>
        </p:nvSpPr>
        <p:spPr bwMode="auto">
          <a:xfrm>
            <a:off x="6865938" y="2671763"/>
            <a:ext cx="188912" cy="660400"/>
          </a:xfrm>
          <a:custGeom>
            <a:avLst/>
            <a:gdLst/>
            <a:ahLst/>
            <a:cxnLst>
              <a:cxn ang="0">
                <a:pos x="0" y="409"/>
              </a:cxn>
              <a:cxn ang="0">
                <a:pos x="25" y="416"/>
              </a:cxn>
              <a:cxn ang="0">
                <a:pos x="119" y="7"/>
              </a:cxn>
              <a:cxn ang="0">
                <a:pos x="94" y="0"/>
              </a:cxn>
              <a:cxn ang="0">
                <a:pos x="0" y="409"/>
              </a:cxn>
            </a:cxnLst>
            <a:rect l="0" t="0" r="r" b="b"/>
            <a:pathLst>
              <a:path w="119" h="416">
                <a:moveTo>
                  <a:pt x="0" y="409"/>
                </a:moveTo>
                <a:lnTo>
                  <a:pt x="25" y="416"/>
                </a:lnTo>
                <a:lnTo>
                  <a:pt x="119" y="7"/>
                </a:lnTo>
                <a:lnTo>
                  <a:pt x="94"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4" name="Freeform 1076"/>
          <p:cNvSpPr>
            <a:spLocks/>
          </p:cNvSpPr>
          <p:nvPr/>
        </p:nvSpPr>
        <p:spPr bwMode="auto">
          <a:xfrm>
            <a:off x="6969125" y="2671763"/>
            <a:ext cx="184150" cy="660400"/>
          </a:xfrm>
          <a:custGeom>
            <a:avLst/>
            <a:gdLst/>
            <a:ahLst/>
            <a:cxnLst>
              <a:cxn ang="0">
                <a:pos x="0" y="409"/>
              </a:cxn>
              <a:cxn ang="0">
                <a:pos x="25" y="416"/>
              </a:cxn>
              <a:cxn ang="0">
                <a:pos x="116" y="7"/>
              </a:cxn>
              <a:cxn ang="0">
                <a:pos x="90" y="0"/>
              </a:cxn>
              <a:cxn ang="0">
                <a:pos x="0" y="409"/>
              </a:cxn>
            </a:cxnLst>
            <a:rect l="0" t="0" r="r" b="b"/>
            <a:pathLst>
              <a:path w="116" h="416">
                <a:moveTo>
                  <a:pt x="0" y="409"/>
                </a:moveTo>
                <a:lnTo>
                  <a:pt x="25" y="416"/>
                </a:lnTo>
                <a:lnTo>
                  <a:pt x="116" y="7"/>
                </a:lnTo>
                <a:lnTo>
                  <a:pt x="90"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5" name="Freeform 1077"/>
          <p:cNvSpPr>
            <a:spLocks/>
          </p:cNvSpPr>
          <p:nvPr/>
        </p:nvSpPr>
        <p:spPr bwMode="auto">
          <a:xfrm>
            <a:off x="7078663" y="2671763"/>
            <a:ext cx="182562" cy="660400"/>
          </a:xfrm>
          <a:custGeom>
            <a:avLst/>
            <a:gdLst/>
            <a:ahLst/>
            <a:cxnLst>
              <a:cxn ang="0">
                <a:pos x="0" y="409"/>
              </a:cxn>
              <a:cxn ang="0">
                <a:pos x="25" y="416"/>
              </a:cxn>
              <a:cxn ang="0">
                <a:pos x="115" y="7"/>
              </a:cxn>
              <a:cxn ang="0">
                <a:pos x="90" y="0"/>
              </a:cxn>
              <a:cxn ang="0">
                <a:pos x="0" y="409"/>
              </a:cxn>
            </a:cxnLst>
            <a:rect l="0" t="0" r="r" b="b"/>
            <a:pathLst>
              <a:path w="115" h="416">
                <a:moveTo>
                  <a:pt x="0" y="409"/>
                </a:moveTo>
                <a:lnTo>
                  <a:pt x="25" y="416"/>
                </a:lnTo>
                <a:lnTo>
                  <a:pt x="115" y="7"/>
                </a:lnTo>
                <a:lnTo>
                  <a:pt x="90"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6" name="Freeform 1078"/>
          <p:cNvSpPr>
            <a:spLocks/>
          </p:cNvSpPr>
          <p:nvPr/>
        </p:nvSpPr>
        <p:spPr bwMode="auto">
          <a:xfrm>
            <a:off x="7169150" y="2671763"/>
            <a:ext cx="184150" cy="660400"/>
          </a:xfrm>
          <a:custGeom>
            <a:avLst/>
            <a:gdLst/>
            <a:ahLst/>
            <a:cxnLst>
              <a:cxn ang="0">
                <a:pos x="0" y="409"/>
              </a:cxn>
              <a:cxn ang="0">
                <a:pos x="26" y="416"/>
              </a:cxn>
              <a:cxn ang="0">
                <a:pos x="116" y="7"/>
              </a:cxn>
              <a:cxn ang="0">
                <a:pos x="91" y="0"/>
              </a:cxn>
              <a:cxn ang="0">
                <a:pos x="0" y="409"/>
              </a:cxn>
            </a:cxnLst>
            <a:rect l="0" t="0" r="r" b="b"/>
            <a:pathLst>
              <a:path w="116" h="416">
                <a:moveTo>
                  <a:pt x="0" y="409"/>
                </a:moveTo>
                <a:lnTo>
                  <a:pt x="26" y="416"/>
                </a:lnTo>
                <a:lnTo>
                  <a:pt x="116" y="7"/>
                </a:lnTo>
                <a:lnTo>
                  <a:pt x="91"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7" name="Freeform 1079"/>
          <p:cNvSpPr>
            <a:spLocks/>
          </p:cNvSpPr>
          <p:nvPr/>
        </p:nvSpPr>
        <p:spPr bwMode="auto">
          <a:xfrm>
            <a:off x="7267575" y="2671763"/>
            <a:ext cx="188913" cy="660400"/>
          </a:xfrm>
          <a:custGeom>
            <a:avLst/>
            <a:gdLst/>
            <a:ahLst/>
            <a:cxnLst>
              <a:cxn ang="0">
                <a:pos x="0" y="409"/>
              </a:cxn>
              <a:cxn ang="0">
                <a:pos x="25" y="416"/>
              </a:cxn>
              <a:cxn ang="0">
                <a:pos x="119" y="7"/>
              </a:cxn>
              <a:cxn ang="0">
                <a:pos x="94" y="0"/>
              </a:cxn>
              <a:cxn ang="0">
                <a:pos x="0" y="409"/>
              </a:cxn>
            </a:cxnLst>
            <a:rect l="0" t="0" r="r" b="b"/>
            <a:pathLst>
              <a:path w="119" h="416">
                <a:moveTo>
                  <a:pt x="0" y="409"/>
                </a:moveTo>
                <a:lnTo>
                  <a:pt x="25" y="416"/>
                </a:lnTo>
                <a:lnTo>
                  <a:pt x="119" y="7"/>
                </a:lnTo>
                <a:lnTo>
                  <a:pt x="94"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8" name="Freeform 1080"/>
          <p:cNvSpPr>
            <a:spLocks/>
          </p:cNvSpPr>
          <p:nvPr/>
        </p:nvSpPr>
        <p:spPr bwMode="auto">
          <a:xfrm>
            <a:off x="7366000" y="2671763"/>
            <a:ext cx="182563" cy="660400"/>
          </a:xfrm>
          <a:custGeom>
            <a:avLst/>
            <a:gdLst/>
            <a:ahLst/>
            <a:cxnLst>
              <a:cxn ang="0">
                <a:pos x="0" y="409"/>
              </a:cxn>
              <a:cxn ang="0">
                <a:pos x="25" y="416"/>
              </a:cxn>
              <a:cxn ang="0">
                <a:pos x="115" y="7"/>
              </a:cxn>
              <a:cxn ang="0">
                <a:pos x="90" y="0"/>
              </a:cxn>
              <a:cxn ang="0">
                <a:pos x="0" y="409"/>
              </a:cxn>
            </a:cxnLst>
            <a:rect l="0" t="0" r="r" b="b"/>
            <a:pathLst>
              <a:path w="115" h="416">
                <a:moveTo>
                  <a:pt x="0" y="409"/>
                </a:moveTo>
                <a:lnTo>
                  <a:pt x="25" y="416"/>
                </a:lnTo>
                <a:lnTo>
                  <a:pt x="115" y="7"/>
                </a:lnTo>
                <a:lnTo>
                  <a:pt x="90"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09" name="Oval 1081"/>
          <p:cNvSpPr>
            <a:spLocks noChangeArrowheads="1"/>
          </p:cNvSpPr>
          <p:nvPr/>
        </p:nvSpPr>
        <p:spPr bwMode="auto">
          <a:xfrm>
            <a:off x="6519863" y="3481388"/>
            <a:ext cx="87312" cy="87312"/>
          </a:xfrm>
          <a:prstGeom prst="ellipse">
            <a:avLst/>
          </a:prstGeom>
          <a:solidFill>
            <a:srgbClr val="CCCCCC"/>
          </a:solidFill>
          <a:ln w="46038">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10" name="Oval 1082"/>
          <p:cNvSpPr>
            <a:spLocks noChangeArrowheads="1"/>
          </p:cNvSpPr>
          <p:nvPr/>
        </p:nvSpPr>
        <p:spPr bwMode="auto">
          <a:xfrm>
            <a:off x="7451725" y="3476625"/>
            <a:ext cx="85725" cy="85725"/>
          </a:xfrm>
          <a:prstGeom prst="ellipse">
            <a:avLst/>
          </a:prstGeom>
          <a:solidFill>
            <a:srgbClr val="CCCCCC"/>
          </a:solidFill>
          <a:ln w="46038">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38965" name="Group 1085"/>
          <p:cNvGrpSpPr>
            <a:grpSpLocks/>
          </p:cNvGrpSpPr>
          <p:nvPr/>
        </p:nvGrpSpPr>
        <p:grpSpPr bwMode="auto">
          <a:xfrm>
            <a:off x="6675438" y="3476625"/>
            <a:ext cx="695325" cy="120650"/>
            <a:chOff x="4205" y="2190"/>
            <a:chExt cx="438" cy="76"/>
          </a:xfrm>
        </p:grpSpPr>
        <p:sp>
          <p:nvSpPr>
            <p:cNvPr id="561211" name="Line 1083"/>
            <p:cNvSpPr>
              <a:spLocks noChangeShapeType="1"/>
            </p:cNvSpPr>
            <p:nvPr/>
          </p:nvSpPr>
          <p:spPr bwMode="auto">
            <a:xfrm>
              <a:off x="4314" y="2226"/>
              <a:ext cx="329" cy="1"/>
            </a:xfrm>
            <a:prstGeom prst="line">
              <a:avLst/>
            </a:prstGeom>
            <a:noFill/>
            <a:ln w="6350">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12" name="Freeform 1084"/>
            <p:cNvSpPr>
              <a:spLocks/>
            </p:cNvSpPr>
            <p:nvPr/>
          </p:nvSpPr>
          <p:spPr bwMode="auto">
            <a:xfrm>
              <a:off x="4205" y="2190"/>
              <a:ext cx="120" cy="76"/>
            </a:xfrm>
            <a:custGeom>
              <a:avLst/>
              <a:gdLst/>
              <a:ahLst/>
              <a:cxnLst>
                <a:cxn ang="0">
                  <a:pos x="120" y="0"/>
                </a:cxn>
                <a:cxn ang="0">
                  <a:pos x="0" y="39"/>
                </a:cxn>
                <a:cxn ang="0">
                  <a:pos x="120" y="76"/>
                </a:cxn>
                <a:cxn ang="0">
                  <a:pos x="120" y="0"/>
                </a:cxn>
              </a:cxnLst>
              <a:rect l="0" t="0" r="r" b="b"/>
              <a:pathLst>
                <a:path w="120" h="76">
                  <a:moveTo>
                    <a:pt x="120" y="0"/>
                  </a:moveTo>
                  <a:lnTo>
                    <a:pt x="0" y="39"/>
                  </a:lnTo>
                  <a:lnTo>
                    <a:pt x="120" y="76"/>
                  </a:lnTo>
                  <a:lnTo>
                    <a:pt x="120"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61214" name="Rectangle 1086"/>
          <p:cNvSpPr>
            <a:spLocks noChangeArrowheads="1"/>
          </p:cNvSpPr>
          <p:nvPr/>
        </p:nvSpPr>
        <p:spPr bwMode="auto">
          <a:xfrm>
            <a:off x="4267200" y="3073400"/>
            <a:ext cx="173038" cy="46038"/>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15" name="Freeform 1087"/>
          <p:cNvSpPr>
            <a:spLocks/>
          </p:cNvSpPr>
          <p:nvPr/>
        </p:nvSpPr>
        <p:spPr bwMode="auto">
          <a:xfrm>
            <a:off x="3019425" y="3073400"/>
            <a:ext cx="230188" cy="52388"/>
          </a:xfrm>
          <a:custGeom>
            <a:avLst/>
            <a:gdLst/>
            <a:ahLst/>
            <a:cxnLst>
              <a:cxn ang="0">
                <a:pos x="0" y="4"/>
              </a:cxn>
              <a:cxn ang="0">
                <a:pos x="0" y="33"/>
              </a:cxn>
              <a:cxn ang="0">
                <a:pos x="145" y="29"/>
              </a:cxn>
              <a:cxn ang="0">
                <a:pos x="145" y="0"/>
              </a:cxn>
              <a:cxn ang="0">
                <a:pos x="0" y="4"/>
              </a:cxn>
            </a:cxnLst>
            <a:rect l="0" t="0" r="r" b="b"/>
            <a:pathLst>
              <a:path w="145" h="33">
                <a:moveTo>
                  <a:pt x="0" y="4"/>
                </a:moveTo>
                <a:lnTo>
                  <a:pt x="0" y="33"/>
                </a:lnTo>
                <a:lnTo>
                  <a:pt x="145" y="29"/>
                </a:lnTo>
                <a:lnTo>
                  <a:pt x="145" y="0"/>
                </a:lnTo>
                <a:lnTo>
                  <a:pt x="0" y="4"/>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38968" name="Group 1126"/>
          <p:cNvGrpSpPr>
            <a:grpSpLocks/>
          </p:cNvGrpSpPr>
          <p:nvPr/>
        </p:nvGrpSpPr>
        <p:grpSpPr bwMode="auto">
          <a:xfrm>
            <a:off x="3227388" y="2757488"/>
            <a:ext cx="1057275" cy="528637"/>
            <a:chOff x="2033" y="1737"/>
            <a:chExt cx="666" cy="333"/>
          </a:xfrm>
        </p:grpSpPr>
        <p:grpSp>
          <p:nvGrpSpPr>
            <p:cNvPr id="39646" name="Group 1094"/>
            <p:cNvGrpSpPr>
              <a:grpSpLocks/>
            </p:cNvGrpSpPr>
            <p:nvPr/>
          </p:nvGrpSpPr>
          <p:grpSpPr bwMode="auto">
            <a:xfrm>
              <a:off x="2033" y="1744"/>
              <a:ext cx="181" cy="326"/>
              <a:chOff x="2033" y="1744"/>
              <a:chExt cx="181" cy="326"/>
            </a:xfrm>
          </p:grpSpPr>
          <p:grpSp>
            <p:nvGrpSpPr>
              <p:cNvPr id="39678" name="Group 1090"/>
              <p:cNvGrpSpPr>
                <a:grpSpLocks/>
              </p:cNvGrpSpPr>
              <p:nvPr/>
            </p:nvGrpSpPr>
            <p:grpSpPr bwMode="auto">
              <a:xfrm>
                <a:off x="2033" y="1744"/>
                <a:ext cx="181" cy="207"/>
                <a:chOff x="2033" y="1744"/>
                <a:chExt cx="181" cy="207"/>
              </a:xfrm>
            </p:grpSpPr>
            <p:sp>
              <p:nvSpPr>
                <p:cNvPr id="561216" name="Freeform 1088"/>
                <p:cNvSpPr>
                  <a:spLocks/>
                </p:cNvSpPr>
                <p:nvPr/>
              </p:nvSpPr>
              <p:spPr bwMode="auto">
                <a:xfrm>
                  <a:off x="2033" y="1744"/>
                  <a:ext cx="90" cy="207"/>
                </a:xfrm>
                <a:custGeom>
                  <a:avLst/>
                  <a:gdLst/>
                  <a:ahLst/>
                  <a:cxnLst>
                    <a:cxn ang="0">
                      <a:pos x="90" y="29"/>
                    </a:cxn>
                    <a:cxn ang="0">
                      <a:pos x="90" y="0"/>
                    </a:cxn>
                    <a:cxn ang="0">
                      <a:pos x="76" y="4"/>
                    </a:cxn>
                    <a:cxn ang="0">
                      <a:pos x="65" y="8"/>
                    </a:cxn>
                    <a:cxn ang="0">
                      <a:pos x="50" y="18"/>
                    </a:cxn>
                    <a:cxn ang="0">
                      <a:pos x="36" y="36"/>
                    </a:cxn>
                    <a:cxn ang="0">
                      <a:pos x="25" y="62"/>
                    </a:cxn>
                    <a:cxn ang="0">
                      <a:pos x="21" y="73"/>
                    </a:cxn>
                    <a:cxn ang="0">
                      <a:pos x="14" y="102"/>
                    </a:cxn>
                    <a:cxn ang="0">
                      <a:pos x="7" y="134"/>
                    </a:cxn>
                    <a:cxn ang="0">
                      <a:pos x="0" y="207"/>
                    </a:cxn>
                    <a:cxn ang="0">
                      <a:pos x="29" y="207"/>
                    </a:cxn>
                    <a:cxn ang="0">
                      <a:pos x="36" y="134"/>
                    </a:cxn>
                    <a:cxn ang="0">
                      <a:pos x="43" y="102"/>
                    </a:cxn>
                    <a:cxn ang="0">
                      <a:pos x="50" y="73"/>
                    </a:cxn>
                    <a:cxn ang="0">
                      <a:pos x="36" y="73"/>
                    </a:cxn>
                    <a:cxn ang="0">
                      <a:pos x="47" y="84"/>
                    </a:cxn>
                    <a:cxn ang="0">
                      <a:pos x="58" y="58"/>
                    </a:cxn>
                    <a:cxn ang="0">
                      <a:pos x="72" y="40"/>
                    </a:cxn>
                    <a:cxn ang="0">
                      <a:pos x="87" y="29"/>
                    </a:cxn>
                    <a:cxn ang="0">
                      <a:pos x="76" y="18"/>
                    </a:cxn>
                    <a:cxn ang="0">
                      <a:pos x="76" y="33"/>
                    </a:cxn>
                    <a:cxn ang="0">
                      <a:pos x="90" y="29"/>
                    </a:cxn>
                  </a:cxnLst>
                  <a:rect l="0" t="0" r="r" b="b"/>
                  <a:pathLst>
                    <a:path w="90" h="207">
                      <a:moveTo>
                        <a:pt x="90" y="29"/>
                      </a:moveTo>
                      <a:lnTo>
                        <a:pt x="90" y="0"/>
                      </a:lnTo>
                      <a:lnTo>
                        <a:pt x="76" y="4"/>
                      </a:lnTo>
                      <a:lnTo>
                        <a:pt x="65" y="8"/>
                      </a:lnTo>
                      <a:lnTo>
                        <a:pt x="50" y="18"/>
                      </a:lnTo>
                      <a:lnTo>
                        <a:pt x="36" y="36"/>
                      </a:lnTo>
                      <a:lnTo>
                        <a:pt x="25" y="62"/>
                      </a:lnTo>
                      <a:lnTo>
                        <a:pt x="21" y="73"/>
                      </a:lnTo>
                      <a:lnTo>
                        <a:pt x="14" y="102"/>
                      </a:lnTo>
                      <a:lnTo>
                        <a:pt x="7" y="134"/>
                      </a:lnTo>
                      <a:lnTo>
                        <a:pt x="0" y="207"/>
                      </a:lnTo>
                      <a:lnTo>
                        <a:pt x="29" y="207"/>
                      </a:lnTo>
                      <a:lnTo>
                        <a:pt x="36" y="134"/>
                      </a:lnTo>
                      <a:lnTo>
                        <a:pt x="43" y="102"/>
                      </a:lnTo>
                      <a:lnTo>
                        <a:pt x="50" y="73"/>
                      </a:lnTo>
                      <a:lnTo>
                        <a:pt x="36" y="73"/>
                      </a:lnTo>
                      <a:lnTo>
                        <a:pt x="47" y="84"/>
                      </a:lnTo>
                      <a:lnTo>
                        <a:pt x="58" y="58"/>
                      </a:lnTo>
                      <a:lnTo>
                        <a:pt x="72" y="40"/>
                      </a:lnTo>
                      <a:lnTo>
                        <a:pt x="87" y="29"/>
                      </a:lnTo>
                      <a:lnTo>
                        <a:pt x="76" y="18"/>
                      </a:lnTo>
                      <a:lnTo>
                        <a:pt x="76" y="33"/>
                      </a:lnTo>
                      <a:lnTo>
                        <a:pt x="90"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17" name="Freeform 1089"/>
                <p:cNvSpPr>
                  <a:spLocks/>
                </p:cNvSpPr>
                <p:nvPr/>
              </p:nvSpPr>
              <p:spPr bwMode="auto">
                <a:xfrm>
                  <a:off x="2127" y="1744"/>
                  <a:ext cx="87" cy="207"/>
                </a:xfrm>
                <a:custGeom>
                  <a:avLst/>
                  <a:gdLst/>
                  <a:ahLst/>
                  <a:cxnLst>
                    <a:cxn ang="0">
                      <a:pos x="0" y="0"/>
                    </a:cxn>
                    <a:cxn ang="0">
                      <a:pos x="0" y="29"/>
                    </a:cxn>
                    <a:cxn ang="0">
                      <a:pos x="14" y="33"/>
                    </a:cxn>
                    <a:cxn ang="0">
                      <a:pos x="14" y="18"/>
                    </a:cxn>
                    <a:cxn ang="0">
                      <a:pos x="3" y="29"/>
                    </a:cxn>
                    <a:cxn ang="0">
                      <a:pos x="18" y="40"/>
                    </a:cxn>
                    <a:cxn ang="0">
                      <a:pos x="29" y="58"/>
                    </a:cxn>
                    <a:cxn ang="0">
                      <a:pos x="40" y="84"/>
                    </a:cxn>
                    <a:cxn ang="0">
                      <a:pos x="51" y="73"/>
                    </a:cxn>
                    <a:cxn ang="0">
                      <a:pos x="36" y="73"/>
                    </a:cxn>
                    <a:cxn ang="0">
                      <a:pos x="47" y="102"/>
                    </a:cxn>
                    <a:cxn ang="0">
                      <a:pos x="51" y="134"/>
                    </a:cxn>
                    <a:cxn ang="0">
                      <a:pos x="58" y="207"/>
                    </a:cxn>
                    <a:cxn ang="0">
                      <a:pos x="87" y="207"/>
                    </a:cxn>
                    <a:cxn ang="0">
                      <a:pos x="80" y="134"/>
                    </a:cxn>
                    <a:cxn ang="0">
                      <a:pos x="76" y="102"/>
                    </a:cxn>
                    <a:cxn ang="0">
                      <a:pos x="65" y="73"/>
                    </a:cxn>
                    <a:cxn ang="0">
                      <a:pos x="61" y="62"/>
                    </a:cxn>
                    <a:cxn ang="0">
                      <a:pos x="51" y="36"/>
                    </a:cxn>
                    <a:cxn ang="0">
                      <a:pos x="40" y="18"/>
                    </a:cxn>
                    <a:cxn ang="0">
                      <a:pos x="25" y="8"/>
                    </a:cxn>
                    <a:cxn ang="0">
                      <a:pos x="14" y="4"/>
                    </a:cxn>
                    <a:cxn ang="0">
                      <a:pos x="0" y="0"/>
                    </a:cxn>
                  </a:cxnLst>
                  <a:rect l="0" t="0" r="r" b="b"/>
                  <a:pathLst>
                    <a:path w="87" h="207">
                      <a:moveTo>
                        <a:pt x="0" y="0"/>
                      </a:moveTo>
                      <a:lnTo>
                        <a:pt x="0" y="29"/>
                      </a:lnTo>
                      <a:lnTo>
                        <a:pt x="14" y="33"/>
                      </a:lnTo>
                      <a:lnTo>
                        <a:pt x="14" y="18"/>
                      </a:lnTo>
                      <a:lnTo>
                        <a:pt x="3" y="29"/>
                      </a:lnTo>
                      <a:lnTo>
                        <a:pt x="18" y="40"/>
                      </a:lnTo>
                      <a:lnTo>
                        <a:pt x="29" y="58"/>
                      </a:lnTo>
                      <a:lnTo>
                        <a:pt x="40" y="84"/>
                      </a:lnTo>
                      <a:lnTo>
                        <a:pt x="51" y="73"/>
                      </a:lnTo>
                      <a:lnTo>
                        <a:pt x="36" y="73"/>
                      </a:lnTo>
                      <a:lnTo>
                        <a:pt x="47" y="102"/>
                      </a:lnTo>
                      <a:lnTo>
                        <a:pt x="51" y="134"/>
                      </a:lnTo>
                      <a:lnTo>
                        <a:pt x="58" y="207"/>
                      </a:lnTo>
                      <a:lnTo>
                        <a:pt x="87" y="207"/>
                      </a:lnTo>
                      <a:lnTo>
                        <a:pt x="80" y="134"/>
                      </a:lnTo>
                      <a:lnTo>
                        <a:pt x="76" y="102"/>
                      </a:lnTo>
                      <a:lnTo>
                        <a:pt x="65" y="73"/>
                      </a:lnTo>
                      <a:lnTo>
                        <a:pt x="61" y="62"/>
                      </a:lnTo>
                      <a:lnTo>
                        <a:pt x="51" y="36"/>
                      </a:lnTo>
                      <a:lnTo>
                        <a:pt x="40" y="18"/>
                      </a:lnTo>
                      <a:lnTo>
                        <a:pt x="25" y="8"/>
                      </a:lnTo>
                      <a:lnTo>
                        <a:pt x="14" y="4"/>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679" name="Group 1093"/>
              <p:cNvGrpSpPr>
                <a:grpSpLocks/>
              </p:cNvGrpSpPr>
              <p:nvPr/>
            </p:nvGrpSpPr>
            <p:grpSpPr bwMode="auto">
              <a:xfrm>
                <a:off x="2130" y="1940"/>
                <a:ext cx="84" cy="130"/>
                <a:chOff x="2130" y="1940"/>
                <a:chExt cx="84" cy="130"/>
              </a:xfrm>
            </p:grpSpPr>
            <p:sp>
              <p:nvSpPr>
                <p:cNvPr id="561219" name="Freeform 1091"/>
                <p:cNvSpPr>
                  <a:spLocks/>
                </p:cNvSpPr>
                <p:nvPr/>
              </p:nvSpPr>
              <p:spPr bwMode="auto">
                <a:xfrm>
                  <a:off x="2167" y="1940"/>
                  <a:ext cx="47" cy="130"/>
                </a:xfrm>
                <a:custGeom>
                  <a:avLst/>
                  <a:gdLst/>
                  <a:ahLst/>
                  <a:cxnLst>
                    <a:cxn ang="0">
                      <a:pos x="7" y="101"/>
                    </a:cxn>
                    <a:cxn ang="0">
                      <a:pos x="7" y="130"/>
                    </a:cxn>
                    <a:cxn ang="0">
                      <a:pos x="11" y="127"/>
                    </a:cxn>
                    <a:cxn ang="0">
                      <a:pos x="21" y="123"/>
                    </a:cxn>
                    <a:cxn ang="0">
                      <a:pos x="29" y="116"/>
                    </a:cxn>
                    <a:cxn ang="0">
                      <a:pos x="32" y="105"/>
                    </a:cxn>
                    <a:cxn ang="0">
                      <a:pos x="36" y="94"/>
                    </a:cxn>
                    <a:cxn ang="0">
                      <a:pos x="40" y="79"/>
                    </a:cxn>
                    <a:cxn ang="0">
                      <a:pos x="47" y="43"/>
                    </a:cxn>
                    <a:cxn ang="0">
                      <a:pos x="47" y="0"/>
                    </a:cxn>
                    <a:cxn ang="0">
                      <a:pos x="18" y="0"/>
                    </a:cxn>
                    <a:cxn ang="0">
                      <a:pos x="18" y="43"/>
                    </a:cxn>
                    <a:cxn ang="0">
                      <a:pos x="11" y="79"/>
                    </a:cxn>
                    <a:cxn ang="0">
                      <a:pos x="7" y="94"/>
                    </a:cxn>
                    <a:cxn ang="0">
                      <a:pos x="3" y="105"/>
                    </a:cxn>
                    <a:cxn ang="0">
                      <a:pos x="18" y="105"/>
                    </a:cxn>
                    <a:cxn ang="0">
                      <a:pos x="7" y="94"/>
                    </a:cxn>
                    <a:cxn ang="0">
                      <a:pos x="0" y="101"/>
                    </a:cxn>
                    <a:cxn ang="0">
                      <a:pos x="11" y="112"/>
                    </a:cxn>
                    <a:cxn ang="0">
                      <a:pos x="11" y="98"/>
                    </a:cxn>
                    <a:cxn ang="0">
                      <a:pos x="7" y="101"/>
                    </a:cxn>
                  </a:cxnLst>
                  <a:rect l="0" t="0" r="r" b="b"/>
                  <a:pathLst>
                    <a:path w="47" h="130">
                      <a:moveTo>
                        <a:pt x="7" y="101"/>
                      </a:moveTo>
                      <a:lnTo>
                        <a:pt x="7" y="130"/>
                      </a:lnTo>
                      <a:lnTo>
                        <a:pt x="11" y="127"/>
                      </a:lnTo>
                      <a:lnTo>
                        <a:pt x="21" y="123"/>
                      </a:lnTo>
                      <a:lnTo>
                        <a:pt x="29" y="116"/>
                      </a:lnTo>
                      <a:lnTo>
                        <a:pt x="32" y="105"/>
                      </a:lnTo>
                      <a:lnTo>
                        <a:pt x="36" y="94"/>
                      </a:lnTo>
                      <a:lnTo>
                        <a:pt x="40" y="79"/>
                      </a:lnTo>
                      <a:lnTo>
                        <a:pt x="47" y="43"/>
                      </a:lnTo>
                      <a:lnTo>
                        <a:pt x="47" y="0"/>
                      </a:lnTo>
                      <a:lnTo>
                        <a:pt x="18" y="0"/>
                      </a:lnTo>
                      <a:lnTo>
                        <a:pt x="18" y="43"/>
                      </a:lnTo>
                      <a:lnTo>
                        <a:pt x="11" y="79"/>
                      </a:lnTo>
                      <a:lnTo>
                        <a:pt x="7" y="94"/>
                      </a:lnTo>
                      <a:lnTo>
                        <a:pt x="3" y="105"/>
                      </a:lnTo>
                      <a:lnTo>
                        <a:pt x="18" y="105"/>
                      </a:lnTo>
                      <a:lnTo>
                        <a:pt x="7" y="94"/>
                      </a:lnTo>
                      <a:lnTo>
                        <a:pt x="0" y="101"/>
                      </a:lnTo>
                      <a:lnTo>
                        <a:pt x="11" y="112"/>
                      </a:lnTo>
                      <a:lnTo>
                        <a:pt x="11" y="98"/>
                      </a:lnTo>
                      <a:lnTo>
                        <a:pt x="7" y="10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20" name="Freeform 1092"/>
                <p:cNvSpPr>
                  <a:spLocks/>
                </p:cNvSpPr>
                <p:nvPr/>
              </p:nvSpPr>
              <p:spPr bwMode="auto">
                <a:xfrm>
                  <a:off x="2130" y="1940"/>
                  <a:ext cx="48" cy="130"/>
                </a:xfrm>
                <a:custGeom>
                  <a:avLst/>
                  <a:gdLst/>
                  <a:ahLst/>
                  <a:cxnLst>
                    <a:cxn ang="0">
                      <a:pos x="40" y="130"/>
                    </a:cxn>
                    <a:cxn ang="0">
                      <a:pos x="40" y="101"/>
                    </a:cxn>
                    <a:cxn ang="0">
                      <a:pos x="37" y="98"/>
                    </a:cxn>
                    <a:cxn ang="0">
                      <a:pos x="37" y="112"/>
                    </a:cxn>
                    <a:cxn ang="0">
                      <a:pos x="48" y="101"/>
                    </a:cxn>
                    <a:cxn ang="0">
                      <a:pos x="40" y="94"/>
                    </a:cxn>
                    <a:cxn ang="0">
                      <a:pos x="37" y="83"/>
                    </a:cxn>
                    <a:cxn ang="0">
                      <a:pos x="26" y="94"/>
                    </a:cxn>
                    <a:cxn ang="0">
                      <a:pos x="40" y="94"/>
                    </a:cxn>
                    <a:cxn ang="0">
                      <a:pos x="37" y="79"/>
                    </a:cxn>
                    <a:cxn ang="0">
                      <a:pos x="33" y="43"/>
                    </a:cxn>
                    <a:cxn ang="0">
                      <a:pos x="29" y="0"/>
                    </a:cxn>
                    <a:cxn ang="0">
                      <a:pos x="0" y="0"/>
                    </a:cxn>
                    <a:cxn ang="0">
                      <a:pos x="4" y="43"/>
                    </a:cxn>
                    <a:cxn ang="0">
                      <a:pos x="8" y="79"/>
                    </a:cxn>
                    <a:cxn ang="0">
                      <a:pos x="11" y="94"/>
                    </a:cxn>
                    <a:cxn ang="0">
                      <a:pos x="15" y="105"/>
                    </a:cxn>
                    <a:cxn ang="0">
                      <a:pos x="19" y="116"/>
                    </a:cxn>
                    <a:cxn ang="0">
                      <a:pos x="26" y="123"/>
                    </a:cxn>
                    <a:cxn ang="0">
                      <a:pos x="37" y="127"/>
                    </a:cxn>
                    <a:cxn ang="0">
                      <a:pos x="40" y="130"/>
                    </a:cxn>
                  </a:cxnLst>
                  <a:rect l="0" t="0" r="r" b="b"/>
                  <a:pathLst>
                    <a:path w="48" h="130">
                      <a:moveTo>
                        <a:pt x="40" y="130"/>
                      </a:moveTo>
                      <a:lnTo>
                        <a:pt x="40" y="101"/>
                      </a:lnTo>
                      <a:lnTo>
                        <a:pt x="37" y="98"/>
                      </a:lnTo>
                      <a:lnTo>
                        <a:pt x="37" y="112"/>
                      </a:lnTo>
                      <a:lnTo>
                        <a:pt x="48" y="101"/>
                      </a:lnTo>
                      <a:lnTo>
                        <a:pt x="40" y="94"/>
                      </a:lnTo>
                      <a:lnTo>
                        <a:pt x="37" y="83"/>
                      </a:lnTo>
                      <a:lnTo>
                        <a:pt x="26" y="94"/>
                      </a:lnTo>
                      <a:lnTo>
                        <a:pt x="40" y="94"/>
                      </a:lnTo>
                      <a:lnTo>
                        <a:pt x="37" y="79"/>
                      </a:lnTo>
                      <a:lnTo>
                        <a:pt x="33" y="43"/>
                      </a:lnTo>
                      <a:lnTo>
                        <a:pt x="29" y="0"/>
                      </a:lnTo>
                      <a:lnTo>
                        <a:pt x="0" y="0"/>
                      </a:lnTo>
                      <a:lnTo>
                        <a:pt x="4" y="43"/>
                      </a:lnTo>
                      <a:lnTo>
                        <a:pt x="8" y="79"/>
                      </a:lnTo>
                      <a:lnTo>
                        <a:pt x="11" y="94"/>
                      </a:lnTo>
                      <a:lnTo>
                        <a:pt x="15" y="105"/>
                      </a:lnTo>
                      <a:lnTo>
                        <a:pt x="19" y="116"/>
                      </a:lnTo>
                      <a:lnTo>
                        <a:pt x="26" y="123"/>
                      </a:lnTo>
                      <a:lnTo>
                        <a:pt x="37" y="127"/>
                      </a:lnTo>
                      <a:lnTo>
                        <a:pt x="40" y="13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39647" name="Group 1101"/>
            <p:cNvGrpSpPr>
              <a:grpSpLocks/>
            </p:cNvGrpSpPr>
            <p:nvPr/>
          </p:nvGrpSpPr>
          <p:grpSpPr bwMode="auto">
            <a:xfrm>
              <a:off x="2130" y="1744"/>
              <a:ext cx="182" cy="323"/>
              <a:chOff x="2130" y="1744"/>
              <a:chExt cx="182" cy="323"/>
            </a:xfrm>
          </p:grpSpPr>
          <p:grpSp>
            <p:nvGrpSpPr>
              <p:cNvPr id="39672" name="Group 1097"/>
              <p:cNvGrpSpPr>
                <a:grpSpLocks/>
              </p:cNvGrpSpPr>
              <p:nvPr/>
            </p:nvGrpSpPr>
            <p:grpSpPr bwMode="auto">
              <a:xfrm>
                <a:off x="2130" y="1744"/>
                <a:ext cx="182" cy="203"/>
                <a:chOff x="2130" y="1744"/>
                <a:chExt cx="182" cy="203"/>
              </a:xfrm>
            </p:grpSpPr>
            <p:sp>
              <p:nvSpPr>
                <p:cNvPr id="561223" name="Freeform 1095"/>
                <p:cNvSpPr>
                  <a:spLocks/>
                </p:cNvSpPr>
                <p:nvPr/>
              </p:nvSpPr>
              <p:spPr bwMode="auto">
                <a:xfrm>
                  <a:off x="2130" y="1744"/>
                  <a:ext cx="91" cy="203"/>
                </a:xfrm>
                <a:custGeom>
                  <a:avLst/>
                  <a:gdLst/>
                  <a:ahLst/>
                  <a:cxnLst>
                    <a:cxn ang="0">
                      <a:pos x="91" y="29"/>
                    </a:cxn>
                    <a:cxn ang="0">
                      <a:pos x="91" y="0"/>
                    </a:cxn>
                    <a:cxn ang="0">
                      <a:pos x="77" y="4"/>
                    </a:cxn>
                    <a:cxn ang="0">
                      <a:pos x="66" y="8"/>
                    </a:cxn>
                    <a:cxn ang="0">
                      <a:pos x="51" y="18"/>
                    </a:cxn>
                    <a:cxn ang="0">
                      <a:pos x="40" y="36"/>
                    </a:cxn>
                    <a:cxn ang="0">
                      <a:pos x="26" y="58"/>
                    </a:cxn>
                    <a:cxn ang="0">
                      <a:pos x="22" y="69"/>
                    </a:cxn>
                    <a:cxn ang="0">
                      <a:pos x="15" y="98"/>
                    </a:cxn>
                    <a:cxn ang="0">
                      <a:pos x="8" y="131"/>
                    </a:cxn>
                    <a:cxn ang="0">
                      <a:pos x="0" y="203"/>
                    </a:cxn>
                    <a:cxn ang="0">
                      <a:pos x="29" y="203"/>
                    </a:cxn>
                    <a:cxn ang="0">
                      <a:pos x="37" y="131"/>
                    </a:cxn>
                    <a:cxn ang="0">
                      <a:pos x="44" y="98"/>
                    </a:cxn>
                    <a:cxn ang="0">
                      <a:pos x="51" y="69"/>
                    </a:cxn>
                    <a:cxn ang="0">
                      <a:pos x="37" y="69"/>
                    </a:cxn>
                    <a:cxn ang="0">
                      <a:pos x="48" y="80"/>
                    </a:cxn>
                    <a:cxn ang="0">
                      <a:pos x="62" y="58"/>
                    </a:cxn>
                    <a:cxn ang="0">
                      <a:pos x="73" y="40"/>
                    </a:cxn>
                    <a:cxn ang="0">
                      <a:pos x="87" y="29"/>
                    </a:cxn>
                    <a:cxn ang="0">
                      <a:pos x="77" y="18"/>
                    </a:cxn>
                    <a:cxn ang="0">
                      <a:pos x="77" y="33"/>
                    </a:cxn>
                    <a:cxn ang="0">
                      <a:pos x="91" y="29"/>
                    </a:cxn>
                  </a:cxnLst>
                  <a:rect l="0" t="0" r="r" b="b"/>
                  <a:pathLst>
                    <a:path w="91" h="203">
                      <a:moveTo>
                        <a:pt x="91" y="29"/>
                      </a:moveTo>
                      <a:lnTo>
                        <a:pt x="91" y="0"/>
                      </a:lnTo>
                      <a:lnTo>
                        <a:pt x="77" y="4"/>
                      </a:lnTo>
                      <a:lnTo>
                        <a:pt x="66" y="8"/>
                      </a:lnTo>
                      <a:lnTo>
                        <a:pt x="51" y="18"/>
                      </a:lnTo>
                      <a:lnTo>
                        <a:pt x="40" y="36"/>
                      </a:lnTo>
                      <a:lnTo>
                        <a:pt x="26" y="58"/>
                      </a:lnTo>
                      <a:lnTo>
                        <a:pt x="22" y="69"/>
                      </a:lnTo>
                      <a:lnTo>
                        <a:pt x="15" y="98"/>
                      </a:lnTo>
                      <a:lnTo>
                        <a:pt x="8" y="131"/>
                      </a:lnTo>
                      <a:lnTo>
                        <a:pt x="0" y="203"/>
                      </a:lnTo>
                      <a:lnTo>
                        <a:pt x="29" y="203"/>
                      </a:lnTo>
                      <a:lnTo>
                        <a:pt x="37" y="131"/>
                      </a:lnTo>
                      <a:lnTo>
                        <a:pt x="44" y="98"/>
                      </a:lnTo>
                      <a:lnTo>
                        <a:pt x="51" y="69"/>
                      </a:lnTo>
                      <a:lnTo>
                        <a:pt x="37" y="69"/>
                      </a:lnTo>
                      <a:lnTo>
                        <a:pt x="48" y="80"/>
                      </a:lnTo>
                      <a:lnTo>
                        <a:pt x="62" y="58"/>
                      </a:lnTo>
                      <a:lnTo>
                        <a:pt x="73" y="40"/>
                      </a:lnTo>
                      <a:lnTo>
                        <a:pt x="87" y="29"/>
                      </a:lnTo>
                      <a:lnTo>
                        <a:pt x="77" y="18"/>
                      </a:lnTo>
                      <a:lnTo>
                        <a:pt x="77" y="33"/>
                      </a:lnTo>
                      <a:lnTo>
                        <a:pt x="91"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24" name="Freeform 1096"/>
                <p:cNvSpPr>
                  <a:spLocks/>
                </p:cNvSpPr>
                <p:nvPr/>
              </p:nvSpPr>
              <p:spPr bwMode="auto">
                <a:xfrm>
                  <a:off x="2221" y="1744"/>
                  <a:ext cx="91" cy="203"/>
                </a:xfrm>
                <a:custGeom>
                  <a:avLst/>
                  <a:gdLst/>
                  <a:ahLst/>
                  <a:cxnLst>
                    <a:cxn ang="0">
                      <a:pos x="0" y="0"/>
                    </a:cxn>
                    <a:cxn ang="0">
                      <a:pos x="0" y="29"/>
                    </a:cxn>
                    <a:cxn ang="0">
                      <a:pos x="14" y="33"/>
                    </a:cxn>
                    <a:cxn ang="0">
                      <a:pos x="14" y="18"/>
                    </a:cxn>
                    <a:cxn ang="0">
                      <a:pos x="4" y="29"/>
                    </a:cxn>
                    <a:cxn ang="0">
                      <a:pos x="18" y="40"/>
                    </a:cxn>
                    <a:cxn ang="0">
                      <a:pos x="33" y="58"/>
                    </a:cxn>
                    <a:cxn ang="0">
                      <a:pos x="43" y="80"/>
                    </a:cxn>
                    <a:cxn ang="0">
                      <a:pos x="54" y="69"/>
                    </a:cxn>
                    <a:cxn ang="0">
                      <a:pos x="40" y="69"/>
                    </a:cxn>
                    <a:cxn ang="0">
                      <a:pos x="51" y="98"/>
                    </a:cxn>
                    <a:cxn ang="0">
                      <a:pos x="54" y="131"/>
                    </a:cxn>
                    <a:cxn ang="0">
                      <a:pos x="62" y="203"/>
                    </a:cxn>
                    <a:cxn ang="0">
                      <a:pos x="91" y="203"/>
                    </a:cxn>
                    <a:cxn ang="0">
                      <a:pos x="83" y="131"/>
                    </a:cxn>
                    <a:cxn ang="0">
                      <a:pos x="80" y="98"/>
                    </a:cxn>
                    <a:cxn ang="0">
                      <a:pos x="69" y="69"/>
                    </a:cxn>
                    <a:cxn ang="0">
                      <a:pos x="65" y="58"/>
                    </a:cxn>
                    <a:cxn ang="0">
                      <a:pos x="54" y="36"/>
                    </a:cxn>
                    <a:cxn ang="0">
                      <a:pos x="40" y="18"/>
                    </a:cxn>
                    <a:cxn ang="0">
                      <a:pos x="25" y="8"/>
                    </a:cxn>
                    <a:cxn ang="0">
                      <a:pos x="14" y="4"/>
                    </a:cxn>
                    <a:cxn ang="0">
                      <a:pos x="0" y="0"/>
                    </a:cxn>
                  </a:cxnLst>
                  <a:rect l="0" t="0" r="r" b="b"/>
                  <a:pathLst>
                    <a:path w="91" h="203">
                      <a:moveTo>
                        <a:pt x="0" y="0"/>
                      </a:moveTo>
                      <a:lnTo>
                        <a:pt x="0" y="29"/>
                      </a:lnTo>
                      <a:lnTo>
                        <a:pt x="14" y="33"/>
                      </a:lnTo>
                      <a:lnTo>
                        <a:pt x="14" y="18"/>
                      </a:lnTo>
                      <a:lnTo>
                        <a:pt x="4" y="29"/>
                      </a:lnTo>
                      <a:lnTo>
                        <a:pt x="18" y="40"/>
                      </a:lnTo>
                      <a:lnTo>
                        <a:pt x="33" y="58"/>
                      </a:lnTo>
                      <a:lnTo>
                        <a:pt x="43" y="80"/>
                      </a:lnTo>
                      <a:lnTo>
                        <a:pt x="54" y="69"/>
                      </a:lnTo>
                      <a:lnTo>
                        <a:pt x="40" y="69"/>
                      </a:lnTo>
                      <a:lnTo>
                        <a:pt x="51" y="98"/>
                      </a:lnTo>
                      <a:lnTo>
                        <a:pt x="54" y="131"/>
                      </a:lnTo>
                      <a:lnTo>
                        <a:pt x="62" y="203"/>
                      </a:lnTo>
                      <a:lnTo>
                        <a:pt x="91" y="203"/>
                      </a:lnTo>
                      <a:lnTo>
                        <a:pt x="83" y="131"/>
                      </a:lnTo>
                      <a:lnTo>
                        <a:pt x="80" y="98"/>
                      </a:lnTo>
                      <a:lnTo>
                        <a:pt x="69" y="69"/>
                      </a:lnTo>
                      <a:lnTo>
                        <a:pt x="65" y="58"/>
                      </a:lnTo>
                      <a:lnTo>
                        <a:pt x="54" y="36"/>
                      </a:lnTo>
                      <a:lnTo>
                        <a:pt x="40" y="18"/>
                      </a:lnTo>
                      <a:lnTo>
                        <a:pt x="25" y="8"/>
                      </a:lnTo>
                      <a:lnTo>
                        <a:pt x="14" y="4"/>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673" name="Group 1100"/>
              <p:cNvGrpSpPr>
                <a:grpSpLocks/>
              </p:cNvGrpSpPr>
              <p:nvPr/>
            </p:nvGrpSpPr>
            <p:grpSpPr bwMode="auto">
              <a:xfrm>
                <a:off x="2228" y="1936"/>
                <a:ext cx="84" cy="131"/>
                <a:chOff x="2228" y="1936"/>
                <a:chExt cx="84" cy="131"/>
              </a:xfrm>
            </p:grpSpPr>
            <p:sp>
              <p:nvSpPr>
                <p:cNvPr id="561226" name="Freeform 1098"/>
                <p:cNvSpPr>
                  <a:spLocks/>
                </p:cNvSpPr>
                <p:nvPr/>
              </p:nvSpPr>
              <p:spPr bwMode="auto">
                <a:xfrm>
                  <a:off x="2264" y="1936"/>
                  <a:ext cx="48" cy="131"/>
                </a:xfrm>
                <a:custGeom>
                  <a:avLst/>
                  <a:gdLst/>
                  <a:ahLst/>
                  <a:cxnLst>
                    <a:cxn ang="0">
                      <a:pos x="8" y="102"/>
                    </a:cxn>
                    <a:cxn ang="0">
                      <a:pos x="8" y="131"/>
                    </a:cxn>
                    <a:cxn ang="0">
                      <a:pos x="11" y="127"/>
                    </a:cxn>
                    <a:cxn ang="0">
                      <a:pos x="22" y="123"/>
                    </a:cxn>
                    <a:cxn ang="0">
                      <a:pos x="26" y="120"/>
                    </a:cxn>
                    <a:cxn ang="0">
                      <a:pos x="29" y="109"/>
                    </a:cxn>
                    <a:cxn ang="0">
                      <a:pos x="37" y="98"/>
                    </a:cxn>
                    <a:cxn ang="0">
                      <a:pos x="40" y="83"/>
                    </a:cxn>
                    <a:cxn ang="0">
                      <a:pos x="44" y="47"/>
                    </a:cxn>
                    <a:cxn ang="0">
                      <a:pos x="48" y="0"/>
                    </a:cxn>
                    <a:cxn ang="0">
                      <a:pos x="19" y="0"/>
                    </a:cxn>
                    <a:cxn ang="0">
                      <a:pos x="15" y="47"/>
                    </a:cxn>
                    <a:cxn ang="0">
                      <a:pos x="11" y="83"/>
                    </a:cxn>
                    <a:cxn ang="0">
                      <a:pos x="8" y="98"/>
                    </a:cxn>
                    <a:cxn ang="0">
                      <a:pos x="0" y="109"/>
                    </a:cxn>
                    <a:cxn ang="0">
                      <a:pos x="15" y="109"/>
                    </a:cxn>
                    <a:cxn ang="0">
                      <a:pos x="4" y="98"/>
                    </a:cxn>
                    <a:cxn ang="0">
                      <a:pos x="0" y="102"/>
                    </a:cxn>
                    <a:cxn ang="0">
                      <a:pos x="11" y="112"/>
                    </a:cxn>
                    <a:cxn ang="0">
                      <a:pos x="11" y="98"/>
                    </a:cxn>
                    <a:cxn ang="0">
                      <a:pos x="8" y="102"/>
                    </a:cxn>
                  </a:cxnLst>
                  <a:rect l="0" t="0" r="r" b="b"/>
                  <a:pathLst>
                    <a:path w="48" h="131">
                      <a:moveTo>
                        <a:pt x="8" y="102"/>
                      </a:moveTo>
                      <a:lnTo>
                        <a:pt x="8" y="131"/>
                      </a:lnTo>
                      <a:lnTo>
                        <a:pt x="11" y="127"/>
                      </a:lnTo>
                      <a:lnTo>
                        <a:pt x="22" y="123"/>
                      </a:lnTo>
                      <a:lnTo>
                        <a:pt x="26" y="120"/>
                      </a:lnTo>
                      <a:lnTo>
                        <a:pt x="29" y="109"/>
                      </a:lnTo>
                      <a:lnTo>
                        <a:pt x="37" y="98"/>
                      </a:lnTo>
                      <a:lnTo>
                        <a:pt x="40" y="83"/>
                      </a:lnTo>
                      <a:lnTo>
                        <a:pt x="44" y="47"/>
                      </a:lnTo>
                      <a:lnTo>
                        <a:pt x="48" y="0"/>
                      </a:lnTo>
                      <a:lnTo>
                        <a:pt x="19" y="0"/>
                      </a:lnTo>
                      <a:lnTo>
                        <a:pt x="15" y="47"/>
                      </a:lnTo>
                      <a:lnTo>
                        <a:pt x="11" y="83"/>
                      </a:lnTo>
                      <a:lnTo>
                        <a:pt x="8" y="98"/>
                      </a:lnTo>
                      <a:lnTo>
                        <a:pt x="0" y="109"/>
                      </a:lnTo>
                      <a:lnTo>
                        <a:pt x="15" y="109"/>
                      </a:lnTo>
                      <a:lnTo>
                        <a:pt x="4" y="98"/>
                      </a:lnTo>
                      <a:lnTo>
                        <a:pt x="0" y="102"/>
                      </a:lnTo>
                      <a:lnTo>
                        <a:pt x="11" y="112"/>
                      </a:lnTo>
                      <a:lnTo>
                        <a:pt x="11" y="98"/>
                      </a:lnTo>
                      <a:lnTo>
                        <a:pt x="8" y="102"/>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27" name="Freeform 1099"/>
                <p:cNvSpPr>
                  <a:spLocks/>
                </p:cNvSpPr>
                <p:nvPr/>
              </p:nvSpPr>
              <p:spPr bwMode="auto">
                <a:xfrm>
                  <a:off x="2228" y="1936"/>
                  <a:ext cx="47" cy="131"/>
                </a:xfrm>
                <a:custGeom>
                  <a:avLst/>
                  <a:gdLst/>
                  <a:ahLst/>
                  <a:cxnLst>
                    <a:cxn ang="0">
                      <a:pos x="40" y="131"/>
                    </a:cxn>
                    <a:cxn ang="0">
                      <a:pos x="40" y="102"/>
                    </a:cxn>
                    <a:cxn ang="0">
                      <a:pos x="36" y="98"/>
                    </a:cxn>
                    <a:cxn ang="0">
                      <a:pos x="36" y="112"/>
                    </a:cxn>
                    <a:cxn ang="0">
                      <a:pos x="47" y="102"/>
                    </a:cxn>
                    <a:cxn ang="0">
                      <a:pos x="40" y="98"/>
                    </a:cxn>
                    <a:cxn ang="0">
                      <a:pos x="36" y="87"/>
                    </a:cxn>
                    <a:cxn ang="0">
                      <a:pos x="26" y="98"/>
                    </a:cxn>
                    <a:cxn ang="0">
                      <a:pos x="40" y="98"/>
                    </a:cxn>
                    <a:cxn ang="0">
                      <a:pos x="36" y="83"/>
                    </a:cxn>
                    <a:cxn ang="0">
                      <a:pos x="33" y="47"/>
                    </a:cxn>
                    <a:cxn ang="0">
                      <a:pos x="29" y="0"/>
                    </a:cxn>
                    <a:cxn ang="0">
                      <a:pos x="0" y="0"/>
                    </a:cxn>
                    <a:cxn ang="0">
                      <a:pos x="4" y="47"/>
                    </a:cxn>
                    <a:cxn ang="0">
                      <a:pos x="7" y="83"/>
                    </a:cxn>
                    <a:cxn ang="0">
                      <a:pos x="11" y="98"/>
                    </a:cxn>
                    <a:cxn ang="0">
                      <a:pos x="15" y="109"/>
                    </a:cxn>
                    <a:cxn ang="0">
                      <a:pos x="18" y="120"/>
                    </a:cxn>
                    <a:cxn ang="0">
                      <a:pos x="26" y="123"/>
                    </a:cxn>
                    <a:cxn ang="0">
                      <a:pos x="36" y="127"/>
                    </a:cxn>
                    <a:cxn ang="0">
                      <a:pos x="40" y="131"/>
                    </a:cxn>
                  </a:cxnLst>
                  <a:rect l="0" t="0" r="r" b="b"/>
                  <a:pathLst>
                    <a:path w="47" h="131">
                      <a:moveTo>
                        <a:pt x="40" y="131"/>
                      </a:moveTo>
                      <a:lnTo>
                        <a:pt x="40" y="102"/>
                      </a:lnTo>
                      <a:lnTo>
                        <a:pt x="36" y="98"/>
                      </a:lnTo>
                      <a:lnTo>
                        <a:pt x="36" y="112"/>
                      </a:lnTo>
                      <a:lnTo>
                        <a:pt x="47" y="102"/>
                      </a:lnTo>
                      <a:lnTo>
                        <a:pt x="40" y="98"/>
                      </a:lnTo>
                      <a:lnTo>
                        <a:pt x="36" y="87"/>
                      </a:lnTo>
                      <a:lnTo>
                        <a:pt x="26" y="98"/>
                      </a:lnTo>
                      <a:lnTo>
                        <a:pt x="40" y="98"/>
                      </a:lnTo>
                      <a:lnTo>
                        <a:pt x="36" y="83"/>
                      </a:lnTo>
                      <a:lnTo>
                        <a:pt x="33" y="47"/>
                      </a:lnTo>
                      <a:lnTo>
                        <a:pt x="29" y="0"/>
                      </a:lnTo>
                      <a:lnTo>
                        <a:pt x="0" y="0"/>
                      </a:lnTo>
                      <a:lnTo>
                        <a:pt x="4" y="47"/>
                      </a:lnTo>
                      <a:lnTo>
                        <a:pt x="7" y="83"/>
                      </a:lnTo>
                      <a:lnTo>
                        <a:pt x="11" y="98"/>
                      </a:lnTo>
                      <a:lnTo>
                        <a:pt x="15" y="109"/>
                      </a:lnTo>
                      <a:lnTo>
                        <a:pt x="18" y="120"/>
                      </a:lnTo>
                      <a:lnTo>
                        <a:pt x="26" y="123"/>
                      </a:lnTo>
                      <a:lnTo>
                        <a:pt x="36" y="127"/>
                      </a:lnTo>
                      <a:lnTo>
                        <a:pt x="40" y="13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39648" name="Group 1108"/>
            <p:cNvGrpSpPr>
              <a:grpSpLocks/>
            </p:cNvGrpSpPr>
            <p:nvPr/>
          </p:nvGrpSpPr>
          <p:grpSpPr bwMode="auto">
            <a:xfrm>
              <a:off x="2228" y="1744"/>
              <a:ext cx="181" cy="323"/>
              <a:chOff x="2228" y="1744"/>
              <a:chExt cx="181" cy="323"/>
            </a:xfrm>
          </p:grpSpPr>
          <p:grpSp>
            <p:nvGrpSpPr>
              <p:cNvPr id="39666" name="Group 1104"/>
              <p:cNvGrpSpPr>
                <a:grpSpLocks/>
              </p:cNvGrpSpPr>
              <p:nvPr/>
            </p:nvGrpSpPr>
            <p:grpSpPr bwMode="auto">
              <a:xfrm>
                <a:off x="2228" y="1744"/>
                <a:ext cx="181" cy="203"/>
                <a:chOff x="2228" y="1744"/>
                <a:chExt cx="181" cy="203"/>
              </a:xfrm>
            </p:grpSpPr>
            <p:sp>
              <p:nvSpPr>
                <p:cNvPr id="561230" name="Freeform 1102"/>
                <p:cNvSpPr>
                  <a:spLocks/>
                </p:cNvSpPr>
                <p:nvPr/>
              </p:nvSpPr>
              <p:spPr bwMode="auto">
                <a:xfrm>
                  <a:off x="2228" y="1744"/>
                  <a:ext cx="91" cy="203"/>
                </a:xfrm>
                <a:custGeom>
                  <a:avLst/>
                  <a:gdLst/>
                  <a:ahLst/>
                  <a:cxnLst>
                    <a:cxn ang="0">
                      <a:pos x="91" y="29"/>
                    </a:cxn>
                    <a:cxn ang="0">
                      <a:pos x="91" y="0"/>
                    </a:cxn>
                    <a:cxn ang="0">
                      <a:pos x="76" y="4"/>
                    </a:cxn>
                    <a:cxn ang="0">
                      <a:pos x="65" y="8"/>
                    </a:cxn>
                    <a:cxn ang="0">
                      <a:pos x="51" y="18"/>
                    </a:cxn>
                    <a:cxn ang="0">
                      <a:pos x="36" y="36"/>
                    </a:cxn>
                    <a:cxn ang="0">
                      <a:pos x="26" y="58"/>
                    </a:cxn>
                    <a:cxn ang="0">
                      <a:pos x="22" y="69"/>
                    </a:cxn>
                    <a:cxn ang="0">
                      <a:pos x="15" y="98"/>
                    </a:cxn>
                    <a:cxn ang="0">
                      <a:pos x="7" y="131"/>
                    </a:cxn>
                    <a:cxn ang="0">
                      <a:pos x="0" y="203"/>
                    </a:cxn>
                    <a:cxn ang="0">
                      <a:pos x="29" y="203"/>
                    </a:cxn>
                    <a:cxn ang="0">
                      <a:pos x="36" y="131"/>
                    </a:cxn>
                    <a:cxn ang="0">
                      <a:pos x="44" y="98"/>
                    </a:cxn>
                    <a:cxn ang="0">
                      <a:pos x="51" y="69"/>
                    </a:cxn>
                    <a:cxn ang="0">
                      <a:pos x="36" y="69"/>
                    </a:cxn>
                    <a:cxn ang="0">
                      <a:pos x="47" y="80"/>
                    </a:cxn>
                    <a:cxn ang="0">
                      <a:pos x="58" y="58"/>
                    </a:cxn>
                    <a:cxn ang="0">
                      <a:pos x="73" y="40"/>
                    </a:cxn>
                    <a:cxn ang="0">
                      <a:pos x="87" y="29"/>
                    </a:cxn>
                    <a:cxn ang="0">
                      <a:pos x="76" y="18"/>
                    </a:cxn>
                    <a:cxn ang="0">
                      <a:pos x="76" y="33"/>
                    </a:cxn>
                    <a:cxn ang="0">
                      <a:pos x="91" y="29"/>
                    </a:cxn>
                  </a:cxnLst>
                  <a:rect l="0" t="0" r="r" b="b"/>
                  <a:pathLst>
                    <a:path w="91" h="203">
                      <a:moveTo>
                        <a:pt x="91" y="29"/>
                      </a:moveTo>
                      <a:lnTo>
                        <a:pt x="91" y="0"/>
                      </a:lnTo>
                      <a:lnTo>
                        <a:pt x="76" y="4"/>
                      </a:lnTo>
                      <a:lnTo>
                        <a:pt x="65" y="8"/>
                      </a:lnTo>
                      <a:lnTo>
                        <a:pt x="51" y="18"/>
                      </a:lnTo>
                      <a:lnTo>
                        <a:pt x="36" y="36"/>
                      </a:lnTo>
                      <a:lnTo>
                        <a:pt x="26" y="58"/>
                      </a:lnTo>
                      <a:lnTo>
                        <a:pt x="22" y="69"/>
                      </a:lnTo>
                      <a:lnTo>
                        <a:pt x="15" y="98"/>
                      </a:lnTo>
                      <a:lnTo>
                        <a:pt x="7" y="131"/>
                      </a:lnTo>
                      <a:lnTo>
                        <a:pt x="0" y="203"/>
                      </a:lnTo>
                      <a:lnTo>
                        <a:pt x="29" y="203"/>
                      </a:lnTo>
                      <a:lnTo>
                        <a:pt x="36" y="131"/>
                      </a:lnTo>
                      <a:lnTo>
                        <a:pt x="44" y="98"/>
                      </a:lnTo>
                      <a:lnTo>
                        <a:pt x="51" y="69"/>
                      </a:lnTo>
                      <a:lnTo>
                        <a:pt x="36" y="69"/>
                      </a:lnTo>
                      <a:lnTo>
                        <a:pt x="47" y="80"/>
                      </a:lnTo>
                      <a:lnTo>
                        <a:pt x="58" y="58"/>
                      </a:lnTo>
                      <a:lnTo>
                        <a:pt x="73" y="40"/>
                      </a:lnTo>
                      <a:lnTo>
                        <a:pt x="87" y="29"/>
                      </a:lnTo>
                      <a:lnTo>
                        <a:pt x="76" y="18"/>
                      </a:lnTo>
                      <a:lnTo>
                        <a:pt x="76" y="33"/>
                      </a:lnTo>
                      <a:lnTo>
                        <a:pt x="91"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31" name="Freeform 1103"/>
                <p:cNvSpPr>
                  <a:spLocks/>
                </p:cNvSpPr>
                <p:nvPr/>
              </p:nvSpPr>
              <p:spPr bwMode="auto">
                <a:xfrm>
                  <a:off x="2319" y="1744"/>
                  <a:ext cx="90" cy="203"/>
                </a:xfrm>
                <a:custGeom>
                  <a:avLst/>
                  <a:gdLst/>
                  <a:ahLst/>
                  <a:cxnLst>
                    <a:cxn ang="0">
                      <a:pos x="0" y="0"/>
                    </a:cxn>
                    <a:cxn ang="0">
                      <a:pos x="0" y="29"/>
                    </a:cxn>
                    <a:cxn ang="0">
                      <a:pos x="14" y="33"/>
                    </a:cxn>
                    <a:cxn ang="0">
                      <a:pos x="14" y="18"/>
                    </a:cxn>
                    <a:cxn ang="0">
                      <a:pos x="3" y="29"/>
                    </a:cxn>
                    <a:cxn ang="0">
                      <a:pos x="18" y="40"/>
                    </a:cxn>
                    <a:cxn ang="0">
                      <a:pos x="32" y="58"/>
                    </a:cxn>
                    <a:cxn ang="0">
                      <a:pos x="43" y="80"/>
                    </a:cxn>
                    <a:cxn ang="0">
                      <a:pos x="54" y="69"/>
                    </a:cxn>
                    <a:cxn ang="0">
                      <a:pos x="40" y="69"/>
                    </a:cxn>
                    <a:cxn ang="0">
                      <a:pos x="50" y="98"/>
                    </a:cxn>
                    <a:cxn ang="0">
                      <a:pos x="54" y="131"/>
                    </a:cxn>
                    <a:cxn ang="0">
                      <a:pos x="61" y="203"/>
                    </a:cxn>
                    <a:cxn ang="0">
                      <a:pos x="90" y="203"/>
                    </a:cxn>
                    <a:cxn ang="0">
                      <a:pos x="83" y="131"/>
                    </a:cxn>
                    <a:cxn ang="0">
                      <a:pos x="79" y="98"/>
                    </a:cxn>
                    <a:cxn ang="0">
                      <a:pos x="69" y="69"/>
                    </a:cxn>
                    <a:cxn ang="0">
                      <a:pos x="65" y="58"/>
                    </a:cxn>
                    <a:cxn ang="0">
                      <a:pos x="54" y="36"/>
                    </a:cxn>
                    <a:cxn ang="0">
                      <a:pos x="40" y="18"/>
                    </a:cxn>
                    <a:cxn ang="0">
                      <a:pos x="25" y="8"/>
                    </a:cxn>
                    <a:cxn ang="0">
                      <a:pos x="14" y="4"/>
                    </a:cxn>
                    <a:cxn ang="0">
                      <a:pos x="0" y="0"/>
                    </a:cxn>
                  </a:cxnLst>
                  <a:rect l="0" t="0" r="r" b="b"/>
                  <a:pathLst>
                    <a:path w="90" h="203">
                      <a:moveTo>
                        <a:pt x="0" y="0"/>
                      </a:moveTo>
                      <a:lnTo>
                        <a:pt x="0" y="29"/>
                      </a:lnTo>
                      <a:lnTo>
                        <a:pt x="14" y="33"/>
                      </a:lnTo>
                      <a:lnTo>
                        <a:pt x="14" y="18"/>
                      </a:lnTo>
                      <a:lnTo>
                        <a:pt x="3" y="29"/>
                      </a:lnTo>
                      <a:lnTo>
                        <a:pt x="18" y="40"/>
                      </a:lnTo>
                      <a:lnTo>
                        <a:pt x="32" y="58"/>
                      </a:lnTo>
                      <a:lnTo>
                        <a:pt x="43" y="80"/>
                      </a:lnTo>
                      <a:lnTo>
                        <a:pt x="54" y="69"/>
                      </a:lnTo>
                      <a:lnTo>
                        <a:pt x="40" y="69"/>
                      </a:lnTo>
                      <a:lnTo>
                        <a:pt x="50" y="98"/>
                      </a:lnTo>
                      <a:lnTo>
                        <a:pt x="54" y="131"/>
                      </a:lnTo>
                      <a:lnTo>
                        <a:pt x="61" y="203"/>
                      </a:lnTo>
                      <a:lnTo>
                        <a:pt x="90" y="203"/>
                      </a:lnTo>
                      <a:lnTo>
                        <a:pt x="83" y="131"/>
                      </a:lnTo>
                      <a:lnTo>
                        <a:pt x="79" y="98"/>
                      </a:lnTo>
                      <a:lnTo>
                        <a:pt x="69" y="69"/>
                      </a:lnTo>
                      <a:lnTo>
                        <a:pt x="65" y="58"/>
                      </a:lnTo>
                      <a:lnTo>
                        <a:pt x="54" y="36"/>
                      </a:lnTo>
                      <a:lnTo>
                        <a:pt x="40" y="18"/>
                      </a:lnTo>
                      <a:lnTo>
                        <a:pt x="25" y="8"/>
                      </a:lnTo>
                      <a:lnTo>
                        <a:pt x="14" y="4"/>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667" name="Group 1107"/>
              <p:cNvGrpSpPr>
                <a:grpSpLocks/>
              </p:cNvGrpSpPr>
              <p:nvPr/>
            </p:nvGrpSpPr>
            <p:grpSpPr bwMode="auto">
              <a:xfrm>
                <a:off x="2326" y="1936"/>
                <a:ext cx="80" cy="131"/>
                <a:chOff x="2326" y="1936"/>
                <a:chExt cx="80" cy="131"/>
              </a:xfrm>
            </p:grpSpPr>
            <p:sp>
              <p:nvSpPr>
                <p:cNvPr id="561233" name="Freeform 1105"/>
                <p:cNvSpPr>
                  <a:spLocks/>
                </p:cNvSpPr>
                <p:nvPr/>
              </p:nvSpPr>
              <p:spPr bwMode="auto">
                <a:xfrm>
                  <a:off x="2359" y="1936"/>
                  <a:ext cx="47" cy="131"/>
                </a:xfrm>
                <a:custGeom>
                  <a:avLst/>
                  <a:gdLst/>
                  <a:ahLst/>
                  <a:cxnLst>
                    <a:cxn ang="0">
                      <a:pos x="7" y="102"/>
                    </a:cxn>
                    <a:cxn ang="0">
                      <a:pos x="7" y="131"/>
                    </a:cxn>
                    <a:cxn ang="0">
                      <a:pos x="10" y="127"/>
                    </a:cxn>
                    <a:cxn ang="0">
                      <a:pos x="21" y="123"/>
                    </a:cxn>
                    <a:cxn ang="0">
                      <a:pos x="29" y="120"/>
                    </a:cxn>
                    <a:cxn ang="0">
                      <a:pos x="32" y="109"/>
                    </a:cxn>
                    <a:cxn ang="0">
                      <a:pos x="36" y="98"/>
                    </a:cxn>
                    <a:cxn ang="0">
                      <a:pos x="39" y="83"/>
                    </a:cxn>
                    <a:cxn ang="0">
                      <a:pos x="47" y="47"/>
                    </a:cxn>
                    <a:cxn ang="0">
                      <a:pos x="47" y="0"/>
                    </a:cxn>
                    <a:cxn ang="0">
                      <a:pos x="18" y="0"/>
                    </a:cxn>
                    <a:cxn ang="0">
                      <a:pos x="18" y="47"/>
                    </a:cxn>
                    <a:cxn ang="0">
                      <a:pos x="10" y="83"/>
                    </a:cxn>
                    <a:cxn ang="0">
                      <a:pos x="7" y="98"/>
                    </a:cxn>
                    <a:cxn ang="0">
                      <a:pos x="3" y="109"/>
                    </a:cxn>
                    <a:cxn ang="0">
                      <a:pos x="18" y="109"/>
                    </a:cxn>
                    <a:cxn ang="0">
                      <a:pos x="7" y="98"/>
                    </a:cxn>
                    <a:cxn ang="0">
                      <a:pos x="0" y="102"/>
                    </a:cxn>
                    <a:cxn ang="0">
                      <a:pos x="10" y="112"/>
                    </a:cxn>
                    <a:cxn ang="0">
                      <a:pos x="10" y="98"/>
                    </a:cxn>
                    <a:cxn ang="0">
                      <a:pos x="7" y="102"/>
                    </a:cxn>
                  </a:cxnLst>
                  <a:rect l="0" t="0" r="r" b="b"/>
                  <a:pathLst>
                    <a:path w="47" h="131">
                      <a:moveTo>
                        <a:pt x="7" y="102"/>
                      </a:moveTo>
                      <a:lnTo>
                        <a:pt x="7" y="131"/>
                      </a:lnTo>
                      <a:lnTo>
                        <a:pt x="10" y="127"/>
                      </a:lnTo>
                      <a:lnTo>
                        <a:pt x="21" y="123"/>
                      </a:lnTo>
                      <a:lnTo>
                        <a:pt x="29" y="120"/>
                      </a:lnTo>
                      <a:lnTo>
                        <a:pt x="32" y="109"/>
                      </a:lnTo>
                      <a:lnTo>
                        <a:pt x="36" y="98"/>
                      </a:lnTo>
                      <a:lnTo>
                        <a:pt x="39" y="83"/>
                      </a:lnTo>
                      <a:lnTo>
                        <a:pt x="47" y="47"/>
                      </a:lnTo>
                      <a:lnTo>
                        <a:pt x="47" y="0"/>
                      </a:lnTo>
                      <a:lnTo>
                        <a:pt x="18" y="0"/>
                      </a:lnTo>
                      <a:lnTo>
                        <a:pt x="18" y="47"/>
                      </a:lnTo>
                      <a:lnTo>
                        <a:pt x="10" y="83"/>
                      </a:lnTo>
                      <a:lnTo>
                        <a:pt x="7" y="98"/>
                      </a:lnTo>
                      <a:lnTo>
                        <a:pt x="3" y="109"/>
                      </a:lnTo>
                      <a:lnTo>
                        <a:pt x="18" y="109"/>
                      </a:lnTo>
                      <a:lnTo>
                        <a:pt x="7" y="98"/>
                      </a:lnTo>
                      <a:lnTo>
                        <a:pt x="0" y="102"/>
                      </a:lnTo>
                      <a:lnTo>
                        <a:pt x="10" y="112"/>
                      </a:lnTo>
                      <a:lnTo>
                        <a:pt x="10" y="98"/>
                      </a:lnTo>
                      <a:lnTo>
                        <a:pt x="7" y="102"/>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34" name="Freeform 1106"/>
                <p:cNvSpPr>
                  <a:spLocks/>
                </p:cNvSpPr>
                <p:nvPr/>
              </p:nvSpPr>
              <p:spPr bwMode="auto">
                <a:xfrm>
                  <a:off x="2326" y="1936"/>
                  <a:ext cx="47" cy="131"/>
                </a:xfrm>
                <a:custGeom>
                  <a:avLst/>
                  <a:gdLst/>
                  <a:ahLst/>
                  <a:cxnLst>
                    <a:cxn ang="0">
                      <a:pos x="40" y="131"/>
                    </a:cxn>
                    <a:cxn ang="0">
                      <a:pos x="40" y="102"/>
                    </a:cxn>
                    <a:cxn ang="0">
                      <a:pos x="36" y="98"/>
                    </a:cxn>
                    <a:cxn ang="0">
                      <a:pos x="36" y="112"/>
                    </a:cxn>
                    <a:cxn ang="0">
                      <a:pos x="47" y="102"/>
                    </a:cxn>
                    <a:cxn ang="0">
                      <a:pos x="40" y="98"/>
                    </a:cxn>
                    <a:cxn ang="0">
                      <a:pos x="36" y="87"/>
                    </a:cxn>
                    <a:cxn ang="0">
                      <a:pos x="25" y="98"/>
                    </a:cxn>
                    <a:cxn ang="0">
                      <a:pos x="40" y="98"/>
                    </a:cxn>
                    <a:cxn ang="0">
                      <a:pos x="36" y="83"/>
                    </a:cxn>
                    <a:cxn ang="0">
                      <a:pos x="33" y="47"/>
                    </a:cxn>
                    <a:cxn ang="0">
                      <a:pos x="29" y="0"/>
                    </a:cxn>
                    <a:cxn ang="0">
                      <a:pos x="0" y="0"/>
                    </a:cxn>
                    <a:cxn ang="0">
                      <a:pos x="4" y="47"/>
                    </a:cxn>
                    <a:cxn ang="0">
                      <a:pos x="7" y="83"/>
                    </a:cxn>
                    <a:cxn ang="0">
                      <a:pos x="11" y="98"/>
                    </a:cxn>
                    <a:cxn ang="0">
                      <a:pos x="14" y="109"/>
                    </a:cxn>
                    <a:cxn ang="0">
                      <a:pos x="18" y="120"/>
                    </a:cxn>
                    <a:cxn ang="0">
                      <a:pos x="25" y="123"/>
                    </a:cxn>
                    <a:cxn ang="0">
                      <a:pos x="36" y="127"/>
                    </a:cxn>
                    <a:cxn ang="0">
                      <a:pos x="40" y="131"/>
                    </a:cxn>
                  </a:cxnLst>
                  <a:rect l="0" t="0" r="r" b="b"/>
                  <a:pathLst>
                    <a:path w="47" h="131">
                      <a:moveTo>
                        <a:pt x="40" y="131"/>
                      </a:moveTo>
                      <a:lnTo>
                        <a:pt x="40" y="102"/>
                      </a:lnTo>
                      <a:lnTo>
                        <a:pt x="36" y="98"/>
                      </a:lnTo>
                      <a:lnTo>
                        <a:pt x="36" y="112"/>
                      </a:lnTo>
                      <a:lnTo>
                        <a:pt x="47" y="102"/>
                      </a:lnTo>
                      <a:lnTo>
                        <a:pt x="40" y="98"/>
                      </a:lnTo>
                      <a:lnTo>
                        <a:pt x="36" y="87"/>
                      </a:lnTo>
                      <a:lnTo>
                        <a:pt x="25" y="98"/>
                      </a:lnTo>
                      <a:lnTo>
                        <a:pt x="40" y="98"/>
                      </a:lnTo>
                      <a:lnTo>
                        <a:pt x="36" y="83"/>
                      </a:lnTo>
                      <a:lnTo>
                        <a:pt x="33" y="47"/>
                      </a:lnTo>
                      <a:lnTo>
                        <a:pt x="29" y="0"/>
                      </a:lnTo>
                      <a:lnTo>
                        <a:pt x="0" y="0"/>
                      </a:lnTo>
                      <a:lnTo>
                        <a:pt x="4" y="47"/>
                      </a:lnTo>
                      <a:lnTo>
                        <a:pt x="7" y="83"/>
                      </a:lnTo>
                      <a:lnTo>
                        <a:pt x="11" y="98"/>
                      </a:lnTo>
                      <a:lnTo>
                        <a:pt x="14" y="109"/>
                      </a:lnTo>
                      <a:lnTo>
                        <a:pt x="18" y="120"/>
                      </a:lnTo>
                      <a:lnTo>
                        <a:pt x="25" y="123"/>
                      </a:lnTo>
                      <a:lnTo>
                        <a:pt x="36" y="127"/>
                      </a:lnTo>
                      <a:lnTo>
                        <a:pt x="40" y="13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39649" name="Group 1115"/>
            <p:cNvGrpSpPr>
              <a:grpSpLocks/>
            </p:cNvGrpSpPr>
            <p:nvPr/>
          </p:nvGrpSpPr>
          <p:grpSpPr bwMode="auto">
            <a:xfrm>
              <a:off x="2326" y="1741"/>
              <a:ext cx="181" cy="322"/>
              <a:chOff x="2326" y="1741"/>
              <a:chExt cx="181" cy="322"/>
            </a:xfrm>
          </p:grpSpPr>
          <p:grpSp>
            <p:nvGrpSpPr>
              <p:cNvPr id="39660" name="Group 1111"/>
              <p:cNvGrpSpPr>
                <a:grpSpLocks/>
              </p:cNvGrpSpPr>
              <p:nvPr/>
            </p:nvGrpSpPr>
            <p:grpSpPr bwMode="auto">
              <a:xfrm>
                <a:off x="2326" y="1741"/>
                <a:ext cx="181" cy="202"/>
                <a:chOff x="2326" y="1741"/>
                <a:chExt cx="181" cy="202"/>
              </a:xfrm>
            </p:grpSpPr>
            <p:sp>
              <p:nvSpPr>
                <p:cNvPr id="561237" name="Freeform 1109"/>
                <p:cNvSpPr>
                  <a:spLocks/>
                </p:cNvSpPr>
                <p:nvPr/>
              </p:nvSpPr>
              <p:spPr bwMode="auto">
                <a:xfrm>
                  <a:off x="2326" y="1741"/>
                  <a:ext cx="87" cy="202"/>
                </a:xfrm>
                <a:custGeom>
                  <a:avLst/>
                  <a:gdLst/>
                  <a:ahLst/>
                  <a:cxnLst>
                    <a:cxn ang="0">
                      <a:pos x="87" y="29"/>
                    </a:cxn>
                    <a:cxn ang="0">
                      <a:pos x="87" y="0"/>
                    </a:cxn>
                    <a:cxn ang="0">
                      <a:pos x="72" y="3"/>
                    </a:cxn>
                    <a:cxn ang="0">
                      <a:pos x="62" y="7"/>
                    </a:cxn>
                    <a:cxn ang="0">
                      <a:pos x="47" y="18"/>
                    </a:cxn>
                    <a:cxn ang="0">
                      <a:pos x="36" y="36"/>
                    </a:cxn>
                    <a:cxn ang="0">
                      <a:pos x="25" y="58"/>
                    </a:cxn>
                    <a:cxn ang="0">
                      <a:pos x="22" y="68"/>
                    </a:cxn>
                    <a:cxn ang="0">
                      <a:pos x="11" y="97"/>
                    </a:cxn>
                    <a:cxn ang="0">
                      <a:pos x="7" y="130"/>
                    </a:cxn>
                    <a:cxn ang="0">
                      <a:pos x="0" y="202"/>
                    </a:cxn>
                    <a:cxn ang="0">
                      <a:pos x="29" y="202"/>
                    </a:cxn>
                    <a:cxn ang="0">
                      <a:pos x="36" y="130"/>
                    </a:cxn>
                    <a:cxn ang="0">
                      <a:pos x="40" y="97"/>
                    </a:cxn>
                    <a:cxn ang="0">
                      <a:pos x="51" y="68"/>
                    </a:cxn>
                    <a:cxn ang="0">
                      <a:pos x="36" y="68"/>
                    </a:cxn>
                    <a:cxn ang="0">
                      <a:pos x="47" y="79"/>
                    </a:cxn>
                    <a:cxn ang="0">
                      <a:pos x="58" y="58"/>
                    </a:cxn>
                    <a:cxn ang="0">
                      <a:pos x="69" y="39"/>
                    </a:cxn>
                    <a:cxn ang="0">
                      <a:pos x="83" y="29"/>
                    </a:cxn>
                    <a:cxn ang="0">
                      <a:pos x="72" y="18"/>
                    </a:cxn>
                    <a:cxn ang="0">
                      <a:pos x="72" y="32"/>
                    </a:cxn>
                    <a:cxn ang="0">
                      <a:pos x="87" y="29"/>
                    </a:cxn>
                  </a:cxnLst>
                  <a:rect l="0" t="0" r="r" b="b"/>
                  <a:pathLst>
                    <a:path w="87" h="202">
                      <a:moveTo>
                        <a:pt x="87" y="29"/>
                      </a:moveTo>
                      <a:lnTo>
                        <a:pt x="87" y="0"/>
                      </a:lnTo>
                      <a:lnTo>
                        <a:pt x="72" y="3"/>
                      </a:lnTo>
                      <a:lnTo>
                        <a:pt x="62" y="7"/>
                      </a:lnTo>
                      <a:lnTo>
                        <a:pt x="47" y="18"/>
                      </a:lnTo>
                      <a:lnTo>
                        <a:pt x="36" y="36"/>
                      </a:lnTo>
                      <a:lnTo>
                        <a:pt x="25" y="58"/>
                      </a:lnTo>
                      <a:lnTo>
                        <a:pt x="22" y="68"/>
                      </a:lnTo>
                      <a:lnTo>
                        <a:pt x="11" y="97"/>
                      </a:lnTo>
                      <a:lnTo>
                        <a:pt x="7" y="130"/>
                      </a:lnTo>
                      <a:lnTo>
                        <a:pt x="0" y="202"/>
                      </a:lnTo>
                      <a:lnTo>
                        <a:pt x="29" y="202"/>
                      </a:lnTo>
                      <a:lnTo>
                        <a:pt x="36" y="130"/>
                      </a:lnTo>
                      <a:lnTo>
                        <a:pt x="40" y="97"/>
                      </a:lnTo>
                      <a:lnTo>
                        <a:pt x="51" y="68"/>
                      </a:lnTo>
                      <a:lnTo>
                        <a:pt x="36" y="68"/>
                      </a:lnTo>
                      <a:lnTo>
                        <a:pt x="47" y="79"/>
                      </a:lnTo>
                      <a:lnTo>
                        <a:pt x="58" y="58"/>
                      </a:lnTo>
                      <a:lnTo>
                        <a:pt x="69" y="39"/>
                      </a:lnTo>
                      <a:lnTo>
                        <a:pt x="83" y="29"/>
                      </a:lnTo>
                      <a:lnTo>
                        <a:pt x="72" y="18"/>
                      </a:lnTo>
                      <a:lnTo>
                        <a:pt x="72" y="32"/>
                      </a:lnTo>
                      <a:lnTo>
                        <a:pt x="87"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38" name="Freeform 1110"/>
                <p:cNvSpPr>
                  <a:spLocks/>
                </p:cNvSpPr>
                <p:nvPr/>
              </p:nvSpPr>
              <p:spPr bwMode="auto">
                <a:xfrm>
                  <a:off x="2417" y="1741"/>
                  <a:ext cx="90" cy="202"/>
                </a:xfrm>
                <a:custGeom>
                  <a:avLst/>
                  <a:gdLst/>
                  <a:ahLst/>
                  <a:cxnLst>
                    <a:cxn ang="0">
                      <a:pos x="0" y="0"/>
                    </a:cxn>
                    <a:cxn ang="0">
                      <a:pos x="0" y="29"/>
                    </a:cxn>
                    <a:cxn ang="0">
                      <a:pos x="14" y="32"/>
                    </a:cxn>
                    <a:cxn ang="0">
                      <a:pos x="14" y="18"/>
                    </a:cxn>
                    <a:cxn ang="0">
                      <a:pos x="3" y="29"/>
                    </a:cxn>
                    <a:cxn ang="0">
                      <a:pos x="18" y="39"/>
                    </a:cxn>
                    <a:cxn ang="0">
                      <a:pos x="32" y="58"/>
                    </a:cxn>
                    <a:cxn ang="0">
                      <a:pos x="43" y="79"/>
                    </a:cxn>
                    <a:cxn ang="0">
                      <a:pos x="54" y="68"/>
                    </a:cxn>
                    <a:cxn ang="0">
                      <a:pos x="39" y="68"/>
                    </a:cxn>
                    <a:cxn ang="0">
                      <a:pos x="47" y="97"/>
                    </a:cxn>
                    <a:cxn ang="0">
                      <a:pos x="54" y="130"/>
                    </a:cxn>
                    <a:cxn ang="0">
                      <a:pos x="61" y="202"/>
                    </a:cxn>
                    <a:cxn ang="0">
                      <a:pos x="90" y="202"/>
                    </a:cxn>
                    <a:cxn ang="0">
                      <a:pos x="83" y="130"/>
                    </a:cxn>
                    <a:cxn ang="0">
                      <a:pos x="76" y="97"/>
                    </a:cxn>
                    <a:cxn ang="0">
                      <a:pos x="68" y="68"/>
                    </a:cxn>
                    <a:cxn ang="0">
                      <a:pos x="65" y="58"/>
                    </a:cxn>
                    <a:cxn ang="0">
                      <a:pos x="54" y="36"/>
                    </a:cxn>
                    <a:cxn ang="0">
                      <a:pos x="39" y="18"/>
                    </a:cxn>
                    <a:cxn ang="0">
                      <a:pos x="25" y="7"/>
                    </a:cxn>
                    <a:cxn ang="0">
                      <a:pos x="14" y="3"/>
                    </a:cxn>
                    <a:cxn ang="0">
                      <a:pos x="0" y="0"/>
                    </a:cxn>
                  </a:cxnLst>
                  <a:rect l="0" t="0" r="r" b="b"/>
                  <a:pathLst>
                    <a:path w="90" h="202">
                      <a:moveTo>
                        <a:pt x="0" y="0"/>
                      </a:moveTo>
                      <a:lnTo>
                        <a:pt x="0" y="29"/>
                      </a:lnTo>
                      <a:lnTo>
                        <a:pt x="14" y="32"/>
                      </a:lnTo>
                      <a:lnTo>
                        <a:pt x="14" y="18"/>
                      </a:lnTo>
                      <a:lnTo>
                        <a:pt x="3" y="29"/>
                      </a:lnTo>
                      <a:lnTo>
                        <a:pt x="18" y="39"/>
                      </a:lnTo>
                      <a:lnTo>
                        <a:pt x="32" y="58"/>
                      </a:lnTo>
                      <a:lnTo>
                        <a:pt x="43" y="79"/>
                      </a:lnTo>
                      <a:lnTo>
                        <a:pt x="54" y="68"/>
                      </a:lnTo>
                      <a:lnTo>
                        <a:pt x="39" y="68"/>
                      </a:lnTo>
                      <a:lnTo>
                        <a:pt x="47" y="97"/>
                      </a:lnTo>
                      <a:lnTo>
                        <a:pt x="54" y="130"/>
                      </a:lnTo>
                      <a:lnTo>
                        <a:pt x="61" y="202"/>
                      </a:lnTo>
                      <a:lnTo>
                        <a:pt x="90" y="202"/>
                      </a:lnTo>
                      <a:lnTo>
                        <a:pt x="83" y="130"/>
                      </a:lnTo>
                      <a:lnTo>
                        <a:pt x="76" y="97"/>
                      </a:lnTo>
                      <a:lnTo>
                        <a:pt x="68" y="68"/>
                      </a:lnTo>
                      <a:lnTo>
                        <a:pt x="65" y="58"/>
                      </a:lnTo>
                      <a:lnTo>
                        <a:pt x="54" y="36"/>
                      </a:lnTo>
                      <a:lnTo>
                        <a:pt x="39" y="18"/>
                      </a:lnTo>
                      <a:lnTo>
                        <a:pt x="25" y="7"/>
                      </a:lnTo>
                      <a:lnTo>
                        <a:pt x="14" y="3"/>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661" name="Group 1114"/>
              <p:cNvGrpSpPr>
                <a:grpSpLocks/>
              </p:cNvGrpSpPr>
              <p:nvPr/>
            </p:nvGrpSpPr>
            <p:grpSpPr bwMode="auto">
              <a:xfrm>
                <a:off x="2424" y="1933"/>
                <a:ext cx="79" cy="130"/>
                <a:chOff x="2424" y="1933"/>
                <a:chExt cx="79" cy="130"/>
              </a:xfrm>
            </p:grpSpPr>
            <p:sp>
              <p:nvSpPr>
                <p:cNvPr id="561240" name="Freeform 1112"/>
                <p:cNvSpPr>
                  <a:spLocks/>
                </p:cNvSpPr>
                <p:nvPr/>
              </p:nvSpPr>
              <p:spPr bwMode="auto">
                <a:xfrm>
                  <a:off x="2456" y="1933"/>
                  <a:ext cx="47" cy="130"/>
                </a:xfrm>
                <a:custGeom>
                  <a:avLst/>
                  <a:gdLst/>
                  <a:ahLst/>
                  <a:cxnLst>
                    <a:cxn ang="0">
                      <a:pos x="8" y="101"/>
                    </a:cxn>
                    <a:cxn ang="0">
                      <a:pos x="8" y="130"/>
                    </a:cxn>
                    <a:cxn ang="0">
                      <a:pos x="11" y="126"/>
                    </a:cxn>
                    <a:cxn ang="0">
                      <a:pos x="22" y="123"/>
                    </a:cxn>
                    <a:cxn ang="0">
                      <a:pos x="29" y="119"/>
                    </a:cxn>
                    <a:cxn ang="0">
                      <a:pos x="33" y="108"/>
                    </a:cxn>
                    <a:cxn ang="0">
                      <a:pos x="37" y="97"/>
                    </a:cxn>
                    <a:cxn ang="0">
                      <a:pos x="40" y="83"/>
                    </a:cxn>
                    <a:cxn ang="0">
                      <a:pos x="47" y="47"/>
                    </a:cxn>
                    <a:cxn ang="0">
                      <a:pos x="47" y="0"/>
                    </a:cxn>
                    <a:cxn ang="0">
                      <a:pos x="18" y="0"/>
                    </a:cxn>
                    <a:cxn ang="0">
                      <a:pos x="18" y="47"/>
                    </a:cxn>
                    <a:cxn ang="0">
                      <a:pos x="11" y="83"/>
                    </a:cxn>
                    <a:cxn ang="0">
                      <a:pos x="8" y="97"/>
                    </a:cxn>
                    <a:cxn ang="0">
                      <a:pos x="4" y="108"/>
                    </a:cxn>
                    <a:cxn ang="0">
                      <a:pos x="18" y="108"/>
                    </a:cxn>
                    <a:cxn ang="0">
                      <a:pos x="8" y="97"/>
                    </a:cxn>
                    <a:cxn ang="0">
                      <a:pos x="0" y="101"/>
                    </a:cxn>
                    <a:cxn ang="0">
                      <a:pos x="11" y="112"/>
                    </a:cxn>
                    <a:cxn ang="0">
                      <a:pos x="11" y="97"/>
                    </a:cxn>
                    <a:cxn ang="0">
                      <a:pos x="8" y="101"/>
                    </a:cxn>
                  </a:cxnLst>
                  <a:rect l="0" t="0" r="r" b="b"/>
                  <a:pathLst>
                    <a:path w="47" h="130">
                      <a:moveTo>
                        <a:pt x="8" y="101"/>
                      </a:moveTo>
                      <a:lnTo>
                        <a:pt x="8" y="130"/>
                      </a:lnTo>
                      <a:lnTo>
                        <a:pt x="11" y="126"/>
                      </a:lnTo>
                      <a:lnTo>
                        <a:pt x="22" y="123"/>
                      </a:lnTo>
                      <a:lnTo>
                        <a:pt x="29" y="119"/>
                      </a:lnTo>
                      <a:lnTo>
                        <a:pt x="33" y="108"/>
                      </a:lnTo>
                      <a:lnTo>
                        <a:pt x="37" y="97"/>
                      </a:lnTo>
                      <a:lnTo>
                        <a:pt x="40" y="83"/>
                      </a:lnTo>
                      <a:lnTo>
                        <a:pt x="47" y="47"/>
                      </a:lnTo>
                      <a:lnTo>
                        <a:pt x="47" y="0"/>
                      </a:lnTo>
                      <a:lnTo>
                        <a:pt x="18" y="0"/>
                      </a:lnTo>
                      <a:lnTo>
                        <a:pt x="18" y="47"/>
                      </a:lnTo>
                      <a:lnTo>
                        <a:pt x="11" y="83"/>
                      </a:lnTo>
                      <a:lnTo>
                        <a:pt x="8" y="97"/>
                      </a:lnTo>
                      <a:lnTo>
                        <a:pt x="4" y="108"/>
                      </a:lnTo>
                      <a:lnTo>
                        <a:pt x="18" y="108"/>
                      </a:lnTo>
                      <a:lnTo>
                        <a:pt x="8" y="97"/>
                      </a:lnTo>
                      <a:lnTo>
                        <a:pt x="0" y="101"/>
                      </a:lnTo>
                      <a:lnTo>
                        <a:pt x="11" y="112"/>
                      </a:lnTo>
                      <a:lnTo>
                        <a:pt x="11" y="97"/>
                      </a:lnTo>
                      <a:lnTo>
                        <a:pt x="8" y="10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41" name="Freeform 1113"/>
                <p:cNvSpPr>
                  <a:spLocks/>
                </p:cNvSpPr>
                <p:nvPr/>
              </p:nvSpPr>
              <p:spPr bwMode="auto">
                <a:xfrm>
                  <a:off x="2424" y="1933"/>
                  <a:ext cx="47" cy="130"/>
                </a:xfrm>
                <a:custGeom>
                  <a:avLst/>
                  <a:gdLst/>
                  <a:ahLst/>
                  <a:cxnLst>
                    <a:cxn ang="0">
                      <a:pos x="40" y="130"/>
                    </a:cxn>
                    <a:cxn ang="0">
                      <a:pos x="40" y="101"/>
                    </a:cxn>
                    <a:cxn ang="0">
                      <a:pos x="36" y="97"/>
                    </a:cxn>
                    <a:cxn ang="0">
                      <a:pos x="36" y="112"/>
                    </a:cxn>
                    <a:cxn ang="0">
                      <a:pos x="47" y="101"/>
                    </a:cxn>
                    <a:cxn ang="0">
                      <a:pos x="40" y="97"/>
                    </a:cxn>
                    <a:cxn ang="0">
                      <a:pos x="36" y="86"/>
                    </a:cxn>
                    <a:cxn ang="0">
                      <a:pos x="25" y="97"/>
                    </a:cxn>
                    <a:cxn ang="0">
                      <a:pos x="40" y="97"/>
                    </a:cxn>
                    <a:cxn ang="0">
                      <a:pos x="36" y="83"/>
                    </a:cxn>
                    <a:cxn ang="0">
                      <a:pos x="32" y="47"/>
                    </a:cxn>
                    <a:cxn ang="0">
                      <a:pos x="29" y="0"/>
                    </a:cxn>
                    <a:cxn ang="0">
                      <a:pos x="0" y="0"/>
                    </a:cxn>
                    <a:cxn ang="0">
                      <a:pos x="3" y="47"/>
                    </a:cxn>
                    <a:cxn ang="0">
                      <a:pos x="7" y="83"/>
                    </a:cxn>
                    <a:cxn ang="0">
                      <a:pos x="11" y="97"/>
                    </a:cxn>
                    <a:cxn ang="0">
                      <a:pos x="14" y="108"/>
                    </a:cxn>
                    <a:cxn ang="0">
                      <a:pos x="18" y="119"/>
                    </a:cxn>
                    <a:cxn ang="0">
                      <a:pos x="25" y="123"/>
                    </a:cxn>
                    <a:cxn ang="0">
                      <a:pos x="36" y="126"/>
                    </a:cxn>
                    <a:cxn ang="0">
                      <a:pos x="40" y="130"/>
                    </a:cxn>
                  </a:cxnLst>
                  <a:rect l="0" t="0" r="r" b="b"/>
                  <a:pathLst>
                    <a:path w="47" h="130">
                      <a:moveTo>
                        <a:pt x="40" y="130"/>
                      </a:moveTo>
                      <a:lnTo>
                        <a:pt x="40" y="101"/>
                      </a:lnTo>
                      <a:lnTo>
                        <a:pt x="36" y="97"/>
                      </a:lnTo>
                      <a:lnTo>
                        <a:pt x="36" y="112"/>
                      </a:lnTo>
                      <a:lnTo>
                        <a:pt x="47" y="101"/>
                      </a:lnTo>
                      <a:lnTo>
                        <a:pt x="40" y="97"/>
                      </a:lnTo>
                      <a:lnTo>
                        <a:pt x="36" y="86"/>
                      </a:lnTo>
                      <a:lnTo>
                        <a:pt x="25" y="97"/>
                      </a:lnTo>
                      <a:lnTo>
                        <a:pt x="40" y="97"/>
                      </a:lnTo>
                      <a:lnTo>
                        <a:pt x="36" y="83"/>
                      </a:lnTo>
                      <a:lnTo>
                        <a:pt x="32" y="47"/>
                      </a:lnTo>
                      <a:lnTo>
                        <a:pt x="29" y="0"/>
                      </a:lnTo>
                      <a:lnTo>
                        <a:pt x="0" y="0"/>
                      </a:lnTo>
                      <a:lnTo>
                        <a:pt x="3" y="47"/>
                      </a:lnTo>
                      <a:lnTo>
                        <a:pt x="7" y="83"/>
                      </a:lnTo>
                      <a:lnTo>
                        <a:pt x="11" y="97"/>
                      </a:lnTo>
                      <a:lnTo>
                        <a:pt x="14" y="108"/>
                      </a:lnTo>
                      <a:lnTo>
                        <a:pt x="18" y="119"/>
                      </a:lnTo>
                      <a:lnTo>
                        <a:pt x="25" y="123"/>
                      </a:lnTo>
                      <a:lnTo>
                        <a:pt x="36" y="126"/>
                      </a:lnTo>
                      <a:lnTo>
                        <a:pt x="40" y="13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39650" name="Group 1122"/>
            <p:cNvGrpSpPr>
              <a:grpSpLocks/>
            </p:cNvGrpSpPr>
            <p:nvPr/>
          </p:nvGrpSpPr>
          <p:grpSpPr bwMode="auto">
            <a:xfrm>
              <a:off x="2424" y="1741"/>
              <a:ext cx="177" cy="322"/>
              <a:chOff x="2424" y="1741"/>
              <a:chExt cx="177" cy="322"/>
            </a:xfrm>
          </p:grpSpPr>
          <p:grpSp>
            <p:nvGrpSpPr>
              <p:cNvPr id="39654" name="Group 1118"/>
              <p:cNvGrpSpPr>
                <a:grpSpLocks/>
              </p:cNvGrpSpPr>
              <p:nvPr/>
            </p:nvGrpSpPr>
            <p:grpSpPr bwMode="auto">
              <a:xfrm>
                <a:off x="2424" y="1741"/>
                <a:ext cx="177" cy="202"/>
                <a:chOff x="2424" y="1741"/>
                <a:chExt cx="177" cy="202"/>
              </a:xfrm>
            </p:grpSpPr>
            <p:sp>
              <p:nvSpPr>
                <p:cNvPr id="561244" name="Freeform 1116"/>
                <p:cNvSpPr>
                  <a:spLocks/>
                </p:cNvSpPr>
                <p:nvPr/>
              </p:nvSpPr>
              <p:spPr bwMode="auto">
                <a:xfrm>
                  <a:off x="2424" y="1741"/>
                  <a:ext cx="87" cy="202"/>
                </a:xfrm>
                <a:custGeom>
                  <a:avLst/>
                  <a:gdLst/>
                  <a:ahLst/>
                  <a:cxnLst>
                    <a:cxn ang="0">
                      <a:pos x="87" y="29"/>
                    </a:cxn>
                    <a:cxn ang="0">
                      <a:pos x="87" y="0"/>
                    </a:cxn>
                    <a:cxn ang="0">
                      <a:pos x="72" y="3"/>
                    </a:cxn>
                    <a:cxn ang="0">
                      <a:pos x="61" y="7"/>
                    </a:cxn>
                    <a:cxn ang="0">
                      <a:pos x="47" y="18"/>
                    </a:cxn>
                    <a:cxn ang="0">
                      <a:pos x="36" y="36"/>
                    </a:cxn>
                    <a:cxn ang="0">
                      <a:pos x="25" y="58"/>
                    </a:cxn>
                    <a:cxn ang="0">
                      <a:pos x="21" y="68"/>
                    </a:cxn>
                    <a:cxn ang="0">
                      <a:pos x="11" y="97"/>
                    </a:cxn>
                    <a:cxn ang="0">
                      <a:pos x="7" y="130"/>
                    </a:cxn>
                    <a:cxn ang="0">
                      <a:pos x="0" y="202"/>
                    </a:cxn>
                    <a:cxn ang="0">
                      <a:pos x="29" y="202"/>
                    </a:cxn>
                    <a:cxn ang="0">
                      <a:pos x="36" y="130"/>
                    </a:cxn>
                    <a:cxn ang="0">
                      <a:pos x="40" y="97"/>
                    </a:cxn>
                    <a:cxn ang="0">
                      <a:pos x="50" y="68"/>
                    </a:cxn>
                    <a:cxn ang="0">
                      <a:pos x="36" y="68"/>
                    </a:cxn>
                    <a:cxn ang="0">
                      <a:pos x="47" y="79"/>
                    </a:cxn>
                    <a:cxn ang="0">
                      <a:pos x="58" y="58"/>
                    </a:cxn>
                    <a:cxn ang="0">
                      <a:pos x="69" y="39"/>
                    </a:cxn>
                    <a:cxn ang="0">
                      <a:pos x="83" y="29"/>
                    </a:cxn>
                    <a:cxn ang="0">
                      <a:pos x="72" y="18"/>
                    </a:cxn>
                    <a:cxn ang="0">
                      <a:pos x="72" y="32"/>
                    </a:cxn>
                    <a:cxn ang="0">
                      <a:pos x="87" y="29"/>
                    </a:cxn>
                  </a:cxnLst>
                  <a:rect l="0" t="0" r="r" b="b"/>
                  <a:pathLst>
                    <a:path w="87" h="202">
                      <a:moveTo>
                        <a:pt x="87" y="29"/>
                      </a:moveTo>
                      <a:lnTo>
                        <a:pt x="87" y="0"/>
                      </a:lnTo>
                      <a:lnTo>
                        <a:pt x="72" y="3"/>
                      </a:lnTo>
                      <a:lnTo>
                        <a:pt x="61" y="7"/>
                      </a:lnTo>
                      <a:lnTo>
                        <a:pt x="47" y="18"/>
                      </a:lnTo>
                      <a:lnTo>
                        <a:pt x="36" y="36"/>
                      </a:lnTo>
                      <a:lnTo>
                        <a:pt x="25" y="58"/>
                      </a:lnTo>
                      <a:lnTo>
                        <a:pt x="21" y="68"/>
                      </a:lnTo>
                      <a:lnTo>
                        <a:pt x="11" y="97"/>
                      </a:lnTo>
                      <a:lnTo>
                        <a:pt x="7" y="130"/>
                      </a:lnTo>
                      <a:lnTo>
                        <a:pt x="0" y="202"/>
                      </a:lnTo>
                      <a:lnTo>
                        <a:pt x="29" y="202"/>
                      </a:lnTo>
                      <a:lnTo>
                        <a:pt x="36" y="130"/>
                      </a:lnTo>
                      <a:lnTo>
                        <a:pt x="40" y="97"/>
                      </a:lnTo>
                      <a:lnTo>
                        <a:pt x="50" y="68"/>
                      </a:lnTo>
                      <a:lnTo>
                        <a:pt x="36" y="68"/>
                      </a:lnTo>
                      <a:lnTo>
                        <a:pt x="47" y="79"/>
                      </a:lnTo>
                      <a:lnTo>
                        <a:pt x="58" y="58"/>
                      </a:lnTo>
                      <a:lnTo>
                        <a:pt x="69" y="39"/>
                      </a:lnTo>
                      <a:lnTo>
                        <a:pt x="83" y="29"/>
                      </a:lnTo>
                      <a:lnTo>
                        <a:pt x="72" y="18"/>
                      </a:lnTo>
                      <a:lnTo>
                        <a:pt x="72" y="32"/>
                      </a:lnTo>
                      <a:lnTo>
                        <a:pt x="87"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45" name="Freeform 1117"/>
                <p:cNvSpPr>
                  <a:spLocks/>
                </p:cNvSpPr>
                <p:nvPr/>
              </p:nvSpPr>
              <p:spPr bwMode="auto">
                <a:xfrm>
                  <a:off x="2514" y="1741"/>
                  <a:ext cx="87" cy="202"/>
                </a:xfrm>
                <a:custGeom>
                  <a:avLst/>
                  <a:gdLst/>
                  <a:ahLst/>
                  <a:cxnLst>
                    <a:cxn ang="0">
                      <a:pos x="0" y="0"/>
                    </a:cxn>
                    <a:cxn ang="0">
                      <a:pos x="0" y="29"/>
                    </a:cxn>
                    <a:cxn ang="0">
                      <a:pos x="15" y="32"/>
                    </a:cxn>
                    <a:cxn ang="0">
                      <a:pos x="15" y="18"/>
                    </a:cxn>
                    <a:cxn ang="0">
                      <a:pos x="4" y="29"/>
                    </a:cxn>
                    <a:cxn ang="0">
                      <a:pos x="18" y="39"/>
                    </a:cxn>
                    <a:cxn ang="0">
                      <a:pos x="29" y="58"/>
                    </a:cxn>
                    <a:cxn ang="0">
                      <a:pos x="40" y="79"/>
                    </a:cxn>
                    <a:cxn ang="0">
                      <a:pos x="51" y="68"/>
                    </a:cxn>
                    <a:cxn ang="0">
                      <a:pos x="36" y="68"/>
                    </a:cxn>
                    <a:cxn ang="0">
                      <a:pos x="47" y="97"/>
                    </a:cxn>
                    <a:cxn ang="0">
                      <a:pos x="51" y="130"/>
                    </a:cxn>
                    <a:cxn ang="0">
                      <a:pos x="58" y="202"/>
                    </a:cxn>
                    <a:cxn ang="0">
                      <a:pos x="87" y="202"/>
                    </a:cxn>
                    <a:cxn ang="0">
                      <a:pos x="80" y="130"/>
                    </a:cxn>
                    <a:cxn ang="0">
                      <a:pos x="76" y="97"/>
                    </a:cxn>
                    <a:cxn ang="0">
                      <a:pos x="65" y="68"/>
                    </a:cxn>
                    <a:cxn ang="0">
                      <a:pos x="62" y="58"/>
                    </a:cxn>
                    <a:cxn ang="0">
                      <a:pos x="51" y="36"/>
                    </a:cxn>
                    <a:cxn ang="0">
                      <a:pos x="40" y="18"/>
                    </a:cxn>
                    <a:cxn ang="0">
                      <a:pos x="26" y="7"/>
                    </a:cxn>
                    <a:cxn ang="0">
                      <a:pos x="15" y="3"/>
                    </a:cxn>
                    <a:cxn ang="0">
                      <a:pos x="0" y="0"/>
                    </a:cxn>
                  </a:cxnLst>
                  <a:rect l="0" t="0" r="r" b="b"/>
                  <a:pathLst>
                    <a:path w="87" h="202">
                      <a:moveTo>
                        <a:pt x="0" y="0"/>
                      </a:moveTo>
                      <a:lnTo>
                        <a:pt x="0" y="29"/>
                      </a:lnTo>
                      <a:lnTo>
                        <a:pt x="15" y="32"/>
                      </a:lnTo>
                      <a:lnTo>
                        <a:pt x="15" y="18"/>
                      </a:lnTo>
                      <a:lnTo>
                        <a:pt x="4" y="29"/>
                      </a:lnTo>
                      <a:lnTo>
                        <a:pt x="18" y="39"/>
                      </a:lnTo>
                      <a:lnTo>
                        <a:pt x="29" y="58"/>
                      </a:lnTo>
                      <a:lnTo>
                        <a:pt x="40" y="79"/>
                      </a:lnTo>
                      <a:lnTo>
                        <a:pt x="51" y="68"/>
                      </a:lnTo>
                      <a:lnTo>
                        <a:pt x="36" y="68"/>
                      </a:lnTo>
                      <a:lnTo>
                        <a:pt x="47" y="97"/>
                      </a:lnTo>
                      <a:lnTo>
                        <a:pt x="51" y="130"/>
                      </a:lnTo>
                      <a:lnTo>
                        <a:pt x="58" y="202"/>
                      </a:lnTo>
                      <a:lnTo>
                        <a:pt x="87" y="202"/>
                      </a:lnTo>
                      <a:lnTo>
                        <a:pt x="80" y="130"/>
                      </a:lnTo>
                      <a:lnTo>
                        <a:pt x="76" y="97"/>
                      </a:lnTo>
                      <a:lnTo>
                        <a:pt x="65" y="68"/>
                      </a:lnTo>
                      <a:lnTo>
                        <a:pt x="62" y="58"/>
                      </a:lnTo>
                      <a:lnTo>
                        <a:pt x="51" y="36"/>
                      </a:lnTo>
                      <a:lnTo>
                        <a:pt x="40" y="18"/>
                      </a:lnTo>
                      <a:lnTo>
                        <a:pt x="26" y="7"/>
                      </a:lnTo>
                      <a:lnTo>
                        <a:pt x="15" y="3"/>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655" name="Group 1121"/>
              <p:cNvGrpSpPr>
                <a:grpSpLocks/>
              </p:cNvGrpSpPr>
              <p:nvPr/>
            </p:nvGrpSpPr>
            <p:grpSpPr bwMode="auto">
              <a:xfrm>
                <a:off x="2522" y="1933"/>
                <a:ext cx="79" cy="130"/>
                <a:chOff x="2522" y="1933"/>
                <a:chExt cx="79" cy="130"/>
              </a:xfrm>
            </p:grpSpPr>
            <p:sp>
              <p:nvSpPr>
                <p:cNvPr id="561247" name="Freeform 1119"/>
                <p:cNvSpPr>
                  <a:spLocks/>
                </p:cNvSpPr>
                <p:nvPr/>
              </p:nvSpPr>
              <p:spPr bwMode="auto">
                <a:xfrm>
                  <a:off x="2554" y="1933"/>
                  <a:ext cx="47" cy="130"/>
                </a:xfrm>
                <a:custGeom>
                  <a:avLst/>
                  <a:gdLst/>
                  <a:ahLst/>
                  <a:cxnLst>
                    <a:cxn ang="0">
                      <a:pos x="7" y="101"/>
                    </a:cxn>
                    <a:cxn ang="0">
                      <a:pos x="7" y="130"/>
                    </a:cxn>
                    <a:cxn ang="0">
                      <a:pos x="11" y="126"/>
                    </a:cxn>
                    <a:cxn ang="0">
                      <a:pos x="22" y="123"/>
                    </a:cxn>
                    <a:cxn ang="0">
                      <a:pos x="29" y="119"/>
                    </a:cxn>
                    <a:cxn ang="0">
                      <a:pos x="33" y="108"/>
                    </a:cxn>
                    <a:cxn ang="0">
                      <a:pos x="36" y="97"/>
                    </a:cxn>
                    <a:cxn ang="0">
                      <a:pos x="40" y="83"/>
                    </a:cxn>
                    <a:cxn ang="0">
                      <a:pos x="47" y="47"/>
                    </a:cxn>
                    <a:cxn ang="0">
                      <a:pos x="47" y="0"/>
                    </a:cxn>
                    <a:cxn ang="0">
                      <a:pos x="18" y="0"/>
                    </a:cxn>
                    <a:cxn ang="0">
                      <a:pos x="18" y="47"/>
                    </a:cxn>
                    <a:cxn ang="0">
                      <a:pos x="11" y="83"/>
                    </a:cxn>
                    <a:cxn ang="0">
                      <a:pos x="7" y="97"/>
                    </a:cxn>
                    <a:cxn ang="0">
                      <a:pos x="4" y="108"/>
                    </a:cxn>
                    <a:cxn ang="0">
                      <a:pos x="18" y="108"/>
                    </a:cxn>
                    <a:cxn ang="0">
                      <a:pos x="7" y="97"/>
                    </a:cxn>
                    <a:cxn ang="0">
                      <a:pos x="0" y="101"/>
                    </a:cxn>
                    <a:cxn ang="0">
                      <a:pos x="11" y="112"/>
                    </a:cxn>
                    <a:cxn ang="0">
                      <a:pos x="11" y="97"/>
                    </a:cxn>
                    <a:cxn ang="0">
                      <a:pos x="7" y="101"/>
                    </a:cxn>
                  </a:cxnLst>
                  <a:rect l="0" t="0" r="r" b="b"/>
                  <a:pathLst>
                    <a:path w="47" h="130">
                      <a:moveTo>
                        <a:pt x="7" y="101"/>
                      </a:moveTo>
                      <a:lnTo>
                        <a:pt x="7" y="130"/>
                      </a:lnTo>
                      <a:lnTo>
                        <a:pt x="11" y="126"/>
                      </a:lnTo>
                      <a:lnTo>
                        <a:pt x="22" y="123"/>
                      </a:lnTo>
                      <a:lnTo>
                        <a:pt x="29" y="119"/>
                      </a:lnTo>
                      <a:lnTo>
                        <a:pt x="33" y="108"/>
                      </a:lnTo>
                      <a:lnTo>
                        <a:pt x="36" y="97"/>
                      </a:lnTo>
                      <a:lnTo>
                        <a:pt x="40" y="83"/>
                      </a:lnTo>
                      <a:lnTo>
                        <a:pt x="47" y="47"/>
                      </a:lnTo>
                      <a:lnTo>
                        <a:pt x="47" y="0"/>
                      </a:lnTo>
                      <a:lnTo>
                        <a:pt x="18" y="0"/>
                      </a:lnTo>
                      <a:lnTo>
                        <a:pt x="18" y="47"/>
                      </a:lnTo>
                      <a:lnTo>
                        <a:pt x="11" y="83"/>
                      </a:lnTo>
                      <a:lnTo>
                        <a:pt x="7" y="97"/>
                      </a:lnTo>
                      <a:lnTo>
                        <a:pt x="4" y="108"/>
                      </a:lnTo>
                      <a:lnTo>
                        <a:pt x="18" y="108"/>
                      </a:lnTo>
                      <a:lnTo>
                        <a:pt x="7" y="97"/>
                      </a:lnTo>
                      <a:lnTo>
                        <a:pt x="0" y="101"/>
                      </a:lnTo>
                      <a:lnTo>
                        <a:pt x="11" y="112"/>
                      </a:lnTo>
                      <a:lnTo>
                        <a:pt x="11" y="97"/>
                      </a:lnTo>
                      <a:lnTo>
                        <a:pt x="7" y="10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48" name="Freeform 1120"/>
                <p:cNvSpPr>
                  <a:spLocks/>
                </p:cNvSpPr>
                <p:nvPr/>
              </p:nvSpPr>
              <p:spPr bwMode="auto">
                <a:xfrm>
                  <a:off x="2522" y="1933"/>
                  <a:ext cx="47" cy="130"/>
                </a:xfrm>
                <a:custGeom>
                  <a:avLst/>
                  <a:gdLst/>
                  <a:ahLst/>
                  <a:cxnLst>
                    <a:cxn ang="0">
                      <a:pos x="39" y="130"/>
                    </a:cxn>
                    <a:cxn ang="0">
                      <a:pos x="39" y="101"/>
                    </a:cxn>
                    <a:cxn ang="0">
                      <a:pos x="36" y="97"/>
                    </a:cxn>
                    <a:cxn ang="0">
                      <a:pos x="36" y="112"/>
                    </a:cxn>
                    <a:cxn ang="0">
                      <a:pos x="47" y="101"/>
                    </a:cxn>
                    <a:cxn ang="0">
                      <a:pos x="39" y="97"/>
                    </a:cxn>
                    <a:cxn ang="0">
                      <a:pos x="36" y="86"/>
                    </a:cxn>
                    <a:cxn ang="0">
                      <a:pos x="25" y="97"/>
                    </a:cxn>
                    <a:cxn ang="0">
                      <a:pos x="39" y="97"/>
                    </a:cxn>
                    <a:cxn ang="0">
                      <a:pos x="36" y="83"/>
                    </a:cxn>
                    <a:cxn ang="0">
                      <a:pos x="32" y="47"/>
                    </a:cxn>
                    <a:cxn ang="0">
                      <a:pos x="28" y="0"/>
                    </a:cxn>
                    <a:cxn ang="0">
                      <a:pos x="0" y="0"/>
                    </a:cxn>
                    <a:cxn ang="0">
                      <a:pos x="3" y="47"/>
                    </a:cxn>
                    <a:cxn ang="0">
                      <a:pos x="7" y="83"/>
                    </a:cxn>
                    <a:cxn ang="0">
                      <a:pos x="10" y="97"/>
                    </a:cxn>
                    <a:cxn ang="0">
                      <a:pos x="14" y="108"/>
                    </a:cxn>
                    <a:cxn ang="0">
                      <a:pos x="18" y="119"/>
                    </a:cxn>
                    <a:cxn ang="0">
                      <a:pos x="25" y="123"/>
                    </a:cxn>
                    <a:cxn ang="0">
                      <a:pos x="36" y="126"/>
                    </a:cxn>
                    <a:cxn ang="0">
                      <a:pos x="39" y="130"/>
                    </a:cxn>
                  </a:cxnLst>
                  <a:rect l="0" t="0" r="r" b="b"/>
                  <a:pathLst>
                    <a:path w="47" h="130">
                      <a:moveTo>
                        <a:pt x="39" y="130"/>
                      </a:moveTo>
                      <a:lnTo>
                        <a:pt x="39" y="101"/>
                      </a:lnTo>
                      <a:lnTo>
                        <a:pt x="36" y="97"/>
                      </a:lnTo>
                      <a:lnTo>
                        <a:pt x="36" y="112"/>
                      </a:lnTo>
                      <a:lnTo>
                        <a:pt x="47" y="101"/>
                      </a:lnTo>
                      <a:lnTo>
                        <a:pt x="39" y="97"/>
                      </a:lnTo>
                      <a:lnTo>
                        <a:pt x="36" y="86"/>
                      </a:lnTo>
                      <a:lnTo>
                        <a:pt x="25" y="97"/>
                      </a:lnTo>
                      <a:lnTo>
                        <a:pt x="39" y="97"/>
                      </a:lnTo>
                      <a:lnTo>
                        <a:pt x="36" y="83"/>
                      </a:lnTo>
                      <a:lnTo>
                        <a:pt x="32" y="47"/>
                      </a:lnTo>
                      <a:lnTo>
                        <a:pt x="28" y="0"/>
                      </a:lnTo>
                      <a:lnTo>
                        <a:pt x="0" y="0"/>
                      </a:lnTo>
                      <a:lnTo>
                        <a:pt x="3" y="47"/>
                      </a:lnTo>
                      <a:lnTo>
                        <a:pt x="7" y="83"/>
                      </a:lnTo>
                      <a:lnTo>
                        <a:pt x="10" y="97"/>
                      </a:lnTo>
                      <a:lnTo>
                        <a:pt x="14" y="108"/>
                      </a:lnTo>
                      <a:lnTo>
                        <a:pt x="18" y="119"/>
                      </a:lnTo>
                      <a:lnTo>
                        <a:pt x="25" y="123"/>
                      </a:lnTo>
                      <a:lnTo>
                        <a:pt x="36" y="126"/>
                      </a:lnTo>
                      <a:lnTo>
                        <a:pt x="39" y="13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39651" name="Group 1125"/>
            <p:cNvGrpSpPr>
              <a:grpSpLocks/>
            </p:cNvGrpSpPr>
            <p:nvPr/>
          </p:nvGrpSpPr>
          <p:grpSpPr bwMode="auto">
            <a:xfrm>
              <a:off x="2522" y="1737"/>
              <a:ext cx="177" cy="206"/>
              <a:chOff x="2522" y="1737"/>
              <a:chExt cx="177" cy="206"/>
            </a:xfrm>
          </p:grpSpPr>
          <p:sp>
            <p:nvSpPr>
              <p:cNvPr id="561251" name="Freeform 1123"/>
              <p:cNvSpPr>
                <a:spLocks/>
              </p:cNvSpPr>
              <p:nvPr/>
            </p:nvSpPr>
            <p:spPr bwMode="auto">
              <a:xfrm>
                <a:off x="2522" y="1737"/>
                <a:ext cx="86" cy="206"/>
              </a:xfrm>
              <a:custGeom>
                <a:avLst/>
                <a:gdLst/>
                <a:ahLst/>
                <a:cxnLst>
                  <a:cxn ang="0">
                    <a:pos x="86" y="29"/>
                  </a:cxn>
                  <a:cxn ang="0">
                    <a:pos x="86" y="0"/>
                  </a:cxn>
                  <a:cxn ang="0">
                    <a:pos x="72" y="4"/>
                  </a:cxn>
                  <a:cxn ang="0">
                    <a:pos x="61" y="7"/>
                  </a:cxn>
                  <a:cxn ang="0">
                    <a:pos x="47" y="18"/>
                  </a:cxn>
                  <a:cxn ang="0">
                    <a:pos x="36" y="36"/>
                  </a:cxn>
                  <a:cxn ang="0">
                    <a:pos x="25" y="62"/>
                  </a:cxn>
                  <a:cxn ang="0">
                    <a:pos x="21" y="72"/>
                  </a:cxn>
                  <a:cxn ang="0">
                    <a:pos x="10" y="101"/>
                  </a:cxn>
                  <a:cxn ang="0">
                    <a:pos x="7" y="134"/>
                  </a:cxn>
                  <a:cxn ang="0">
                    <a:pos x="0" y="206"/>
                  </a:cxn>
                  <a:cxn ang="0">
                    <a:pos x="28" y="206"/>
                  </a:cxn>
                  <a:cxn ang="0">
                    <a:pos x="36" y="134"/>
                  </a:cxn>
                  <a:cxn ang="0">
                    <a:pos x="39" y="101"/>
                  </a:cxn>
                  <a:cxn ang="0">
                    <a:pos x="50" y="72"/>
                  </a:cxn>
                  <a:cxn ang="0">
                    <a:pos x="36" y="72"/>
                  </a:cxn>
                  <a:cxn ang="0">
                    <a:pos x="47" y="83"/>
                  </a:cxn>
                  <a:cxn ang="0">
                    <a:pos x="57" y="58"/>
                  </a:cxn>
                  <a:cxn ang="0">
                    <a:pos x="68" y="40"/>
                  </a:cxn>
                  <a:cxn ang="0">
                    <a:pos x="83" y="29"/>
                  </a:cxn>
                  <a:cxn ang="0">
                    <a:pos x="72" y="18"/>
                  </a:cxn>
                  <a:cxn ang="0">
                    <a:pos x="72" y="33"/>
                  </a:cxn>
                  <a:cxn ang="0">
                    <a:pos x="86" y="29"/>
                  </a:cxn>
                </a:cxnLst>
                <a:rect l="0" t="0" r="r" b="b"/>
                <a:pathLst>
                  <a:path w="86" h="206">
                    <a:moveTo>
                      <a:pt x="86" y="29"/>
                    </a:moveTo>
                    <a:lnTo>
                      <a:pt x="86" y="0"/>
                    </a:lnTo>
                    <a:lnTo>
                      <a:pt x="72" y="4"/>
                    </a:lnTo>
                    <a:lnTo>
                      <a:pt x="61" y="7"/>
                    </a:lnTo>
                    <a:lnTo>
                      <a:pt x="47" y="18"/>
                    </a:lnTo>
                    <a:lnTo>
                      <a:pt x="36" y="36"/>
                    </a:lnTo>
                    <a:lnTo>
                      <a:pt x="25" y="62"/>
                    </a:lnTo>
                    <a:lnTo>
                      <a:pt x="21" y="72"/>
                    </a:lnTo>
                    <a:lnTo>
                      <a:pt x="10" y="101"/>
                    </a:lnTo>
                    <a:lnTo>
                      <a:pt x="7" y="134"/>
                    </a:lnTo>
                    <a:lnTo>
                      <a:pt x="0" y="206"/>
                    </a:lnTo>
                    <a:lnTo>
                      <a:pt x="28" y="206"/>
                    </a:lnTo>
                    <a:lnTo>
                      <a:pt x="36" y="134"/>
                    </a:lnTo>
                    <a:lnTo>
                      <a:pt x="39" y="101"/>
                    </a:lnTo>
                    <a:lnTo>
                      <a:pt x="50" y="72"/>
                    </a:lnTo>
                    <a:lnTo>
                      <a:pt x="36" y="72"/>
                    </a:lnTo>
                    <a:lnTo>
                      <a:pt x="47" y="83"/>
                    </a:lnTo>
                    <a:lnTo>
                      <a:pt x="57" y="58"/>
                    </a:lnTo>
                    <a:lnTo>
                      <a:pt x="68" y="40"/>
                    </a:lnTo>
                    <a:lnTo>
                      <a:pt x="83" y="29"/>
                    </a:lnTo>
                    <a:lnTo>
                      <a:pt x="72" y="18"/>
                    </a:lnTo>
                    <a:lnTo>
                      <a:pt x="72" y="33"/>
                    </a:lnTo>
                    <a:lnTo>
                      <a:pt x="86"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52" name="Freeform 1124"/>
              <p:cNvSpPr>
                <a:spLocks/>
              </p:cNvSpPr>
              <p:nvPr/>
            </p:nvSpPr>
            <p:spPr bwMode="auto">
              <a:xfrm>
                <a:off x="2612" y="1737"/>
                <a:ext cx="87" cy="206"/>
              </a:xfrm>
              <a:custGeom>
                <a:avLst/>
                <a:gdLst/>
                <a:ahLst/>
                <a:cxnLst>
                  <a:cxn ang="0">
                    <a:pos x="0" y="0"/>
                  </a:cxn>
                  <a:cxn ang="0">
                    <a:pos x="0" y="29"/>
                  </a:cxn>
                  <a:cxn ang="0">
                    <a:pos x="15" y="33"/>
                  </a:cxn>
                  <a:cxn ang="0">
                    <a:pos x="15" y="18"/>
                  </a:cxn>
                  <a:cxn ang="0">
                    <a:pos x="4" y="29"/>
                  </a:cxn>
                  <a:cxn ang="0">
                    <a:pos x="18" y="40"/>
                  </a:cxn>
                  <a:cxn ang="0">
                    <a:pos x="29" y="58"/>
                  </a:cxn>
                  <a:cxn ang="0">
                    <a:pos x="40" y="83"/>
                  </a:cxn>
                  <a:cxn ang="0">
                    <a:pos x="51" y="72"/>
                  </a:cxn>
                  <a:cxn ang="0">
                    <a:pos x="36" y="72"/>
                  </a:cxn>
                  <a:cxn ang="0">
                    <a:pos x="47" y="101"/>
                  </a:cxn>
                  <a:cxn ang="0">
                    <a:pos x="51" y="134"/>
                  </a:cxn>
                  <a:cxn ang="0">
                    <a:pos x="58" y="206"/>
                  </a:cxn>
                  <a:cxn ang="0">
                    <a:pos x="87" y="206"/>
                  </a:cxn>
                  <a:cxn ang="0">
                    <a:pos x="80" y="134"/>
                  </a:cxn>
                  <a:cxn ang="0">
                    <a:pos x="76" y="101"/>
                  </a:cxn>
                  <a:cxn ang="0">
                    <a:pos x="65" y="72"/>
                  </a:cxn>
                  <a:cxn ang="0">
                    <a:pos x="62" y="62"/>
                  </a:cxn>
                  <a:cxn ang="0">
                    <a:pos x="51" y="36"/>
                  </a:cxn>
                  <a:cxn ang="0">
                    <a:pos x="40" y="18"/>
                  </a:cxn>
                  <a:cxn ang="0">
                    <a:pos x="25" y="7"/>
                  </a:cxn>
                  <a:cxn ang="0">
                    <a:pos x="15" y="4"/>
                  </a:cxn>
                  <a:cxn ang="0">
                    <a:pos x="0" y="0"/>
                  </a:cxn>
                </a:cxnLst>
                <a:rect l="0" t="0" r="r" b="b"/>
                <a:pathLst>
                  <a:path w="87" h="206">
                    <a:moveTo>
                      <a:pt x="0" y="0"/>
                    </a:moveTo>
                    <a:lnTo>
                      <a:pt x="0" y="29"/>
                    </a:lnTo>
                    <a:lnTo>
                      <a:pt x="15" y="33"/>
                    </a:lnTo>
                    <a:lnTo>
                      <a:pt x="15" y="18"/>
                    </a:lnTo>
                    <a:lnTo>
                      <a:pt x="4" y="29"/>
                    </a:lnTo>
                    <a:lnTo>
                      <a:pt x="18" y="40"/>
                    </a:lnTo>
                    <a:lnTo>
                      <a:pt x="29" y="58"/>
                    </a:lnTo>
                    <a:lnTo>
                      <a:pt x="40" y="83"/>
                    </a:lnTo>
                    <a:lnTo>
                      <a:pt x="51" y="72"/>
                    </a:lnTo>
                    <a:lnTo>
                      <a:pt x="36" y="72"/>
                    </a:lnTo>
                    <a:lnTo>
                      <a:pt x="47" y="101"/>
                    </a:lnTo>
                    <a:lnTo>
                      <a:pt x="51" y="134"/>
                    </a:lnTo>
                    <a:lnTo>
                      <a:pt x="58" y="206"/>
                    </a:lnTo>
                    <a:lnTo>
                      <a:pt x="87" y="206"/>
                    </a:lnTo>
                    <a:lnTo>
                      <a:pt x="80" y="134"/>
                    </a:lnTo>
                    <a:lnTo>
                      <a:pt x="76" y="101"/>
                    </a:lnTo>
                    <a:lnTo>
                      <a:pt x="65" y="72"/>
                    </a:lnTo>
                    <a:lnTo>
                      <a:pt x="62" y="62"/>
                    </a:lnTo>
                    <a:lnTo>
                      <a:pt x="51" y="36"/>
                    </a:lnTo>
                    <a:lnTo>
                      <a:pt x="40" y="18"/>
                    </a:lnTo>
                    <a:lnTo>
                      <a:pt x="25" y="7"/>
                    </a:lnTo>
                    <a:lnTo>
                      <a:pt x="15" y="4"/>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sp>
        <p:nvSpPr>
          <p:cNvPr id="561255" name="Rectangle 1127"/>
          <p:cNvSpPr>
            <a:spLocks noChangeArrowheads="1"/>
          </p:cNvSpPr>
          <p:nvPr/>
        </p:nvSpPr>
        <p:spPr bwMode="auto">
          <a:xfrm>
            <a:off x="2986088" y="2930525"/>
            <a:ext cx="46037" cy="338138"/>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56" name="Oval 1128"/>
          <p:cNvSpPr>
            <a:spLocks noChangeArrowheads="1"/>
          </p:cNvSpPr>
          <p:nvPr/>
        </p:nvSpPr>
        <p:spPr bwMode="auto">
          <a:xfrm>
            <a:off x="4422775" y="3038475"/>
            <a:ext cx="74613" cy="76200"/>
          </a:xfrm>
          <a:prstGeom prst="ellipse">
            <a:avLst/>
          </a:prstGeom>
          <a:solidFill>
            <a:srgbClr val="000000"/>
          </a:solidFill>
          <a:ln w="222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57" name="Oval 1129"/>
          <p:cNvSpPr>
            <a:spLocks noChangeArrowheads="1"/>
          </p:cNvSpPr>
          <p:nvPr/>
        </p:nvSpPr>
        <p:spPr bwMode="auto">
          <a:xfrm>
            <a:off x="2755900" y="2476500"/>
            <a:ext cx="109538" cy="107950"/>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58" name="Rectangle 1130"/>
          <p:cNvSpPr>
            <a:spLocks noChangeArrowheads="1"/>
          </p:cNvSpPr>
          <p:nvPr/>
        </p:nvSpPr>
        <p:spPr bwMode="auto">
          <a:xfrm>
            <a:off x="2203450" y="2544763"/>
            <a:ext cx="57150" cy="989012"/>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59" name="Rectangle 1131"/>
          <p:cNvSpPr>
            <a:spLocks noChangeArrowheads="1"/>
          </p:cNvSpPr>
          <p:nvPr/>
        </p:nvSpPr>
        <p:spPr bwMode="auto">
          <a:xfrm>
            <a:off x="2490788" y="2544763"/>
            <a:ext cx="58737" cy="989012"/>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0" name="Rectangle 1132"/>
          <p:cNvSpPr>
            <a:spLocks noChangeArrowheads="1"/>
          </p:cNvSpPr>
          <p:nvPr/>
        </p:nvSpPr>
        <p:spPr bwMode="auto">
          <a:xfrm>
            <a:off x="2778125" y="2544763"/>
            <a:ext cx="58738" cy="989012"/>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1" name="Oval 1133"/>
          <p:cNvSpPr>
            <a:spLocks noChangeArrowheads="1"/>
          </p:cNvSpPr>
          <p:nvPr/>
        </p:nvSpPr>
        <p:spPr bwMode="auto">
          <a:xfrm>
            <a:off x="2755900" y="3487738"/>
            <a:ext cx="109538" cy="103187"/>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2" name="Oval 1134"/>
          <p:cNvSpPr>
            <a:spLocks noChangeArrowheads="1"/>
          </p:cNvSpPr>
          <p:nvPr/>
        </p:nvSpPr>
        <p:spPr bwMode="auto">
          <a:xfrm>
            <a:off x="2468563" y="3487738"/>
            <a:ext cx="109537" cy="103187"/>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3" name="Oval 1135"/>
          <p:cNvSpPr>
            <a:spLocks noChangeArrowheads="1"/>
          </p:cNvSpPr>
          <p:nvPr/>
        </p:nvSpPr>
        <p:spPr bwMode="auto">
          <a:xfrm>
            <a:off x="2181225" y="3487738"/>
            <a:ext cx="109538" cy="103187"/>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4" name="Rectangle 1136"/>
          <p:cNvSpPr>
            <a:spLocks noChangeArrowheads="1"/>
          </p:cNvSpPr>
          <p:nvPr/>
        </p:nvSpPr>
        <p:spPr bwMode="auto">
          <a:xfrm>
            <a:off x="985838" y="2544763"/>
            <a:ext cx="57150"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5" name="Rectangle 1137"/>
          <p:cNvSpPr>
            <a:spLocks noChangeArrowheads="1"/>
          </p:cNvSpPr>
          <p:nvPr/>
        </p:nvSpPr>
        <p:spPr bwMode="auto">
          <a:xfrm>
            <a:off x="1273175" y="2544763"/>
            <a:ext cx="57150"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6" name="Oval 1138"/>
          <p:cNvSpPr>
            <a:spLocks noChangeArrowheads="1"/>
          </p:cNvSpPr>
          <p:nvPr/>
        </p:nvSpPr>
        <p:spPr bwMode="auto">
          <a:xfrm>
            <a:off x="1255713" y="3487738"/>
            <a:ext cx="103187" cy="103187"/>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7" name="Oval 1139"/>
          <p:cNvSpPr>
            <a:spLocks noChangeArrowheads="1"/>
          </p:cNvSpPr>
          <p:nvPr/>
        </p:nvSpPr>
        <p:spPr bwMode="auto">
          <a:xfrm>
            <a:off x="968375" y="3487738"/>
            <a:ext cx="103188" cy="103187"/>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8" name="Oval 1140"/>
          <p:cNvSpPr>
            <a:spLocks noChangeArrowheads="1"/>
          </p:cNvSpPr>
          <p:nvPr/>
        </p:nvSpPr>
        <p:spPr bwMode="auto">
          <a:xfrm>
            <a:off x="2468563" y="2476500"/>
            <a:ext cx="109537" cy="107950"/>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69" name="Oval 1141"/>
          <p:cNvSpPr>
            <a:spLocks noChangeArrowheads="1"/>
          </p:cNvSpPr>
          <p:nvPr/>
        </p:nvSpPr>
        <p:spPr bwMode="auto">
          <a:xfrm>
            <a:off x="2181225" y="2476500"/>
            <a:ext cx="109538" cy="107950"/>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0" name="Oval 1142"/>
          <p:cNvSpPr>
            <a:spLocks noChangeArrowheads="1"/>
          </p:cNvSpPr>
          <p:nvPr/>
        </p:nvSpPr>
        <p:spPr bwMode="auto">
          <a:xfrm>
            <a:off x="1255713" y="2476500"/>
            <a:ext cx="109537" cy="107950"/>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1" name="Oval 1143"/>
          <p:cNvSpPr>
            <a:spLocks noChangeArrowheads="1"/>
          </p:cNvSpPr>
          <p:nvPr/>
        </p:nvSpPr>
        <p:spPr bwMode="auto">
          <a:xfrm>
            <a:off x="962025" y="2476500"/>
            <a:ext cx="109538" cy="107950"/>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2" name="Rectangle 1144"/>
          <p:cNvSpPr>
            <a:spLocks noChangeArrowheads="1"/>
          </p:cNvSpPr>
          <p:nvPr/>
        </p:nvSpPr>
        <p:spPr bwMode="auto">
          <a:xfrm>
            <a:off x="2347913" y="1538288"/>
            <a:ext cx="57150" cy="989012"/>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3" name="Rectangle 1145"/>
          <p:cNvSpPr>
            <a:spLocks noChangeArrowheads="1"/>
          </p:cNvSpPr>
          <p:nvPr/>
        </p:nvSpPr>
        <p:spPr bwMode="auto">
          <a:xfrm>
            <a:off x="2635250" y="1538288"/>
            <a:ext cx="57150" cy="989012"/>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4" name="Rectangle 1146"/>
          <p:cNvSpPr>
            <a:spLocks noChangeArrowheads="1"/>
          </p:cNvSpPr>
          <p:nvPr/>
        </p:nvSpPr>
        <p:spPr bwMode="auto">
          <a:xfrm>
            <a:off x="2922588" y="1538288"/>
            <a:ext cx="57150" cy="989012"/>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5" name="Oval 1147"/>
          <p:cNvSpPr>
            <a:spLocks noChangeArrowheads="1"/>
          </p:cNvSpPr>
          <p:nvPr/>
        </p:nvSpPr>
        <p:spPr bwMode="auto">
          <a:xfrm>
            <a:off x="2898775" y="2481263"/>
            <a:ext cx="109538" cy="103187"/>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6" name="Oval 1148"/>
          <p:cNvSpPr>
            <a:spLocks noChangeArrowheads="1"/>
          </p:cNvSpPr>
          <p:nvPr/>
        </p:nvSpPr>
        <p:spPr bwMode="auto">
          <a:xfrm>
            <a:off x="2611438" y="2481263"/>
            <a:ext cx="109537" cy="103187"/>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7" name="Oval 1149"/>
          <p:cNvSpPr>
            <a:spLocks noChangeArrowheads="1"/>
          </p:cNvSpPr>
          <p:nvPr/>
        </p:nvSpPr>
        <p:spPr bwMode="auto">
          <a:xfrm>
            <a:off x="2324100" y="2481263"/>
            <a:ext cx="109538" cy="103187"/>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8" name="Rectangle 1150"/>
          <p:cNvSpPr>
            <a:spLocks noChangeArrowheads="1"/>
          </p:cNvSpPr>
          <p:nvPr/>
        </p:nvSpPr>
        <p:spPr bwMode="auto">
          <a:xfrm>
            <a:off x="2347913" y="3533775"/>
            <a:ext cx="57150" cy="993775"/>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79" name="Rectangle 1151"/>
          <p:cNvSpPr>
            <a:spLocks noChangeArrowheads="1"/>
          </p:cNvSpPr>
          <p:nvPr/>
        </p:nvSpPr>
        <p:spPr bwMode="auto">
          <a:xfrm>
            <a:off x="2635250" y="3533775"/>
            <a:ext cx="57150" cy="993775"/>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0" name="Rectangle 1152"/>
          <p:cNvSpPr>
            <a:spLocks noChangeArrowheads="1"/>
          </p:cNvSpPr>
          <p:nvPr/>
        </p:nvSpPr>
        <p:spPr bwMode="auto">
          <a:xfrm>
            <a:off x="2922588" y="3533775"/>
            <a:ext cx="57150" cy="993775"/>
          </a:xfrm>
          <a:prstGeom prst="rect">
            <a:avLst/>
          </a:prstGeom>
          <a:solidFill>
            <a:srgbClr val="FFFF00"/>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1" name="Oval 1153"/>
          <p:cNvSpPr>
            <a:spLocks noChangeArrowheads="1"/>
          </p:cNvSpPr>
          <p:nvPr/>
        </p:nvSpPr>
        <p:spPr bwMode="auto">
          <a:xfrm>
            <a:off x="2898775" y="3476625"/>
            <a:ext cx="109538" cy="107950"/>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2" name="Oval 1154"/>
          <p:cNvSpPr>
            <a:spLocks noChangeArrowheads="1"/>
          </p:cNvSpPr>
          <p:nvPr/>
        </p:nvSpPr>
        <p:spPr bwMode="auto">
          <a:xfrm>
            <a:off x="2611438" y="3476625"/>
            <a:ext cx="109537" cy="107950"/>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3" name="Oval 1155"/>
          <p:cNvSpPr>
            <a:spLocks noChangeArrowheads="1"/>
          </p:cNvSpPr>
          <p:nvPr/>
        </p:nvSpPr>
        <p:spPr bwMode="auto">
          <a:xfrm>
            <a:off x="2324100" y="3476625"/>
            <a:ext cx="109538" cy="107950"/>
          </a:xfrm>
          <a:prstGeom prst="ellipse">
            <a:avLst/>
          </a:prstGeom>
          <a:solidFill>
            <a:srgbClr val="FF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4" name="Rectangle 1156"/>
          <p:cNvSpPr>
            <a:spLocks noChangeArrowheads="1"/>
          </p:cNvSpPr>
          <p:nvPr/>
        </p:nvSpPr>
        <p:spPr bwMode="auto">
          <a:xfrm>
            <a:off x="1128713" y="1538288"/>
            <a:ext cx="57150"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5" name="Rectangle 1157"/>
          <p:cNvSpPr>
            <a:spLocks noChangeArrowheads="1"/>
          </p:cNvSpPr>
          <p:nvPr/>
        </p:nvSpPr>
        <p:spPr bwMode="auto">
          <a:xfrm>
            <a:off x="1416050" y="1538288"/>
            <a:ext cx="57150"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6" name="Oval 1158"/>
          <p:cNvSpPr>
            <a:spLocks noChangeArrowheads="1"/>
          </p:cNvSpPr>
          <p:nvPr/>
        </p:nvSpPr>
        <p:spPr bwMode="auto">
          <a:xfrm>
            <a:off x="1398588" y="2481263"/>
            <a:ext cx="104775" cy="103187"/>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7" name="Oval 1159"/>
          <p:cNvSpPr>
            <a:spLocks noChangeArrowheads="1"/>
          </p:cNvSpPr>
          <p:nvPr/>
        </p:nvSpPr>
        <p:spPr bwMode="auto">
          <a:xfrm>
            <a:off x="1111250" y="2481263"/>
            <a:ext cx="104775" cy="103187"/>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8" name="Rectangle 1160"/>
          <p:cNvSpPr>
            <a:spLocks noChangeArrowheads="1"/>
          </p:cNvSpPr>
          <p:nvPr/>
        </p:nvSpPr>
        <p:spPr bwMode="auto">
          <a:xfrm>
            <a:off x="1128713" y="3533775"/>
            <a:ext cx="57150" cy="993775"/>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89" name="Rectangle 1161"/>
          <p:cNvSpPr>
            <a:spLocks noChangeArrowheads="1"/>
          </p:cNvSpPr>
          <p:nvPr/>
        </p:nvSpPr>
        <p:spPr bwMode="auto">
          <a:xfrm>
            <a:off x="1416050" y="3533775"/>
            <a:ext cx="57150" cy="993775"/>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90" name="Oval 1162"/>
          <p:cNvSpPr>
            <a:spLocks noChangeArrowheads="1"/>
          </p:cNvSpPr>
          <p:nvPr/>
        </p:nvSpPr>
        <p:spPr bwMode="auto">
          <a:xfrm>
            <a:off x="1398588" y="3476625"/>
            <a:ext cx="104775" cy="107950"/>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91" name="Oval 1163"/>
          <p:cNvSpPr>
            <a:spLocks noChangeArrowheads="1"/>
          </p:cNvSpPr>
          <p:nvPr/>
        </p:nvSpPr>
        <p:spPr bwMode="auto">
          <a:xfrm>
            <a:off x="1111250" y="3476625"/>
            <a:ext cx="104775" cy="107950"/>
          </a:xfrm>
          <a:prstGeom prst="ellipse">
            <a:avLst/>
          </a:prstGeom>
          <a:solidFill>
            <a:srgbClr val="00FF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92" name="Rectangle 1164"/>
          <p:cNvSpPr>
            <a:spLocks noChangeArrowheads="1"/>
          </p:cNvSpPr>
          <p:nvPr/>
        </p:nvSpPr>
        <p:spPr bwMode="auto">
          <a:xfrm>
            <a:off x="2232025" y="1176338"/>
            <a:ext cx="322263" cy="350837"/>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93" name="Rectangle 1165"/>
          <p:cNvSpPr>
            <a:spLocks noChangeArrowheads="1"/>
          </p:cNvSpPr>
          <p:nvPr/>
        </p:nvSpPr>
        <p:spPr bwMode="auto">
          <a:xfrm>
            <a:off x="2384425" y="1200150"/>
            <a:ext cx="193675" cy="3206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chemeClr val="bg2"/>
                </a:solidFill>
              </a:rPr>
              <a:t>R</a:t>
            </a:r>
            <a:endParaRPr lang="es-ES">
              <a:solidFill>
                <a:schemeClr val="bg2"/>
              </a:solidFill>
              <a:effectLst>
                <a:outerShdw blurRad="38100" dist="38100" dir="2700000" algn="tl">
                  <a:srgbClr val="C0C0C0"/>
                </a:outerShdw>
              </a:effectLst>
            </a:endParaRPr>
          </a:p>
        </p:txBody>
      </p:sp>
      <p:sp>
        <p:nvSpPr>
          <p:cNvPr id="561294" name="Rectangle 1166"/>
          <p:cNvSpPr>
            <a:spLocks noChangeArrowheads="1"/>
          </p:cNvSpPr>
          <p:nvPr/>
        </p:nvSpPr>
        <p:spPr bwMode="auto">
          <a:xfrm>
            <a:off x="2444750" y="1176338"/>
            <a:ext cx="234950" cy="419100"/>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300">
                <a:solidFill>
                  <a:srgbClr val="FFFFFF"/>
                </a:solidFill>
              </a:rPr>
              <a:t> </a:t>
            </a:r>
            <a:endParaRPr lang="es-ES">
              <a:effectLst>
                <a:outerShdw blurRad="38100" dist="38100" dir="2700000" algn="tl">
                  <a:srgbClr val="C0C0C0"/>
                </a:outerShdw>
              </a:effectLst>
            </a:endParaRPr>
          </a:p>
        </p:txBody>
      </p:sp>
      <p:sp>
        <p:nvSpPr>
          <p:cNvPr id="561295" name="Rectangle 1167"/>
          <p:cNvSpPr>
            <a:spLocks noChangeArrowheads="1"/>
          </p:cNvSpPr>
          <p:nvPr/>
        </p:nvSpPr>
        <p:spPr bwMode="auto">
          <a:xfrm>
            <a:off x="2560638" y="1176338"/>
            <a:ext cx="327025" cy="350837"/>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96" name="Rectangle 1168"/>
          <p:cNvSpPr>
            <a:spLocks noChangeArrowheads="1"/>
          </p:cNvSpPr>
          <p:nvPr/>
        </p:nvSpPr>
        <p:spPr bwMode="auto">
          <a:xfrm>
            <a:off x="2719388" y="1200150"/>
            <a:ext cx="168275" cy="3206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chemeClr val="bg2"/>
                </a:solidFill>
              </a:rPr>
              <a:t>S</a:t>
            </a:r>
            <a:endParaRPr lang="es-ES">
              <a:solidFill>
                <a:schemeClr val="bg2"/>
              </a:solidFill>
              <a:effectLst>
                <a:outerShdw blurRad="38100" dist="38100" dir="2700000" algn="tl">
                  <a:srgbClr val="C0C0C0"/>
                </a:outerShdw>
              </a:effectLst>
            </a:endParaRPr>
          </a:p>
        </p:txBody>
      </p:sp>
      <p:sp>
        <p:nvSpPr>
          <p:cNvPr id="561297" name="Rectangle 1169"/>
          <p:cNvSpPr>
            <a:spLocks noChangeArrowheads="1"/>
          </p:cNvSpPr>
          <p:nvPr/>
        </p:nvSpPr>
        <p:spPr bwMode="auto">
          <a:xfrm>
            <a:off x="2755900" y="1176338"/>
            <a:ext cx="234950" cy="419100"/>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300">
                <a:solidFill>
                  <a:srgbClr val="FFFFFF"/>
                </a:solidFill>
              </a:rPr>
              <a:t> </a:t>
            </a:r>
            <a:endParaRPr lang="es-ES">
              <a:effectLst>
                <a:outerShdw blurRad="38100" dist="38100" dir="2700000" algn="tl">
                  <a:srgbClr val="C0C0C0"/>
                </a:outerShdw>
              </a:effectLst>
            </a:endParaRPr>
          </a:p>
        </p:txBody>
      </p:sp>
      <p:sp>
        <p:nvSpPr>
          <p:cNvPr id="561298" name="Rectangle 1170"/>
          <p:cNvSpPr>
            <a:spLocks noChangeArrowheads="1"/>
          </p:cNvSpPr>
          <p:nvPr/>
        </p:nvSpPr>
        <p:spPr bwMode="auto">
          <a:xfrm>
            <a:off x="2876550" y="1176338"/>
            <a:ext cx="327025" cy="350837"/>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299" name="Rectangle 1171"/>
          <p:cNvSpPr>
            <a:spLocks noChangeArrowheads="1"/>
          </p:cNvSpPr>
          <p:nvPr/>
        </p:nvSpPr>
        <p:spPr bwMode="auto">
          <a:xfrm>
            <a:off x="3035300" y="1200150"/>
            <a:ext cx="163513" cy="3206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chemeClr val="bg2"/>
                </a:solidFill>
              </a:rPr>
              <a:t>T</a:t>
            </a:r>
            <a:endParaRPr lang="es-ES">
              <a:solidFill>
                <a:schemeClr val="bg2"/>
              </a:solidFill>
              <a:effectLst>
                <a:outerShdw blurRad="38100" dist="38100" dir="2700000" algn="tl">
                  <a:srgbClr val="C0C0C0"/>
                </a:outerShdw>
              </a:effectLst>
            </a:endParaRPr>
          </a:p>
        </p:txBody>
      </p:sp>
      <p:sp>
        <p:nvSpPr>
          <p:cNvPr id="561300" name="Rectangle 1172"/>
          <p:cNvSpPr>
            <a:spLocks noChangeArrowheads="1"/>
          </p:cNvSpPr>
          <p:nvPr/>
        </p:nvSpPr>
        <p:spPr bwMode="auto">
          <a:xfrm>
            <a:off x="3214688" y="1176338"/>
            <a:ext cx="85725" cy="35083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300">
                <a:solidFill>
                  <a:schemeClr val="bg2"/>
                </a:solidFill>
              </a:rPr>
              <a:t> </a:t>
            </a:r>
            <a:endParaRPr lang="es-ES">
              <a:solidFill>
                <a:schemeClr val="bg2"/>
              </a:solidFill>
              <a:effectLst>
                <a:outerShdw blurRad="38100" dist="38100" dir="2700000" algn="tl">
                  <a:srgbClr val="C0C0C0"/>
                </a:outerShdw>
              </a:effectLst>
            </a:endParaRPr>
          </a:p>
        </p:txBody>
      </p:sp>
      <p:sp>
        <p:nvSpPr>
          <p:cNvPr id="561301" name="Rectangle 1173"/>
          <p:cNvSpPr>
            <a:spLocks noChangeArrowheads="1"/>
          </p:cNvSpPr>
          <p:nvPr/>
        </p:nvSpPr>
        <p:spPr bwMode="auto">
          <a:xfrm>
            <a:off x="1916113" y="4470400"/>
            <a:ext cx="1655762" cy="7064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02" name="Rectangle 1174"/>
          <p:cNvSpPr>
            <a:spLocks noChangeArrowheads="1"/>
          </p:cNvSpPr>
          <p:nvPr/>
        </p:nvSpPr>
        <p:spPr bwMode="auto">
          <a:xfrm>
            <a:off x="2252663" y="4498975"/>
            <a:ext cx="1279525"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chemeClr val="bg2"/>
                </a:solidFill>
              </a:rPr>
              <a:t>Contactos</a:t>
            </a:r>
            <a:r>
              <a:rPr lang="es-ES" sz="1900">
                <a:solidFill>
                  <a:srgbClr val="FFFF00"/>
                </a:solidFill>
              </a:rPr>
              <a:t> </a:t>
            </a:r>
            <a:endParaRPr lang="es-ES">
              <a:effectLst>
                <a:outerShdw blurRad="38100" dist="38100" dir="2700000" algn="tl">
                  <a:srgbClr val="C0C0C0"/>
                </a:outerShdw>
              </a:effectLst>
            </a:endParaRPr>
          </a:p>
        </p:txBody>
      </p:sp>
      <p:sp>
        <p:nvSpPr>
          <p:cNvPr id="561303" name="Rectangle 1175"/>
          <p:cNvSpPr>
            <a:spLocks noChangeArrowheads="1"/>
          </p:cNvSpPr>
          <p:nvPr/>
        </p:nvSpPr>
        <p:spPr bwMode="auto">
          <a:xfrm>
            <a:off x="2200275" y="4792663"/>
            <a:ext cx="1320800"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chemeClr val="bg2"/>
                </a:solidFill>
              </a:rPr>
              <a:t>principales</a:t>
            </a:r>
            <a:endParaRPr lang="es-ES">
              <a:solidFill>
                <a:schemeClr val="bg2"/>
              </a:solidFill>
              <a:effectLst>
                <a:outerShdw blurRad="38100" dist="38100" dir="2700000" algn="tl">
                  <a:srgbClr val="C0C0C0"/>
                </a:outerShdw>
              </a:effectLst>
            </a:endParaRPr>
          </a:p>
        </p:txBody>
      </p:sp>
      <p:sp>
        <p:nvSpPr>
          <p:cNvPr id="561304" name="Rectangle 1176"/>
          <p:cNvSpPr>
            <a:spLocks noChangeArrowheads="1"/>
          </p:cNvSpPr>
          <p:nvPr/>
        </p:nvSpPr>
        <p:spPr bwMode="auto">
          <a:xfrm>
            <a:off x="3398838" y="4792663"/>
            <a:ext cx="188912" cy="34448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rgbClr val="FFFF00"/>
                </a:solidFill>
              </a:rPr>
              <a:t> </a:t>
            </a:r>
            <a:endParaRPr lang="es-ES">
              <a:effectLst>
                <a:outerShdw blurRad="38100" dist="38100" dir="2700000" algn="tl">
                  <a:srgbClr val="C0C0C0"/>
                </a:outerShdw>
              </a:effectLst>
            </a:endParaRPr>
          </a:p>
        </p:txBody>
      </p:sp>
      <p:sp>
        <p:nvSpPr>
          <p:cNvPr id="561305" name="Rectangle 1177"/>
          <p:cNvSpPr>
            <a:spLocks noChangeArrowheads="1"/>
          </p:cNvSpPr>
          <p:nvPr/>
        </p:nvSpPr>
        <p:spPr bwMode="auto">
          <a:xfrm>
            <a:off x="611188" y="4487863"/>
            <a:ext cx="1471612" cy="706437"/>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06" name="Rectangle 1178"/>
          <p:cNvSpPr>
            <a:spLocks noChangeArrowheads="1"/>
          </p:cNvSpPr>
          <p:nvPr/>
        </p:nvSpPr>
        <p:spPr bwMode="auto">
          <a:xfrm>
            <a:off x="855663" y="4510088"/>
            <a:ext cx="1279525"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chemeClr val="bg2"/>
                </a:solidFill>
              </a:rPr>
              <a:t>Contactos </a:t>
            </a:r>
            <a:endParaRPr lang="es-ES">
              <a:solidFill>
                <a:schemeClr val="bg2"/>
              </a:solidFill>
              <a:effectLst>
                <a:outerShdw blurRad="38100" dist="38100" dir="2700000" algn="tl">
                  <a:srgbClr val="C0C0C0"/>
                </a:outerShdw>
              </a:effectLst>
            </a:endParaRPr>
          </a:p>
        </p:txBody>
      </p:sp>
      <p:sp>
        <p:nvSpPr>
          <p:cNvPr id="561307" name="Rectangle 1179"/>
          <p:cNvSpPr>
            <a:spLocks noChangeArrowheads="1"/>
          </p:cNvSpPr>
          <p:nvPr/>
        </p:nvSpPr>
        <p:spPr bwMode="auto">
          <a:xfrm>
            <a:off x="874713" y="4803775"/>
            <a:ext cx="1179512"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chemeClr val="bg2"/>
                </a:solidFill>
              </a:rPr>
              <a:t>auxiliares</a:t>
            </a:r>
            <a:endParaRPr lang="es-ES">
              <a:solidFill>
                <a:schemeClr val="bg2"/>
              </a:solidFill>
              <a:effectLst>
                <a:outerShdw blurRad="38100" dist="38100" dir="2700000" algn="tl">
                  <a:srgbClr val="C0C0C0"/>
                </a:outerShdw>
              </a:effectLst>
            </a:endParaRPr>
          </a:p>
        </p:txBody>
      </p:sp>
      <p:sp>
        <p:nvSpPr>
          <p:cNvPr id="561308" name="Rectangle 1180"/>
          <p:cNvSpPr>
            <a:spLocks noChangeArrowheads="1"/>
          </p:cNvSpPr>
          <p:nvPr/>
        </p:nvSpPr>
        <p:spPr bwMode="auto">
          <a:xfrm>
            <a:off x="1933575" y="4803775"/>
            <a:ext cx="188913" cy="34448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rgbClr val="00FFFF"/>
                </a:solidFill>
              </a:rPr>
              <a:t> </a:t>
            </a:r>
            <a:endParaRPr lang="es-ES">
              <a:effectLst>
                <a:outerShdw blurRad="38100" dist="38100" dir="2700000" algn="tl">
                  <a:srgbClr val="C0C0C0"/>
                </a:outerShdw>
              </a:effectLst>
            </a:endParaRPr>
          </a:p>
        </p:txBody>
      </p:sp>
      <p:sp>
        <p:nvSpPr>
          <p:cNvPr id="561309" name="Rectangle 1181"/>
          <p:cNvSpPr>
            <a:spLocks noChangeArrowheads="1"/>
          </p:cNvSpPr>
          <p:nvPr/>
        </p:nvSpPr>
        <p:spPr bwMode="auto">
          <a:xfrm>
            <a:off x="3032125" y="3303588"/>
            <a:ext cx="1252538" cy="373062"/>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10" name="Rectangle 1182"/>
          <p:cNvSpPr>
            <a:spLocks noChangeArrowheads="1"/>
          </p:cNvSpPr>
          <p:nvPr/>
        </p:nvSpPr>
        <p:spPr bwMode="auto">
          <a:xfrm>
            <a:off x="3146425" y="3325813"/>
            <a:ext cx="1155700" cy="37941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Resorte</a:t>
            </a:r>
            <a:endParaRPr lang="es-ES">
              <a:effectLst>
                <a:outerShdw blurRad="38100" dist="38100" dir="2700000" algn="tl">
                  <a:srgbClr val="C0C0C0"/>
                </a:outerShdw>
              </a:effectLst>
            </a:endParaRPr>
          </a:p>
        </p:txBody>
      </p:sp>
      <p:sp>
        <p:nvSpPr>
          <p:cNvPr id="561311" name="Rectangle 1183"/>
          <p:cNvSpPr>
            <a:spLocks noChangeArrowheads="1"/>
          </p:cNvSpPr>
          <p:nvPr/>
        </p:nvSpPr>
        <p:spPr bwMode="auto">
          <a:xfrm>
            <a:off x="4170363" y="3325813"/>
            <a:ext cx="206375" cy="37941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 </a:t>
            </a:r>
            <a:endParaRPr lang="es-ES">
              <a:effectLst>
                <a:outerShdw blurRad="38100" dist="38100" dir="2700000" algn="tl">
                  <a:srgbClr val="C0C0C0"/>
                </a:outerShdw>
              </a:effectLst>
            </a:endParaRPr>
          </a:p>
        </p:txBody>
      </p:sp>
      <p:sp>
        <p:nvSpPr>
          <p:cNvPr id="561312" name="Rectangle 1184"/>
          <p:cNvSpPr>
            <a:spLocks noChangeArrowheads="1"/>
          </p:cNvSpPr>
          <p:nvPr/>
        </p:nvSpPr>
        <p:spPr bwMode="auto">
          <a:xfrm>
            <a:off x="6732588" y="4257675"/>
            <a:ext cx="1828800" cy="85090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13" name="Rectangle 1185"/>
          <p:cNvSpPr>
            <a:spLocks noChangeArrowheads="1"/>
          </p:cNvSpPr>
          <p:nvPr/>
        </p:nvSpPr>
        <p:spPr bwMode="auto">
          <a:xfrm>
            <a:off x="6986588" y="4279900"/>
            <a:ext cx="1447800" cy="37941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Bobina de</a:t>
            </a:r>
            <a:endParaRPr lang="es-ES">
              <a:effectLst>
                <a:outerShdw blurRad="38100" dist="38100" dir="2700000" algn="tl">
                  <a:srgbClr val="C0C0C0"/>
                </a:outerShdw>
              </a:effectLst>
            </a:endParaRPr>
          </a:p>
        </p:txBody>
      </p:sp>
      <p:sp>
        <p:nvSpPr>
          <p:cNvPr id="561314" name="Rectangle 1186"/>
          <p:cNvSpPr>
            <a:spLocks noChangeArrowheads="1"/>
          </p:cNvSpPr>
          <p:nvPr/>
        </p:nvSpPr>
        <p:spPr bwMode="auto">
          <a:xfrm>
            <a:off x="8302625" y="4279900"/>
            <a:ext cx="206375" cy="37941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 </a:t>
            </a:r>
            <a:endParaRPr lang="es-ES">
              <a:effectLst>
                <a:outerShdw blurRad="38100" dist="38100" dir="2700000" algn="tl">
                  <a:srgbClr val="C0C0C0"/>
                </a:outerShdw>
              </a:effectLst>
            </a:endParaRPr>
          </a:p>
        </p:txBody>
      </p:sp>
      <p:sp>
        <p:nvSpPr>
          <p:cNvPr id="561315" name="Rectangle 1187"/>
          <p:cNvSpPr>
            <a:spLocks noChangeArrowheads="1"/>
          </p:cNvSpPr>
          <p:nvPr/>
        </p:nvSpPr>
        <p:spPr bwMode="auto">
          <a:xfrm>
            <a:off x="6784975" y="4602163"/>
            <a:ext cx="1844675" cy="37941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alimentación</a:t>
            </a:r>
            <a:endParaRPr lang="es-ES">
              <a:effectLst>
                <a:outerShdw blurRad="38100" dist="38100" dir="2700000" algn="tl">
                  <a:srgbClr val="C0C0C0"/>
                </a:outerShdw>
              </a:effectLst>
            </a:endParaRPr>
          </a:p>
        </p:txBody>
      </p:sp>
      <p:sp>
        <p:nvSpPr>
          <p:cNvPr id="561316" name="Rectangle 1188"/>
          <p:cNvSpPr>
            <a:spLocks noChangeArrowheads="1"/>
          </p:cNvSpPr>
          <p:nvPr/>
        </p:nvSpPr>
        <p:spPr bwMode="auto">
          <a:xfrm>
            <a:off x="8497888" y="4625975"/>
            <a:ext cx="188912" cy="355600"/>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b="0">
                <a:solidFill>
                  <a:srgbClr val="000000"/>
                </a:solidFill>
                <a:latin typeface="Arial" charset="0"/>
              </a:rPr>
              <a:t> </a:t>
            </a:r>
            <a:endParaRPr lang="es-ES">
              <a:effectLst>
                <a:outerShdw blurRad="38100" dist="38100" dir="2700000" algn="tl">
                  <a:srgbClr val="C0C0C0"/>
                </a:outerShdw>
              </a:effectLst>
            </a:endParaRPr>
          </a:p>
        </p:txBody>
      </p:sp>
      <p:sp>
        <p:nvSpPr>
          <p:cNvPr id="561317" name="Rectangle 1189"/>
          <p:cNvSpPr>
            <a:spLocks noChangeArrowheads="1"/>
          </p:cNvSpPr>
          <p:nvPr/>
        </p:nvSpPr>
        <p:spPr bwMode="auto">
          <a:xfrm>
            <a:off x="7640638" y="4935538"/>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b="0">
                <a:solidFill>
                  <a:srgbClr val="000000"/>
                </a:solidFill>
                <a:latin typeface="Times New Roman" pitchFamily="18" charset="0"/>
              </a:rPr>
              <a:t> </a:t>
            </a:r>
            <a:endParaRPr lang="es-ES">
              <a:effectLst>
                <a:outerShdw blurRad="38100" dist="38100" dir="2700000" algn="tl">
                  <a:srgbClr val="C0C0C0"/>
                </a:outerShdw>
              </a:effectLst>
            </a:endParaRPr>
          </a:p>
        </p:txBody>
      </p:sp>
      <p:grpSp>
        <p:nvGrpSpPr>
          <p:cNvPr id="39032" name="Group 1274"/>
          <p:cNvGrpSpPr>
            <a:grpSpLocks/>
          </p:cNvGrpSpPr>
          <p:nvPr/>
        </p:nvGrpSpPr>
        <p:grpSpPr bwMode="auto">
          <a:xfrm>
            <a:off x="4778375" y="2016125"/>
            <a:ext cx="3074988" cy="976313"/>
            <a:chOff x="3010" y="1270"/>
            <a:chExt cx="1937" cy="615"/>
          </a:xfrm>
        </p:grpSpPr>
        <p:sp>
          <p:nvSpPr>
            <p:cNvPr id="561318" name="Freeform 1190"/>
            <p:cNvSpPr>
              <a:spLocks/>
            </p:cNvSpPr>
            <p:nvPr/>
          </p:nvSpPr>
          <p:spPr bwMode="auto">
            <a:xfrm>
              <a:off x="3948" y="1270"/>
              <a:ext cx="40" cy="7"/>
            </a:xfrm>
            <a:custGeom>
              <a:avLst/>
              <a:gdLst/>
              <a:ahLst/>
              <a:cxnLst>
                <a:cxn ang="0">
                  <a:pos x="36" y="7"/>
                </a:cxn>
                <a:cxn ang="0">
                  <a:pos x="36" y="7"/>
                </a:cxn>
                <a:cxn ang="0">
                  <a:pos x="40" y="4"/>
                </a:cxn>
                <a:cxn ang="0">
                  <a:pos x="36" y="0"/>
                </a:cxn>
                <a:cxn ang="0">
                  <a:pos x="33" y="0"/>
                </a:cxn>
                <a:cxn ang="0">
                  <a:pos x="33" y="0"/>
                </a:cxn>
                <a:cxn ang="0">
                  <a:pos x="4" y="0"/>
                </a:cxn>
                <a:cxn ang="0">
                  <a:pos x="0" y="4"/>
                </a:cxn>
                <a:cxn ang="0">
                  <a:pos x="4" y="7"/>
                </a:cxn>
                <a:cxn ang="0">
                  <a:pos x="7" y="7"/>
                </a:cxn>
                <a:cxn ang="0">
                  <a:pos x="36" y="7"/>
                </a:cxn>
              </a:cxnLst>
              <a:rect l="0" t="0" r="r" b="b"/>
              <a:pathLst>
                <a:path w="40" h="7">
                  <a:moveTo>
                    <a:pt x="36" y="7"/>
                  </a:moveTo>
                  <a:lnTo>
                    <a:pt x="36" y="7"/>
                  </a:lnTo>
                  <a:lnTo>
                    <a:pt x="40" y="4"/>
                  </a:lnTo>
                  <a:lnTo>
                    <a:pt x="36" y="0"/>
                  </a:lnTo>
                  <a:lnTo>
                    <a:pt x="33" y="0"/>
                  </a:lnTo>
                  <a:lnTo>
                    <a:pt x="33" y="0"/>
                  </a:lnTo>
                  <a:lnTo>
                    <a:pt x="4" y="0"/>
                  </a:lnTo>
                  <a:lnTo>
                    <a:pt x="0" y="4"/>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19" name="Freeform 1191"/>
            <p:cNvSpPr>
              <a:spLocks/>
            </p:cNvSpPr>
            <p:nvPr/>
          </p:nvSpPr>
          <p:spPr bwMode="auto">
            <a:xfrm>
              <a:off x="3897" y="1270"/>
              <a:ext cx="37" cy="11"/>
            </a:xfrm>
            <a:custGeom>
              <a:avLst/>
              <a:gdLst/>
              <a:ahLst/>
              <a:cxnLst>
                <a:cxn ang="0">
                  <a:pos x="37" y="7"/>
                </a:cxn>
                <a:cxn ang="0">
                  <a:pos x="37" y="4"/>
                </a:cxn>
                <a:cxn ang="0">
                  <a:pos x="37" y="0"/>
                </a:cxn>
                <a:cxn ang="0">
                  <a:pos x="33" y="0"/>
                </a:cxn>
                <a:cxn ang="0">
                  <a:pos x="4" y="4"/>
                </a:cxn>
                <a:cxn ang="0">
                  <a:pos x="0" y="7"/>
                </a:cxn>
                <a:cxn ang="0">
                  <a:pos x="4" y="11"/>
                </a:cxn>
                <a:cxn ang="0">
                  <a:pos x="8" y="11"/>
                </a:cxn>
                <a:cxn ang="0">
                  <a:pos x="37" y="7"/>
                </a:cxn>
              </a:cxnLst>
              <a:rect l="0" t="0" r="r" b="b"/>
              <a:pathLst>
                <a:path w="37" h="11">
                  <a:moveTo>
                    <a:pt x="37" y="7"/>
                  </a:moveTo>
                  <a:lnTo>
                    <a:pt x="37" y="4"/>
                  </a:lnTo>
                  <a:lnTo>
                    <a:pt x="37" y="0"/>
                  </a:lnTo>
                  <a:lnTo>
                    <a:pt x="33" y="0"/>
                  </a:lnTo>
                  <a:lnTo>
                    <a:pt x="4" y="4"/>
                  </a:lnTo>
                  <a:lnTo>
                    <a:pt x="0" y="7"/>
                  </a:lnTo>
                  <a:lnTo>
                    <a:pt x="4" y="11"/>
                  </a:lnTo>
                  <a:lnTo>
                    <a:pt x="8" y="11"/>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0" name="Freeform 1192"/>
            <p:cNvSpPr>
              <a:spLocks/>
            </p:cNvSpPr>
            <p:nvPr/>
          </p:nvSpPr>
          <p:spPr bwMode="auto">
            <a:xfrm>
              <a:off x="3847" y="1274"/>
              <a:ext cx="36" cy="7"/>
            </a:xfrm>
            <a:custGeom>
              <a:avLst/>
              <a:gdLst/>
              <a:ahLst/>
              <a:cxnLst>
                <a:cxn ang="0">
                  <a:pos x="36" y="7"/>
                </a:cxn>
                <a:cxn ang="0">
                  <a:pos x="36" y="3"/>
                </a:cxn>
                <a:cxn ang="0">
                  <a:pos x="36" y="0"/>
                </a:cxn>
                <a:cxn ang="0">
                  <a:pos x="32" y="0"/>
                </a:cxn>
                <a:cxn ang="0">
                  <a:pos x="3" y="0"/>
                </a:cxn>
                <a:cxn ang="0">
                  <a:pos x="0" y="3"/>
                </a:cxn>
                <a:cxn ang="0">
                  <a:pos x="3" y="7"/>
                </a:cxn>
                <a:cxn ang="0">
                  <a:pos x="7" y="7"/>
                </a:cxn>
                <a:cxn ang="0">
                  <a:pos x="36" y="7"/>
                </a:cxn>
              </a:cxnLst>
              <a:rect l="0" t="0" r="r" b="b"/>
              <a:pathLst>
                <a:path w="36" h="7">
                  <a:moveTo>
                    <a:pt x="36" y="7"/>
                  </a:moveTo>
                  <a:lnTo>
                    <a:pt x="36" y="3"/>
                  </a:lnTo>
                  <a:lnTo>
                    <a:pt x="36" y="0"/>
                  </a:lnTo>
                  <a:lnTo>
                    <a:pt x="32" y="0"/>
                  </a:lnTo>
                  <a:lnTo>
                    <a:pt x="3" y="0"/>
                  </a:lnTo>
                  <a:lnTo>
                    <a:pt x="0" y="3"/>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1" name="Freeform 1193"/>
            <p:cNvSpPr>
              <a:spLocks/>
            </p:cNvSpPr>
            <p:nvPr/>
          </p:nvSpPr>
          <p:spPr bwMode="auto">
            <a:xfrm>
              <a:off x="3796" y="1274"/>
              <a:ext cx="36" cy="10"/>
            </a:xfrm>
            <a:custGeom>
              <a:avLst/>
              <a:gdLst/>
              <a:ahLst/>
              <a:cxnLst>
                <a:cxn ang="0">
                  <a:pos x="36" y="7"/>
                </a:cxn>
                <a:cxn ang="0">
                  <a:pos x="36" y="3"/>
                </a:cxn>
                <a:cxn ang="0">
                  <a:pos x="36" y="0"/>
                </a:cxn>
                <a:cxn ang="0">
                  <a:pos x="33" y="0"/>
                </a:cxn>
                <a:cxn ang="0">
                  <a:pos x="4" y="3"/>
                </a:cxn>
                <a:cxn ang="0">
                  <a:pos x="0" y="7"/>
                </a:cxn>
                <a:cxn ang="0">
                  <a:pos x="4" y="10"/>
                </a:cxn>
                <a:cxn ang="0">
                  <a:pos x="7" y="10"/>
                </a:cxn>
                <a:cxn ang="0">
                  <a:pos x="36" y="7"/>
                </a:cxn>
              </a:cxnLst>
              <a:rect l="0" t="0" r="r" b="b"/>
              <a:pathLst>
                <a:path w="36" h="10">
                  <a:moveTo>
                    <a:pt x="36" y="7"/>
                  </a:moveTo>
                  <a:lnTo>
                    <a:pt x="36" y="3"/>
                  </a:lnTo>
                  <a:lnTo>
                    <a:pt x="36" y="0"/>
                  </a:lnTo>
                  <a:lnTo>
                    <a:pt x="33" y="0"/>
                  </a:lnTo>
                  <a:lnTo>
                    <a:pt x="4" y="3"/>
                  </a:lnTo>
                  <a:lnTo>
                    <a:pt x="0" y="7"/>
                  </a:lnTo>
                  <a:lnTo>
                    <a:pt x="4" y="10"/>
                  </a:lnTo>
                  <a:lnTo>
                    <a:pt x="7" y="10"/>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2" name="Freeform 1194"/>
            <p:cNvSpPr>
              <a:spLocks/>
            </p:cNvSpPr>
            <p:nvPr/>
          </p:nvSpPr>
          <p:spPr bwMode="auto">
            <a:xfrm>
              <a:off x="3745" y="1277"/>
              <a:ext cx="36" cy="11"/>
            </a:xfrm>
            <a:custGeom>
              <a:avLst/>
              <a:gdLst/>
              <a:ahLst/>
              <a:cxnLst>
                <a:cxn ang="0">
                  <a:pos x="36" y="7"/>
                </a:cxn>
                <a:cxn ang="0">
                  <a:pos x="36" y="4"/>
                </a:cxn>
                <a:cxn ang="0">
                  <a:pos x="36" y="0"/>
                </a:cxn>
                <a:cxn ang="0">
                  <a:pos x="33" y="0"/>
                </a:cxn>
                <a:cxn ang="0">
                  <a:pos x="4" y="4"/>
                </a:cxn>
                <a:cxn ang="0">
                  <a:pos x="0" y="7"/>
                </a:cxn>
                <a:cxn ang="0">
                  <a:pos x="4" y="11"/>
                </a:cxn>
                <a:cxn ang="0">
                  <a:pos x="8" y="11"/>
                </a:cxn>
                <a:cxn ang="0">
                  <a:pos x="36" y="7"/>
                </a:cxn>
              </a:cxnLst>
              <a:rect l="0" t="0" r="r" b="b"/>
              <a:pathLst>
                <a:path w="36" h="11">
                  <a:moveTo>
                    <a:pt x="36" y="7"/>
                  </a:moveTo>
                  <a:lnTo>
                    <a:pt x="36" y="4"/>
                  </a:lnTo>
                  <a:lnTo>
                    <a:pt x="36" y="0"/>
                  </a:lnTo>
                  <a:lnTo>
                    <a:pt x="33" y="0"/>
                  </a:lnTo>
                  <a:lnTo>
                    <a:pt x="4" y="4"/>
                  </a:lnTo>
                  <a:lnTo>
                    <a:pt x="0" y="7"/>
                  </a:lnTo>
                  <a:lnTo>
                    <a:pt x="4" y="11"/>
                  </a:lnTo>
                  <a:lnTo>
                    <a:pt x="8"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3" name="Freeform 1195"/>
            <p:cNvSpPr>
              <a:spLocks/>
            </p:cNvSpPr>
            <p:nvPr/>
          </p:nvSpPr>
          <p:spPr bwMode="auto">
            <a:xfrm>
              <a:off x="3695" y="1281"/>
              <a:ext cx="36" cy="11"/>
            </a:xfrm>
            <a:custGeom>
              <a:avLst/>
              <a:gdLst/>
              <a:ahLst/>
              <a:cxnLst>
                <a:cxn ang="0">
                  <a:pos x="36" y="7"/>
                </a:cxn>
                <a:cxn ang="0">
                  <a:pos x="36" y="3"/>
                </a:cxn>
                <a:cxn ang="0">
                  <a:pos x="36" y="0"/>
                </a:cxn>
                <a:cxn ang="0">
                  <a:pos x="32" y="0"/>
                </a:cxn>
                <a:cxn ang="0">
                  <a:pos x="3" y="3"/>
                </a:cxn>
                <a:cxn ang="0">
                  <a:pos x="0" y="7"/>
                </a:cxn>
                <a:cxn ang="0">
                  <a:pos x="3" y="11"/>
                </a:cxn>
                <a:cxn ang="0">
                  <a:pos x="7" y="11"/>
                </a:cxn>
                <a:cxn ang="0">
                  <a:pos x="36" y="7"/>
                </a:cxn>
              </a:cxnLst>
              <a:rect l="0" t="0" r="r" b="b"/>
              <a:pathLst>
                <a:path w="36" h="11">
                  <a:moveTo>
                    <a:pt x="36" y="7"/>
                  </a:moveTo>
                  <a:lnTo>
                    <a:pt x="36" y="3"/>
                  </a:lnTo>
                  <a:lnTo>
                    <a:pt x="36" y="0"/>
                  </a:lnTo>
                  <a:lnTo>
                    <a:pt x="32" y="0"/>
                  </a:lnTo>
                  <a:lnTo>
                    <a:pt x="3" y="3"/>
                  </a:lnTo>
                  <a:lnTo>
                    <a:pt x="0" y="7"/>
                  </a:lnTo>
                  <a:lnTo>
                    <a:pt x="3"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4" name="Freeform 1196"/>
            <p:cNvSpPr>
              <a:spLocks/>
            </p:cNvSpPr>
            <p:nvPr/>
          </p:nvSpPr>
          <p:spPr bwMode="auto">
            <a:xfrm>
              <a:off x="3644" y="1284"/>
              <a:ext cx="36" cy="11"/>
            </a:xfrm>
            <a:custGeom>
              <a:avLst/>
              <a:gdLst/>
              <a:ahLst/>
              <a:cxnLst>
                <a:cxn ang="0">
                  <a:pos x="36" y="8"/>
                </a:cxn>
                <a:cxn ang="0">
                  <a:pos x="36" y="4"/>
                </a:cxn>
                <a:cxn ang="0">
                  <a:pos x="36" y="0"/>
                </a:cxn>
                <a:cxn ang="0">
                  <a:pos x="32" y="0"/>
                </a:cxn>
                <a:cxn ang="0">
                  <a:pos x="4" y="4"/>
                </a:cxn>
                <a:cxn ang="0">
                  <a:pos x="0" y="8"/>
                </a:cxn>
                <a:cxn ang="0">
                  <a:pos x="4" y="11"/>
                </a:cxn>
                <a:cxn ang="0">
                  <a:pos x="7" y="11"/>
                </a:cxn>
                <a:cxn ang="0">
                  <a:pos x="36" y="8"/>
                </a:cxn>
              </a:cxnLst>
              <a:rect l="0" t="0" r="r" b="b"/>
              <a:pathLst>
                <a:path w="36" h="11">
                  <a:moveTo>
                    <a:pt x="36" y="8"/>
                  </a:moveTo>
                  <a:lnTo>
                    <a:pt x="36" y="4"/>
                  </a:lnTo>
                  <a:lnTo>
                    <a:pt x="36" y="0"/>
                  </a:lnTo>
                  <a:lnTo>
                    <a:pt x="32" y="0"/>
                  </a:lnTo>
                  <a:lnTo>
                    <a:pt x="4" y="4"/>
                  </a:lnTo>
                  <a:lnTo>
                    <a:pt x="0" y="8"/>
                  </a:lnTo>
                  <a:lnTo>
                    <a:pt x="4"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5" name="Freeform 1197"/>
            <p:cNvSpPr>
              <a:spLocks/>
            </p:cNvSpPr>
            <p:nvPr/>
          </p:nvSpPr>
          <p:spPr bwMode="auto">
            <a:xfrm>
              <a:off x="3593" y="1292"/>
              <a:ext cx="36" cy="11"/>
            </a:xfrm>
            <a:custGeom>
              <a:avLst/>
              <a:gdLst/>
              <a:ahLst/>
              <a:cxnLst>
                <a:cxn ang="0">
                  <a:pos x="36" y="7"/>
                </a:cxn>
                <a:cxn ang="0">
                  <a:pos x="36" y="3"/>
                </a:cxn>
                <a:cxn ang="0">
                  <a:pos x="36" y="0"/>
                </a:cxn>
                <a:cxn ang="0">
                  <a:pos x="33" y="0"/>
                </a:cxn>
                <a:cxn ang="0">
                  <a:pos x="11" y="3"/>
                </a:cxn>
                <a:cxn ang="0">
                  <a:pos x="4" y="3"/>
                </a:cxn>
                <a:cxn ang="0">
                  <a:pos x="0" y="7"/>
                </a:cxn>
                <a:cxn ang="0">
                  <a:pos x="4" y="11"/>
                </a:cxn>
                <a:cxn ang="0">
                  <a:pos x="7" y="11"/>
                </a:cxn>
                <a:cxn ang="0">
                  <a:pos x="15" y="11"/>
                </a:cxn>
                <a:cxn ang="0">
                  <a:pos x="36" y="7"/>
                </a:cxn>
              </a:cxnLst>
              <a:rect l="0" t="0" r="r" b="b"/>
              <a:pathLst>
                <a:path w="36" h="11">
                  <a:moveTo>
                    <a:pt x="36" y="7"/>
                  </a:moveTo>
                  <a:lnTo>
                    <a:pt x="36" y="3"/>
                  </a:lnTo>
                  <a:lnTo>
                    <a:pt x="36" y="0"/>
                  </a:lnTo>
                  <a:lnTo>
                    <a:pt x="33" y="0"/>
                  </a:lnTo>
                  <a:lnTo>
                    <a:pt x="11" y="3"/>
                  </a:lnTo>
                  <a:lnTo>
                    <a:pt x="4" y="3"/>
                  </a:lnTo>
                  <a:lnTo>
                    <a:pt x="0" y="7"/>
                  </a:lnTo>
                  <a:lnTo>
                    <a:pt x="4" y="11"/>
                  </a:lnTo>
                  <a:lnTo>
                    <a:pt x="7" y="11"/>
                  </a:lnTo>
                  <a:lnTo>
                    <a:pt x="15"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6" name="Freeform 1198"/>
            <p:cNvSpPr>
              <a:spLocks/>
            </p:cNvSpPr>
            <p:nvPr/>
          </p:nvSpPr>
          <p:spPr bwMode="auto">
            <a:xfrm>
              <a:off x="3543" y="1299"/>
              <a:ext cx="36" cy="11"/>
            </a:xfrm>
            <a:custGeom>
              <a:avLst/>
              <a:gdLst/>
              <a:ahLst/>
              <a:cxnLst>
                <a:cxn ang="0">
                  <a:pos x="36" y="7"/>
                </a:cxn>
                <a:cxn ang="0">
                  <a:pos x="36" y="4"/>
                </a:cxn>
                <a:cxn ang="0">
                  <a:pos x="36" y="0"/>
                </a:cxn>
                <a:cxn ang="0">
                  <a:pos x="32" y="0"/>
                </a:cxn>
                <a:cxn ang="0">
                  <a:pos x="3" y="4"/>
                </a:cxn>
                <a:cxn ang="0">
                  <a:pos x="0" y="7"/>
                </a:cxn>
                <a:cxn ang="0">
                  <a:pos x="3" y="11"/>
                </a:cxn>
                <a:cxn ang="0">
                  <a:pos x="7" y="11"/>
                </a:cxn>
                <a:cxn ang="0">
                  <a:pos x="36" y="7"/>
                </a:cxn>
              </a:cxnLst>
              <a:rect l="0" t="0" r="r" b="b"/>
              <a:pathLst>
                <a:path w="36" h="11">
                  <a:moveTo>
                    <a:pt x="36" y="7"/>
                  </a:moveTo>
                  <a:lnTo>
                    <a:pt x="36" y="4"/>
                  </a:lnTo>
                  <a:lnTo>
                    <a:pt x="36" y="0"/>
                  </a:lnTo>
                  <a:lnTo>
                    <a:pt x="32" y="0"/>
                  </a:lnTo>
                  <a:lnTo>
                    <a:pt x="3" y="4"/>
                  </a:lnTo>
                  <a:lnTo>
                    <a:pt x="0" y="7"/>
                  </a:lnTo>
                  <a:lnTo>
                    <a:pt x="3"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7" name="Freeform 1199"/>
            <p:cNvSpPr>
              <a:spLocks/>
            </p:cNvSpPr>
            <p:nvPr/>
          </p:nvSpPr>
          <p:spPr bwMode="auto">
            <a:xfrm>
              <a:off x="3495" y="1306"/>
              <a:ext cx="37" cy="11"/>
            </a:xfrm>
            <a:custGeom>
              <a:avLst/>
              <a:gdLst/>
              <a:ahLst/>
              <a:cxnLst>
                <a:cxn ang="0">
                  <a:pos x="33" y="7"/>
                </a:cxn>
                <a:cxn ang="0">
                  <a:pos x="37" y="4"/>
                </a:cxn>
                <a:cxn ang="0">
                  <a:pos x="33" y="0"/>
                </a:cxn>
                <a:cxn ang="0">
                  <a:pos x="29" y="0"/>
                </a:cxn>
                <a:cxn ang="0">
                  <a:pos x="22" y="0"/>
                </a:cxn>
                <a:cxn ang="0">
                  <a:pos x="0" y="4"/>
                </a:cxn>
                <a:cxn ang="0">
                  <a:pos x="0" y="7"/>
                </a:cxn>
                <a:cxn ang="0">
                  <a:pos x="0" y="11"/>
                </a:cxn>
                <a:cxn ang="0">
                  <a:pos x="4" y="11"/>
                </a:cxn>
                <a:cxn ang="0">
                  <a:pos x="26" y="7"/>
                </a:cxn>
                <a:cxn ang="0">
                  <a:pos x="33" y="7"/>
                </a:cxn>
              </a:cxnLst>
              <a:rect l="0" t="0" r="r" b="b"/>
              <a:pathLst>
                <a:path w="37" h="11">
                  <a:moveTo>
                    <a:pt x="33" y="7"/>
                  </a:moveTo>
                  <a:lnTo>
                    <a:pt x="37" y="4"/>
                  </a:lnTo>
                  <a:lnTo>
                    <a:pt x="33" y="0"/>
                  </a:lnTo>
                  <a:lnTo>
                    <a:pt x="29" y="0"/>
                  </a:lnTo>
                  <a:lnTo>
                    <a:pt x="22" y="0"/>
                  </a:lnTo>
                  <a:lnTo>
                    <a:pt x="0" y="4"/>
                  </a:lnTo>
                  <a:lnTo>
                    <a:pt x="0" y="7"/>
                  </a:lnTo>
                  <a:lnTo>
                    <a:pt x="0" y="11"/>
                  </a:lnTo>
                  <a:lnTo>
                    <a:pt x="4" y="11"/>
                  </a:lnTo>
                  <a:lnTo>
                    <a:pt x="26"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8" name="Freeform 1200"/>
            <p:cNvSpPr>
              <a:spLocks/>
            </p:cNvSpPr>
            <p:nvPr/>
          </p:nvSpPr>
          <p:spPr bwMode="auto">
            <a:xfrm>
              <a:off x="3445" y="1317"/>
              <a:ext cx="36" cy="11"/>
            </a:xfrm>
            <a:custGeom>
              <a:avLst/>
              <a:gdLst/>
              <a:ahLst/>
              <a:cxnLst>
                <a:cxn ang="0">
                  <a:pos x="32" y="7"/>
                </a:cxn>
                <a:cxn ang="0">
                  <a:pos x="36" y="4"/>
                </a:cxn>
                <a:cxn ang="0">
                  <a:pos x="32" y="0"/>
                </a:cxn>
                <a:cxn ang="0">
                  <a:pos x="29" y="0"/>
                </a:cxn>
                <a:cxn ang="0">
                  <a:pos x="0" y="4"/>
                </a:cxn>
                <a:cxn ang="0">
                  <a:pos x="0" y="7"/>
                </a:cxn>
                <a:cxn ang="0">
                  <a:pos x="0" y="11"/>
                </a:cxn>
                <a:cxn ang="0">
                  <a:pos x="3" y="11"/>
                </a:cxn>
                <a:cxn ang="0">
                  <a:pos x="32" y="7"/>
                </a:cxn>
              </a:cxnLst>
              <a:rect l="0" t="0" r="r" b="b"/>
              <a:pathLst>
                <a:path w="36" h="11">
                  <a:moveTo>
                    <a:pt x="32" y="7"/>
                  </a:moveTo>
                  <a:lnTo>
                    <a:pt x="36" y="4"/>
                  </a:lnTo>
                  <a:lnTo>
                    <a:pt x="32" y="0"/>
                  </a:lnTo>
                  <a:lnTo>
                    <a:pt x="29" y="0"/>
                  </a:lnTo>
                  <a:lnTo>
                    <a:pt x="0" y="4"/>
                  </a:lnTo>
                  <a:lnTo>
                    <a:pt x="0" y="7"/>
                  </a:lnTo>
                  <a:lnTo>
                    <a:pt x="0" y="11"/>
                  </a:lnTo>
                  <a:lnTo>
                    <a:pt x="3" y="11"/>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29" name="Freeform 1201"/>
            <p:cNvSpPr>
              <a:spLocks/>
            </p:cNvSpPr>
            <p:nvPr/>
          </p:nvSpPr>
          <p:spPr bwMode="auto">
            <a:xfrm>
              <a:off x="3394" y="1324"/>
              <a:ext cx="36" cy="15"/>
            </a:xfrm>
            <a:custGeom>
              <a:avLst/>
              <a:gdLst/>
              <a:ahLst/>
              <a:cxnLst>
                <a:cxn ang="0">
                  <a:pos x="36" y="8"/>
                </a:cxn>
                <a:cxn ang="0">
                  <a:pos x="36" y="4"/>
                </a:cxn>
                <a:cxn ang="0">
                  <a:pos x="36" y="0"/>
                </a:cxn>
                <a:cxn ang="0">
                  <a:pos x="33" y="0"/>
                </a:cxn>
                <a:cxn ang="0">
                  <a:pos x="4" y="8"/>
                </a:cxn>
                <a:cxn ang="0">
                  <a:pos x="0" y="11"/>
                </a:cxn>
                <a:cxn ang="0">
                  <a:pos x="4" y="15"/>
                </a:cxn>
                <a:cxn ang="0">
                  <a:pos x="7" y="15"/>
                </a:cxn>
                <a:cxn ang="0">
                  <a:pos x="36" y="8"/>
                </a:cxn>
              </a:cxnLst>
              <a:rect l="0" t="0" r="r" b="b"/>
              <a:pathLst>
                <a:path w="36" h="15">
                  <a:moveTo>
                    <a:pt x="36" y="8"/>
                  </a:moveTo>
                  <a:lnTo>
                    <a:pt x="36" y="4"/>
                  </a:lnTo>
                  <a:lnTo>
                    <a:pt x="36" y="0"/>
                  </a:lnTo>
                  <a:lnTo>
                    <a:pt x="33" y="0"/>
                  </a:lnTo>
                  <a:lnTo>
                    <a:pt x="4" y="8"/>
                  </a:lnTo>
                  <a:lnTo>
                    <a:pt x="0" y="11"/>
                  </a:lnTo>
                  <a:lnTo>
                    <a:pt x="4" y="15"/>
                  </a:lnTo>
                  <a:lnTo>
                    <a:pt x="7" y="15"/>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0" name="Freeform 1202"/>
            <p:cNvSpPr>
              <a:spLocks/>
            </p:cNvSpPr>
            <p:nvPr/>
          </p:nvSpPr>
          <p:spPr bwMode="auto">
            <a:xfrm>
              <a:off x="3347" y="1339"/>
              <a:ext cx="33" cy="14"/>
            </a:xfrm>
            <a:custGeom>
              <a:avLst/>
              <a:gdLst/>
              <a:ahLst/>
              <a:cxnLst>
                <a:cxn ang="0">
                  <a:pos x="33" y="7"/>
                </a:cxn>
                <a:cxn ang="0">
                  <a:pos x="33" y="3"/>
                </a:cxn>
                <a:cxn ang="0">
                  <a:pos x="33" y="0"/>
                </a:cxn>
                <a:cxn ang="0">
                  <a:pos x="29" y="0"/>
                </a:cxn>
                <a:cxn ang="0">
                  <a:pos x="18" y="0"/>
                </a:cxn>
                <a:cxn ang="0">
                  <a:pos x="0" y="7"/>
                </a:cxn>
                <a:cxn ang="0">
                  <a:pos x="0" y="11"/>
                </a:cxn>
                <a:cxn ang="0">
                  <a:pos x="0" y="14"/>
                </a:cxn>
                <a:cxn ang="0">
                  <a:pos x="4" y="14"/>
                </a:cxn>
                <a:cxn ang="0">
                  <a:pos x="22" y="7"/>
                </a:cxn>
                <a:cxn ang="0">
                  <a:pos x="33" y="7"/>
                </a:cxn>
              </a:cxnLst>
              <a:rect l="0" t="0" r="r" b="b"/>
              <a:pathLst>
                <a:path w="33" h="14">
                  <a:moveTo>
                    <a:pt x="33" y="7"/>
                  </a:moveTo>
                  <a:lnTo>
                    <a:pt x="33" y="3"/>
                  </a:lnTo>
                  <a:lnTo>
                    <a:pt x="33" y="0"/>
                  </a:lnTo>
                  <a:lnTo>
                    <a:pt x="29" y="0"/>
                  </a:lnTo>
                  <a:lnTo>
                    <a:pt x="18" y="0"/>
                  </a:lnTo>
                  <a:lnTo>
                    <a:pt x="0" y="7"/>
                  </a:lnTo>
                  <a:lnTo>
                    <a:pt x="0" y="11"/>
                  </a:lnTo>
                  <a:lnTo>
                    <a:pt x="0" y="14"/>
                  </a:lnTo>
                  <a:lnTo>
                    <a:pt x="4" y="14"/>
                  </a:lnTo>
                  <a:lnTo>
                    <a:pt x="22"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1" name="Freeform 1203"/>
            <p:cNvSpPr>
              <a:spLocks/>
            </p:cNvSpPr>
            <p:nvPr/>
          </p:nvSpPr>
          <p:spPr bwMode="auto">
            <a:xfrm>
              <a:off x="3296" y="1350"/>
              <a:ext cx="37" cy="18"/>
            </a:xfrm>
            <a:custGeom>
              <a:avLst/>
              <a:gdLst/>
              <a:ahLst/>
              <a:cxnLst>
                <a:cxn ang="0">
                  <a:pos x="33" y="7"/>
                </a:cxn>
                <a:cxn ang="0">
                  <a:pos x="37" y="3"/>
                </a:cxn>
                <a:cxn ang="0">
                  <a:pos x="33" y="0"/>
                </a:cxn>
                <a:cxn ang="0">
                  <a:pos x="29" y="0"/>
                </a:cxn>
                <a:cxn ang="0">
                  <a:pos x="4" y="11"/>
                </a:cxn>
                <a:cxn ang="0">
                  <a:pos x="0" y="14"/>
                </a:cxn>
                <a:cxn ang="0">
                  <a:pos x="4" y="18"/>
                </a:cxn>
                <a:cxn ang="0">
                  <a:pos x="8" y="18"/>
                </a:cxn>
                <a:cxn ang="0">
                  <a:pos x="33" y="7"/>
                </a:cxn>
              </a:cxnLst>
              <a:rect l="0" t="0" r="r" b="b"/>
              <a:pathLst>
                <a:path w="37" h="18">
                  <a:moveTo>
                    <a:pt x="33" y="7"/>
                  </a:moveTo>
                  <a:lnTo>
                    <a:pt x="37" y="3"/>
                  </a:lnTo>
                  <a:lnTo>
                    <a:pt x="33" y="0"/>
                  </a:lnTo>
                  <a:lnTo>
                    <a:pt x="29" y="0"/>
                  </a:lnTo>
                  <a:lnTo>
                    <a:pt x="4" y="11"/>
                  </a:lnTo>
                  <a:lnTo>
                    <a:pt x="0" y="14"/>
                  </a:lnTo>
                  <a:lnTo>
                    <a:pt x="4" y="18"/>
                  </a:lnTo>
                  <a:lnTo>
                    <a:pt x="8"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2" name="Freeform 1204"/>
            <p:cNvSpPr>
              <a:spLocks/>
            </p:cNvSpPr>
            <p:nvPr/>
          </p:nvSpPr>
          <p:spPr bwMode="auto">
            <a:xfrm>
              <a:off x="3249" y="1364"/>
              <a:ext cx="36" cy="18"/>
            </a:xfrm>
            <a:custGeom>
              <a:avLst/>
              <a:gdLst/>
              <a:ahLst/>
              <a:cxnLst>
                <a:cxn ang="0">
                  <a:pos x="33" y="7"/>
                </a:cxn>
                <a:cxn ang="0">
                  <a:pos x="36" y="4"/>
                </a:cxn>
                <a:cxn ang="0">
                  <a:pos x="33" y="0"/>
                </a:cxn>
                <a:cxn ang="0">
                  <a:pos x="29" y="0"/>
                </a:cxn>
                <a:cxn ang="0">
                  <a:pos x="4" y="11"/>
                </a:cxn>
                <a:cxn ang="0">
                  <a:pos x="0" y="15"/>
                </a:cxn>
                <a:cxn ang="0">
                  <a:pos x="4" y="18"/>
                </a:cxn>
                <a:cxn ang="0">
                  <a:pos x="7" y="18"/>
                </a:cxn>
                <a:cxn ang="0">
                  <a:pos x="33" y="7"/>
                </a:cxn>
              </a:cxnLst>
              <a:rect l="0" t="0" r="r" b="b"/>
              <a:pathLst>
                <a:path w="36" h="18">
                  <a:moveTo>
                    <a:pt x="33" y="7"/>
                  </a:moveTo>
                  <a:lnTo>
                    <a:pt x="36" y="4"/>
                  </a:lnTo>
                  <a:lnTo>
                    <a:pt x="33" y="0"/>
                  </a:lnTo>
                  <a:lnTo>
                    <a:pt x="29" y="0"/>
                  </a:lnTo>
                  <a:lnTo>
                    <a:pt x="4" y="11"/>
                  </a:lnTo>
                  <a:lnTo>
                    <a:pt x="0" y="15"/>
                  </a:lnTo>
                  <a:lnTo>
                    <a:pt x="4" y="18"/>
                  </a:lnTo>
                  <a:lnTo>
                    <a:pt x="7"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3" name="Freeform 1205"/>
            <p:cNvSpPr>
              <a:spLocks/>
            </p:cNvSpPr>
            <p:nvPr/>
          </p:nvSpPr>
          <p:spPr bwMode="auto">
            <a:xfrm>
              <a:off x="3202" y="1382"/>
              <a:ext cx="33" cy="18"/>
            </a:xfrm>
            <a:custGeom>
              <a:avLst/>
              <a:gdLst/>
              <a:ahLst/>
              <a:cxnLst>
                <a:cxn ang="0">
                  <a:pos x="33" y="7"/>
                </a:cxn>
                <a:cxn ang="0">
                  <a:pos x="33" y="4"/>
                </a:cxn>
                <a:cxn ang="0">
                  <a:pos x="33" y="0"/>
                </a:cxn>
                <a:cxn ang="0">
                  <a:pos x="29" y="0"/>
                </a:cxn>
                <a:cxn ang="0">
                  <a:pos x="0" y="11"/>
                </a:cxn>
                <a:cxn ang="0">
                  <a:pos x="0" y="15"/>
                </a:cxn>
                <a:cxn ang="0">
                  <a:pos x="0" y="18"/>
                </a:cxn>
                <a:cxn ang="0">
                  <a:pos x="4" y="18"/>
                </a:cxn>
                <a:cxn ang="0">
                  <a:pos x="33" y="7"/>
                </a:cxn>
              </a:cxnLst>
              <a:rect l="0" t="0" r="r" b="b"/>
              <a:pathLst>
                <a:path w="33" h="18">
                  <a:moveTo>
                    <a:pt x="33" y="7"/>
                  </a:moveTo>
                  <a:lnTo>
                    <a:pt x="33" y="4"/>
                  </a:lnTo>
                  <a:lnTo>
                    <a:pt x="33" y="0"/>
                  </a:lnTo>
                  <a:lnTo>
                    <a:pt x="29" y="0"/>
                  </a:lnTo>
                  <a:lnTo>
                    <a:pt x="0" y="11"/>
                  </a:lnTo>
                  <a:lnTo>
                    <a:pt x="0" y="15"/>
                  </a:lnTo>
                  <a:lnTo>
                    <a:pt x="0" y="18"/>
                  </a:lnTo>
                  <a:lnTo>
                    <a:pt x="4"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4" name="Freeform 1206"/>
            <p:cNvSpPr>
              <a:spLocks/>
            </p:cNvSpPr>
            <p:nvPr/>
          </p:nvSpPr>
          <p:spPr bwMode="auto">
            <a:xfrm>
              <a:off x="3155" y="1400"/>
              <a:ext cx="33" cy="22"/>
            </a:xfrm>
            <a:custGeom>
              <a:avLst/>
              <a:gdLst/>
              <a:ahLst/>
              <a:cxnLst>
                <a:cxn ang="0">
                  <a:pos x="33" y="8"/>
                </a:cxn>
                <a:cxn ang="0">
                  <a:pos x="33" y="4"/>
                </a:cxn>
                <a:cxn ang="0">
                  <a:pos x="33" y="0"/>
                </a:cxn>
                <a:cxn ang="0">
                  <a:pos x="29" y="0"/>
                </a:cxn>
                <a:cxn ang="0">
                  <a:pos x="22" y="4"/>
                </a:cxn>
                <a:cxn ang="0">
                  <a:pos x="4" y="15"/>
                </a:cxn>
                <a:cxn ang="0">
                  <a:pos x="0" y="18"/>
                </a:cxn>
                <a:cxn ang="0">
                  <a:pos x="4" y="22"/>
                </a:cxn>
                <a:cxn ang="0">
                  <a:pos x="7" y="22"/>
                </a:cxn>
                <a:cxn ang="0">
                  <a:pos x="25" y="11"/>
                </a:cxn>
                <a:cxn ang="0">
                  <a:pos x="33" y="8"/>
                </a:cxn>
              </a:cxnLst>
              <a:rect l="0" t="0" r="r" b="b"/>
              <a:pathLst>
                <a:path w="33" h="22">
                  <a:moveTo>
                    <a:pt x="33" y="8"/>
                  </a:moveTo>
                  <a:lnTo>
                    <a:pt x="33" y="4"/>
                  </a:lnTo>
                  <a:lnTo>
                    <a:pt x="33" y="0"/>
                  </a:lnTo>
                  <a:lnTo>
                    <a:pt x="29" y="0"/>
                  </a:lnTo>
                  <a:lnTo>
                    <a:pt x="22" y="4"/>
                  </a:lnTo>
                  <a:lnTo>
                    <a:pt x="4" y="15"/>
                  </a:lnTo>
                  <a:lnTo>
                    <a:pt x="0" y="18"/>
                  </a:lnTo>
                  <a:lnTo>
                    <a:pt x="4" y="22"/>
                  </a:lnTo>
                  <a:lnTo>
                    <a:pt x="7" y="22"/>
                  </a:lnTo>
                  <a:lnTo>
                    <a:pt x="25" y="11"/>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5" name="Freeform 1207"/>
            <p:cNvSpPr>
              <a:spLocks/>
            </p:cNvSpPr>
            <p:nvPr/>
          </p:nvSpPr>
          <p:spPr bwMode="auto">
            <a:xfrm>
              <a:off x="3112" y="1426"/>
              <a:ext cx="32" cy="21"/>
            </a:xfrm>
            <a:custGeom>
              <a:avLst/>
              <a:gdLst/>
              <a:ahLst/>
              <a:cxnLst>
                <a:cxn ang="0">
                  <a:pos x="29" y="7"/>
                </a:cxn>
                <a:cxn ang="0">
                  <a:pos x="32" y="3"/>
                </a:cxn>
                <a:cxn ang="0">
                  <a:pos x="29" y="0"/>
                </a:cxn>
                <a:cxn ang="0">
                  <a:pos x="25" y="0"/>
                </a:cxn>
                <a:cxn ang="0">
                  <a:pos x="18" y="3"/>
                </a:cxn>
                <a:cxn ang="0">
                  <a:pos x="3" y="14"/>
                </a:cxn>
                <a:cxn ang="0">
                  <a:pos x="0" y="18"/>
                </a:cxn>
                <a:cxn ang="0">
                  <a:pos x="3" y="21"/>
                </a:cxn>
                <a:cxn ang="0">
                  <a:pos x="7" y="21"/>
                </a:cxn>
                <a:cxn ang="0">
                  <a:pos x="21" y="11"/>
                </a:cxn>
                <a:cxn ang="0">
                  <a:pos x="29" y="7"/>
                </a:cxn>
              </a:cxnLst>
              <a:rect l="0" t="0" r="r" b="b"/>
              <a:pathLst>
                <a:path w="32" h="21">
                  <a:moveTo>
                    <a:pt x="29" y="7"/>
                  </a:moveTo>
                  <a:lnTo>
                    <a:pt x="32" y="3"/>
                  </a:lnTo>
                  <a:lnTo>
                    <a:pt x="29" y="0"/>
                  </a:lnTo>
                  <a:lnTo>
                    <a:pt x="25" y="0"/>
                  </a:lnTo>
                  <a:lnTo>
                    <a:pt x="18" y="3"/>
                  </a:lnTo>
                  <a:lnTo>
                    <a:pt x="3" y="14"/>
                  </a:lnTo>
                  <a:lnTo>
                    <a:pt x="0" y="18"/>
                  </a:lnTo>
                  <a:lnTo>
                    <a:pt x="3" y="21"/>
                  </a:lnTo>
                  <a:lnTo>
                    <a:pt x="7" y="21"/>
                  </a:lnTo>
                  <a:lnTo>
                    <a:pt x="21" y="11"/>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6" name="Freeform 1208"/>
            <p:cNvSpPr>
              <a:spLocks/>
            </p:cNvSpPr>
            <p:nvPr/>
          </p:nvSpPr>
          <p:spPr bwMode="auto">
            <a:xfrm>
              <a:off x="3072" y="1451"/>
              <a:ext cx="29" cy="25"/>
            </a:xfrm>
            <a:custGeom>
              <a:avLst/>
              <a:gdLst/>
              <a:ahLst/>
              <a:cxnLst>
                <a:cxn ang="0">
                  <a:pos x="29" y="7"/>
                </a:cxn>
                <a:cxn ang="0">
                  <a:pos x="29" y="4"/>
                </a:cxn>
                <a:cxn ang="0">
                  <a:pos x="29" y="0"/>
                </a:cxn>
                <a:cxn ang="0">
                  <a:pos x="25" y="0"/>
                </a:cxn>
                <a:cxn ang="0">
                  <a:pos x="18" y="7"/>
                </a:cxn>
                <a:cxn ang="0">
                  <a:pos x="0" y="18"/>
                </a:cxn>
                <a:cxn ang="0">
                  <a:pos x="0" y="22"/>
                </a:cxn>
                <a:cxn ang="0">
                  <a:pos x="0" y="25"/>
                </a:cxn>
                <a:cxn ang="0">
                  <a:pos x="3" y="25"/>
                </a:cxn>
                <a:cxn ang="0">
                  <a:pos x="22" y="14"/>
                </a:cxn>
                <a:cxn ang="0">
                  <a:pos x="29" y="7"/>
                </a:cxn>
              </a:cxnLst>
              <a:rect l="0" t="0" r="r" b="b"/>
              <a:pathLst>
                <a:path w="29" h="25">
                  <a:moveTo>
                    <a:pt x="29" y="7"/>
                  </a:moveTo>
                  <a:lnTo>
                    <a:pt x="29" y="4"/>
                  </a:lnTo>
                  <a:lnTo>
                    <a:pt x="29" y="0"/>
                  </a:lnTo>
                  <a:lnTo>
                    <a:pt x="25" y="0"/>
                  </a:lnTo>
                  <a:lnTo>
                    <a:pt x="18" y="7"/>
                  </a:lnTo>
                  <a:lnTo>
                    <a:pt x="0" y="18"/>
                  </a:lnTo>
                  <a:lnTo>
                    <a:pt x="0" y="22"/>
                  </a:lnTo>
                  <a:lnTo>
                    <a:pt x="0" y="25"/>
                  </a:lnTo>
                  <a:lnTo>
                    <a:pt x="3" y="25"/>
                  </a:lnTo>
                  <a:lnTo>
                    <a:pt x="22" y="14"/>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7" name="Freeform 1209"/>
            <p:cNvSpPr>
              <a:spLocks/>
            </p:cNvSpPr>
            <p:nvPr/>
          </p:nvSpPr>
          <p:spPr bwMode="auto">
            <a:xfrm>
              <a:off x="3036" y="1484"/>
              <a:ext cx="25" cy="29"/>
            </a:xfrm>
            <a:custGeom>
              <a:avLst/>
              <a:gdLst/>
              <a:ahLst/>
              <a:cxnLst>
                <a:cxn ang="0">
                  <a:pos x="25" y="7"/>
                </a:cxn>
                <a:cxn ang="0">
                  <a:pos x="25" y="3"/>
                </a:cxn>
                <a:cxn ang="0">
                  <a:pos x="25" y="0"/>
                </a:cxn>
                <a:cxn ang="0">
                  <a:pos x="21" y="0"/>
                </a:cxn>
                <a:cxn ang="0">
                  <a:pos x="21" y="0"/>
                </a:cxn>
                <a:cxn ang="0">
                  <a:pos x="3" y="21"/>
                </a:cxn>
                <a:cxn ang="0">
                  <a:pos x="0" y="25"/>
                </a:cxn>
                <a:cxn ang="0">
                  <a:pos x="3" y="29"/>
                </a:cxn>
                <a:cxn ang="0">
                  <a:pos x="7" y="29"/>
                </a:cxn>
                <a:cxn ang="0">
                  <a:pos x="25" y="7"/>
                </a:cxn>
              </a:cxnLst>
              <a:rect l="0" t="0" r="r" b="b"/>
              <a:pathLst>
                <a:path w="25" h="29">
                  <a:moveTo>
                    <a:pt x="25" y="7"/>
                  </a:moveTo>
                  <a:lnTo>
                    <a:pt x="25" y="3"/>
                  </a:lnTo>
                  <a:lnTo>
                    <a:pt x="25" y="0"/>
                  </a:lnTo>
                  <a:lnTo>
                    <a:pt x="21" y="0"/>
                  </a:lnTo>
                  <a:lnTo>
                    <a:pt x="21" y="0"/>
                  </a:lnTo>
                  <a:lnTo>
                    <a:pt x="3" y="21"/>
                  </a:lnTo>
                  <a:lnTo>
                    <a:pt x="0" y="25"/>
                  </a:lnTo>
                  <a:lnTo>
                    <a:pt x="3" y="29"/>
                  </a:lnTo>
                  <a:lnTo>
                    <a:pt x="7" y="29"/>
                  </a:lnTo>
                  <a:lnTo>
                    <a:pt x="25"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8" name="Freeform 1210"/>
            <p:cNvSpPr>
              <a:spLocks/>
            </p:cNvSpPr>
            <p:nvPr/>
          </p:nvSpPr>
          <p:spPr bwMode="auto">
            <a:xfrm>
              <a:off x="3014" y="1523"/>
              <a:ext cx="18" cy="37"/>
            </a:xfrm>
            <a:custGeom>
              <a:avLst/>
              <a:gdLst/>
              <a:ahLst/>
              <a:cxnLst>
                <a:cxn ang="0">
                  <a:pos x="18" y="4"/>
                </a:cxn>
                <a:cxn ang="0">
                  <a:pos x="14" y="0"/>
                </a:cxn>
                <a:cxn ang="0">
                  <a:pos x="11" y="0"/>
                </a:cxn>
                <a:cxn ang="0">
                  <a:pos x="11" y="4"/>
                </a:cxn>
                <a:cxn ang="0">
                  <a:pos x="0" y="26"/>
                </a:cxn>
                <a:cxn ang="0">
                  <a:pos x="0" y="33"/>
                </a:cxn>
                <a:cxn ang="0">
                  <a:pos x="4" y="37"/>
                </a:cxn>
                <a:cxn ang="0">
                  <a:pos x="7" y="37"/>
                </a:cxn>
                <a:cxn ang="0">
                  <a:pos x="7" y="33"/>
                </a:cxn>
                <a:cxn ang="0">
                  <a:pos x="7" y="26"/>
                </a:cxn>
                <a:cxn ang="0">
                  <a:pos x="18" y="4"/>
                </a:cxn>
              </a:cxnLst>
              <a:rect l="0" t="0" r="r" b="b"/>
              <a:pathLst>
                <a:path w="18" h="37">
                  <a:moveTo>
                    <a:pt x="18" y="4"/>
                  </a:moveTo>
                  <a:lnTo>
                    <a:pt x="14" y="0"/>
                  </a:lnTo>
                  <a:lnTo>
                    <a:pt x="11" y="0"/>
                  </a:lnTo>
                  <a:lnTo>
                    <a:pt x="11" y="4"/>
                  </a:lnTo>
                  <a:lnTo>
                    <a:pt x="0" y="26"/>
                  </a:lnTo>
                  <a:lnTo>
                    <a:pt x="0" y="33"/>
                  </a:lnTo>
                  <a:lnTo>
                    <a:pt x="4" y="37"/>
                  </a:lnTo>
                  <a:lnTo>
                    <a:pt x="7" y="37"/>
                  </a:lnTo>
                  <a:lnTo>
                    <a:pt x="7" y="33"/>
                  </a:lnTo>
                  <a:lnTo>
                    <a:pt x="7" y="26"/>
                  </a:lnTo>
                  <a:lnTo>
                    <a:pt x="1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39" name="Freeform 1211"/>
            <p:cNvSpPr>
              <a:spLocks/>
            </p:cNvSpPr>
            <p:nvPr/>
          </p:nvSpPr>
          <p:spPr bwMode="auto">
            <a:xfrm>
              <a:off x="3010" y="1574"/>
              <a:ext cx="11" cy="33"/>
            </a:xfrm>
            <a:custGeom>
              <a:avLst/>
              <a:gdLst/>
              <a:ahLst/>
              <a:cxnLst>
                <a:cxn ang="0">
                  <a:pos x="8" y="4"/>
                </a:cxn>
                <a:cxn ang="0">
                  <a:pos x="8" y="0"/>
                </a:cxn>
                <a:cxn ang="0">
                  <a:pos x="4" y="0"/>
                </a:cxn>
                <a:cxn ang="0">
                  <a:pos x="0" y="4"/>
                </a:cxn>
                <a:cxn ang="0">
                  <a:pos x="0" y="4"/>
                </a:cxn>
                <a:cxn ang="0">
                  <a:pos x="4" y="29"/>
                </a:cxn>
                <a:cxn ang="0">
                  <a:pos x="8" y="33"/>
                </a:cxn>
                <a:cxn ang="0">
                  <a:pos x="11" y="33"/>
                </a:cxn>
                <a:cxn ang="0">
                  <a:pos x="11" y="29"/>
                </a:cxn>
                <a:cxn ang="0">
                  <a:pos x="8" y="4"/>
                </a:cxn>
              </a:cxnLst>
              <a:rect l="0" t="0" r="r" b="b"/>
              <a:pathLst>
                <a:path w="11" h="33">
                  <a:moveTo>
                    <a:pt x="8" y="4"/>
                  </a:moveTo>
                  <a:lnTo>
                    <a:pt x="8" y="0"/>
                  </a:lnTo>
                  <a:lnTo>
                    <a:pt x="4" y="0"/>
                  </a:lnTo>
                  <a:lnTo>
                    <a:pt x="0" y="4"/>
                  </a:lnTo>
                  <a:lnTo>
                    <a:pt x="0" y="4"/>
                  </a:lnTo>
                  <a:lnTo>
                    <a:pt x="4" y="29"/>
                  </a:lnTo>
                  <a:lnTo>
                    <a:pt x="8" y="33"/>
                  </a:lnTo>
                  <a:lnTo>
                    <a:pt x="11" y="33"/>
                  </a:lnTo>
                  <a:lnTo>
                    <a:pt x="11" y="29"/>
                  </a:lnTo>
                  <a:lnTo>
                    <a:pt x="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0" name="Freeform 1212"/>
            <p:cNvSpPr>
              <a:spLocks/>
            </p:cNvSpPr>
            <p:nvPr/>
          </p:nvSpPr>
          <p:spPr bwMode="auto">
            <a:xfrm>
              <a:off x="3021" y="1621"/>
              <a:ext cx="25" cy="33"/>
            </a:xfrm>
            <a:custGeom>
              <a:avLst/>
              <a:gdLst/>
              <a:ahLst/>
              <a:cxnLst>
                <a:cxn ang="0">
                  <a:pos x="7" y="4"/>
                </a:cxn>
                <a:cxn ang="0">
                  <a:pos x="7" y="0"/>
                </a:cxn>
                <a:cxn ang="0">
                  <a:pos x="4" y="0"/>
                </a:cxn>
                <a:cxn ang="0">
                  <a:pos x="0" y="4"/>
                </a:cxn>
                <a:cxn ang="0">
                  <a:pos x="7" y="18"/>
                </a:cxn>
                <a:cxn ang="0">
                  <a:pos x="11" y="22"/>
                </a:cxn>
                <a:cxn ang="0">
                  <a:pos x="18" y="33"/>
                </a:cxn>
                <a:cxn ang="0">
                  <a:pos x="22" y="33"/>
                </a:cxn>
                <a:cxn ang="0">
                  <a:pos x="25" y="29"/>
                </a:cxn>
                <a:cxn ang="0">
                  <a:pos x="22" y="26"/>
                </a:cxn>
                <a:cxn ang="0">
                  <a:pos x="15" y="15"/>
                </a:cxn>
                <a:cxn ang="0">
                  <a:pos x="11" y="18"/>
                </a:cxn>
                <a:cxn ang="0">
                  <a:pos x="15" y="18"/>
                </a:cxn>
                <a:cxn ang="0">
                  <a:pos x="7" y="4"/>
                </a:cxn>
              </a:cxnLst>
              <a:rect l="0" t="0" r="r" b="b"/>
              <a:pathLst>
                <a:path w="25" h="33">
                  <a:moveTo>
                    <a:pt x="7" y="4"/>
                  </a:moveTo>
                  <a:lnTo>
                    <a:pt x="7" y="0"/>
                  </a:lnTo>
                  <a:lnTo>
                    <a:pt x="4" y="0"/>
                  </a:lnTo>
                  <a:lnTo>
                    <a:pt x="0" y="4"/>
                  </a:lnTo>
                  <a:lnTo>
                    <a:pt x="7" y="18"/>
                  </a:lnTo>
                  <a:lnTo>
                    <a:pt x="11" y="22"/>
                  </a:lnTo>
                  <a:lnTo>
                    <a:pt x="18" y="33"/>
                  </a:lnTo>
                  <a:lnTo>
                    <a:pt x="22" y="33"/>
                  </a:lnTo>
                  <a:lnTo>
                    <a:pt x="25" y="29"/>
                  </a:lnTo>
                  <a:lnTo>
                    <a:pt x="22" y="26"/>
                  </a:lnTo>
                  <a:lnTo>
                    <a:pt x="15" y="15"/>
                  </a:lnTo>
                  <a:lnTo>
                    <a:pt x="11" y="18"/>
                  </a:lnTo>
                  <a:lnTo>
                    <a:pt x="15" y="18"/>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1" name="Freeform 1213"/>
            <p:cNvSpPr>
              <a:spLocks/>
            </p:cNvSpPr>
            <p:nvPr/>
          </p:nvSpPr>
          <p:spPr bwMode="auto">
            <a:xfrm>
              <a:off x="3050" y="1661"/>
              <a:ext cx="29" cy="29"/>
            </a:xfrm>
            <a:custGeom>
              <a:avLst/>
              <a:gdLst/>
              <a:ahLst/>
              <a:cxnLst>
                <a:cxn ang="0">
                  <a:pos x="7" y="0"/>
                </a:cxn>
                <a:cxn ang="0">
                  <a:pos x="4" y="0"/>
                </a:cxn>
                <a:cxn ang="0">
                  <a:pos x="0" y="4"/>
                </a:cxn>
                <a:cxn ang="0">
                  <a:pos x="4" y="7"/>
                </a:cxn>
                <a:cxn ang="0">
                  <a:pos x="7" y="11"/>
                </a:cxn>
                <a:cxn ang="0">
                  <a:pos x="25" y="29"/>
                </a:cxn>
                <a:cxn ang="0">
                  <a:pos x="29" y="29"/>
                </a:cxn>
                <a:cxn ang="0">
                  <a:pos x="29" y="25"/>
                </a:cxn>
                <a:cxn ang="0">
                  <a:pos x="29" y="22"/>
                </a:cxn>
                <a:cxn ang="0">
                  <a:pos x="11" y="4"/>
                </a:cxn>
                <a:cxn ang="0">
                  <a:pos x="7" y="0"/>
                </a:cxn>
              </a:cxnLst>
              <a:rect l="0" t="0" r="r" b="b"/>
              <a:pathLst>
                <a:path w="29" h="29">
                  <a:moveTo>
                    <a:pt x="7" y="0"/>
                  </a:moveTo>
                  <a:lnTo>
                    <a:pt x="4" y="0"/>
                  </a:lnTo>
                  <a:lnTo>
                    <a:pt x="0" y="4"/>
                  </a:lnTo>
                  <a:lnTo>
                    <a:pt x="4" y="7"/>
                  </a:lnTo>
                  <a:lnTo>
                    <a:pt x="7" y="11"/>
                  </a:lnTo>
                  <a:lnTo>
                    <a:pt x="25" y="29"/>
                  </a:lnTo>
                  <a:lnTo>
                    <a:pt x="29" y="29"/>
                  </a:lnTo>
                  <a:lnTo>
                    <a:pt x="29" y="25"/>
                  </a:lnTo>
                  <a:lnTo>
                    <a:pt x="29" y="22"/>
                  </a:lnTo>
                  <a:lnTo>
                    <a:pt x="11"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2" name="Freeform 1214"/>
            <p:cNvSpPr>
              <a:spLocks/>
            </p:cNvSpPr>
            <p:nvPr/>
          </p:nvSpPr>
          <p:spPr bwMode="auto">
            <a:xfrm>
              <a:off x="3090" y="1697"/>
              <a:ext cx="33" cy="22"/>
            </a:xfrm>
            <a:custGeom>
              <a:avLst/>
              <a:gdLst/>
              <a:ahLst/>
              <a:cxnLst>
                <a:cxn ang="0">
                  <a:pos x="4" y="0"/>
                </a:cxn>
                <a:cxn ang="0">
                  <a:pos x="0" y="0"/>
                </a:cxn>
                <a:cxn ang="0">
                  <a:pos x="0" y="4"/>
                </a:cxn>
                <a:cxn ang="0">
                  <a:pos x="0" y="7"/>
                </a:cxn>
                <a:cxn ang="0">
                  <a:pos x="25" y="22"/>
                </a:cxn>
                <a:cxn ang="0">
                  <a:pos x="29" y="22"/>
                </a:cxn>
                <a:cxn ang="0">
                  <a:pos x="33" y="18"/>
                </a:cxn>
                <a:cxn ang="0">
                  <a:pos x="29" y="15"/>
                </a:cxn>
                <a:cxn ang="0">
                  <a:pos x="4" y="0"/>
                </a:cxn>
              </a:cxnLst>
              <a:rect l="0" t="0" r="r" b="b"/>
              <a:pathLst>
                <a:path w="33" h="22">
                  <a:moveTo>
                    <a:pt x="4" y="0"/>
                  </a:moveTo>
                  <a:lnTo>
                    <a:pt x="0" y="0"/>
                  </a:lnTo>
                  <a:lnTo>
                    <a:pt x="0" y="4"/>
                  </a:lnTo>
                  <a:lnTo>
                    <a:pt x="0" y="7"/>
                  </a:lnTo>
                  <a:lnTo>
                    <a:pt x="25" y="22"/>
                  </a:lnTo>
                  <a:lnTo>
                    <a:pt x="29" y="22"/>
                  </a:lnTo>
                  <a:lnTo>
                    <a:pt x="33" y="18"/>
                  </a:lnTo>
                  <a:lnTo>
                    <a:pt x="29" y="15"/>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3" name="Freeform 1215"/>
            <p:cNvSpPr>
              <a:spLocks/>
            </p:cNvSpPr>
            <p:nvPr/>
          </p:nvSpPr>
          <p:spPr bwMode="auto">
            <a:xfrm>
              <a:off x="3133" y="1723"/>
              <a:ext cx="33" cy="21"/>
            </a:xfrm>
            <a:custGeom>
              <a:avLst/>
              <a:gdLst/>
              <a:ahLst/>
              <a:cxnLst>
                <a:cxn ang="0">
                  <a:pos x="4" y="0"/>
                </a:cxn>
                <a:cxn ang="0">
                  <a:pos x="0" y="0"/>
                </a:cxn>
                <a:cxn ang="0">
                  <a:pos x="0" y="3"/>
                </a:cxn>
                <a:cxn ang="0">
                  <a:pos x="0" y="7"/>
                </a:cxn>
                <a:cxn ang="0">
                  <a:pos x="26" y="21"/>
                </a:cxn>
                <a:cxn ang="0">
                  <a:pos x="29" y="21"/>
                </a:cxn>
                <a:cxn ang="0">
                  <a:pos x="33" y="18"/>
                </a:cxn>
                <a:cxn ang="0">
                  <a:pos x="29" y="14"/>
                </a:cxn>
                <a:cxn ang="0">
                  <a:pos x="4" y="0"/>
                </a:cxn>
              </a:cxnLst>
              <a:rect l="0" t="0" r="r" b="b"/>
              <a:pathLst>
                <a:path w="33" h="21">
                  <a:moveTo>
                    <a:pt x="4" y="0"/>
                  </a:moveTo>
                  <a:lnTo>
                    <a:pt x="0" y="0"/>
                  </a:lnTo>
                  <a:lnTo>
                    <a:pt x="0" y="3"/>
                  </a:lnTo>
                  <a:lnTo>
                    <a:pt x="0" y="7"/>
                  </a:lnTo>
                  <a:lnTo>
                    <a:pt x="26" y="21"/>
                  </a:lnTo>
                  <a:lnTo>
                    <a:pt x="29" y="21"/>
                  </a:lnTo>
                  <a:lnTo>
                    <a:pt x="33" y="18"/>
                  </a:lnTo>
                  <a:lnTo>
                    <a:pt x="29" y="1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4" name="Freeform 1216"/>
            <p:cNvSpPr>
              <a:spLocks/>
            </p:cNvSpPr>
            <p:nvPr/>
          </p:nvSpPr>
          <p:spPr bwMode="auto">
            <a:xfrm>
              <a:off x="3177" y="1744"/>
              <a:ext cx="36" cy="22"/>
            </a:xfrm>
            <a:custGeom>
              <a:avLst/>
              <a:gdLst/>
              <a:ahLst/>
              <a:cxnLst>
                <a:cxn ang="0">
                  <a:pos x="7" y="0"/>
                </a:cxn>
                <a:cxn ang="0">
                  <a:pos x="3" y="0"/>
                </a:cxn>
                <a:cxn ang="0">
                  <a:pos x="0" y="4"/>
                </a:cxn>
                <a:cxn ang="0">
                  <a:pos x="3" y="8"/>
                </a:cxn>
                <a:cxn ang="0">
                  <a:pos x="29" y="22"/>
                </a:cxn>
                <a:cxn ang="0">
                  <a:pos x="32" y="22"/>
                </a:cxn>
                <a:cxn ang="0">
                  <a:pos x="36" y="18"/>
                </a:cxn>
                <a:cxn ang="0">
                  <a:pos x="32" y="15"/>
                </a:cxn>
                <a:cxn ang="0">
                  <a:pos x="7" y="0"/>
                </a:cxn>
              </a:cxnLst>
              <a:rect l="0" t="0" r="r" b="b"/>
              <a:pathLst>
                <a:path w="36" h="22">
                  <a:moveTo>
                    <a:pt x="7" y="0"/>
                  </a:moveTo>
                  <a:lnTo>
                    <a:pt x="3" y="0"/>
                  </a:lnTo>
                  <a:lnTo>
                    <a:pt x="0" y="4"/>
                  </a:lnTo>
                  <a:lnTo>
                    <a:pt x="3" y="8"/>
                  </a:lnTo>
                  <a:lnTo>
                    <a:pt x="29" y="22"/>
                  </a:lnTo>
                  <a:lnTo>
                    <a:pt x="32" y="22"/>
                  </a:lnTo>
                  <a:lnTo>
                    <a:pt x="36" y="18"/>
                  </a:lnTo>
                  <a:lnTo>
                    <a:pt x="32" y="15"/>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5" name="Freeform 1217"/>
            <p:cNvSpPr>
              <a:spLocks/>
            </p:cNvSpPr>
            <p:nvPr/>
          </p:nvSpPr>
          <p:spPr bwMode="auto">
            <a:xfrm>
              <a:off x="3224" y="1766"/>
              <a:ext cx="36" cy="18"/>
            </a:xfrm>
            <a:custGeom>
              <a:avLst/>
              <a:gdLst/>
              <a:ahLst/>
              <a:cxnLst>
                <a:cxn ang="0">
                  <a:pos x="7" y="0"/>
                </a:cxn>
                <a:cxn ang="0">
                  <a:pos x="4" y="0"/>
                </a:cxn>
                <a:cxn ang="0">
                  <a:pos x="0" y="4"/>
                </a:cxn>
                <a:cxn ang="0">
                  <a:pos x="4" y="7"/>
                </a:cxn>
                <a:cxn ang="0">
                  <a:pos x="11" y="11"/>
                </a:cxn>
                <a:cxn ang="0">
                  <a:pos x="29" y="18"/>
                </a:cxn>
                <a:cxn ang="0">
                  <a:pos x="32" y="18"/>
                </a:cxn>
                <a:cxn ang="0">
                  <a:pos x="36" y="14"/>
                </a:cxn>
                <a:cxn ang="0">
                  <a:pos x="32" y="11"/>
                </a:cxn>
                <a:cxn ang="0">
                  <a:pos x="14" y="4"/>
                </a:cxn>
                <a:cxn ang="0">
                  <a:pos x="7" y="0"/>
                </a:cxn>
              </a:cxnLst>
              <a:rect l="0" t="0" r="r" b="b"/>
              <a:pathLst>
                <a:path w="36" h="18">
                  <a:moveTo>
                    <a:pt x="7" y="0"/>
                  </a:moveTo>
                  <a:lnTo>
                    <a:pt x="4" y="0"/>
                  </a:lnTo>
                  <a:lnTo>
                    <a:pt x="0" y="4"/>
                  </a:lnTo>
                  <a:lnTo>
                    <a:pt x="4" y="7"/>
                  </a:lnTo>
                  <a:lnTo>
                    <a:pt x="11" y="11"/>
                  </a:lnTo>
                  <a:lnTo>
                    <a:pt x="29" y="18"/>
                  </a:lnTo>
                  <a:lnTo>
                    <a:pt x="32" y="18"/>
                  </a:lnTo>
                  <a:lnTo>
                    <a:pt x="36" y="14"/>
                  </a:lnTo>
                  <a:lnTo>
                    <a:pt x="32" y="11"/>
                  </a:lnTo>
                  <a:lnTo>
                    <a:pt x="14"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6" name="Freeform 1218"/>
            <p:cNvSpPr>
              <a:spLocks/>
            </p:cNvSpPr>
            <p:nvPr/>
          </p:nvSpPr>
          <p:spPr bwMode="auto">
            <a:xfrm>
              <a:off x="3271" y="1784"/>
              <a:ext cx="36" cy="15"/>
            </a:xfrm>
            <a:custGeom>
              <a:avLst/>
              <a:gdLst/>
              <a:ahLst/>
              <a:cxnLst>
                <a:cxn ang="0">
                  <a:pos x="7" y="0"/>
                </a:cxn>
                <a:cxn ang="0">
                  <a:pos x="4" y="0"/>
                </a:cxn>
                <a:cxn ang="0">
                  <a:pos x="0" y="4"/>
                </a:cxn>
                <a:cxn ang="0">
                  <a:pos x="4" y="7"/>
                </a:cxn>
                <a:cxn ang="0">
                  <a:pos x="25" y="15"/>
                </a:cxn>
                <a:cxn ang="0">
                  <a:pos x="29" y="15"/>
                </a:cxn>
                <a:cxn ang="0">
                  <a:pos x="33" y="15"/>
                </a:cxn>
                <a:cxn ang="0">
                  <a:pos x="36" y="11"/>
                </a:cxn>
                <a:cxn ang="0">
                  <a:pos x="33" y="7"/>
                </a:cxn>
                <a:cxn ang="0">
                  <a:pos x="29" y="7"/>
                </a:cxn>
                <a:cxn ang="0">
                  <a:pos x="7" y="0"/>
                </a:cxn>
              </a:cxnLst>
              <a:rect l="0" t="0" r="r" b="b"/>
              <a:pathLst>
                <a:path w="36" h="15">
                  <a:moveTo>
                    <a:pt x="7" y="0"/>
                  </a:moveTo>
                  <a:lnTo>
                    <a:pt x="4" y="0"/>
                  </a:lnTo>
                  <a:lnTo>
                    <a:pt x="0" y="4"/>
                  </a:lnTo>
                  <a:lnTo>
                    <a:pt x="4" y="7"/>
                  </a:lnTo>
                  <a:lnTo>
                    <a:pt x="25" y="15"/>
                  </a:lnTo>
                  <a:lnTo>
                    <a:pt x="29" y="15"/>
                  </a:lnTo>
                  <a:lnTo>
                    <a:pt x="33" y="15"/>
                  </a:lnTo>
                  <a:lnTo>
                    <a:pt x="36" y="11"/>
                  </a:lnTo>
                  <a:lnTo>
                    <a:pt x="33" y="7"/>
                  </a:lnTo>
                  <a:lnTo>
                    <a:pt x="29" y="7"/>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7" name="Freeform 1219"/>
            <p:cNvSpPr>
              <a:spLocks/>
            </p:cNvSpPr>
            <p:nvPr/>
          </p:nvSpPr>
          <p:spPr bwMode="auto">
            <a:xfrm>
              <a:off x="3322" y="1799"/>
              <a:ext cx="32" cy="14"/>
            </a:xfrm>
            <a:custGeom>
              <a:avLst/>
              <a:gdLst/>
              <a:ahLst/>
              <a:cxnLst>
                <a:cxn ang="0">
                  <a:pos x="3" y="0"/>
                </a:cxn>
                <a:cxn ang="0">
                  <a:pos x="0" y="0"/>
                </a:cxn>
                <a:cxn ang="0">
                  <a:pos x="0" y="3"/>
                </a:cxn>
                <a:cxn ang="0">
                  <a:pos x="0" y="7"/>
                </a:cxn>
                <a:cxn ang="0">
                  <a:pos x="29" y="14"/>
                </a:cxn>
                <a:cxn ang="0">
                  <a:pos x="32" y="14"/>
                </a:cxn>
                <a:cxn ang="0">
                  <a:pos x="32" y="10"/>
                </a:cxn>
                <a:cxn ang="0">
                  <a:pos x="32" y="7"/>
                </a:cxn>
                <a:cxn ang="0">
                  <a:pos x="3" y="0"/>
                </a:cxn>
              </a:cxnLst>
              <a:rect l="0" t="0" r="r" b="b"/>
              <a:pathLst>
                <a:path w="32" h="14">
                  <a:moveTo>
                    <a:pt x="3" y="0"/>
                  </a:moveTo>
                  <a:lnTo>
                    <a:pt x="0" y="0"/>
                  </a:lnTo>
                  <a:lnTo>
                    <a:pt x="0" y="3"/>
                  </a:lnTo>
                  <a:lnTo>
                    <a:pt x="0" y="7"/>
                  </a:lnTo>
                  <a:lnTo>
                    <a:pt x="29" y="14"/>
                  </a:lnTo>
                  <a:lnTo>
                    <a:pt x="32" y="14"/>
                  </a:lnTo>
                  <a:lnTo>
                    <a:pt x="32" y="10"/>
                  </a:lnTo>
                  <a:lnTo>
                    <a:pt x="32" y="7"/>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8" name="Freeform 1220"/>
            <p:cNvSpPr>
              <a:spLocks/>
            </p:cNvSpPr>
            <p:nvPr/>
          </p:nvSpPr>
          <p:spPr bwMode="auto">
            <a:xfrm>
              <a:off x="3369" y="1809"/>
              <a:ext cx="36" cy="15"/>
            </a:xfrm>
            <a:custGeom>
              <a:avLst/>
              <a:gdLst/>
              <a:ahLst/>
              <a:cxnLst>
                <a:cxn ang="0">
                  <a:pos x="7" y="0"/>
                </a:cxn>
                <a:cxn ang="0">
                  <a:pos x="3" y="0"/>
                </a:cxn>
                <a:cxn ang="0">
                  <a:pos x="0" y="4"/>
                </a:cxn>
                <a:cxn ang="0">
                  <a:pos x="3" y="8"/>
                </a:cxn>
                <a:cxn ang="0">
                  <a:pos x="29" y="15"/>
                </a:cxn>
                <a:cxn ang="0">
                  <a:pos x="32" y="15"/>
                </a:cxn>
                <a:cxn ang="0">
                  <a:pos x="36" y="11"/>
                </a:cxn>
                <a:cxn ang="0">
                  <a:pos x="32" y="8"/>
                </a:cxn>
                <a:cxn ang="0">
                  <a:pos x="7" y="0"/>
                </a:cxn>
              </a:cxnLst>
              <a:rect l="0" t="0" r="r" b="b"/>
              <a:pathLst>
                <a:path w="36" h="15">
                  <a:moveTo>
                    <a:pt x="7" y="0"/>
                  </a:moveTo>
                  <a:lnTo>
                    <a:pt x="3" y="0"/>
                  </a:lnTo>
                  <a:lnTo>
                    <a:pt x="0" y="4"/>
                  </a:lnTo>
                  <a:lnTo>
                    <a:pt x="3" y="8"/>
                  </a:lnTo>
                  <a:lnTo>
                    <a:pt x="29" y="15"/>
                  </a:lnTo>
                  <a:lnTo>
                    <a:pt x="32" y="15"/>
                  </a:lnTo>
                  <a:lnTo>
                    <a:pt x="36" y="11"/>
                  </a:lnTo>
                  <a:lnTo>
                    <a:pt x="32" y="8"/>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49" name="Freeform 1221"/>
            <p:cNvSpPr>
              <a:spLocks/>
            </p:cNvSpPr>
            <p:nvPr/>
          </p:nvSpPr>
          <p:spPr bwMode="auto">
            <a:xfrm>
              <a:off x="3419" y="1824"/>
              <a:ext cx="37" cy="11"/>
            </a:xfrm>
            <a:custGeom>
              <a:avLst/>
              <a:gdLst/>
              <a:ahLst/>
              <a:cxnLst>
                <a:cxn ang="0">
                  <a:pos x="4" y="0"/>
                </a:cxn>
                <a:cxn ang="0">
                  <a:pos x="0" y="0"/>
                </a:cxn>
                <a:cxn ang="0">
                  <a:pos x="0" y="4"/>
                </a:cxn>
                <a:cxn ang="0">
                  <a:pos x="0" y="7"/>
                </a:cxn>
                <a:cxn ang="0">
                  <a:pos x="19" y="11"/>
                </a:cxn>
                <a:cxn ang="0">
                  <a:pos x="29" y="11"/>
                </a:cxn>
                <a:cxn ang="0">
                  <a:pos x="33" y="11"/>
                </a:cxn>
                <a:cxn ang="0">
                  <a:pos x="37" y="7"/>
                </a:cxn>
                <a:cxn ang="0">
                  <a:pos x="33" y="4"/>
                </a:cxn>
                <a:cxn ang="0">
                  <a:pos x="22" y="4"/>
                </a:cxn>
                <a:cxn ang="0">
                  <a:pos x="4" y="0"/>
                </a:cxn>
              </a:cxnLst>
              <a:rect l="0" t="0" r="r" b="b"/>
              <a:pathLst>
                <a:path w="37" h="11">
                  <a:moveTo>
                    <a:pt x="4" y="0"/>
                  </a:moveTo>
                  <a:lnTo>
                    <a:pt x="0" y="0"/>
                  </a:lnTo>
                  <a:lnTo>
                    <a:pt x="0" y="4"/>
                  </a:lnTo>
                  <a:lnTo>
                    <a:pt x="0" y="7"/>
                  </a:lnTo>
                  <a:lnTo>
                    <a:pt x="19" y="11"/>
                  </a:lnTo>
                  <a:lnTo>
                    <a:pt x="29" y="11"/>
                  </a:lnTo>
                  <a:lnTo>
                    <a:pt x="33" y="11"/>
                  </a:lnTo>
                  <a:lnTo>
                    <a:pt x="37" y="7"/>
                  </a:lnTo>
                  <a:lnTo>
                    <a:pt x="33" y="4"/>
                  </a:lnTo>
                  <a:lnTo>
                    <a:pt x="22"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0" name="Freeform 1222"/>
            <p:cNvSpPr>
              <a:spLocks/>
            </p:cNvSpPr>
            <p:nvPr/>
          </p:nvSpPr>
          <p:spPr bwMode="auto">
            <a:xfrm>
              <a:off x="3466" y="1831"/>
              <a:ext cx="37" cy="15"/>
            </a:xfrm>
            <a:custGeom>
              <a:avLst/>
              <a:gdLst/>
              <a:ahLst/>
              <a:cxnLst>
                <a:cxn ang="0">
                  <a:pos x="8" y="0"/>
                </a:cxn>
                <a:cxn ang="0">
                  <a:pos x="4" y="0"/>
                </a:cxn>
                <a:cxn ang="0">
                  <a:pos x="0" y="4"/>
                </a:cxn>
                <a:cxn ang="0">
                  <a:pos x="4" y="7"/>
                </a:cxn>
                <a:cxn ang="0">
                  <a:pos x="33" y="15"/>
                </a:cxn>
                <a:cxn ang="0">
                  <a:pos x="37" y="15"/>
                </a:cxn>
                <a:cxn ang="0">
                  <a:pos x="37" y="11"/>
                </a:cxn>
                <a:cxn ang="0">
                  <a:pos x="37" y="7"/>
                </a:cxn>
                <a:cxn ang="0">
                  <a:pos x="8" y="0"/>
                </a:cxn>
              </a:cxnLst>
              <a:rect l="0" t="0" r="r" b="b"/>
              <a:pathLst>
                <a:path w="37" h="15">
                  <a:moveTo>
                    <a:pt x="8" y="0"/>
                  </a:moveTo>
                  <a:lnTo>
                    <a:pt x="4" y="0"/>
                  </a:lnTo>
                  <a:lnTo>
                    <a:pt x="0" y="4"/>
                  </a:lnTo>
                  <a:lnTo>
                    <a:pt x="4" y="7"/>
                  </a:lnTo>
                  <a:lnTo>
                    <a:pt x="33" y="15"/>
                  </a:lnTo>
                  <a:lnTo>
                    <a:pt x="37" y="15"/>
                  </a:lnTo>
                  <a:lnTo>
                    <a:pt x="37" y="11"/>
                  </a:lnTo>
                  <a:lnTo>
                    <a:pt x="37" y="7"/>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1" name="Freeform 1223"/>
            <p:cNvSpPr>
              <a:spLocks/>
            </p:cNvSpPr>
            <p:nvPr/>
          </p:nvSpPr>
          <p:spPr bwMode="auto">
            <a:xfrm>
              <a:off x="3517" y="1842"/>
              <a:ext cx="36" cy="11"/>
            </a:xfrm>
            <a:custGeom>
              <a:avLst/>
              <a:gdLst/>
              <a:ahLst/>
              <a:cxnLst>
                <a:cxn ang="0">
                  <a:pos x="7" y="0"/>
                </a:cxn>
                <a:cxn ang="0">
                  <a:pos x="4" y="0"/>
                </a:cxn>
                <a:cxn ang="0">
                  <a:pos x="0" y="4"/>
                </a:cxn>
                <a:cxn ang="0">
                  <a:pos x="4" y="7"/>
                </a:cxn>
                <a:cxn ang="0">
                  <a:pos x="33" y="11"/>
                </a:cxn>
                <a:cxn ang="0">
                  <a:pos x="36" y="11"/>
                </a:cxn>
                <a:cxn ang="0">
                  <a:pos x="36" y="7"/>
                </a:cxn>
                <a:cxn ang="0">
                  <a:pos x="36" y="4"/>
                </a:cxn>
                <a:cxn ang="0">
                  <a:pos x="7" y="0"/>
                </a:cxn>
              </a:cxnLst>
              <a:rect l="0" t="0" r="r" b="b"/>
              <a:pathLst>
                <a:path w="36" h="11">
                  <a:moveTo>
                    <a:pt x="7" y="0"/>
                  </a:moveTo>
                  <a:lnTo>
                    <a:pt x="4" y="0"/>
                  </a:lnTo>
                  <a:lnTo>
                    <a:pt x="0" y="4"/>
                  </a:lnTo>
                  <a:lnTo>
                    <a:pt x="4" y="7"/>
                  </a:lnTo>
                  <a:lnTo>
                    <a:pt x="33" y="11"/>
                  </a:lnTo>
                  <a:lnTo>
                    <a:pt x="36" y="11"/>
                  </a:lnTo>
                  <a:lnTo>
                    <a:pt x="36" y="7"/>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2" name="Freeform 1224"/>
            <p:cNvSpPr>
              <a:spLocks/>
            </p:cNvSpPr>
            <p:nvPr/>
          </p:nvSpPr>
          <p:spPr bwMode="auto">
            <a:xfrm>
              <a:off x="3568" y="1849"/>
              <a:ext cx="36" cy="11"/>
            </a:xfrm>
            <a:custGeom>
              <a:avLst/>
              <a:gdLst/>
              <a:ahLst/>
              <a:cxnLst>
                <a:cxn ang="0">
                  <a:pos x="7" y="0"/>
                </a:cxn>
                <a:cxn ang="0">
                  <a:pos x="3" y="0"/>
                </a:cxn>
                <a:cxn ang="0">
                  <a:pos x="0" y="4"/>
                </a:cxn>
                <a:cxn ang="0">
                  <a:pos x="3" y="8"/>
                </a:cxn>
                <a:cxn ang="0">
                  <a:pos x="29" y="11"/>
                </a:cxn>
                <a:cxn ang="0">
                  <a:pos x="32" y="11"/>
                </a:cxn>
                <a:cxn ang="0">
                  <a:pos x="36" y="8"/>
                </a:cxn>
                <a:cxn ang="0">
                  <a:pos x="32" y="4"/>
                </a:cxn>
                <a:cxn ang="0">
                  <a:pos x="7" y="0"/>
                </a:cxn>
              </a:cxnLst>
              <a:rect l="0" t="0" r="r" b="b"/>
              <a:pathLst>
                <a:path w="36" h="11">
                  <a:moveTo>
                    <a:pt x="7" y="0"/>
                  </a:moveTo>
                  <a:lnTo>
                    <a:pt x="3" y="0"/>
                  </a:lnTo>
                  <a:lnTo>
                    <a:pt x="0" y="4"/>
                  </a:lnTo>
                  <a:lnTo>
                    <a:pt x="3" y="8"/>
                  </a:lnTo>
                  <a:lnTo>
                    <a:pt x="29" y="11"/>
                  </a:lnTo>
                  <a:lnTo>
                    <a:pt x="32" y="11"/>
                  </a:lnTo>
                  <a:lnTo>
                    <a:pt x="36" y="8"/>
                  </a:lnTo>
                  <a:lnTo>
                    <a:pt x="32"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3" name="Freeform 1225"/>
            <p:cNvSpPr>
              <a:spLocks/>
            </p:cNvSpPr>
            <p:nvPr/>
          </p:nvSpPr>
          <p:spPr bwMode="auto">
            <a:xfrm>
              <a:off x="3619" y="1857"/>
              <a:ext cx="36" cy="10"/>
            </a:xfrm>
            <a:custGeom>
              <a:avLst/>
              <a:gdLst/>
              <a:ahLst/>
              <a:cxnLst>
                <a:cxn ang="0">
                  <a:pos x="3" y="0"/>
                </a:cxn>
                <a:cxn ang="0">
                  <a:pos x="0" y="0"/>
                </a:cxn>
                <a:cxn ang="0">
                  <a:pos x="0" y="3"/>
                </a:cxn>
                <a:cxn ang="0">
                  <a:pos x="0" y="7"/>
                </a:cxn>
                <a:cxn ang="0">
                  <a:pos x="29" y="10"/>
                </a:cxn>
                <a:cxn ang="0">
                  <a:pos x="32" y="10"/>
                </a:cxn>
                <a:cxn ang="0">
                  <a:pos x="36" y="7"/>
                </a:cxn>
                <a:cxn ang="0">
                  <a:pos x="32" y="3"/>
                </a:cxn>
                <a:cxn ang="0">
                  <a:pos x="3" y="0"/>
                </a:cxn>
              </a:cxnLst>
              <a:rect l="0" t="0" r="r" b="b"/>
              <a:pathLst>
                <a:path w="36" h="10">
                  <a:moveTo>
                    <a:pt x="3" y="0"/>
                  </a:moveTo>
                  <a:lnTo>
                    <a:pt x="0" y="0"/>
                  </a:lnTo>
                  <a:lnTo>
                    <a:pt x="0" y="3"/>
                  </a:lnTo>
                  <a:lnTo>
                    <a:pt x="0" y="7"/>
                  </a:lnTo>
                  <a:lnTo>
                    <a:pt x="29" y="10"/>
                  </a:lnTo>
                  <a:lnTo>
                    <a:pt x="32" y="10"/>
                  </a:lnTo>
                  <a:lnTo>
                    <a:pt x="36" y="7"/>
                  </a:lnTo>
                  <a:lnTo>
                    <a:pt x="32" y="3"/>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4" name="Freeform 1226"/>
            <p:cNvSpPr>
              <a:spLocks/>
            </p:cNvSpPr>
            <p:nvPr/>
          </p:nvSpPr>
          <p:spPr bwMode="auto">
            <a:xfrm>
              <a:off x="3669" y="1864"/>
              <a:ext cx="36" cy="7"/>
            </a:xfrm>
            <a:custGeom>
              <a:avLst/>
              <a:gdLst/>
              <a:ahLst/>
              <a:cxnLst>
                <a:cxn ang="0">
                  <a:pos x="4" y="0"/>
                </a:cxn>
                <a:cxn ang="0">
                  <a:pos x="0" y="0"/>
                </a:cxn>
                <a:cxn ang="0">
                  <a:pos x="0" y="3"/>
                </a:cxn>
                <a:cxn ang="0">
                  <a:pos x="0" y="7"/>
                </a:cxn>
                <a:cxn ang="0">
                  <a:pos x="22" y="7"/>
                </a:cxn>
                <a:cxn ang="0">
                  <a:pos x="29" y="7"/>
                </a:cxn>
                <a:cxn ang="0">
                  <a:pos x="33" y="7"/>
                </a:cxn>
                <a:cxn ang="0">
                  <a:pos x="36" y="3"/>
                </a:cxn>
                <a:cxn ang="0">
                  <a:pos x="33" y="0"/>
                </a:cxn>
                <a:cxn ang="0">
                  <a:pos x="26" y="0"/>
                </a:cxn>
                <a:cxn ang="0">
                  <a:pos x="4" y="0"/>
                </a:cxn>
              </a:cxnLst>
              <a:rect l="0" t="0" r="r" b="b"/>
              <a:pathLst>
                <a:path w="36" h="7">
                  <a:moveTo>
                    <a:pt x="4" y="0"/>
                  </a:moveTo>
                  <a:lnTo>
                    <a:pt x="0" y="0"/>
                  </a:lnTo>
                  <a:lnTo>
                    <a:pt x="0" y="3"/>
                  </a:lnTo>
                  <a:lnTo>
                    <a:pt x="0" y="7"/>
                  </a:lnTo>
                  <a:lnTo>
                    <a:pt x="22" y="7"/>
                  </a:lnTo>
                  <a:lnTo>
                    <a:pt x="29" y="7"/>
                  </a:lnTo>
                  <a:lnTo>
                    <a:pt x="33" y="7"/>
                  </a:lnTo>
                  <a:lnTo>
                    <a:pt x="36" y="3"/>
                  </a:lnTo>
                  <a:lnTo>
                    <a:pt x="33" y="0"/>
                  </a:lnTo>
                  <a:lnTo>
                    <a:pt x="26"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5" name="Freeform 1227"/>
            <p:cNvSpPr>
              <a:spLocks/>
            </p:cNvSpPr>
            <p:nvPr/>
          </p:nvSpPr>
          <p:spPr bwMode="auto">
            <a:xfrm>
              <a:off x="3720" y="1867"/>
              <a:ext cx="36" cy="11"/>
            </a:xfrm>
            <a:custGeom>
              <a:avLst/>
              <a:gdLst/>
              <a:ahLst/>
              <a:cxnLst>
                <a:cxn ang="0">
                  <a:pos x="4" y="0"/>
                </a:cxn>
                <a:cxn ang="0">
                  <a:pos x="0" y="0"/>
                </a:cxn>
                <a:cxn ang="0">
                  <a:pos x="0" y="4"/>
                </a:cxn>
                <a:cxn ang="0">
                  <a:pos x="0" y="8"/>
                </a:cxn>
                <a:cxn ang="0">
                  <a:pos x="29" y="11"/>
                </a:cxn>
                <a:cxn ang="0">
                  <a:pos x="33" y="11"/>
                </a:cxn>
                <a:cxn ang="0">
                  <a:pos x="36" y="8"/>
                </a:cxn>
                <a:cxn ang="0">
                  <a:pos x="33" y="4"/>
                </a:cxn>
                <a:cxn ang="0">
                  <a:pos x="4" y="0"/>
                </a:cxn>
              </a:cxnLst>
              <a:rect l="0" t="0" r="r" b="b"/>
              <a:pathLst>
                <a:path w="36" h="11">
                  <a:moveTo>
                    <a:pt x="4" y="0"/>
                  </a:moveTo>
                  <a:lnTo>
                    <a:pt x="0" y="0"/>
                  </a:lnTo>
                  <a:lnTo>
                    <a:pt x="0" y="4"/>
                  </a:lnTo>
                  <a:lnTo>
                    <a:pt x="0" y="8"/>
                  </a:lnTo>
                  <a:lnTo>
                    <a:pt x="29" y="11"/>
                  </a:lnTo>
                  <a:lnTo>
                    <a:pt x="33" y="11"/>
                  </a:lnTo>
                  <a:lnTo>
                    <a:pt x="36" y="8"/>
                  </a:lnTo>
                  <a:lnTo>
                    <a:pt x="33"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6" name="Freeform 1228"/>
            <p:cNvSpPr>
              <a:spLocks/>
            </p:cNvSpPr>
            <p:nvPr/>
          </p:nvSpPr>
          <p:spPr bwMode="auto">
            <a:xfrm>
              <a:off x="3771" y="1871"/>
              <a:ext cx="36" cy="7"/>
            </a:xfrm>
            <a:custGeom>
              <a:avLst/>
              <a:gdLst/>
              <a:ahLst/>
              <a:cxnLst>
                <a:cxn ang="0">
                  <a:pos x="3" y="0"/>
                </a:cxn>
                <a:cxn ang="0">
                  <a:pos x="0" y="0"/>
                </a:cxn>
                <a:cxn ang="0">
                  <a:pos x="0" y="4"/>
                </a:cxn>
                <a:cxn ang="0">
                  <a:pos x="0" y="7"/>
                </a:cxn>
                <a:cxn ang="0">
                  <a:pos x="14" y="7"/>
                </a:cxn>
                <a:cxn ang="0">
                  <a:pos x="29" y="7"/>
                </a:cxn>
                <a:cxn ang="0">
                  <a:pos x="32" y="7"/>
                </a:cxn>
                <a:cxn ang="0">
                  <a:pos x="36" y="4"/>
                </a:cxn>
                <a:cxn ang="0">
                  <a:pos x="32" y="0"/>
                </a:cxn>
                <a:cxn ang="0">
                  <a:pos x="18" y="0"/>
                </a:cxn>
                <a:cxn ang="0">
                  <a:pos x="3" y="0"/>
                </a:cxn>
              </a:cxnLst>
              <a:rect l="0" t="0" r="r" b="b"/>
              <a:pathLst>
                <a:path w="36" h="7">
                  <a:moveTo>
                    <a:pt x="3" y="0"/>
                  </a:moveTo>
                  <a:lnTo>
                    <a:pt x="0" y="0"/>
                  </a:lnTo>
                  <a:lnTo>
                    <a:pt x="0" y="4"/>
                  </a:lnTo>
                  <a:lnTo>
                    <a:pt x="0" y="7"/>
                  </a:lnTo>
                  <a:lnTo>
                    <a:pt x="14" y="7"/>
                  </a:lnTo>
                  <a:lnTo>
                    <a:pt x="29" y="7"/>
                  </a:lnTo>
                  <a:lnTo>
                    <a:pt x="32" y="7"/>
                  </a:lnTo>
                  <a:lnTo>
                    <a:pt x="36" y="4"/>
                  </a:lnTo>
                  <a:lnTo>
                    <a:pt x="32" y="0"/>
                  </a:lnTo>
                  <a:lnTo>
                    <a:pt x="18"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7" name="Freeform 1229"/>
            <p:cNvSpPr>
              <a:spLocks/>
            </p:cNvSpPr>
            <p:nvPr/>
          </p:nvSpPr>
          <p:spPr bwMode="auto">
            <a:xfrm>
              <a:off x="3821" y="1875"/>
              <a:ext cx="37" cy="7"/>
            </a:xfrm>
            <a:custGeom>
              <a:avLst/>
              <a:gdLst/>
              <a:ahLst/>
              <a:cxnLst>
                <a:cxn ang="0">
                  <a:pos x="4" y="0"/>
                </a:cxn>
                <a:cxn ang="0">
                  <a:pos x="0" y="0"/>
                </a:cxn>
                <a:cxn ang="0">
                  <a:pos x="0" y="3"/>
                </a:cxn>
                <a:cxn ang="0">
                  <a:pos x="0" y="7"/>
                </a:cxn>
                <a:cxn ang="0">
                  <a:pos x="29" y="7"/>
                </a:cxn>
                <a:cxn ang="0">
                  <a:pos x="33" y="7"/>
                </a:cxn>
                <a:cxn ang="0">
                  <a:pos x="37" y="3"/>
                </a:cxn>
                <a:cxn ang="0">
                  <a:pos x="33" y="0"/>
                </a:cxn>
                <a:cxn ang="0">
                  <a:pos x="4" y="0"/>
                </a:cxn>
              </a:cxnLst>
              <a:rect l="0" t="0" r="r" b="b"/>
              <a:pathLst>
                <a:path w="37" h="7">
                  <a:moveTo>
                    <a:pt x="4" y="0"/>
                  </a:moveTo>
                  <a:lnTo>
                    <a:pt x="0" y="0"/>
                  </a:lnTo>
                  <a:lnTo>
                    <a:pt x="0" y="3"/>
                  </a:lnTo>
                  <a:lnTo>
                    <a:pt x="0" y="7"/>
                  </a:lnTo>
                  <a:lnTo>
                    <a:pt x="29" y="7"/>
                  </a:lnTo>
                  <a:lnTo>
                    <a:pt x="33" y="7"/>
                  </a:lnTo>
                  <a:lnTo>
                    <a:pt x="37" y="3"/>
                  </a:lnTo>
                  <a:lnTo>
                    <a:pt x="33"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8" name="Freeform 1230"/>
            <p:cNvSpPr>
              <a:spLocks/>
            </p:cNvSpPr>
            <p:nvPr/>
          </p:nvSpPr>
          <p:spPr bwMode="auto">
            <a:xfrm>
              <a:off x="3872" y="1875"/>
              <a:ext cx="36" cy="7"/>
            </a:xfrm>
            <a:custGeom>
              <a:avLst/>
              <a:gdLst/>
              <a:ahLst/>
              <a:cxnLst>
                <a:cxn ang="0">
                  <a:pos x="4" y="0"/>
                </a:cxn>
                <a:cxn ang="0">
                  <a:pos x="0" y="0"/>
                </a:cxn>
                <a:cxn ang="0">
                  <a:pos x="0" y="3"/>
                </a:cxn>
                <a:cxn ang="0">
                  <a:pos x="0" y="7"/>
                </a:cxn>
                <a:cxn ang="0">
                  <a:pos x="29" y="7"/>
                </a:cxn>
                <a:cxn ang="0">
                  <a:pos x="33" y="7"/>
                </a:cxn>
                <a:cxn ang="0">
                  <a:pos x="36" y="3"/>
                </a:cxn>
                <a:cxn ang="0">
                  <a:pos x="33" y="0"/>
                </a:cxn>
                <a:cxn ang="0">
                  <a:pos x="4" y="0"/>
                </a:cxn>
              </a:cxnLst>
              <a:rect l="0" t="0" r="r" b="b"/>
              <a:pathLst>
                <a:path w="36" h="7">
                  <a:moveTo>
                    <a:pt x="4" y="0"/>
                  </a:moveTo>
                  <a:lnTo>
                    <a:pt x="0" y="0"/>
                  </a:lnTo>
                  <a:lnTo>
                    <a:pt x="0" y="3"/>
                  </a:lnTo>
                  <a:lnTo>
                    <a:pt x="0" y="7"/>
                  </a:lnTo>
                  <a:lnTo>
                    <a:pt x="29" y="7"/>
                  </a:lnTo>
                  <a:lnTo>
                    <a:pt x="33" y="7"/>
                  </a:lnTo>
                  <a:lnTo>
                    <a:pt x="36" y="3"/>
                  </a:lnTo>
                  <a:lnTo>
                    <a:pt x="33"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59" name="Freeform 1231"/>
            <p:cNvSpPr>
              <a:spLocks/>
            </p:cNvSpPr>
            <p:nvPr/>
          </p:nvSpPr>
          <p:spPr bwMode="auto">
            <a:xfrm>
              <a:off x="3923" y="1878"/>
              <a:ext cx="36" cy="7"/>
            </a:xfrm>
            <a:custGeom>
              <a:avLst/>
              <a:gdLst/>
              <a:ahLst/>
              <a:cxnLst>
                <a:cxn ang="0">
                  <a:pos x="3" y="0"/>
                </a:cxn>
                <a:cxn ang="0">
                  <a:pos x="0" y="0"/>
                </a:cxn>
                <a:cxn ang="0">
                  <a:pos x="0" y="4"/>
                </a:cxn>
                <a:cxn ang="0">
                  <a:pos x="0" y="7"/>
                </a:cxn>
                <a:cxn ang="0">
                  <a:pos x="29" y="7"/>
                </a:cxn>
                <a:cxn ang="0">
                  <a:pos x="32" y="7"/>
                </a:cxn>
                <a:cxn ang="0">
                  <a:pos x="36" y="4"/>
                </a:cxn>
                <a:cxn ang="0">
                  <a:pos x="32" y="0"/>
                </a:cxn>
                <a:cxn ang="0">
                  <a:pos x="3" y="0"/>
                </a:cxn>
              </a:cxnLst>
              <a:rect l="0" t="0" r="r" b="b"/>
              <a:pathLst>
                <a:path w="36" h="7">
                  <a:moveTo>
                    <a:pt x="3" y="0"/>
                  </a:moveTo>
                  <a:lnTo>
                    <a:pt x="0" y="0"/>
                  </a:lnTo>
                  <a:lnTo>
                    <a:pt x="0" y="4"/>
                  </a:lnTo>
                  <a:lnTo>
                    <a:pt x="0" y="7"/>
                  </a:lnTo>
                  <a:lnTo>
                    <a:pt x="29" y="7"/>
                  </a:lnTo>
                  <a:lnTo>
                    <a:pt x="32" y="7"/>
                  </a:lnTo>
                  <a:lnTo>
                    <a:pt x="36" y="4"/>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0" name="Freeform 1232"/>
            <p:cNvSpPr>
              <a:spLocks/>
            </p:cNvSpPr>
            <p:nvPr/>
          </p:nvSpPr>
          <p:spPr bwMode="auto">
            <a:xfrm>
              <a:off x="3973" y="1878"/>
              <a:ext cx="37" cy="7"/>
            </a:xfrm>
            <a:custGeom>
              <a:avLst/>
              <a:gdLst/>
              <a:ahLst/>
              <a:cxnLst>
                <a:cxn ang="0">
                  <a:pos x="4" y="0"/>
                </a:cxn>
                <a:cxn ang="0">
                  <a:pos x="0" y="0"/>
                </a:cxn>
                <a:cxn ang="0">
                  <a:pos x="0" y="4"/>
                </a:cxn>
                <a:cxn ang="0">
                  <a:pos x="0" y="7"/>
                </a:cxn>
                <a:cxn ang="0">
                  <a:pos x="8" y="7"/>
                </a:cxn>
                <a:cxn ang="0">
                  <a:pos x="29" y="7"/>
                </a:cxn>
                <a:cxn ang="0">
                  <a:pos x="33" y="7"/>
                </a:cxn>
                <a:cxn ang="0">
                  <a:pos x="37" y="4"/>
                </a:cxn>
                <a:cxn ang="0">
                  <a:pos x="33" y="0"/>
                </a:cxn>
                <a:cxn ang="0">
                  <a:pos x="11" y="0"/>
                </a:cxn>
                <a:cxn ang="0">
                  <a:pos x="4" y="0"/>
                </a:cxn>
              </a:cxnLst>
              <a:rect l="0" t="0" r="r" b="b"/>
              <a:pathLst>
                <a:path w="37" h="7">
                  <a:moveTo>
                    <a:pt x="4" y="0"/>
                  </a:moveTo>
                  <a:lnTo>
                    <a:pt x="0" y="0"/>
                  </a:lnTo>
                  <a:lnTo>
                    <a:pt x="0" y="4"/>
                  </a:lnTo>
                  <a:lnTo>
                    <a:pt x="0" y="7"/>
                  </a:lnTo>
                  <a:lnTo>
                    <a:pt x="8" y="7"/>
                  </a:lnTo>
                  <a:lnTo>
                    <a:pt x="29" y="7"/>
                  </a:lnTo>
                  <a:lnTo>
                    <a:pt x="33" y="7"/>
                  </a:lnTo>
                  <a:lnTo>
                    <a:pt x="37" y="4"/>
                  </a:lnTo>
                  <a:lnTo>
                    <a:pt x="33" y="0"/>
                  </a:lnTo>
                  <a:lnTo>
                    <a:pt x="11"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1" name="Freeform 1233"/>
            <p:cNvSpPr>
              <a:spLocks/>
            </p:cNvSpPr>
            <p:nvPr/>
          </p:nvSpPr>
          <p:spPr bwMode="auto">
            <a:xfrm>
              <a:off x="4024" y="1875"/>
              <a:ext cx="36" cy="10"/>
            </a:xfrm>
            <a:custGeom>
              <a:avLst/>
              <a:gdLst/>
              <a:ahLst/>
              <a:cxnLst>
                <a:cxn ang="0">
                  <a:pos x="4" y="3"/>
                </a:cxn>
                <a:cxn ang="0">
                  <a:pos x="0" y="3"/>
                </a:cxn>
                <a:cxn ang="0">
                  <a:pos x="0" y="7"/>
                </a:cxn>
                <a:cxn ang="0">
                  <a:pos x="0" y="10"/>
                </a:cxn>
                <a:cxn ang="0">
                  <a:pos x="29" y="7"/>
                </a:cxn>
                <a:cxn ang="0">
                  <a:pos x="33" y="7"/>
                </a:cxn>
                <a:cxn ang="0">
                  <a:pos x="36" y="3"/>
                </a:cxn>
                <a:cxn ang="0">
                  <a:pos x="33" y="0"/>
                </a:cxn>
                <a:cxn ang="0">
                  <a:pos x="4" y="3"/>
                </a:cxn>
              </a:cxnLst>
              <a:rect l="0" t="0" r="r" b="b"/>
              <a:pathLst>
                <a:path w="36" h="10">
                  <a:moveTo>
                    <a:pt x="4" y="3"/>
                  </a:moveTo>
                  <a:lnTo>
                    <a:pt x="0" y="3"/>
                  </a:lnTo>
                  <a:lnTo>
                    <a:pt x="0" y="7"/>
                  </a:lnTo>
                  <a:lnTo>
                    <a:pt x="0" y="10"/>
                  </a:lnTo>
                  <a:lnTo>
                    <a:pt x="29" y="7"/>
                  </a:lnTo>
                  <a:lnTo>
                    <a:pt x="33" y="7"/>
                  </a:lnTo>
                  <a:lnTo>
                    <a:pt x="36" y="3"/>
                  </a:lnTo>
                  <a:lnTo>
                    <a:pt x="33" y="0"/>
                  </a:lnTo>
                  <a:lnTo>
                    <a:pt x="4"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2" name="Freeform 1234"/>
            <p:cNvSpPr>
              <a:spLocks/>
            </p:cNvSpPr>
            <p:nvPr/>
          </p:nvSpPr>
          <p:spPr bwMode="auto">
            <a:xfrm>
              <a:off x="4075" y="1875"/>
              <a:ext cx="36" cy="7"/>
            </a:xfrm>
            <a:custGeom>
              <a:avLst/>
              <a:gdLst/>
              <a:ahLst/>
              <a:cxnLst>
                <a:cxn ang="0">
                  <a:pos x="3" y="0"/>
                </a:cxn>
                <a:cxn ang="0">
                  <a:pos x="0" y="0"/>
                </a:cxn>
                <a:cxn ang="0">
                  <a:pos x="0" y="3"/>
                </a:cxn>
                <a:cxn ang="0">
                  <a:pos x="0" y="7"/>
                </a:cxn>
                <a:cxn ang="0">
                  <a:pos x="29" y="7"/>
                </a:cxn>
                <a:cxn ang="0">
                  <a:pos x="32" y="7"/>
                </a:cxn>
                <a:cxn ang="0">
                  <a:pos x="36" y="3"/>
                </a:cxn>
                <a:cxn ang="0">
                  <a:pos x="32" y="0"/>
                </a:cxn>
                <a:cxn ang="0">
                  <a:pos x="3" y="0"/>
                </a:cxn>
              </a:cxnLst>
              <a:rect l="0" t="0" r="r" b="b"/>
              <a:pathLst>
                <a:path w="36" h="7">
                  <a:moveTo>
                    <a:pt x="3" y="0"/>
                  </a:moveTo>
                  <a:lnTo>
                    <a:pt x="0" y="0"/>
                  </a:lnTo>
                  <a:lnTo>
                    <a:pt x="0" y="3"/>
                  </a:lnTo>
                  <a:lnTo>
                    <a:pt x="0" y="7"/>
                  </a:lnTo>
                  <a:lnTo>
                    <a:pt x="29" y="7"/>
                  </a:lnTo>
                  <a:lnTo>
                    <a:pt x="32" y="7"/>
                  </a:lnTo>
                  <a:lnTo>
                    <a:pt x="36" y="3"/>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3" name="Freeform 1235"/>
            <p:cNvSpPr>
              <a:spLocks/>
            </p:cNvSpPr>
            <p:nvPr/>
          </p:nvSpPr>
          <p:spPr bwMode="auto">
            <a:xfrm>
              <a:off x="4125" y="1871"/>
              <a:ext cx="37" cy="11"/>
            </a:xfrm>
            <a:custGeom>
              <a:avLst/>
              <a:gdLst/>
              <a:ahLst/>
              <a:cxnLst>
                <a:cxn ang="0">
                  <a:pos x="4" y="4"/>
                </a:cxn>
                <a:cxn ang="0">
                  <a:pos x="0" y="4"/>
                </a:cxn>
                <a:cxn ang="0">
                  <a:pos x="0" y="7"/>
                </a:cxn>
                <a:cxn ang="0">
                  <a:pos x="0" y="11"/>
                </a:cxn>
                <a:cxn ang="0">
                  <a:pos x="29" y="7"/>
                </a:cxn>
                <a:cxn ang="0">
                  <a:pos x="33" y="7"/>
                </a:cxn>
                <a:cxn ang="0">
                  <a:pos x="37" y="4"/>
                </a:cxn>
                <a:cxn ang="0">
                  <a:pos x="33" y="0"/>
                </a:cxn>
                <a:cxn ang="0">
                  <a:pos x="4" y="4"/>
                </a:cxn>
              </a:cxnLst>
              <a:rect l="0" t="0" r="r" b="b"/>
              <a:pathLst>
                <a:path w="37" h="11">
                  <a:moveTo>
                    <a:pt x="4" y="4"/>
                  </a:moveTo>
                  <a:lnTo>
                    <a:pt x="0" y="4"/>
                  </a:lnTo>
                  <a:lnTo>
                    <a:pt x="0" y="7"/>
                  </a:lnTo>
                  <a:lnTo>
                    <a:pt x="0" y="11"/>
                  </a:lnTo>
                  <a:lnTo>
                    <a:pt x="29" y="7"/>
                  </a:lnTo>
                  <a:lnTo>
                    <a:pt x="33" y="7"/>
                  </a:lnTo>
                  <a:lnTo>
                    <a:pt x="37" y="4"/>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4" name="Freeform 1236"/>
            <p:cNvSpPr>
              <a:spLocks/>
            </p:cNvSpPr>
            <p:nvPr/>
          </p:nvSpPr>
          <p:spPr bwMode="auto">
            <a:xfrm>
              <a:off x="4176" y="1871"/>
              <a:ext cx="36" cy="7"/>
            </a:xfrm>
            <a:custGeom>
              <a:avLst/>
              <a:gdLst/>
              <a:ahLst/>
              <a:cxnLst>
                <a:cxn ang="0">
                  <a:pos x="0" y="0"/>
                </a:cxn>
                <a:cxn ang="0">
                  <a:pos x="0" y="4"/>
                </a:cxn>
                <a:cxn ang="0">
                  <a:pos x="0" y="7"/>
                </a:cxn>
                <a:cxn ang="0">
                  <a:pos x="4" y="7"/>
                </a:cxn>
                <a:cxn ang="0">
                  <a:pos x="33" y="7"/>
                </a:cxn>
                <a:cxn ang="0">
                  <a:pos x="36" y="4"/>
                </a:cxn>
                <a:cxn ang="0">
                  <a:pos x="33" y="0"/>
                </a:cxn>
                <a:cxn ang="0">
                  <a:pos x="29" y="0"/>
                </a:cxn>
                <a:cxn ang="0">
                  <a:pos x="0" y="0"/>
                </a:cxn>
              </a:cxnLst>
              <a:rect l="0" t="0" r="r" b="b"/>
              <a:pathLst>
                <a:path w="36" h="7">
                  <a:moveTo>
                    <a:pt x="0" y="0"/>
                  </a:moveTo>
                  <a:lnTo>
                    <a:pt x="0" y="4"/>
                  </a:lnTo>
                  <a:lnTo>
                    <a:pt x="0" y="7"/>
                  </a:lnTo>
                  <a:lnTo>
                    <a:pt x="4" y="7"/>
                  </a:lnTo>
                  <a:lnTo>
                    <a:pt x="33" y="7"/>
                  </a:lnTo>
                  <a:lnTo>
                    <a:pt x="36" y="4"/>
                  </a:lnTo>
                  <a:lnTo>
                    <a:pt x="33" y="0"/>
                  </a:lnTo>
                  <a:lnTo>
                    <a:pt x="29" y="0"/>
                  </a:lnTo>
                  <a:lnTo>
                    <a:pt x="0"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5" name="Freeform 1237"/>
            <p:cNvSpPr>
              <a:spLocks/>
            </p:cNvSpPr>
            <p:nvPr/>
          </p:nvSpPr>
          <p:spPr bwMode="auto">
            <a:xfrm>
              <a:off x="4227" y="1864"/>
              <a:ext cx="36" cy="11"/>
            </a:xfrm>
            <a:custGeom>
              <a:avLst/>
              <a:gdLst/>
              <a:ahLst/>
              <a:cxnLst>
                <a:cxn ang="0">
                  <a:pos x="0" y="3"/>
                </a:cxn>
                <a:cxn ang="0">
                  <a:pos x="0" y="7"/>
                </a:cxn>
                <a:cxn ang="0">
                  <a:pos x="0" y="11"/>
                </a:cxn>
                <a:cxn ang="0">
                  <a:pos x="3" y="11"/>
                </a:cxn>
                <a:cxn ang="0">
                  <a:pos x="32" y="7"/>
                </a:cxn>
                <a:cxn ang="0">
                  <a:pos x="36" y="3"/>
                </a:cxn>
                <a:cxn ang="0">
                  <a:pos x="32" y="0"/>
                </a:cxn>
                <a:cxn ang="0">
                  <a:pos x="29" y="0"/>
                </a:cxn>
                <a:cxn ang="0">
                  <a:pos x="0" y="3"/>
                </a:cxn>
              </a:cxnLst>
              <a:rect l="0" t="0" r="r" b="b"/>
              <a:pathLst>
                <a:path w="36" h="11">
                  <a:moveTo>
                    <a:pt x="0" y="3"/>
                  </a:moveTo>
                  <a:lnTo>
                    <a:pt x="0" y="7"/>
                  </a:lnTo>
                  <a:lnTo>
                    <a:pt x="0" y="11"/>
                  </a:lnTo>
                  <a:lnTo>
                    <a:pt x="3" y="11"/>
                  </a:lnTo>
                  <a:lnTo>
                    <a:pt x="32" y="7"/>
                  </a:lnTo>
                  <a:lnTo>
                    <a:pt x="36" y="3"/>
                  </a:lnTo>
                  <a:lnTo>
                    <a:pt x="32" y="0"/>
                  </a:lnTo>
                  <a:lnTo>
                    <a:pt x="29" y="0"/>
                  </a:lnTo>
                  <a:lnTo>
                    <a:pt x="0"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6" name="Freeform 1238"/>
            <p:cNvSpPr>
              <a:spLocks/>
            </p:cNvSpPr>
            <p:nvPr/>
          </p:nvSpPr>
          <p:spPr bwMode="auto">
            <a:xfrm>
              <a:off x="4277" y="1860"/>
              <a:ext cx="37" cy="11"/>
            </a:xfrm>
            <a:custGeom>
              <a:avLst/>
              <a:gdLst/>
              <a:ahLst/>
              <a:cxnLst>
                <a:cxn ang="0">
                  <a:pos x="0" y="4"/>
                </a:cxn>
                <a:cxn ang="0">
                  <a:pos x="0" y="7"/>
                </a:cxn>
                <a:cxn ang="0">
                  <a:pos x="0" y="11"/>
                </a:cxn>
                <a:cxn ang="0">
                  <a:pos x="4" y="11"/>
                </a:cxn>
                <a:cxn ang="0">
                  <a:pos x="33" y="7"/>
                </a:cxn>
                <a:cxn ang="0">
                  <a:pos x="37" y="4"/>
                </a:cxn>
                <a:cxn ang="0">
                  <a:pos x="33" y="0"/>
                </a:cxn>
                <a:cxn ang="0">
                  <a:pos x="29" y="0"/>
                </a:cxn>
                <a:cxn ang="0">
                  <a:pos x="0" y="4"/>
                </a:cxn>
              </a:cxnLst>
              <a:rect l="0" t="0" r="r" b="b"/>
              <a:pathLst>
                <a:path w="37" h="11">
                  <a:moveTo>
                    <a:pt x="0" y="4"/>
                  </a:moveTo>
                  <a:lnTo>
                    <a:pt x="0" y="7"/>
                  </a:lnTo>
                  <a:lnTo>
                    <a:pt x="0" y="11"/>
                  </a:lnTo>
                  <a:lnTo>
                    <a:pt x="4" y="11"/>
                  </a:lnTo>
                  <a:lnTo>
                    <a:pt x="33" y="7"/>
                  </a:lnTo>
                  <a:lnTo>
                    <a:pt x="37" y="4"/>
                  </a:lnTo>
                  <a:lnTo>
                    <a:pt x="33" y="0"/>
                  </a:lnTo>
                  <a:lnTo>
                    <a:pt x="29" y="0"/>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7" name="Freeform 1239"/>
            <p:cNvSpPr>
              <a:spLocks/>
            </p:cNvSpPr>
            <p:nvPr/>
          </p:nvSpPr>
          <p:spPr bwMode="auto">
            <a:xfrm>
              <a:off x="4325" y="1853"/>
              <a:ext cx="36" cy="11"/>
            </a:xfrm>
            <a:custGeom>
              <a:avLst/>
              <a:gdLst/>
              <a:ahLst/>
              <a:cxnLst>
                <a:cxn ang="0">
                  <a:pos x="3" y="4"/>
                </a:cxn>
                <a:cxn ang="0">
                  <a:pos x="0" y="7"/>
                </a:cxn>
                <a:cxn ang="0">
                  <a:pos x="3" y="11"/>
                </a:cxn>
                <a:cxn ang="0">
                  <a:pos x="7" y="11"/>
                </a:cxn>
                <a:cxn ang="0">
                  <a:pos x="32" y="11"/>
                </a:cxn>
                <a:cxn ang="0">
                  <a:pos x="36" y="7"/>
                </a:cxn>
                <a:cxn ang="0">
                  <a:pos x="36" y="4"/>
                </a:cxn>
                <a:cxn ang="0">
                  <a:pos x="36" y="0"/>
                </a:cxn>
                <a:cxn ang="0">
                  <a:pos x="32" y="0"/>
                </a:cxn>
                <a:cxn ang="0">
                  <a:pos x="29" y="4"/>
                </a:cxn>
                <a:cxn ang="0">
                  <a:pos x="3" y="4"/>
                </a:cxn>
              </a:cxnLst>
              <a:rect l="0" t="0" r="r" b="b"/>
              <a:pathLst>
                <a:path w="36" h="11">
                  <a:moveTo>
                    <a:pt x="3" y="4"/>
                  </a:moveTo>
                  <a:lnTo>
                    <a:pt x="0" y="7"/>
                  </a:lnTo>
                  <a:lnTo>
                    <a:pt x="3" y="11"/>
                  </a:lnTo>
                  <a:lnTo>
                    <a:pt x="7" y="11"/>
                  </a:lnTo>
                  <a:lnTo>
                    <a:pt x="32" y="11"/>
                  </a:lnTo>
                  <a:lnTo>
                    <a:pt x="36" y="7"/>
                  </a:lnTo>
                  <a:lnTo>
                    <a:pt x="36" y="4"/>
                  </a:lnTo>
                  <a:lnTo>
                    <a:pt x="36" y="0"/>
                  </a:lnTo>
                  <a:lnTo>
                    <a:pt x="32" y="0"/>
                  </a:lnTo>
                  <a:lnTo>
                    <a:pt x="29" y="4"/>
                  </a:lnTo>
                  <a:lnTo>
                    <a:pt x="3"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8" name="Freeform 1240"/>
            <p:cNvSpPr>
              <a:spLocks/>
            </p:cNvSpPr>
            <p:nvPr/>
          </p:nvSpPr>
          <p:spPr bwMode="auto">
            <a:xfrm>
              <a:off x="4375" y="1846"/>
              <a:ext cx="36" cy="11"/>
            </a:xfrm>
            <a:custGeom>
              <a:avLst/>
              <a:gdLst/>
              <a:ahLst/>
              <a:cxnLst>
                <a:cxn ang="0">
                  <a:pos x="4" y="3"/>
                </a:cxn>
                <a:cxn ang="0">
                  <a:pos x="0" y="7"/>
                </a:cxn>
                <a:cxn ang="0">
                  <a:pos x="4" y="11"/>
                </a:cxn>
                <a:cxn ang="0">
                  <a:pos x="7" y="11"/>
                </a:cxn>
                <a:cxn ang="0">
                  <a:pos x="36" y="7"/>
                </a:cxn>
                <a:cxn ang="0">
                  <a:pos x="36" y="3"/>
                </a:cxn>
                <a:cxn ang="0">
                  <a:pos x="36" y="0"/>
                </a:cxn>
                <a:cxn ang="0">
                  <a:pos x="33" y="0"/>
                </a:cxn>
                <a:cxn ang="0">
                  <a:pos x="4" y="3"/>
                </a:cxn>
              </a:cxnLst>
              <a:rect l="0" t="0" r="r" b="b"/>
              <a:pathLst>
                <a:path w="36" h="11">
                  <a:moveTo>
                    <a:pt x="4" y="3"/>
                  </a:moveTo>
                  <a:lnTo>
                    <a:pt x="0" y="7"/>
                  </a:lnTo>
                  <a:lnTo>
                    <a:pt x="4" y="11"/>
                  </a:lnTo>
                  <a:lnTo>
                    <a:pt x="7" y="11"/>
                  </a:lnTo>
                  <a:lnTo>
                    <a:pt x="36" y="7"/>
                  </a:lnTo>
                  <a:lnTo>
                    <a:pt x="36" y="3"/>
                  </a:lnTo>
                  <a:lnTo>
                    <a:pt x="36" y="0"/>
                  </a:lnTo>
                  <a:lnTo>
                    <a:pt x="33" y="0"/>
                  </a:lnTo>
                  <a:lnTo>
                    <a:pt x="4"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69" name="Freeform 1241"/>
            <p:cNvSpPr>
              <a:spLocks/>
            </p:cNvSpPr>
            <p:nvPr/>
          </p:nvSpPr>
          <p:spPr bwMode="auto">
            <a:xfrm>
              <a:off x="4426" y="1838"/>
              <a:ext cx="36" cy="11"/>
            </a:xfrm>
            <a:custGeom>
              <a:avLst/>
              <a:gdLst/>
              <a:ahLst/>
              <a:cxnLst>
                <a:cxn ang="0">
                  <a:pos x="4" y="4"/>
                </a:cxn>
                <a:cxn ang="0">
                  <a:pos x="0" y="8"/>
                </a:cxn>
                <a:cxn ang="0">
                  <a:pos x="4" y="11"/>
                </a:cxn>
                <a:cxn ang="0">
                  <a:pos x="7" y="11"/>
                </a:cxn>
                <a:cxn ang="0">
                  <a:pos x="14" y="11"/>
                </a:cxn>
                <a:cxn ang="0">
                  <a:pos x="36" y="8"/>
                </a:cxn>
                <a:cxn ang="0">
                  <a:pos x="36" y="4"/>
                </a:cxn>
                <a:cxn ang="0">
                  <a:pos x="36" y="0"/>
                </a:cxn>
                <a:cxn ang="0">
                  <a:pos x="33" y="0"/>
                </a:cxn>
                <a:cxn ang="0">
                  <a:pos x="11" y="4"/>
                </a:cxn>
                <a:cxn ang="0">
                  <a:pos x="4" y="4"/>
                </a:cxn>
              </a:cxnLst>
              <a:rect l="0" t="0" r="r" b="b"/>
              <a:pathLst>
                <a:path w="36" h="11">
                  <a:moveTo>
                    <a:pt x="4" y="4"/>
                  </a:moveTo>
                  <a:lnTo>
                    <a:pt x="0" y="8"/>
                  </a:lnTo>
                  <a:lnTo>
                    <a:pt x="4" y="11"/>
                  </a:lnTo>
                  <a:lnTo>
                    <a:pt x="7" y="11"/>
                  </a:lnTo>
                  <a:lnTo>
                    <a:pt x="14" y="11"/>
                  </a:lnTo>
                  <a:lnTo>
                    <a:pt x="36" y="8"/>
                  </a:lnTo>
                  <a:lnTo>
                    <a:pt x="36" y="4"/>
                  </a:lnTo>
                  <a:lnTo>
                    <a:pt x="36" y="0"/>
                  </a:lnTo>
                  <a:lnTo>
                    <a:pt x="33" y="0"/>
                  </a:lnTo>
                  <a:lnTo>
                    <a:pt x="11" y="4"/>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0" name="Freeform 1242"/>
            <p:cNvSpPr>
              <a:spLocks/>
            </p:cNvSpPr>
            <p:nvPr/>
          </p:nvSpPr>
          <p:spPr bwMode="auto">
            <a:xfrm>
              <a:off x="4477" y="1828"/>
              <a:ext cx="36" cy="14"/>
            </a:xfrm>
            <a:custGeom>
              <a:avLst/>
              <a:gdLst/>
              <a:ahLst/>
              <a:cxnLst>
                <a:cxn ang="0">
                  <a:pos x="0" y="7"/>
                </a:cxn>
                <a:cxn ang="0">
                  <a:pos x="0" y="10"/>
                </a:cxn>
                <a:cxn ang="0">
                  <a:pos x="0" y="14"/>
                </a:cxn>
                <a:cxn ang="0">
                  <a:pos x="3" y="14"/>
                </a:cxn>
                <a:cxn ang="0">
                  <a:pos x="32" y="7"/>
                </a:cxn>
                <a:cxn ang="0">
                  <a:pos x="36" y="3"/>
                </a:cxn>
                <a:cxn ang="0">
                  <a:pos x="32" y="0"/>
                </a:cxn>
                <a:cxn ang="0">
                  <a:pos x="29" y="0"/>
                </a:cxn>
                <a:cxn ang="0">
                  <a:pos x="0" y="7"/>
                </a:cxn>
              </a:cxnLst>
              <a:rect l="0" t="0" r="r" b="b"/>
              <a:pathLst>
                <a:path w="36" h="14">
                  <a:moveTo>
                    <a:pt x="0" y="7"/>
                  </a:moveTo>
                  <a:lnTo>
                    <a:pt x="0" y="10"/>
                  </a:lnTo>
                  <a:lnTo>
                    <a:pt x="0" y="14"/>
                  </a:lnTo>
                  <a:lnTo>
                    <a:pt x="3" y="14"/>
                  </a:lnTo>
                  <a:lnTo>
                    <a:pt x="32" y="7"/>
                  </a:lnTo>
                  <a:lnTo>
                    <a:pt x="36" y="3"/>
                  </a:lnTo>
                  <a:lnTo>
                    <a:pt x="32"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1" name="Freeform 1243"/>
            <p:cNvSpPr>
              <a:spLocks/>
            </p:cNvSpPr>
            <p:nvPr/>
          </p:nvSpPr>
          <p:spPr bwMode="auto">
            <a:xfrm>
              <a:off x="4527" y="1817"/>
              <a:ext cx="33" cy="14"/>
            </a:xfrm>
            <a:custGeom>
              <a:avLst/>
              <a:gdLst/>
              <a:ahLst/>
              <a:cxnLst>
                <a:cxn ang="0">
                  <a:pos x="0" y="7"/>
                </a:cxn>
                <a:cxn ang="0">
                  <a:pos x="0" y="11"/>
                </a:cxn>
                <a:cxn ang="0">
                  <a:pos x="0" y="14"/>
                </a:cxn>
                <a:cxn ang="0">
                  <a:pos x="4" y="14"/>
                </a:cxn>
                <a:cxn ang="0">
                  <a:pos x="33" y="7"/>
                </a:cxn>
                <a:cxn ang="0">
                  <a:pos x="33" y="3"/>
                </a:cxn>
                <a:cxn ang="0">
                  <a:pos x="33" y="0"/>
                </a:cxn>
                <a:cxn ang="0">
                  <a:pos x="29" y="0"/>
                </a:cxn>
                <a:cxn ang="0">
                  <a:pos x="0" y="7"/>
                </a:cxn>
              </a:cxnLst>
              <a:rect l="0" t="0" r="r" b="b"/>
              <a:pathLst>
                <a:path w="33" h="14">
                  <a:moveTo>
                    <a:pt x="0" y="7"/>
                  </a:moveTo>
                  <a:lnTo>
                    <a:pt x="0" y="11"/>
                  </a:lnTo>
                  <a:lnTo>
                    <a:pt x="0" y="14"/>
                  </a:lnTo>
                  <a:lnTo>
                    <a:pt x="4" y="14"/>
                  </a:lnTo>
                  <a:lnTo>
                    <a:pt x="33" y="7"/>
                  </a:lnTo>
                  <a:lnTo>
                    <a:pt x="33" y="3"/>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2" name="Freeform 1244"/>
            <p:cNvSpPr>
              <a:spLocks/>
            </p:cNvSpPr>
            <p:nvPr/>
          </p:nvSpPr>
          <p:spPr bwMode="auto">
            <a:xfrm>
              <a:off x="4574" y="1806"/>
              <a:ext cx="37" cy="14"/>
            </a:xfrm>
            <a:custGeom>
              <a:avLst/>
              <a:gdLst/>
              <a:ahLst/>
              <a:cxnLst>
                <a:cxn ang="0">
                  <a:pos x="4" y="7"/>
                </a:cxn>
                <a:cxn ang="0">
                  <a:pos x="0" y="11"/>
                </a:cxn>
                <a:cxn ang="0">
                  <a:pos x="4" y="14"/>
                </a:cxn>
                <a:cxn ang="0">
                  <a:pos x="8" y="14"/>
                </a:cxn>
                <a:cxn ang="0">
                  <a:pos x="22" y="11"/>
                </a:cxn>
                <a:cxn ang="0">
                  <a:pos x="37" y="7"/>
                </a:cxn>
                <a:cxn ang="0">
                  <a:pos x="37" y="3"/>
                </a:cxn>
                <a:cxn ang="0">
                  <a:pos x="37" y="0"/>
                </a:cxn>
                <a:cxn ang="0">
                  <a:pos x="33" y="0"/>
                </a:cxn>
                <a:cxn ang="0">
                  <a:pos x="18" y="3"/>
                </a:cxn>
                <a:cxn ang="0">
                  <a:pos x="4" y="7"/>
                </a:cxn>
              </a:cxnLst>
              <a:rect l="0" t="0" r="r" b="b"/>
              <a:pathLst>
                <a:path w="37" h="14">
                  <a:moveTo>
                    <a:pt x="4" y="7"/>
                  </a:moveTo>
                  <a:lnTo>
                    <a:pt x="0" y="11"/>
                  </a:lnTo>
                  <a:lnTo>
                    <a:pt x="4" y="14"/>
                  </a:lnTo>
                  <a:lnTo>
                    <a:pt x="8" y="14"/>
                  </a:lnTo>
                  <a:lnTo>
                    <a:pt x="22" y="11"/>
                  </a:lnTo>
                  <a:lnTo>
                    <a:pt x="37" y="7"/>
                  </a:lnTo>
                  <a:lnTo>
                    <a:pt x="37" y="3"/>
                  </a:lnTo>
                  <a:lnTo>
                    <a:pt x="37" y="0"/>
                  </a:lnTo>
                  <a:lnTo>
                    <a:pt x="33" y="0"/>
                  </a:lnTo>
                  <a:lnTo>
                    <a:pt x="18" y="3"/>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3" name="Freeform 1245"/>
            <p:cNvSpPr>
              <a:spLocks/>
            </p:cNvSpPr>
            <p:nvPr/>
          </p:nvSpPr>
          <p:spPr bwMode="auto">
            <a:xfrm>
              <a:off x="4625" y="1791"/>
              <a:ext cx="36" cy="15"/>
            </a:xfrm>
            <a:custGeom>
              <a:avLst/>
              <a:gdLst/>
              <a:ahLst/>
              <a:cxnLst>
                <a:cxn ang="0">
                  <a:pos x="0" y="8"/>
                </a:cxn>
                <a:cxn ang="0">
                  <a:pos x="0" y="11"/>
                </a:cxn>
                <a:cxn ang="0">
                  <a:pos x="0" y="15"/>
                </a:cxn>
                <a:cxn ang="0">
                  <a:pos x="4" y="15"/>
                </a:cxn>
                <a:cxn ang="0">
                  <a:pos x="33" y="8"/>
                </a:cxn>
                <a:cxn ang="0">
                  <a:pos x="36" y="4"/>
                </a:cxn>
                <a:cxn ang="0">
                  <a:pos x="33" y="0"/>
                </a:cxn>
                <a:cxn ang="0">
                  <a:pos x="29" y="0"/>
                </a:cxn>
                <a:cxn ang="0">
                  <a:pos x="0" y="8"/>
                </a:cxn>
              </a:cxnLst>
              <a:rect l="0" t="0" r="r" b="b"/>
              <a:pathLst>
                <a:path w="36" h="15">
                  <a:moveTo>
                    <a:pt x="0" y="8"/>
                  </a:moveTo>
                  <a:lnTo>
                    <a:pt x="0" y="11"/>
                  </a:lnTo>
                  <a:lnTo>
                    <a:pt x="0" y="15"/>
                  </a:lnTo>
                  <a:lnTo>
                    <a:pt x="4" y="15"/>
                  </a:lnTo>
                  <a:lnTo>
                    <a:pt x="33" y="8"/>
                  </a:lnTo>
                  <a:lnTo>
                    <a:pt x="36" y="4"/>
                  </a:lnTo>
                  <a:lnTo>
                    <a:pt x="33" y="0"/>
                  </a:lnTo>
                  <a:lnTo>
                    <a:pt x="29" y="0"/>
                  </a:lnTo>
                  <a:lnTo>
                    <a:pt x="0"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4" name="Freeform 1246"/>
            <p:cNvSpPr>
              <a:spLocks/>
            </p:cNvSpPr>
            <p:nvPr/>
          </p:nvSpPr>
          <p:spPr bwMode="auto">
            <a:xfrm>
              <a:off x="4672" y="1777"/>
              <a:ext cx="36" cy="14"/>
            </a:xfrm>
            <a:custGeom>
              <a:avLst/>
              <a:gdLst/>
              <a:ahLst/>
              <a:cxnLst>
                <a:cxn ang="0">
                  <a:pos x="4" y="7"/>
                </a:cxn>
                <a:cxn ang="0">
                  <a:pos x="0" y="11"/>
                </a:cxn>
                <a:cxn ang="0">
                  <a:pos x="4" y="14"/>
                </a:cxn>
                <a:cxn ang="0">
                  <a:pos x="7" y="14"/>
                </a:cxn>
                <a:cxn ang="0">
                  <a:pos x="33" y="7"/>
                </a:cxn>
                <a:cxn ang="0">
                  <a:pos x="36" y="3"/>
                </a:cxn>
                <a:cxn ang="0">
                  <a:pos x="33" y="0"/>
                </a:cxn>
                <a:cxn ang="0">
                  <a:pos x="29" y="0"/>
                </a:cxn>
                <a:cxn ang="0">
                  <a:pos x="4" y="7"/>
                </a:cxn>
              </a:cxnLst>
              <a:rect l="0" t="0" r="r" b="b"/>
              <a:pathLst>
                <a:path w="36" h="14">
                  <a:moveTo>
                    <a:pt x="4" y="7"/>
                  </a:moveTo>
                  <a:lnTo>
                    <a:pt x="0" y="11"/>
                  </a:lnTo>
                  <a:lnTo>
                    <a:pt x="4" y="14"/>
                  </a:lnTo>
                  <a:lnTo>
                    <a:pt x="7" y="14"/>
                  </a:lnTo>
                  <a:lnTo>
                    <a:pt x="33" y="7"/>
                  </a:lnTo>
                  <a:lnTo>
                    <a:pt x="36" y="3"/>
                  </a:lnTo>
                  <a:lnTo>
                    <a:pt x="33" y="0"/>
                  </a:lnTo>
                  <a:lnTo>
                    <a:pt x="29" y="0"/>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5" name="Freeform 1247"/>
            <p:cNvSpPr>
              <a:spLocks/>
            </p:cNvSpPr>
            <p:nvPr/>
          </p:nvSpPr>
          <p:spPr bwMode="auto">
            <a:xfrm>
              <a:off x="4719" y="1759"/>
              <a:ext cx="36" cy="18"/>
            </a:xfrm>
            <a:custGeom>
              <a:avLst/>
              <a:gdLst/>
              <a:ahLst/>
              <a:cxnLst>
                <a:cxn ang="0">
                  <a:pos x="4" y="11"/>
                </a:cxn>
                <a:cxn ang="0">
                  <a:pos x="0" y="14"/>
                </a:cxn>
                <a:cxn ang="0">
                  <a:pos x="4" y="18"/>
                </a:cxn>
                <a:cxn ang="0">
                  <a:pos x="7" y="18"/>
                </a:cxn>
                <a:cxn ang="0">
                  <a:pos x="33" y="7"/>
                </a:cxn>
                <a:cxn ang="0">
                  <a:pos x="36" y="3"/>
                </a:cxn>
                <a:cxn ang="0">
                  <a:pos x="33" y="0"/>
                </a:cxn>
                <a:cxn ang="0">
                  <a:pos x="29" y="0"/>
                </a:cxn>
                <a:cxn ang="0">
                  <a:pos x="4" y="11"/>
                </a:cxn>
              </a:cxnLst>
              <a:rect l="0" t="0" r="r" b="b"/>
              <a:pathLst>
                <a:path w="36" h="18">
                  <a:moveTo>
                    <a:pt x="4" y="11"/>
                  </a:moveTo>
                  <a:lnTo>
                    <a:pt x="0" y="14"/>
                  </a:lnTo>
                  <a:lnTo>
                    <a:pt x="4" y="18"/>
                  </a:lnTo>
                  <a:lnTo>
                    <a:pt x="7" y="18"/>
                  </a:lnTo>
                  <a:lnTo>
                    <a:pt x="33" y="7"/>
                  </a:lnTo>
                  <a:lnTo>
                    <a:pt x="36" y="3"/>
                  </a:lnTo>
                  <a:lnTo>
                    <a:pt x="33" y="0"/>
                  </a:lnTo>
                  <a:lnTo>
                    <a:pt x="29" y="0"/>
                  </a:lnTo>
                  <a:lnTo>
                    <a:pt x="4"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6" name="Freeform 1248"/>
            <p:cNvSpPr>
              <a:spLocks/>
            </p:cNvSpPr>
            <p:nvPr/>
          </p:nvSpPr>
          <p:spPr bwMode="auto">
            <a:xfrm>
              <a:off x="4766" y="1737"/>
              <a:ext cx="36" cy="18"/>
            </a:xfrm>
            <a:custGeom>
              <a:avLst/>
              <a:gdLst/>
              <a:ahLst/>
              <a:cxnLst>
                <a:cxn ang="0">
                  <a:pos x="4" y="11"/>
                </a:cxn>
                <a:cxn ang="0">
                  <a:pos x="0" y="15"/>
                </a:cxn>
                <a:cxn ang="0">
                  <a:pos x="4" y="18"/>
                </a:cxn>
                <a:cxn ang="0">
                  <a:pos x="8" y="18"/>
                </a:cxn>
                <a:cxn ang="0">
                  <a:pos x="15" y="15"/>
                </a:cxn>
                <a:cxn ang="0">
                  <a:pos x="33" y="7"/>
                </a:cxn>
                <a:cxn ang="0">
                  <a:pos x="36" y="4"/>
                </a:cxn>
                <a:cxn ang="0">
                  <a:pos x="33" y="0"/>
                </a:cxn>
                <a:cxn ang="0">
                  <a:pos x="29" y="0"/>
                </a:cxn>
                <a:cxn ang="0">
                  <a:pos x="11" y="7"/>
                </a:cxn>
                <a:cxn ang="0">
                  <a:pos x="4" y="11"/>
                </a:cxn>
              </a:cxnLst>
              <a:rect l="0" t="0" r="r" b="b"/>
              <a:pathLst>
                <a:path w="36" h="18">
                  <a:moveTo>
                    <a:pt x="4" y="11"/>
                  </a:moveTo>
                  <a:lnTo>
                    <a:pt x="0" y="15"/>
                  </a:lnTo>
                  <a:lnTo>
                    <a:pt x="4" y="18"/>
                  </a:lnTo>
                  <a:lnTo>
                    <a:pt x="8" y="18"/>
                  </a:lnTo>
                  <a:lnTo>
                    <a:pt x="15" y="15"/>
                  </a:lnTo>
                  <a:lnTo>
                    <a:pt x="33" y="7"/>
                  </a:lnTo>
                  <a:lnTo>
                    <a:pt x="36" y="4"/>
                  </a:lnTo>
                  <a:lnTo>
                    <a:pt x="33" y="0"/>
                  </a:lnTo>
                  <a:lnTo>
                    <a:pt x="29" y="0"/>
                  </a:lnTo>
                  <a:lnTo>
                    <a:pt x="11" y="7"/>
                  </a:lnTo>
                  <a:lnTo>
                    <a:pt x="4"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7" name="Freeform 1249"/>
            <p:cNvSpPr>
              <a:spLocks/>
            </p:cNvSpPr>
            <p:nvPr/>
          </p:nvSpPr>
          <p:spPr bwMode="auto">
            <a:xfrm>
              <a:off x="4813" y="1712"/>
              <a:ext cx="33" cy="21"/>
            </a:xfrm>
            <a:custGeom>
              <a:avLst/>
              <a:gdLst/>
              <a:ahLst/>
              <a:cxnLst>
                <a:cxn ang="0">
                  <a:pos x="0" y="14"/>
                </a:cxn>
                <a:cxn ang="0">
                  <a:pos x="0" y="18"/>
                </a:cxn>
                <a:cxn ang="0">
                  <a:pos x="0" y="21"/>
                </a:cxn>
                <a:cxn ang="0">
                  <a:pos x="4" y="21"/>
                </a:cxn>
                <a:cxn ang="0">
                  <a:pos x="15" y="14"/>
                </a:cxn>
                <a:cxn ang="0">
                  <a:pos x="29" y="7"/>
                </a:cxn>
                <a:cxn ang="0">
                  <a:pos x="33" y="3"/>
                </a:cxn>
                <a:cxn ang="0">
                  <a:pos x="29" y="0"/>
                </a:cxn>
                <a:cxn ang="0">
                  <a:pos x="26" y="0"/>
                </a:cxn>
                <a:cxn ang="0">
                  <a:pos x="11" y="7"/>
                </a:cxn>
                <a:cxn ang="0">
                  <a:pos x="0" y="14"/>
                </a:cxn>
              </a:cxnLst>
              <a:rect l="0" t="0" r="r" b="b"/>
              <a:pathLst>
                <a:path w="33" h="21">
                  <a:moveTo>
                    <a:pt x="0" y="14"/>
                  </a:moveTo>
                  <a:lnTo>
                    <a:pt x="0" y="18"/>
                  </a:lnTo>
                  <a:lnTo>
                    <a:pt x="0" y="21"/>
                  </a:lnTo>
                  <a:lnTo>
                    <a:pt x="4" y="21"/>
                  </a:lnTo>
                  <a:lnTo>
                    <a:pt x="15" y="14"/>
                  </a:lnTo>
                  <a:lnTo>
                    <a:pt x="29" y="7"/>
                  </a:lnTo>
                  <a:lnTo>
                    <a:pt x="33" y="3"/>
                  </a:lnTo>
                  <a:lnTo>
                    <a:pt x="29" y="0"/>
                  </a:lnTo>
                  <a:lnTo>
                    <a:pt x="26" y="0"/>
                  </a:lnTo>
                  <a:lnTo>
                    <a:pt x="11" y="7"/>
                  </a:lnTo>
                  <a:lnTo>
                    <a:pt x="0"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8" name="Freeform 1250"/>
            <p:cNvSpPr>
              <a:spLocks/>
            </p:cNvSpPr>
            <p:nvPr/>
          </p:nvSpPr>
          <p:spPr bwMode="auto">
            <a:xfrm>
              <a:off x="4857" y="1683"/>
              <a:ext cx="29" cy="25"/>
            </a:xfrm>
            <a:custGeom>
              <a:avLst/>
              <a:gdLst/>
              <a:ahLst/>
              <a:cxnLst>
                <a:cxn ang="0">
                  <a:pos x="0" y="18"/>
                </a:cxn>
                <a:cxn ang="0">
                  <a:pos x="0" y="21"/>
                </a:cxn>
                <a:cxn ang="0">
                  <a:pos x="0" y="25"/>
                </a:cxn>
                <a:cxn ang="0">
                  <a:pos x="3" y="25"/>
                </a:cxn>
                <a:cxn ang="0">
                  <a:pos x="14" y="18"/>
                </a:cxn>
                <a:cxn ang="0">
                  <a:pos x="29" y="7"/>
                </a:cxn>
                <a:cxn ang="0">
                  <a:pos x="29" y="3"/>
                </a:cxn>
                <a:cxn ang="0">
                  <a:pos x="29" y="0"/>
                </a:cxn>
                <a:cxn ang="0">
                  <a:pos x="25" y="0"/>
                </a:cxn>
                <a:cxn ang="0">
                  <a:pos x="11" y="11"/>
                </a:cxn>
                <a:cxn ang="0">
                  <a:pos x="0" y="18"/>
                </a:cxn>
              </a:cxnLst>
              <a:rect l="0" t="0" r="r" b="b"/>
              <a:pathLst>
                <a:path w="29" h="25">
                  <a:moveTo>
                    <a:pt x="0" y="18"/>
                  </a:moveTo>
                  <a:lnTo>
                    <a:pt x="0" y="21"/>
                  </a:lnTo>
                  <a:lnTo>
                    <a:pt x="0" y="25"/>
                  </a:lnTo>
                  <a:lnTo>
                    <a:pt x="3" y="25"/>
                  </a:lnTo>
                  <a:lnTo>
                    <a:pt x="14" y="18"/>
                  </a:lnTo>
                  <a:lnTo>
                    <a:pt x="29" y="7"/>
                  </a:lnTo>
                  <a:lnTo>
                    <a:pt x="29" y="3"/>
                  </a:lnTo>
                  <a:lnTo>
                    <a:pt x="29" y="0"/>
                  </a:lnTo>
                  <a:lnTo>
                    <a:pt x="25" y="0"/>
                  </a:lnTo>
                  <a:lnTo>
                    <a:pt x="11" y="11"/>
                  </a:lnTo>
                  <a:lnTo>
                    <a:pt x="0"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79" name="Freeform 1251"/>
            <p:cNvSpPr>
              <a:spLocks/>
            </p:cNvSpPr>
            <p:nvPr/>
          </p:nvSpPr>
          <p:spPr bwMode="auto">
            <a:xfrm>
              <a:off x="4897" y="1647"/>
              <a:ext cx="25" cy="28"/>
            </a:xfrm>
            <a:custGeom>
              <a:avLst/>
              <a:gdLst/>
              <a:ahLst/>
              <a:cxnLst>
                <a:cxn ang="0">
                  <a:pos x="0" y="21"/>
                </a:cxn>
                <a:cxn ang="0">
                  <a:pos x="0" y="25"/>
                </a:cxn>
                <a:cxn ang="0">
                  <a:pos x="0" y="28"/>
                </a:cxn>
                <a:cxn ang="0">
                  <a:pos x="3" y="28"/>
                </a:cxn>
                <a:cxn ang="0">
                  <a:pos x="7" y="25"/>
                </a:cxn>
                <a:cxn ang="0">
                  <a:pos x="21" y="7"/>
                </a:cxn>
                <a:cxn ang="0">
                  <a:pos x="25" y="3"/>
                </a:cxn>
                <a:cxn ang="0">
                  <a:pos x="21" y="0"/>
                </a:cxn>
                <a:cxn ang="0">
                  <a:pos x="18" y="0"/>
                </a:cxn>
                <a:cxn ang="0">
                  <a:pos x="3" y="18"/>
                </a:cxn>
                <a:cxn ang="0">
                  <a:pos x="0" y="21"/>
                </a:cxn>
              </a:cxnLst>
              <a:rect l="0" t="0" r="r" b="b"/>
              <a:pathLst>
                <a:path w="25" h="28">
                  <a:moveTo>
                    <a:pt x="0" y="21"/>
                  </a:moveTo>
                  <a:lnTo>
                    <a:pt x="0" y="25"/>
                  </a:lnTo>
                  <a:lnTo>
                    <a:pt x="0" y="28"/>
                  </a:lnTo>
                  <a:lnTo>
                    <a:pt x="3" y="28"/>
                  </a:lnTo>
                  <a:lnTo>
                    <a:pt x="7" y="25"/>
                  </a:lnTo>
                  <a:lnTo>
                    <a:pt x="21" y="7"/>
                  </a:lnTo>
                  <a:lnTo>
                    <a:pt x="25" y="3"/>
                  </a:lnTo>
                  <a:lnTo>
                    <a:pt x="21" y="0"/>
                  </a:lnTo>
                  <a:lnTo>
                    <a:pt x="18" y="0"/>
                  </a:lnTo>
                  <a:lnTo>
                    <a:pt x="3" y="18"/>
                  </a:lnTo>
                  <a:lnTo>
                    <a:pt x="0" y="2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0" name="Freeform 1252"/>
            <p:cNvSpPr>
              <a:spLocks/>
            </p:cNvSpPr>
            <p:nvPr/>
          </p:nvSpPr>
          <p:spPr bwMode="auto">
            <a:xfrm>
              <a:off x="4926" y="1599"/>
              <a:ext cx="18" cy="33"/>
            </a:xfrm>
            <a:custGeom>
              <a:avLst/>
              <a:gdLst/>
              <a:ahLst/>
              <a:cxnLst>
                <a:cxn ang="0">
                  <a:pos x="0" y="29"/>
                </a:cxn>
                <a:cxn ang="0">
                  <a:pos x="0" y="33"/>
                </a:cxn>
                <a:cxn ang="0">
                  <a:pos x="3" y="33"/>
                </a:cxn>
                <a:cxn ang="0">
                  <a:pos x="7" y="29"/>
                </a:cxn>
                <a:cxn ang="0">
                  <a:pos x="18" y="11"/>
                </a:cxn>
                <a:cxn ang="0">
                  <a:pos x="18" y="4"/>
                </a:cxn>
                <a:cxn ang="0">
                  <a:pos x="14" y="0"/>
                </a:cxn>
                <a:cxn ang="0">
                  <a:pos x="10" y="0"/>
                </a:cxn>
                <a:cxn ang="0">
                  <a:pos x="10" y="4"/>
                </a:cxn>
                <a:cxn ang="0">
                  <a:pos x="10" y="11"/>
                </a:cxn>
                <a:cxn ang="0">
                  <a:pos x="0" y="29"/>
                </a:cxn>
              </a:cxnLst>
              <a:rect l="0" t="0" r="r" b="b"/>
              <a:pathLst>
                <a:path w="18" h="33">
                  <a:moveTo>
                    <a:pt x="0" y="29"/>
                  </a:moveTo>
                  <a:lnTo>
                    <a:pt x="0" y="33"/>
                  </a:lnTo>
                  <a:lnTo>
                    <a:pt x="3" y="33"/>
                  </a:lnTo>
                  <a:lnTo>
                    <a:pt x="7" y="29"/>
                  </a:lnTo>
                  <a:lnTo>
                    <a:pt x="18" y="11"/>
                  </a:lnTo>
                  <a:lnTo>
                    <a:pt x="18" y="4"/>
                  </a:lnTo>
                  <a:lnTo>
                    <a:pt x="14" y="0"/>
                  </a:lnTo>
                  <a:lnTo>
                    <a:pt x="10" y="0"/>
                  </a:lnTo>
                  <a:lnTo>
                    <a:pt x="10" y="4"/>
                  </a:lnTo>
                  <a:lnTo>
                    <a:pt x="10" y="11"/>
                  </a:lnTo>
                  <a:lnTo>
                    <a:pt x="0"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1" name="Freeform 1253"/>
            <p:cNvSpPr>
              <a:spLocks/>
            </p:cNvSpPr>
            <p:nvPr/>
          </p:nvSpPr>
          <p:spPr bwMode="auto">
            <a:xfrm>
              <a:off x="4936" y="1549"/>
              <a:ext cx="11" cy="36"/>
            </a:xfrm>
            <a:custGeom>
              <a:avLst/>
              <a:gdLst/>
              <a:ahLst/>
              <a:cxnLst>
                <a:cxn ang="0">
                  <a:pos x="4" y="32"/>
                </a:cxn>
                <a:cxn ang="0">
                  <a:pos x="4" y="36"/>
                </a:cxn>
                <a:cxn ang="0">
                  <a:pos x="8" y="36"/>
                </a:cxn>
                <a:cxn ang="0">
                  <a:pos x="11" y="32"/>
                </a:cxn>
                <a:cxn ang="0">
                  <a:pos x="11" y="29"/>
                </a:cxn>
                <a:cxn ang="0">
                  <a:pos x="8" y="3"/>
                </a:cxn>
                <a:cxn ang="0">
                  <a:pos x="4" y="0"/>
                </a:cxn>
                <a:cxn ang="0">
                  <a:pos x="0" y="0"/>
                </a:cxn>
                <a:cxn ang="0">
                  <a:pos x="0" y="3"/>
                </a:cxn>
                <a:cxn ang="0">
                  <a:pos x="4" y="29"/>
                </a:cxn>
                <a:cxn ang="0">
                  <a:pos x="4" y="32"/>
                </a:cxn>
              </a:cxnLst>
              <a:rect l="0" t="0" r="r" b="b"/>
              <a:pathLst>
                <a:path w="11" h="36">
                  <a:moveTo>
                    <a:pt x="4" y="32"/>
                  </a:moveTo>
                  <a:lnTo>
                    <a:pt x="4" y="36"/>
                  </a:lnTo>
                  <a:lnTo>
                    <a:pt x="8" y="36"/>
                  </a:lnTo>
                  <a:lnTo>
                    <a:pt x="11" y="32"/>
                  </a:lnTo>
                  <a:lnTo>
                    <a:pt x="11" y="29"/>
                  </a:lnTo>
                  <a:lnTo>
                    <a:pt x="8" y="3"/>
                  </a:lnTo>
                  <a:lnTo>
                    <a:pt x="4" y="0"/>
                  </a:lnTo>
                  <a:lnTo>
                    <a:pt x="0" y="0"/>
                  </a:lnTo>
                  <a:lnTo>
                    <a:pt x="0" y="3"/>
                  </a:lnTo>
                  <a:lnTo>
                    <a:pt x="4" y="29"/>
                  </a:lnTo>
                  <a:lnTo>
                    <a:pt x="4" y="3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2" name="Freeform 1254"/>
            <p:cNvSpPr>
              <a:spLocks/>
            </p:cNvSpPr>
            <p:nvPr/>
          </p:nvSpPr>
          <p:spPr bwMode="auto">
            <a:xfrm>
              <a:off x="4915" y="1505"/>
              <a:ext cx="21" cy="33"/>
            </a:xfrm>
            <a:custGeom>
              <a:avLst/>
              <a:gdLst/>
              <a:ahLst/>
              <a:cxnLst>
                <a:cxn ang="0">
                  <a:pos x="14" y="29"/>
                </a:cxn>
                <a:cxn ang="0">
                  <a:pos x="14" y="33"/>
                </a:cxn>
                <a:cxn ang="0">
                  <a:pos x="18" y="33"/>
                </a:cxn>
                <a:cxn ang="0">
                  <a:pos x="21" y="29"/>
                </a:cxn>
                <a:cxn ang="0">
                  <a:pos x="14" y="11"/>
                </a:cxn>
                <a:cxn ang="0">
                  <a:pos x="11" y="8"/>
                </a:cxn>
                <a:cxn ang="0">
                  <a:pos x="3" y="0"/>
                </a:cxn>
                <a:cxn ang="0">
                  <a:pos x="0" y="0"/>
                </a:cxn>
                <a:cxn ang="0">
                  <a:pos x="0" y="4"/>
                </a:cxn>
                <a:cxn ang="0">
                  <a:pos x="0" y="8"/>
                </a:cxn>
                <a:cxn ang="0">
                  <a:pos x="7" y="15"/>
                </a:cxn>
                <a:cxn ang="0">
                  <a:pos x="11" y="11"/>
                </a:cxn>
                <a:cxn ang="0">
                  <a:pos x="7" y="11"/>
                </a:cxn>
                <a:cxn ang="0">
                  <a:pos x="14" y="29"/>
                </a:cxn>
              </a:cxnLst>
              <a:rect l="0" t="0" r="r" b="b"/>
              <a:pathLst>
                <a:path w="21" h="33">
                  <a:moveTo>
                    <a:pt x="14" y="29"/>
                  </a:moveTo>
                  <a:lnTo>
                    <a:pt x="14" y="33"/>
                  </a:lnTo>
                  <a:lnTo>
                    <a:pt x="18" y="33"/>
                  </a:lnTo>
                  <a:lnTo>
                    <a:pt x="21" y="29"/>
                  </a:lnTo>
                  <a:lnTo>
                    <a:pt x="14" y="11"/>
                  </a:lnTo>
                  <a:lnTo>
                    <a:pt x="11" y="8"/>
                  </a:lnTo>
                  <a:lnTo>
                    <a:pt x="3" y="0"/>
                  </a:lnTo>
                  <a:lnTo>
                    <a:pt x="0" y="0"/>
                  </a:lnTo>
                  <a:lnTo>
                    <a:pt x="0" y="4"/>
                  </a:lnTo>
                  <a:lnTo>
                    <a:pt x="0" y="8"/>
                  </a:lnTo>
                  <a:lnTo>
                    <a:pt x="7" y="15"/>
                  </a:lnTo>
                  <a:lnTo>
                    <a:pt x="11" y="11"/>
                  </a:lnTo>
                  <a:lnTo>
                    <a:pt x="7" y="11"/>
                  </a:lnTo>
                  <a:lnTo>
                    <a:pt x="14"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3" name="Freeform 1255"/>
            <p:cNvSpPr>
              <a:spLocks/>
            </p:cNvSpPr>
            <p:nvPr/>
          </p:nvSpPr>
          <p:spPr bwMode="auto">
            <a:xfrm>
              <a:off x="4879" y="1469"/>
              <a:ext cx="28" cy="25"/>
            </a:xfrm>
            <a:custGeom>
              <a:avLst/>
              <a:gdLst/>
              <a:ahLst/>
              <a:cxnLst>
                <a:cxn ang="0">
                  <a:pos x="21" y="25"/>
                </a:cxn>
                <a:cxn ang="0">
                  <a:pos x="25" y="25"/>
                </a:cxn>
                <a:cxn ang="0">
                  <a:pos x="28" y="22"/>
                </a:cxn>
                <a:cxn ang="0">
                  <a:pos x="25" y="18"/>
                </a:cxn>
                <a:cxn ang="0">
                  <a:pos x="25" y="15"/>
                </a:cxn>
                <a:cxn ang="0">
                  <a:pos x="7" y="0"/>
                </a:cxn>
                <a:cxn ang="0">
                  <a:pos x="3" y="0"/>
                </a:cxn>
                <a:cxn ang="0">
                  <a:pos x="0" y="4"/>
                </a:cxn>
                <a:cxn ang="0">
                  <a:pos x="3" y="7"/>
                </a:cxn>
                <a:cxn ang="0">
                  <a:pos x="21" y="22"/>
                </a:cxn>
                <a:cxn ang="0">
                  <a:pos x="21" y="25"/>
                </a:cxn>
              </a:cxnLst>
              <a:rect l="0" t="0" r="r" b="b"/>
              <a:pathLst>
                <a:path w="28" h="25">
                  <a:moveTo>
                    <a:pt x="21" y="25"/>
                  </a:moveTo>
                  <a:lnTo>
                    <a:pt x="25" y="25"/>
                  </a:lnTo>
                  <a:lnTo>
                    <a:pt x="28" y="22"/>
                  </a:lnTo>
                  <a:lnTo>
                    <a:pt x="25" y="18"/>
                  </a:lnTo>
                  <a:lnTo>
                    <a:pt x="25" y="15"/>
                  </a:lnTo>
                  <a:lnTo>
                    <a:pt x="7" y="0"/>
                  </a:lnTo>
                  <a:lnTo>
                    <a:pt x="3" y="0"/>
                  </a:lnTo>
                  <a:lnTo>
                    <a:pt x="0" y="4"/>
                  </a:lnTo>
                  <a:lnTo>
                    <a:pt x="3" y="7"/>
                  </a:lnTo>
                  <a:lnTo>
                    <a:pt x="21" y="22"/>
                  </a:lnTo>
                  <a:lnTo>
                    <a:pt x="21"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4" name="Freeform 1256"/>
            <p:cNvSpPr>
              <a:spLocks/>
            </p:cNvSpPr>
            <p:nvPr/>
          </p:nvSpPr>
          <p:spPr bwMode="auto">
            <a:xfrm>
              <a:off x="4839" y="1440"/>
              <a:ext cx="29" cy="22"/>
            </a:xfrm>
            <a:custGeom>
              <a:avLst/>
              <a:gdLst/>
              <a:ahLst/>
              <a:cxnLst>
                <a:cxn ang="0">
                  <a:pos x="25" y="22"/>
                </a:cxn>
                <a:cxn ang="0">
                  <a:pos x="29" y="22"/>
                </a:cxn>
                <a:cxn ang="0">
                  <a:pos x="29" y="18"/>
                </a:cxn>
                <a:cxn ang="0">
                  <a:pos x="29" y="15"/>
                </a:cxn>
                <a:cxn ang="0">
                  <a:pos x="3" y="0"/>
                </a:cxn>
                <a:cxn ang="0">
                  <a:pos x="0" y="0"/>
                </a:cxn>
                <a:cxn ang="0">
                  <a:pos x="0" y="4"/>
                </a:cxn>
                <a:cxn ang="0">
                  <a:pos x="0" y="7"/>
                </a:cxn>
                <a:cxn ang="0">
                  <a:pos x="25" y="22"/>
                </a:cxn>
              </a:cxnLst>
              <a:rect l="0" t="0" r="r" b="b"/>
              <a:pathLst>
                <a:path w="29" h="22">
                  <a:moveTo>
                    <a:pt x="25" y="22"/>
                  </a:moveTo>
                  <a:lnTo>
                    <a:pt x="29" y="22"/>
                  </a:lnTo>
                  <a:lnTo>
                    <a:pt x="29" y="18"/>
                  </a:lnTo>
                  <a:lnTo>
                    <a:pt x="29" y="15"/>
                  </a:lnTo>
                  <a:lnTo>
                    <a:pt x="3" y="0"/>
                  </a:lnTo>
                  <a:lnTo>
                    <a:pt x="0" y="0"/>
                  </a:lnTo>
                  <a:lnTo>
                    <a:pt x="0" y="4"/>
                  </a:lnTo>
                  <a:lnTo>
                    <a:pt x="0" y="7"/>
                  </a:lnTo>
                  <a:lnTo>
                    <a:pt x="25"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5" name="Freeform 1257"/>
            <p:cNvSpPr>
              <a:spLocks/>
            </p:cNvSpPr>
            <p:nvPr/>
          </p:nvSpPr>
          <p:spPr bwMode="auto">
            <a:xfrm>
              <a:off x="4795" y="1415"/>
              <a:ext cx="33" cy="18"/>
            </a:xfrm>
            <a:custGeom>
              <a:avLst/>
              <a:gdLst/>
              <a:ahLst/>
              <a:cxnLst>
                <a:cxn ang="0">
                  <a:pos x="26" y="18"/>
                </a:cxn>
                <a:cxn ang="0">
                  <a:pos x="29" y="18"/>
                </a:cxn>
                <a:cxn ang="0">
                  <a:pos x="33" y="14"/>
                </a:cxn>
                <a:cxn ang="0">
                  <a:pos x="29" y="11"/>
                </a:cxn>
                <a:cxn ang="0">
                  <a:pos x="4" y="0"/>
                </a:cxn>
                <a:cxn ang="0">
                  <a:pos x="0" y="0"/>
                </a:cxn>
                <a:cxn ang="0">
                  <a:pos x="0" y="3"/>
                </a:cxn>
                <a:cxn ang="0">
                  <a:pos x="0" y="7"/>
                </a:cxn>
                <a:cxn ang="0">
                  <a:pos x="26" y="18"/>
                </a:cxn>
              </a:cxnLst>
              <a:rect l="0" t="0" r="r" b="b"/>
              <a:pathLst>
                <a:path w="33" h="18">
                  <a:moveTo>
                    <a:pt x="26" y="18"/>
                  </a:moveTo>
                  <a:lnTo>
                    <a:pt x="29" y="18"/>
                  </a:lnTo>
                  <a:lnTo>
                    <a:pt x="33" y="14"/>
                  </a:lnTo>
                  <a:lnTo>
                    <a:pt x="29" y="11"/>
                  </a:lnTo>
                  <a:lnTo>
                    <a:pt x="4" y="0"/>
                  </a:lnTo>
                  <a:lnTo>
                    <a:pt x="0" y="0"/>
                  </a:lnTo>
                  <a:lnTo>
                    <a:pt x="0" y="3"/>
                  </a:lnTo>
                  <a:lnTo>
                    <a:pt x="0" y="7"/>
                  </a:lnTo>
                  <a:lnTo>
                    <a:pt x="26"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6" name="Freeform 1258"/>
            <p:cNvSpPr>
              <a:spLocks/>
            </p:cNvSpPr>
            <p:nvPr/>
          </p:nvSpPr>
          <p:spPr bwMode="auto">
            <a:xfrm>
              <a:off x="4748" y="1393"/>
              <a:ext cx="33" cy="18"/>
            </a:xfrm>
            <a:custGeom>
              <a:avLst/>
              <a:gdLst/>
              <a:ahLst/>
              <a:cxnLst>
                <a:cxn ang="0">
                  <a:pos x="29" y="18"/>
                </a:cxn>
                <a:cxn ang="0">
                  <a:pos x="33" y="18"/>
                </a:cxn>
                <a:cxn ang="0">
                  <a:pos x="33" y="15"/>
                </a:cxn>
                <a:cxn ang="0">
                  <a:pos x="33" y="11"/>
                </a:cxn>
                <a:cxn ang="0">
                  <a:pos x="4" y="0"/>
                </a:cxn>
                <a:cxn ang="0">
                  <a:pos x="0" y="0"/>
                </a:cxn>
                <a:cxn ang="0">
                  <a:pos x="0" y="4"/>
                </a:cxn>
                <a:cxn ang="0">
                  <a:pos x="0" y="7"/>
                </a:cxn>
                <a:cxn ang="0">
                  <a:pos x="29" y="18"/>
                </a:cxn>
              </a:cxnLst>
              <a:rect l="0" t="0" r="r" b="b"/>
              <a:pathLst>
                <a:path w="33" h="18">
                  <a:moveTo>
                    <a:pt x="29" y="18"/>
                  </a:moveTo>
                  <a:lnTo>
                    <a:pt x="33" y="18"/>
                  </a:lnTo>
                  <a:lnTo>
                    <a:pt x="33" y="15"/>
                  </a:lnTo>
                  <a:lnTo>
                    <a:pt x="33" y="11"/>
                  </a:lnTo>
                  <a:lnTo>
                    <a:pt x="4" y="0"/>
                  </a:lnTo>
                  <a:lnTo>
                    <a:pt x="0" y="0"/>
                  </a:lnTo>
                  <a:lnTo>
                    <a:pt x="0" y="4"/>
                  </a:lnTo>
                  <a:lnTo>
                    <a:pt x="0"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7" name="Freeform 1259"/>
            <p:cNvSpPr>
              <a:spLocks/>
            </p:cNvSpPr>
            <p:nvPr/>
          </p:nvSpPr>
          <p:spPr bwMode="auto">
            <a:xfrm>
              <a:off x="4701" y="1375"/>
              <a:ext cx="33" cy="18"/>
            </a:xfrm>
            <a:custGeom>
              <a:avLst/>
              <a:gdLst/>
              <a:ahLst/>
              <a:cxnLst>
                <a:cxn ang="0">
                  <a:pos x="29" y="18"/>
                </a:cxn>
                <a:cxn ang="0">
                  <a:pos x="33" y="18"/>
                </a:cxn>
                <a:cxn ang="0">
                  <a:pos x="33" y="14"/>
                </a:cxn>
                <a:cxn ang="0">
                  <a:pos x="33" y="11"/>
                </a:cxn>
                <a:cxn ang="0">
                  <a:pos x="25" y="7"/>
                </a:cxn>
                <a:cxn ang="0">
                  <a:pos x="4" y="0"/>
                </a:cxn>
                <a:cxn ang="0">
                  <a:pos x="0" y="0"/>
                </a:cxn>
                <a:cxn ang="0">
                  <a:pos x="0" y="4"/>
                </a:cxn>
                <a:cxn ang="0">
                  <a:pos x="0" y="7"/>
                </a:cxn>
                <a:cxn ang="0">
                  <a:pos x="22" y="14"/>
                </a:cxn>
                <a:cxn ang="0">
                  <a:pos x="29" y="18"/>
                </a:cxn>
              </a:cxnLst>
              <a:rect l="0" t="0" r="r" b="b"/>
              <a:pathLst>
                <a:path w="33" h="18">
                  <a:moveTo>
                    <a:pt x="29" y="18"/>
                  </a:moveTo>
                  <a:lnTo>
                    <a:pt x="33" y="18"/>
                  </a:lnTo>
                  <a:lnTo>
                    <a:pt x="33" y="14"/>
                  </a:lnTo>
                  <a:lnTo>
                    <a:pt x="33" y="11"/>
                  </a:lnTo>
                  <a:lnTo>
                    <a:pt x="25" y="7"/>
                  </a:lnTo>
                  <a:lnTo>
                    <a:pt x="4" y="0"/>
                  </a:lnTo>
                  <a:lnTo>
                    <a:pt x="0" y="0"/>
                  </a:lnTo>
                  <a:lnTo>
                    <a:pt x="0" y="4"/>
                  </a:lnTo>
                  <a:lnTo>
                    <a:pt x="0" y="7"/>
                  </a:lnTo>
                  <a:lnTo>
                    <a:pt x="22" y="14"/>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8" name="Freeform 1260"/>
            <p:cNvSpPr>
              <a:spLocks/>
            </p:cNvSpPr>
            <p:nvPr/>
          </p:nvSpPr>
          <p:spPr bwMode="auto">
            <a:xfrm>
              <a:off x="4654" y="1357"/>
              <a:ext cx="33" cy="18"/>
            </a:xfrm>
            <a:custGeom>
              <a:avLst/>
              <a:gdLst/>
              <a:ahLst/>
              <a:cxnLst>
                <a:cxn ang="0">
                  <a:pos x="29" y="18"/>
                </a:cxn>
                <a:cxn ang="0">
                  <a:pos x="33" y="18"/>
                </a:cxn>
                <a:cxn ang="0">
                  <a:pos x="33" y="14"/>
                </a:cxn>
                <a:cxn ang="0">
                  <a:pos x="33" y="11"/>
                </a:cxn>
                <a:cxn ang="0">
                  <a:pos x="11" y="4"/>
                </a:cxn>
                <a:cxn ang="0">
                  <a:pos x="4" y="0"/>
                </a:cxn>
                <a:cxn ang="0">
                  <a:pos x="0" y="0"/>
                </a:cxn>
                <a:cxn ang="0">
                  <a:pos x="0" y="4"/>
                </a:cxn>
                <a:cxn ang="0">
                  <a:pos x="0" y="7"/>
                </a:cxn>
                <a:cxn ang="0">
                  <a:pos x="7" y="11"/>
                </a:cxn>
                <a:cxn ang="0">
                  <a:pos x="29" y="18"/>
                </a:cxn>
              </a:cxnLst>
              <a:rect l="0" t="0" r="r" b="b"/>
              <a:pathLst>
                <a:path w="33" h="18">
                  <a:moveTo>
                    <a:pt x="29" y="18"/>
                  </a:moveTo>
                  <a:lnTo>
                    <a:pt x="33" y="18"/>
                  </a:lnTo>
                  <a:lnTo>
                    <a:pt x="33" y="14"/>
                  </a:lnTo>
                  <a:lnTo>
                    <a:pt x="33" y="11"/>
                  </a:lnTo>
                  <a:lnTo>
                    <a:pt x="11" y="4"/>
                  </a:lnTo>
                  <a:lnTo>
                    <a:pt x="4" y="0"/>
                  </a:lnTo>
                  <a:lnTo>
                    <a:pt x="0" y="0"/>
                  </a:lnTo>
                  <a:lnTo>
                    <a:pt x="0" y="4"/>
                  </a:lnTo>
                  <a:lnTo>
                    <a:pt x="0" y="7"/>
                  </a:lnTo>
                  <a:lnTo>
                    <a:pt x="7" y="11"/>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89" name="Freeform 1261"/>
            <p:cNvSpPr>
              <a:spLocks/>
            </p:cNvSpPr>
            <p:nvPr/>
          </p:nvSpPr>
          <p:spPr bwMode="auto">
            <a:xfrm>
              <a:off x="4603" y="1342"/>
              <a:ext cx="37" cy="19"/>
            </a:xfrm>
            <a:custGeom>
              <a:avLst/>
              <a:gdLst/>
              <a:ahLst/>
              <a:cxnLst>
                <a:cxn ang="0">
                  <a:pos x="29" y="19"/>
                </a:cxn>
                <a:cxn ang="0">
                  <a:pos x="33" y="19"/>
                </a:cxn>
                <a:cxn ang="0">
                  <a:pos x="37" y="15"/>
                </a:cxn>
                <a:cxn ang="0">
                  <a:pos x="33" y="11"/>
                </a:cxn>
                <a:cxn ang="0">
                  <a:pos x="8" y="0"/>
                </a:cxn>
                <a:cxn ang="0">
                  <a:pos x="4" y="0"/>
                </a:cxn>
                <a:cxn ang="0">
                  <a:pos x="0" y="4"/>
                </a:cxn>
                <a:cxn ang="0">
                  <a:pos x="4" y="8"/>
                </a:cxn>
                <a:cxn ang="0">
                  <a:pos x="29" y="19"/>
                </a:cxn>
              </a:cxnLst>
              <a:rect l="0" t="0" r="r" b="b"/>
              <a:pathLst>
                <a:path w="37" h="19">
                  <a:moveTo>
                    <a:pt x="29" y="19"/>
                  </a:moveTo>
                  <a:lnTo>
                    <a:pt x="33" y="19"/>
                  </a:lnTo>
                  <a:lnTo>
                    <a:pt x="37" y="15"/>
                  </a:lnTo>
                  <a:lnTo>
                    <a:pt x="33" y="11"/>
                  </a:lnTo>
                  <a:lnTo>
                    <a:pt x="8" y="0"/>
                  </a:lnTo>
                  <a:lnTo>
                    <a:pt x="4" y="0"/>
                  </a:lnTo>
                  <a:lnTo>
                    <a:pt x="0" y="4"/>
                  </a:lnTo>
                  <a:lnTo>
                    <a:pt x="4" y="8"/>
                  </a:lnTo>
                  <a:lnTo>
                    <a:pt x="29" y="1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0" name="Freeform 1262"/>
            <p:cNvSpPr>
              <a:spLocks/>
            </p:cNvSpPr>
            <p:nvPr/>
          </p:nvSpPr>
          <p:spPr bwMode="auto">
            <a:xfrm>
              <a:off x="4556" y="1332"/>
              <a:ext cx="33" cy="14"/>
            </a:xfrm>
            <a:custGeom>
              <a:avLst/>
              <a:gdLst/>
              <a:ahLst/>
              <a:cxnLst>
                <a:cxn ang="0">
                  <a:pos x="29" y="14"/>
                </a:cxn>
                <a:cxn ang="0">
                  <a:pos x="33" y="14"/>
                </a:cxn>
                <a:cxn ang="0">
                  <a:pos x="33" y="10"/>
                </a:cxn>
                <a:cxn ang="0">
                  <a:pos x="33" y="7"/>
                </a:cxn>
                <a:cxn ang="0">
                  <a:pos x="4" y="0"/>
                </a:cxn>
                <a:cxn ang="0">
                  <a:pos x="0" y="0"/>
                </a:cxn>
                <a:cxn ang="0">
                  <a:pos x="0" y="3"/>
                </a:cxn>
                <a:cxn ang="0">
                  <a:pos x="0" y="7"/>
                </a:cxn>
                <a:cxn ang="0">
                  <a:pos x="29" y="14"/>
                </a:cxn>
              </a:cxnLst>
              <a:rect l="0" t="0" r="r" b="b"/>
              <a:pathLst>
                <a:path w="33" h="14">
                  <a:moveTo>
                    <a:pt x="29" y="14"/>
                  </a:moveTo>
                  <a:lnTo>
                    <a:pt x="33" y="14"/>
                  </a:lnTo>
                  <a:lnTo>
                    <a:pt x="33" y="10"/>
                  </a:lnTo>
                  <a:lnTo>
                    <a:pt x="33" y="7"/>
                  </a:lnTo>
                  <a:lnTo>
                    <a:pt x="4" y="0"/>
                  </a:lnTo>
                  <a:lnTo>
                    <a:pt x="0" y="0"/>
                  </a:lnTo>
                  <a:lnTo>
                    <a:pt x="0" y="3"/>
                  </a:lnTo>
                  <a:lnTo>
                    <a:pt x="0" y="7"/>
                  </a:lnTo>
                  <a:lnTo>
                    <a:pt x="29"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1" name="Freeform 1263"/>
            <p:cNvSpPr>
              <a:spLocks/>
            </p:cNvSpPr>
            <p:nvPr/>
          </p:nvSpPr>
          <p:spPr bwMode="auto">
            <a:xfrm>
              <a:off x="4506" y="1321"/>
              <a:ext cx="36" cy="14"/>
            </a:xfrm>
            <a:custGeom>
              <a:avLst/>
              <a:gdLst/>
              <a:ahLst/>
              <a:cxnLst>
                <a:cxn ang="0">
                  <a:pos x="29" y="14"/>
                </a:cxn>
                <a:cxn ang="0">
                  <a:pos x="32" y="14"/>
                </a:cxn>
                <a:cxn ang="0">
                  <a:pos x="36" y="11"/>
                </a:cxn>
                <a:cxn ang="0">
                  <a:pos x="32" y="7"/>
                </a:cxn>
                <a:cxn ang="0">
                  <a:pos x="14" y="0"/>
                </a:cxn>
                <a:cxn ang="0">
                  <a:pos x="3" y="0"/>
                </a:cxn>
                <a:cxn ang="0">
                  <a:pos x="0" y="0"/>
                </a:cxn>
                <a:cxn ang="0">
                  <a:pos x="0" y="3"/>
                </a:cxn>
                <a:cxn ang="0">
                  <a:pos x="0" y="7"/>
                </a:cxn>
                <a:cxn ang="0">
                  <a:pos x="10" y="7"/>
                </a:cxn>
                <a:cxn ang="0">
                  <a:pos x="29" y="14"/>
                </a:cxn>
              </a:cxnLst>
              <a:rect l="0" t="0" r="r" b="b"/>
              <a:pathLst>
                <a:path w="36" h="14">
                  <a:moveTo>
                    <a:pt x="29" y="14"/>
                  </a:moveTo>
                  <a:lnTo>
                    <a:pt x="32" y="14"/>
                  </a:lnTo>
                  <a:lnTo>
                    <a:pt x="36" y="11"/>
                  </a:lnTo>
                  <a:lnTo>
                    <a:pt x="32" y="7"/>
                  </a:lnTo>
                  <a:lnTo>
                    <a:pt x="14" y="0"/>
                  </a:lnTo>
                  <a:lnTo>
                    <a:pt x="3" y="0"/>
                  </a:lnTo>
                  <a:lnTo>
                    <a:pt x="0" y="0"/>
                  </a:lnTo>
                  <a:lnTo>
                    <a:pt x="0" y="3"/>
                  </a:lnTo>
                  <a:lnTo>
                    <a:pt x="0" y="7"/>
                  </a:lnTo>
                  <a:lnTo>
                    <a:pt x="10" y="7"/>
                  </a:lnTo>
                  <a:lnTo>
                    <a:pt x="29"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2" name="Freeform 1264"/>
            <p:cNvSpPr>
              <a:spLocks/>
            </p:cNvSpPr>
            <p:nvPr/>
          </p:nvSpPr>
          <p:spPr bwMode="auto">
            <a:xfrm>
              <a:off x="4455" y="1310"/>
              <a:ext cx="36" cy="14"/>
            </a:xfrm>
            <a:custGeom>
              <a:avLst/>
              <a:gdLst/>
              <a:ahLst/>
              <a:cxnLst>
                <a:cxn ang="0">
                  <a:pos x="32" y="14"/>
                </a:cxn>
                <a:cxn ang="0">
                  <a:pos x="36" y="14"/>
                </a:cxn>
                <a:cxn ang="0">
                  <a:pos x="36" y="11"/>
                </a:cxn>
                <a:cxn ang="0">
                  <a:pos x="36" y="7"/>
                </a:cxn>
                <a:cxn ang="0">
                  <a:pos x="7" y="0"/>
                </a:cxn>
                <a:cxn ang="0">
                  <a:pos x="4" y="0"/>
                </a:cxn>
                <a:cxn ang="0">
                  <a:pos x="0" y="3"/>
                </a:cxn>
                <a:cxn ang="0">
                  <a:pos x="4" y="7"/>
                </a:cxn>
                <a:cxn ang="0">
                  <a:pos x="32" y="14"/>
                </a:cxn>
              </a:cxnLst>
              <a:rect l="0" t="0" r="r" b="b"/>
              <a:pathLst>
                <a:path w="36" h="14">
                  <a:moveTo>
                    <a:pt x="32" y="14"/>
                  </a:moveTo>
                  <a:lnTo>
                    <a:pt x="36" y="14"/>
                  </a:lnTo>
                  <a:lnTo>
                    <a:pt x="36" y="11"/>
                  </a:lnTo>
                  <a:lnTo>
                    <a:pt x="36" y="7"/>
                  </a:lnTo>
                  <a:lnTo>
                    <a:pt x="7" y="0"/>
                  </a:lnTo>
                  <a:lnTo>
                    <a:pt x="4" y="0"/>
                  </a:lnTo>
                  <a:lnTo>
                    <a:pt x="0" y="3"/>
                  </a:lnTo>
                  <a:lnTo>
                    <a:pt x="4" y="7"/>
                  </a:lnTo>
                  <a:lnTo>
                    <a:pt x="32"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3" name="Freeform 1265"/>
            <p:cNvSpPr>
              <a:spLocks/>
            </p:cNvSpPr>
            <p:nvPr/>
          </p:nvSpPr>
          <p:spPr bwMode="auto">
            <a:xfrm>
              <a:off x="4404" y="1303"/>
              <a:ext cx="36" cy="10"/>
            </a:xfrm>
            <a:custGeom>
              <a:avLst/>
              <a:gdLst/>
              <a:ahLst/>
              <a:cxnLst>
                <a:cxn ang="0">
                  <a:pos x="33" y="10"/>
                </a:cxn>
                <a:cxn ang="0">
                  <a:pos x="36" y="10"/>
                </a:cxn>
                <a:cxn ang="0">
                  <a:pos x="36" y="7"/>
                </a:cxn>
                <a:cxn ang="0">
                  <a:pos x="36" y="3"/>
                </a:cxn>
                <a:cxn ang="0">
                  <a:pos x="7" y="0"/>
                </a:cxn>
                <a:cxn ang="0">
                  <a:pos x="4" y="0"/>
                </a:cxn>
                <a:cxn ang="0">
                  <a:pos x="0" y="3"/>
                </a:cxn>
                <a:cxn ang="0">
                  <a:pos x="4" y="7"/>
                </a:cxn>
                <a:cxn ang="0">
                  <a:pos x="33" y="10"/>
                </a:cxn>
              </a:cxnLst>
              <a:rect l="0" t="0" r="r" b="b"/>
              <a:pathLst>
                <a:path w="36" h="10">
                  <a:moveTo>
                    <a:pt x="33" y="10"/>
                  </a:moveTo>
                  <a:lnTo>
                    <a:pt x="36" y="10"/>
                  </a:lnTo>
                  <a:lnTo>
                    <a:pt x="36" y="7"/>
                  </a:lnTo>
                  <a:lnTo>
                    <a:pt x="36" y="3"/>
                  </a:lnTo>
                  <a:lnTo>
                    <a:pt x="7" y="0"/>
                  </a:lnTo>
                  <a:lnTo>
                    <a:pt x="4" y="0"/>
                  </a:lnTo>
                  <a:lnTo>
                    <a:pt x="0" y="3"/>
                  </a:lnTo>
                  <a:lnTo>
                    <a:pt x="4" y="7"/>
                  </a:lnTo>
                  <a:lnTo>
                    <a:pt x="33"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4" name="Freeform 1266"/>
            <p:cNvSpPr>
              <a:spLocks/>
            </p:cNvSpPr>
            <p:nvPr/>
          </p:nvSpPr>
          <p:spPr bwMode="auto">
            <a:xfrm>
              <a:off x="4357" y="1295"/>
              <a:ext cx="33" cy="11"/>
            </a:xfrm>
            <a:custGeom>
              <a:avLst/>
              <a:gdLst/>
              <a:ahLst/>
              <a:cxnLst>
                <a:cxn ang="0">
                  <a:pos x="29" y="11"/>
                </a:cxn>
                <a:cxn ang="0">
                  <a:pos x="33" y="11"/>
                </a:cxn>
                <a:cxn ang="0">
                  <a:pos x="33" y="8"/>
                </a:cxn>
                <a:cxn ang="0">
                  <a:pos x="33" y="4"/>
                </a:cxn>
                <a:cxn ang="0">
                  <a:pos x="4" y="0"/>
                </a:cxn>
                <a:cxn ang="0">
                  <a:pos x="0" y="0"/>
                </a:cxn>
                <a:cxn ang="0">
                  <a:pos x="0" y="4"/>
                </a:cxn>
                <a:cxn ang="0">
                  <a:pos x="0" y="8"/>
                </a:cxn>
                <a:cxn ang="0">
                  <a:pos x="29" y="11"/>
                </a:cxn>
              </a:cxnLst>
              <a:rect l="0" t="0" r="r" b="b"/>
              <a:pathLst>
                <a:path w="33" h="11">
                  <a:moveTo>
                    <a:pt x="29" y="11"/>
                  </a:moveTo>
                  <a:lnTo>
                    <a:pt x="33" y="11"/>
                  </a:lnTo>
                  <a:lnTo>
                    <a:pt x="33" y="8"/>
                  </a:lnTo>
                  <a:lnTo>
                    <a:pt x="33" y="4"/>
                  </a:lnTo>
                  <a:lnTo>
                    <a:pt x="4" y="0"/>
                  </a:lnTo>
                  <a:lnTo>
                    <a:pt x="0" y="0"/>
                  </a:lnTo>
                  <a:lnTo>
                    <a:pt x="0" y="4"/>
                  </a:lnTo>
                  <a:lnTo>
                    <a:pt x="0" y="8"/>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5" name="Freeform 1267"/>
            <p:cNvSpPr>
              <a:spLocks/>
            </p:cNvSpPr>
            <p:nvPr/>
          </p:nvSpPr>
          <p:spPr bwMode="auto">
            <a:xfrm>
              <a:off x="4306" y="1288"/>
              <a:ext cx="37" cy="11"/>
            </a:xfrm>
            <a:custGeom>
              <a:avLst/>
              <a:gdLst/>
              <a:ahLst/>
              <a:cxnLst>
                <a:cxn ang="0">
                  <a:pos x="29" y="11"/>
                </a:cxn>
                <a:cxn ang="0">
                  <a:pos x="33" y="11"/>
                </a:cxn>
                <a:cxn ang="0">
                  <a:pos x="37" y="7"/>
                </a:cxn>
                <a:cxn ang="0">
                  <a:pos x="33" y="4"/>
                </a:cxn>
                <a:cxn ang="0">
                  <a:pos x="4" y="0"/>
                </a:cxn>
                <a:cxn ang="0">
                  <a:pos x="0" y="0"/>
                </a:cxn>
                <a:cxn ang="0">
                  <a:pos x="0" y="4"/>
                </a:cxn>
                <a:cxn ang="0">
                  <a:pos x="0" y="7"/>
                </a:cxn>
                <a:cxn ang="0">
                  <a:pos x="29" y="11"/>
                </a:cxn>
              </a:cxnLst>
              <a:rect l="0" t="0" r="r" b="b"/>
              <a:pathLst>
                <a:path w="37" h="11">
                  <a:moveTo>
                    <a:pt x="29" y="11"/>
                  </a:moveTo>
                  <a:lnTo>
                    <a:pt x="33" y="11"/>
                  </a:lnTo>
                  <a:lnTo>
                    <a:pt x="37" y="7"/>
                  </a:lnTo>
                  <a:lnTo>
                    <a:pt x="33" y="4"/>
                  </a:lnTo>
                  <a:lnTo>
                    <a:pt x="4" y="0"/>
                  </a:lnTo>
                  <a:lnTo>
                    <a:pt x="0" y="0"/>
                  </a:lnTo>
                  <a:lnTo>
                    <a:pt x="0" y="4"/>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6" name="Freeform 1268"/>
            <p:cNvSpPr>
              <a:spLocks/>
            </p:cNvSpPr>
            <p:nvPr/>
          </p:nvSpPr>
          <p:spPr bwMode="auto">
            <a:xfrm>
              <a:off x="4256" y="1284"/>
              <a:ext cx="36" cy="8"/>
            </a:xfrm>
            <a:custGeom>
              <a:avLst/>
              <a:gdLst/>
              <a:ahLst/>
              <a:cxnLst>
                <a:cxn ang="0">
                  <a:pos x="29" y="8"/>
                </a:cxn>
                <a:cxn ang="0">
                  <a:pos x="32" y="8"/>
                </a:cxn>
                <a:cxn ang="0">
                  <a:pos x="36" y="4"/>
                </a:cxn>
                <a:cxn ang="0">
                  <a:pos x="32" y="0"/>
                </a:cxn>
                <a:cxn ang="0">
                  <a:pos x="14" y="0"/>
                </a:cxn>
                <a:cxn ang="0">
                  <a:pos x="3" y="0"/>
                </a:cxn>
                <a:cxn ang="0">
                  <a:pos x="0" y="0"/>
                </a:cxn>
                <a:cxn ang="0">
                  <a:pos x="0" y="4"/>
                </a:cxn>
                <a:cxn ang="0">
                  <a:pos x="0" y="8"/>
                </a:cxn>
                <a:cxn ang="0">
                  <a:pos x="11" y="8"/>
                </a:cxn>
                <a:cxn ang="0">
                  <a:pos x="29" y="8"/>
                </a:cxn>
              </a:cxnLst>
              <a:rect l="0" t="0" r="r" b="b"/>
              <a:pathLst>
                <a:path w="36" h="8">
                  <a:moveTo>
                    <a:pt x="29" y="8"/>
                  </a:moveTo>
                  <a:lnTo>
                    <a:pt x="32" y="8"/>
                  </a:lnTo>
                  <a:lnTo>
                    <a:pt x="36" y="4"/>
                  </a:lnTo>
                  <a:lnTo>
                    <a:pt x="32" y="0"/>
                  </a:lnTo>
                  <a:lnTo>
                    <a:pt x="14" y="0"/>
                  </a:lnTo>
                  <a:lnTo>
                    <a:pt x="3" y="0"/>
                  </a:lnTo>
                  <a:lnTo>
                    <a:pt x="0" y="0"/>
                  </a:lnTo>
                  <a:lnTo>
                    <a:pt x="0" y="4"/>
                  </a:lnTo>
                  <a:lnTo>
                    <a:pt x="0" y="8"/>
                  </a:lnTo>
                  <a:lnTo>
                    <a:pt x="11" y="8"/>
                  </a:lnTo>
                  <a:lnTo>
                    <a:pt x="29"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7" name="Freeform 1269"/>
            <p:cNvSpPr>
              <a:spLocks/>
            </p:cNvSpPr>
            <p:nvPr/>
          </p:nvSpPr>
          <p:spPr bwMode="auto">
            <a:xfrm>
              <a:off x="4205" y="1277"/>
              <a:ext cx="36" cy="11"/>
            </a:xfrm>
            <a:custGeom>
              <a:avLst/>
              <a:gdLst/>
              <a:ahLst/>
              <a:cxnLst>
                <a:cxn ang="0">
                  <a:pos x="29" y="11"/>
                </a:cxn>
                <a:cxn ang="0">
                  <a:pos x="33" y="11"/>
                </a:cxn>
                <a:cxn ang="0">
                  <a:pos x="36" y="7"/>
                </a:cxn>
                <a:cxn ang="0">
                  <a:pos x="33" y="4"/>
                </a:cxn>
                <a:cxn ang="0">
                  <a:pos x="4" y="0"/>
                </a:cxn>
                <a:cxn ang="0">
                  <a:pos x="0" y="0"/>
                </a:cxn>
                <a:cxn ang="0">
                  <a:pos x="0" y="4"/>
                </a:cxn>
                <a:cxn ang="0">
                  <a:pos x="0" y="7"/>
                </a:cxn>
                <a:cxn ang="0">
                  <a:pos x="29" y="11"/>
                </a:cxn>
              </a:cxnLst>
              <a:rect l="0" t="0" r="r" b="b"/>
              <a:pathLst>
                <a:path w="36" h="11">
                  <a:moveTo>
                    <a:pt x="29" y="11"/>
                  </a:moveTo>
                  <a:lnTo>
                    <a:pt x="33" y="11"/>
                  </a:lnTo>
                  <a:lnTo>
                    <a:pt x="36" y="7"/>
                  </a:lnTo>
                  <a:lnTo>
                    <a:pt x="33" y="4"/>
                  </a:lnTo>
                  <a:lnTo>
                    <a:pt x="4" y="0"/>
                  </a:lnTo>
                  <a:lnTo>
                    <a:pt x="0" y="0"/>
                  </a:lnTo>
                  <a:lnTo>
                    <a:pt x="0" y="4"/>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8" name="Freeform 1270"/>
            <p:cNvSpPr>
              <a:spLocks/>
            </p:cNvSpPr>
            <p:nvPr/>
          </p:nvSpPr>
          <p:spPr bwMode="auto">
            <a:xfrm>
              <a:off x="4154" y="1277"/>
              <a:ext cx="37" cy="7"/>
            </a:xfrm>
            <a:custGeom>
              <a:avLst/>
              <a:gdLst/>
              <a:ahLst/>
              <a:cxnLst>
                <a:cxn ang="0">
                  <a:pos x="29" y="7"/>
                </a:cxn>
                <a:cxn ang="0">
                  <a:pos x="33" y="7"/>
                </a:cxn>
                <a:cxn ang="0">
                  <a:pos x="37" y="4"/>
                </a:cxn>
                <a:cxn ang="0">
                  <a:pos x="33" y="0"/>
                </a:cxn>
                <a:cxn ang="0">
                  <a:pos x="22" y="0"/>
                </a:cxn>
                <a:cxn ang="0">
                  <a:pos x="18" y="0"/>
                </a:cxn>
                <a:cxn ang="0">
                  <a:pos x="0" y="0"/>
                </a:cxn>
                <a:cxn ang="0">
                  <a:pos x="0" y="4"/>
                </a:cxn>
                <a:cxn ang="0">
                  <a:pos x="0" y="7"/>
                </a:cxn>
                <a:cxn ang="0">
                  <a:pos x="4" y="7"/>
                </a:cxn>
                <a:cxn ang="0">
                  <a:pos x="22" y="7"/>
                </a:cxn>
                <a:cxn ang="0">
                  <a:pos x="22" y="4"/>
                </a:cxn>
                <a:cxn ang="0">
                  <a:pos x="18" y="7"/>
                </a:cxn>
                <a:cxn ang="0">
                  <a:pos x="29" y="7"/>
                </a:cxn>
              </a:cxnLst>
              <a:rect l="0" t="0" r="r" b="b"/>
              <a:pathLst>
                <a:path w="37" h="7">
                  <a:moveTo>
                    <a:pt x="29" y="7"/>
                  </a:moveTo>
                  <a:lnTo>
                    <a:pt x="33" y="7"/>
                  </a:lnTo>
                  <a:lnTo>
                    <a:pt x="37" y="4"/>
                  </a:lnTo>
                  <a:lnTo>
                    <a:pt x="33" y="0"/>
                  </a:lnTo>
                  <a:lnTo>
                    <a:pt x="22" y="0"/>
                  </a:lnTo>
                  <a:lnTo>
                    <a:pt x="18" y="0"/>
                  </a:lnTo>
                  <a:lnTo>
                    <a:pt x="0" y="0"/>
                  </a:lnTo>
                  <a:lnTo>
                    <a:pt x="0" y="4"/>
                  </a:lnTo>
                  <a:lnTo>
                    <a:pt x="0" y="7"/>
                  </a:lnTo>
                  <a:lnTo>
                    <a:pt x="4" y="7"/>
                  </a:lnTo>
                  <a:lnTo>
                    <a:pt x="22" y="7"/>
                  </a:lnTo>
                  <a:lnTo>
                    <a:pt x="22" y="4"/>
                  </a:lnTo>
                  <a:lnTo>
                    <a:pt x="18" y="7"/>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399" name="Freeform 1271"/>
            <p:cNvSpPr>
              <a:spLocks/>
            </p:cNvSpPr>
            <p:nvPr/>
          </p:nvSpPr>
          <p:spPr bwMode="auto">
            <a:xfrm>
              <a:off x="4104" y="1274"/>
              <a:ext cx="36" cy="7"/>
            </a:xfrm>
            <a:custGeom>
              <a:avLst/>
              <a:gdLst/>
              <a:ahLst/>
              <a:cxnLst>
                <a:cxn ang="0">
                  <a:pos x="32" y="7"/>
                </a:cxn>
                <a:cxn ang="0">
                  <a:pos x="36" y="3"/>
                </a:cxn>
                <a:cxn ang="0">
                  <a:pos x="32" y="0"/>
                </a:cxn>
                <a:cxn ang="0">
                  <a:pos x="29" y="0"/>
                </a:cxn>
                <a:cxn ang="0">
                  <a:pos x="0" y="0"/>
                </a:cxn>
                <a:cxn ang="0">
                  <a:pos x="0" y="3"/>
                </a:cxn>
                <a:cxn ang="0">
                  <a:pos x="0" y="7"/>
                </a:cxn>
                <a:cxn ang="0">
                  <a:pos x="3" y="7"/>
                </a:cxn>
                <a:cxn ang="0">
                  <a:pos x="32" y="7"/>
                </a:cxn>
              </a:cxnLst>
              <a:rect l="0" t="0" r="r" b="b"/>
              <a:pathLst>
                <a:path w="36" h="7">
                  <a:moveTo>
                    <a:pt x="32" y="7"/>
                  </a:moveTo>
                  <a:lnTo>
                    <a:pt x="36" y="3"/>
                  </a:lnTo>
                  <a:lnTo>
                    <a:pt x="32" y="0"/>
                  </a:lnTo>
                  <a:lnTo>
                    <a:pt x="29" y="0"/>
                  </a:lnTo>
                  <a:lnTo>
                    <a:pt x="0" y="0"/>
                  </a:lnTo>
                  <a:lnTo>
                    <a:pt x="0" y="3"/>
                  </a:lnTo>
                  <a:lnTo>
                    <a:pt x="0" y="7"/>
                  </a:lnTo>
                  <a:lnTo>
                    <a:pt x="3" y="7"/>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0" name="Freeform 1272"/>
            <p:cNvSpPr>
              <a:spLocks/>
            </p:cNvSpPr>
            <p:nvPr/>
          </p:nvSpPr>
          <p:spPr bwMode="auto">
            <a:xfrm>
              <a:off x="4053" y="1274"/>
              <a:ext cx="36" cy="7"/>
            </a:xfrm>
            <a:custGeom>
              <a:avLst/>
              <a:gdLst/>
              <a:ahLst/>
              <a:cxnLst>
                <a:cxn ang="0">
                  <a:pos x="33" y="7"/>
                </a:cxn>
                <a:cxn ang="0">
                  <a:pos x="36" y="3"/>
                </a:cxn>
                <a:cxn ang="0">
                  <a:pos x="33" y="0"/>
                </a:cxn>
                <a:cxn ang="0">
                  <a:pos x="29" y="0"/>
                </a:cxn>
                <a:cxn ang="0">
                  <a:pos x="0" y="0"/>
                </a:cxn>
                <a:cxn ang="0">
                  <a:pos x="0" y="3"/>
                </a:cxn>
                <a:cxn ang="0">
                  <a:pos x="0" y="7"/>
                </a:cxn>
                <a:cxn ang="0">
                  <a:pos x="4" y="7"/>
                </a:cxn>
                <a:cxn ang="0">
                  <a:pos x="33" y="7"/>
                </a:cxn>
              </a:cxnLst>
              <a:rect l="0" t="0" r="r" b="b"/>
              <a:pathLst>
                <a:path w="36" h="7">
                  <a:moveTo>
                    <a:pt x="33" y="7"/>
                  </a:moveTo>
                  <a:lnTo>
                    <a:pt x="36" y="3"/>
                  </a:lnTo>
                  <a:lnTo>
                    <a:pt x="33" y="0"/>
                  </a:lnTo>
                  <a:lnTo>
                    <a:pt x="29" y="0"/>
                  </a:lnTo>
                  <a:lnTo>
                    <a:pt x="0" y="0"/>
                  </a:lnTo>
                  <a:lnTo>
                    <a:pt x="0" y="3"/>
                  </a:lnTo>
                  <a:lnTo>
                    <a:pt x="0" y="7"/>
                  </a:lnTo>
                  <a:lnTo>
                    <a:pt x="4"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1" name="Freeform 1273"/>
            <p:cNvSpPr>
              <a:spLocks/>
            </p:cNvSpPr>
            <p:nvPr/>
          </p:nvSpPr>
          <p:spPr bwMode="auto">
            <a:xfrm>
              <a:off x="4002" y="1270"/>
              <a:ext cx="37" cy="7"/>
            </a:xfrm>
            <a:custGeom>
              <a:avLst/>
              <a:gdLst/>
              <a:ahLst/>
              <a:cxnLst>
                <a:cxn ang="0">
                  <a:pos x="33" y="7"/>
                </a:cxn>
                <a:cxn ang="0">
                  <a:pos x="37" y="4"/>
                </a:cxn>
                <a:cxn ang="0">
                  <a:pos x="33" y="0"/>
                </a:cxn>
                <a:cxn ang="0">
                  <a:pos x="29" y="0"/>
                </a:cxn>
                <a:cxn ang="0">
                  <a:pos x="0" y="0"/>
                </a:cxn>
                <a:cxn ang="0">
                  <a:pos x="0" y="4"/>
                </a:cxn>
                <a:cxn ang="0">
                  <a:pos x="0" y="7"/>
                </a:cxn>
                <a:cxn ang="0">
                  <a:pos x="4" y="7"/>
                </a:cxn>
                <a:cxn ang="0">
                  <a:pos x="33" y="7"/>
                </a:cxn>
              </a:cxnLst>
              <a:rect l="0" t="0" r="r" b="b"/>
              <a:pathLst>
                <a:path w="37" h="7">
                  <a:moveTo>
                    <a:pt x="33" y="7"/>
                  </a:moveTo>
                  <a:lnTo>
                    <a:pt x="37" y="4"/>
                  </a:lnTo>
                  <a:lnTo>
                    <a:pt x="33" y="0"/>
                  </a:lnTo>
                  <a:lnTo>
                    <a:pt x="29" y="0"/>
                  </a:lnTo>
                  <a:lnTo>
                    <a:pt x="0" y="0"/>
                  </a:lnTo>
                  <a:lnTo>
                    <a:pt x="0" y="4"/>
                  </a:lnTo>
                  <a:lnTo>
                    <a:pt x="0" y="7"/>
                  </a:lnTo>
                  <a:lnTo>
                    <a:pt x="4"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33" name="Group 1359"/>
          <p:cNvGrpSpPr>
            <a:grpSpLocks/>
          </p:cNvGrpSpPr>
          <p:nvPr/>
        </p:nvGrpSpPr>
        <p:grpSpPr bwMode="auto">
          <a:xfrm>
            <a:off x="4778375" y="3022600"/>
            <a:ext cx="3074988" cy="976313"/>
            <a:chOff x="3010" y="1904"/>
            <a:chExt cx="1937" cy="615"/>
          </a:xfrm>
        </p:grpSpPr>
        <p:sp>
          <p:nvSpPr>
            <p:cNvPr id="561403" name="Freeform 1275"/>
            <p:cNvSpPr>
              <a:spLocks/>
            </p:cNvSpPr>
            <p:nvPr/>
          </p:nvSpPr>
          <p:spPr bwMode="auto">
            <a:xfrm>
              <a:off x="3948" y="1904"/>
              <a:ext cx="40" cy="7"/>
            </a:xfrm>
            <a:custGeom>
              <a:avLst/>
              <a:gdLst/>
              <a:ahLst/>
              <a:cxnLst>
                <a:cxn ang="0">
                  <a:pos x="36" y="7"/>
                </a:cxn>
                <a:cxn ang="0">
                  <a:pos x="36" y="7"/>
                </a:cxn>
                <a:cxn ang="0">
                  <a:pos x="40" y="3"/>
                </a:cxn>
                <a:cxn ang="0">
                  <a:pos x="36" y="0"/>
                </a:cxn>
                <a:cxn ang="0">
                  <a:pos x="33" y="0"/>
                </a:cxn>
                <a:cxn ang="0">
                  <a:pos x="33" y="0"/>
                </a:cxn>
                <a:cxn ang="0">
                  <a:pos x="4" y="0"/>
                </a:cxn>
                <a:cxn ang="0">
                  <a:pos x="0" y="3"/>
                </a:cxn>
                <a:cxn ang="0">
                  <a:pos x="4" y="7"/>
                </a:cxn>
                <a:cxn ang="0">
                  <a:pos x="7" y="7"/>
                </a:cxn>
                <a:cxn ang="0">
                  <a:pos x="36" y="7"/>
                </a:cxn>
              </a:cxnLst>
              <a:rect l="0" t="0" r="r" b="b"/>
              <a:pathLst>
                <a:path w="40" h="7">
                  <a:moveTo>
                    <a:pt x="36" y="7"/>
                  </a:moveTo>
                  <a:lnTo>
                    <a:pt x="36" y="7"/>
                  </a:lnTo>
                  <a:lnTo>
                    <a:pt x="40" y="3"/>
                  </a:lnTo>
                  <a:lnTo>
                    <a:pt x="36" y="0"/>
                  </a:lnTo>
                  <a:lnTo>
                    <a:pt x="33" y="0"/>
                  </a:lnTo>
                  <a:lnTo>
                    <a:pt x="33" y="0"/>
                  </a:lnTo>
                  <a:lnTo>
                    <a:pt x="4" y="0"/>
                  </a:lnTo>
                  <a:lnTo>
                    <a:pt x="0" y="3"/>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4" name="Freeform 1276"/>
            <p:cNvSpPr>
              <a:spLocks/>
            </p:cNvSpPr>
            <p:nvPr/>
          </p:nvSpPr>
          <p:spPr bwMode="auto">
            <a:xfrm>
              <a:off x="3897" y="1904"/>
              <a:ext cx="37" cy="10"/>
            </a:xfrm>
            <a:custGeom>
              <a:avLst/>
              <a:gdLst/>
              <a:ahLst/>
              <a:cxnLst>
                <a:cxn ang="0">
                  <a:pos x="37" y="7"/>
                </a:cxn>
                <a:cxn ang="0">
                  <a:pos x="37" y="3"/>
                </a:cxn>
                <a:cxn ang="0">
                  <a:pos x="37" y="0"/>
                </a:cxn>
                <a:cxn ang="0">
                  <a:pos x="33" y="0"/>
                </a:cxn>
                <a:cxn ang="0">
                  <a:pos x="4" y="3"/>
                </a:cxn>
                <a:cxn ang="0">
                  <a:pos x="0" y="7"/>
                </a:cxn>
                <a:cxn ang="0">
                  <a:pos x="4" y="10"/>
                </a:cxn>
                <a:cxn ang="0">
                  <a:pos x="8" y="10"/>
                </a:cxn>
                <a:cxn ang="0">
                  <a:pos x="37" y="7"/>
                </a:cxn>
              </a:cxnLst>
              <a:rect l="0" t="0" r="r" b="b"/>
              <a:pathLst>
                <a:path w="37" h="10">
                  <a:moveTo>
                    <a:pt x="37" y="7"/>
                  </a:moveTo>
                  <a:lnTo>
                    <a:pt x="37" y="3"/>
                  </a:lnTo>
                  <a:lnTo>
                    <a:pt x="37" y="0"/>
                  </a:lnTo>
                  <a:lnTo>
                    <a:pt x="33" y="0"/>
                  </a:lnTo>
                  <a:lnTo>
                    <a:pt x="4" y="3"/>
                  </a:lnTo>
                  <a:lnTo>
                    <a:pt x="0" y="7"/>
                  </a:lnTo>
                  <a:lnTo>
                    <a:pt x="4" y="10"/>
                  </a:lnTo>
                  <a:lnTo>
                    <a:pt x="8" y="10"/>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5" name="Freeform 1277"/>
            <p:cNvSpPr>
              <a:spLocks/>
            </p:cNvSpPr>
            <p:nvPr/>
          </p:nvSpPr>
          <p:spPr bwMode="auto">
            <a:xfrm>
              <a:off x="3847" y="1907"/>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6" name="Freeform 1278"/>
            <p:cNvSpPr>
              <a:spLocks/>
            </p:cNvSpPr>
            <p:nvPr/>
          </p:nvSpPr>
          <p:spPr bwMode="auto">
            <a:xfrm>
              <a:off x="3796" y="1907"/>
              <a:ext cx="36" cy="11"/>
            </a:xfrm>
            <a:custGeom>
              <a:avLst/>
              <a:gdLst/>
              <a:ahLst/>
              <a:cxnLst>
                <a:cxn ang="0">
                  <a:pos x="36" y="7"/>
                </a:cxn>
                <a:cxn ang="0">
                  <a:pos x="36" y="4"/>
                </a:cxn>
                <a:cxn ang="0">
                  <a:pos x="36" y="0"/>
                </a:cxn>
                <a:cxn ang="0">
                  <a:pos x="33" y="0"/>
                </a:cxn>
                <a:cxn ang="0">
                  <a:pos x="4" y="4"/>
                </a:cxn>
                <a:cxn ang="0">
                  <a:pos x="0" y="7"/>
                </a:cxn>
                <a:cxn ang="0">
                  <a:pos x="4" y="11"/>
                </a:cxn>
                <a:cxn ang="0">
                  <a:pos x="7" y="11"/>
                </a:cxn>
                <a:cxn ang="0">
                  <a:pos x="36" y="7"/>
                </a:cxn>
              </a:cxnLst>
              <a:rect l="0" t="0" r="r" b="b"/>
              <a:pathLst>
                <a:path w="36" h="11">
                  <a:moveTo>
                    <a:pt x="36" y="7"/>
                  </a:moveTo>
                  <a:lnTo>
                    <a:pt x="36" y="4"/>
                  </a:lnTo>
                  <a:lnTo>
                    <a:pt x="36" y="0"/>
                  </a:lnTo>
                  <a:lnTo>
                    <a:pt x="33" y="0"/>
                  </a:lnTo>
                  <a:lnTo>
                    <a:pt x="4" y="4"/>
                  </a:lnTo>
                  <a:lnTo>
                    <a:pt x="0" y="7"/>
                  </a:lnTo>
                  <a:lnTo>
                    <a:pt x="4"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7" name="Freeform 1279"/>
            <p:cNvSpPr>
              <a:spLocks/>
            </p:cNvSpPr>
            <p:nvPr/>
          </p:nvSpPr>
          <p:spPr bwMode="auto">
            <a:xfrm>
              <a:off x="3745" y="1911"/>
              <a:ext cx="36" cy="11"/>
            </a:xfrm>
            <a:custGeom>
              <a:avLst/>
              <a:gdLst/>
              <a:ahLst/>
              <a:cxnLst>
                <a:cxn ang="0">
                  <a:pos x="36" y="7"/>
                </a:cxn>
                <a:cxn ang="0">
                  <a:pos x="36" y="3"/>
                </a:cxn>
                <a:cxn ang="0">
                  <a:pos x="36" y="0"/>
                </a:cxn>
                <a:cxn ang="0">
                  <a:pos x="33" y="0"/>
                </a:cxn>
                <a:cxn ang="0">
                  <a:pos x="4" y="3"/>
                </a:cxn>
                <a:cxn ang="0">
                  <a:pos x="0" y="7"/>
                </a:cxn>
                <a:cxn ang="0">
                  <a:pos x="4" y="11"/>
                </a:cxn>
                <a:cxn ang="0">
                  <a:pos x="8" y="11"/>
                </a:cxn>
                <a:cxn ang="0">
                  <a:pos x="36" y="7"/>
                </a:cxn>
              </a:cxnLst>
              <a:rect l="0" t="0" r="r" b="b"/>
              <a:pathLst>
                <a:path w="36" h="11">
                  <a:moveTo>
                    <a:pt x="36" y="7"/>
                  </a:moveTo>
                  <a:lnTo>
                    <a:pt x="36" y="3"/>
                  </a:lnTo>
                  <a:lnTo>
                    <a:pt x="36" y="0"/>
                  </a:lnTo>
                  <a:lnTo>
                    <a:pt x="33" y="0"/>
                  </a:lnTo>
                  <a:lnTo>
                    <a:pt x="4" y="3"/>
                  </a:lnTo>
                  <a:lnTo>
                    <a:pt x="0" y="7"/>
                  </a:lnTo>
                  <a:lnTo>
                    <a:pt x="4" y="11"/>
                  </a:lnTo>
                  <a:lnTo>
                    <a:pt x="8"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8" name="Freeform 1280"/>
            <p:cNvSpPr>
              <a:spLocks/>
            </p:cNvSpPr>
            <p:nvPr/>
          </p:nvSpPr>
          <p:spPr bwMode="auto">
            <a:xfrm>
              <a:off x="3695" y="1914"/>
              <a:ext cx="36" cy="11"/>
            </a:xfrm>
            <a:custGeom>
              <a:avLst/>
              <a:gdLst/>
              <a:ahLst/>
              <a:cxnLst>
                <a:cxn ang="0">
                  <a:pos x="36" y="8"/>
                </a:cxn>
                <a:cxn ang="0">
                  <a:pos x="36" y="4"/>
                </a:cxn>
                <a:cxn ang="0">
                  <a:pos x="36" y="0"/>
                </a:cxn>
                <a:cxn ang="0">
                  <a:pos x="32" y="0"/>
                </a:cxn>
                <a:cxn ang="0">
                  <a:pos x="3" y="4"/>
                </a:cxn>
                <a:cxn ang="0">
                  <a:pos x="0" y="8"/>
                </a:cxn>
                <a:cxn ang="0">
                  <a:pos x="3" y="11"/>
                </a:cxn>
                <a:cxn ang="0">
                  <a:pos x="7" y="11"/>
                </a:cxn>
                <a:cxn ang="0">
                  <a:pos x="36" y="8"/>
                </a:cxn>
              </a:cxnLst>
              <a:rect l="0" t="0" r="r" b="b"/>
              <a:pathLst>
                <a:path w="36" h="11">
                  <a:moveTo>
                    <a:pt x="36" y="8"/>
                  </a:moveTo>
                  <a:lnTo>
                    <a:pt x="36" y="4"/>
                  </a:lnTo>
                  <a:lnTo>
                    <a:pt x="36" y="0"/>
                  </a:lnTo>
                  <a:lnTo>
                    <a:pt x="32" y="0"/>
                  </a:lnTo>
                  <a:lnTo>
                    <a:pt x="3" y="4"/>
                  </a:lnTo>
                  <a:lnTo>
                    <a:pt x="0" y="8"/>
                  </a:lnTo>
                  <a:lnTo>
                    <a:pt x="3"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09" name="Freeform 1281"/>
            <p:cNvSpPr>
              <a:spLocks/>
            </p:cNvSpPr>
            <p:nvPr/>
          </p:nvSpPr>
          <p:spPr bwMode="auto">
            <a:xfrm>
              <a:off x="3644" y="1918"/>
              <a:ext cx="36" cy="11"/>
            </a:xfrm>
            <a:custGeom>
              <a:avLst/>
              <a:gdLst/>
              <a:ahLst/>
              <a:cxnLst>
                <a:cxn ang="0">
                  <a:pos x="36" y="7"/>
                </a:cxn>
                <a:cxn ang="0">
                  <a:pos x="36" y="4"/>
                </a:cxn>
                <a:cxn ang="0">
                  <a:pos x="36" y="0"/>
                </a:cxn>
                <a:cxn ang="0">
                  <a:pos x="32" y="0"/>
                </a:cxn>
                <a:cxn ang="0">
                  <a:pos x="4" y="4"/>
                </a:cxn>
                <a:cxn ang="0">
                  <a:pos x="0" y="7"/>
                </a:cxn>
                <a:cxn ang="0">
                  <a:pos x="4" y="11"/>
                </a:cxn>
                <a:cxn ang="0">
                  <a:pos x="7" y="11"/>
                </a:cxn>
                <a:cxn ang="0">
                  <a:pos x="36" y="7"/>
                </a:cxn>
              </a:cxnLst>
              <a:rect l="0" t="0" r="r" b="b"/>
              <a:pathLst>
                <a:path w="36" h="11">
                  <a:moveTo>
                    <a:pt x="36" y="7"/>
                  </a:moveTo>
                  <a:lnTo>
                    <a:pt x="36" y="4"/>
                  </a:lnTo>
                  <a:lnTo>
                    <a:pt x="36" y="0"/>
                  </a:lnTo>
                  <a:lnTo>
                    <a:pt x="32" y="0"/>
                  </a:lnTo>
                  <a:lnTo>
                    <a:pt x="4" y="4"/>
                  </a:lnTo>
                  <a:lnTo>
                    <a:pt x="0" y="7"/>
                  </a:lnTo>
                  <a:lnTo>
                    <a:pt x="4"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0" name="Freeform 1282"/>
            <p:cNvSpPr>
              <a:spLocks/>
            </p:cNvSpPr>
            <p:nvPr/>
          </p:nvSpPr>
          <p:spPr bwMode="auto">
            <a:xfrm>
              <a:off x="3593" y="1925"/>
              <a:ext cx="36" cy="11"/>
            </a:xfrm>
            <a:custGeom>
              <a:avLst/>
              <a:gdLst/>
              <a:ahLst/>
              <a:cxnLst>
                <a:cxn ang="0">
                  <a:pos x="36" y="8"/>
                </a:cxn>
                <a:cxn ang="0">
                  <a:pos x="36" y="4"/>
                </a:cxn>
                <a:cxn ang="0">
                  <a:pos x="36" y="0"/>
                </a:cxn>
                <a:cxn ang="0">
                  <a:pos x="33" y="0"/>
                </a:cxn>
                <a:cxn ang="0">
                  <a:pos x="11" y="4"/>
                </a:cxn>
                <a:cxn ang="0">
                  <a:pos x="4" y="4"/>
                </a:cxn>
                <a:cxn ang="0">
                  <a:pos x="0" y="8"/>
                </a:cxn>
                <a:cxn ang="0">
                  <a:pos x="4" y="11"/>
                </a:cxn>
                <a:cxn ang="0">
                  <a:pos x="7" y="11"/>
                </a:cxn>
                <a:cxn ang="0">
                  <a:pos x="15" y="11"/>
                </a:cxn>
                <a:cxn ang="0">
                  <a:pos x="36" y="8"/>
                </a:cxn>
              </a:cxnLst>
              <a:rect l="0" t="0" r="r" b="b"/>
              <a:pathLst>
                <a:path w="36" h="11">
                  <a:moveTo>
                    <a:pt x="36" y="8"/>
                  </a:moveTo>
                  <a:lnTo>
                    <a:pt x="36" y="4"/>
                  </a:lnTo>
                  <a:lnTo>
                    <a:pt x="36" y="0"/>
                  </a:lnTo>
                  <a:lnTo>
                    <a:pt x="33" y="0"/>
                  </a:lnTo>
                  <a:lnTo>
                    <a:pt x="11" y="4"/>
                  </a:lnTo>
                  <a:lnTo>
                    <a:pt x="4" y="4"/>
                  </a:lnTo>
                  <a:lnTo>
                    <a:pt x="0" y="8"/>
                  </a:lnTo>
                  <a:lnTo>
                    <a:pt x="4" y="11"/>
                  </a:lnTo>
                  <a:lnTo>
                    <a:pt x="7" y="11"/>
                  </a:lnTo>
                  <a:lnTo>
                    <a:pt x="15"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1" name="Freeform 1283"/>
            <p:cNvSpPr>
              <a:spLocks/>
            </p:cNvSpPr>
            <p:nvPr/>
          </p:nvSpPr>
          <p:spPr bwMode="auto">
            <a:xfrm>
              <a:off x="3543" y="1933"/>
              <a:ext cx="36" cy="10"/>
            </a:xfrm>
            <a:custGeom>
              <a:avLst/>
              <a:gdLst/>
              <a:ahLst/>
              <a:cxnLst>
                <a:cxn ang="0">
                  <a:pos x="36" y="7"/>
                </a:cxn>
                <a:cxn ang="0">
                  <a:pos x="36" y="3"/>
                </a:cxn>
                <a:cxn ang="0">
                  <a:pos x="36" y="0"/>
                </a:cxn>
                <a:cxn ang="0">
                  <a:pos x="32" y="0"/>
                </a:cxn>
                <a:cxn ang="0">
                  <a:pos x="3" y="3"/>
                </a:cxn>
                <a:cxn ang="0">
                  <a:pos x="0" y="7"/>
                </a:cxn>
                <a:cxn ang="0">
                  <a:pos x="3" y="10"/>
                </a:cxn>
                <a:cxn ang="0">
                  <a:pos x="7" y="10"/>
                </a:cxn>
                <a:cxn ang="0">
                  <a:pos x="36" y="7"/>
                </a:cxn>
              </a:cxnLst>
              <a:rect l="0" t="0" r="r" b="b"/>
              <a:pathLst>
                <a:path w="36" h="10">
                  <a:moveTo>
                    <a:pt x="36" y="7"/>
                  </a:moveTo>
                  <a:lnTo>
                    <a:pt x="36" y="3"/>
                  </a:lnTo>
                  <a:lnTo>
                    <a:pt x="36" y="0"/>
                  </a:lnTo>
                  <a:lnTo>
                    <a:pt x="32" y="0"/>
                  </a:lnTo>
                  <a:lnTo>
                    <a:pt x="3" y="3"/>
                  </a:lnTo>
                  <a:lnTo>
                    <a:pt x="0" y="7"/>
                  </a:lnTo>
                  <a:lnTo>
                    <a:pt x="3" y="10"/>
                  </a:lnTo>
                  <a:lnTo>
                    <a:pt x="7" y="10"/>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2" name="Freeform 1284"/>
            <p:cNvSpPr>
              <a:spLocks/>
            </p:cNvSpPr>
            <p:nvPr/>
          </p:nvSpPr>
          <p:spPr bwMode="auto">
            <a:xfrm>
              <a:off x="3495" y="1940"/>
              <a:ext cx="37" cy="11"/>
            </a:xfrm>
            <a:custGeom>
              <a:avLst/>
              <a:gdLst/>
              <a:ahLst/>
              <a:cxnLst>
                <a:cxn ang="0">
                  <a:pos x="33" y="7"/>
                </a:cxn>
                <a:cxn ang="0">
                  <a:pos x="37" y="3"/>
                </a:cxn>
                <a:cxn ang="0">
                  <a:pos x="33" y="0"/>
                </a:cxn>
                <a:cxn ang="0">
                  <a:pos x="29" y="0"/>
                </a:cxn>
                <a:cxn ang="0">
                  <a:pos x="22" y="0"/>
                </a:cxn>
                <a:cxn ang="0">
                  <a:pos x="0" y="3"/>
                </a:cxn>
                <a:cxn ang="0">
                  <a:pos x="0" y="7"/>
                </a:cxn>
                <a:cxn ang="0">
                  <a:pos x="0" y="11"/>
                </a:cxn>
                <a:cxn ang="0">
                  <a:pos x="4" y="11"/>
                </a:cxn>
                <a:cxn ang="0">
                  <a:pos x="26" y="7"/>
                </a:cxn>
                <a:cxn ang="0">
                  <a:pos x="33" y="7"/>
                </a:cxn>
              </a:cxnLst>
              <a:rect l="0" t="0" r="r" b="b"/>
              <a:pathLst>
                <a:path w="37" h="11">
                  <a:moveTo>
                    <a:pt x="33" y="7"/>
                  </a:moveTo>
                  <a:lnTo>
                    <a:pt x="37" y="3"/>
                  </a:lnTo>
                  <a:lnTo>
                    <a:pt x="33" y="0"/>
                  </a:lnTo>
                  <a:lnTo>
                    <a:pt x="29" y="0"/>
                  </a:lnTo>
                  <a:lnTo>
                    <a:pt x="22" y="0"/>
                  </a:lnTo>
                  <a:lnTo>
                    <a:pt x="0" y="3"/>
                  </a:lnTo>
                  <a:lnTo>
                    <a:pt x="0" y="7"/>
                  </a:lnTo>
                  <a:lnTo>
                    <a:pt x="0" y="11"/>
                  </a:lnTo>
                  <a:lnTo>
                    <a:pt x="4" y="11"/>
                  </a:lnTo>
                  <a:lnTo>
                    <a:pt x="26"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3" name="Freeform 1285"/>
            <p:cNvSpPr>
              <a:spLocks/>
            </p:cNvSpPr>
            <p:nvPr/>
          </p:nvSpPr>
          <p:spPr bwMode="auto">
            <a:xfrm>
              <a:off x="3445" y="1951"/>
              <a:ext cx="36" cy="11"/>
            </a:xfrm>
            <a:custGeom>
              <a:avLst/>
              <a:gdLst/>
              <a:ahLst/>
              <a:cxnLst>
                <a:cxn ang="0">
                  <a:pos x="32" y="7"/>
                </a:cxn>
                <a:cxn ang="0">
                  <a:pos x="36" y="3"/>
                </a:cxn>
                <a:cxn ang="0">
                  <a:pos x="32" y="0"/>
                </a:cxn>
                <a:cxn ang="0">
                  <a:pos x="29" y="0"/>
                </a:cxn>
                <a:cxn ang="0">
                  <a:pos x="0" y="3"/>
                </a:cxn>
                <a:cxn ang="0">
                  <a:pos x="0" y="7"/>
                </a:cxn>
                <a:cxn ang="0">
                  <a:pos x="0" y="11"/>
                </a:cxn>
                <a:cxn ang="0">
                  <a:pos x="3" y="11"/>
                </a:cxn>
                <a:cxn ang="0">
                  <a:pos x="32" y="7"/>
                </a:cxn>
              </a:cxnLst>
              <a:rect l="0" t="0" r="r" b="b"/>
              <a:pathLst>
                <a:path w="36" h="11">
                  <a:moveTo>
                    <a:pt x="32" y="7"/>
                  </a:moveTo>
                  <a:lnTo>
                    <a:pt x="36" y="3"/>
                  </a:lnTo>
                  <a:lnTo>
                    <a:pt x="32" y="0"/>
                  </a:lnTo>
                  <a:lnTo>
                    <a:pt x="29" y="0"/>
                  </a:lnTo>
                  <a:lnTo>
                    <a:pt x="0" y="3"/>
                  </a:lnTo>
                  <a:lnTo>
                    <a:pt x="0" y="7"/>
                  </a:lnTo>
                  <a:lnTo>
                    <a:pt x="0" y="11"/>
                  </a:lnTo>
                  <a:lnTo>
                    <a:pt x="3" y="11"/>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4" name="Freeform 1286"/>
            <p:cNvSpPr>
              <a:spLocks/>
            </p:cNvSpPr>
            <p:nvPr/>
          </p:nvSpPr>
          <p:spPr bwMode="auto">
            <a:xfrm>
              <a:off x="3394" y="1958"/>
              <a:ext cx="36" cy="14"/>
            </a:xfrm>
            <a:custGeom>
              <a:avLst/>
              <a:gdLst/>
              <a:ahLst/>
              <a:cxnLst>
                <a:cxn ang="0">
                  <a:pos x="36" y="7"/>
                </a:cxn>
                <a:cxn ang="0">
                  <a:pos x="36" y="4"/>
                </a:cxn>
                <a:cxn ang="0">
                  <a:pos x="36" y="0"/>
                </a:cxn>
                <a:cxn ang="0">
                  <a:pos x="33" y="0"/>
                </a:cxn>
                <a:cxn ang="0">
                  <a:pos x="4" y="7"/>
                </a:cxn>
                <a:cxn ang="0">
                  <a:pos x="0" y="11"/>
                </a:cxn>
                <a:cxn ang="0">
                  <a:pos x="4" y="14"/>
                </a:cxn>
                <a:cxn ang="0">
                  <a:pos x="7" y="14"/>
                </a:cxn>
                <a:cxn ang="0">
                  <a:pos x="36" y="7"/>
                </a:cxn>
              </a:cxnLst>
              <a:rect l="0" t="0" r="r" b="b"/>
              <a:pathLst>
                <a:path w="36" h="14">
                  <a:moveTo>
                    <a:pt x="36" y="7"/>
                  </a:moveTo>
                  <a:lnTo>
                    <a:pt x="36" y="4"/>
                  </a:lnTo>
                  <a:lnTo>
                    <a:pt x="36" y="0"/>
                  </a:lnTo>
                  <a:lnTo>
                    <a:pt x="33" y="0"/>
                  </a:lnTo>
                  <a:lnTo>
                    <a:pt x="4" y="7"/>
                  </a:lnTo>
                  <a:lnTo>
                    <a:pt x="0" y="11"/>
                  </a:lnTo>
                  <a:lnTo>
                    <a:pt x="4" y="14"/>
                  </a:lnTo>
                  <a:lnTo>
                    <a:pt x="7" y="14"/>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5" name="Freeform 1287"/>
            <p:cNvSpPr>
              <a:spLocks/>
            </p:cNvSpPr>
            <p:nvPr/>
          </p:nvSpPr>
          <p:spPr bwMode="auto">
            <a:xfrm>
              <a:off x="3347" y="1972"/>
              <a:ext cx="33" cy="15"/>
            </a:xfrm>
            <a:custGeom>
              <a:avLst/>
              <a:gdLst/>
              <a:ahLst/>
              <a:cxnLst>
                <a:cxn ang="0">
                  <a:pos x="33" y="8"/>
                </a:cxn>
                <a:cxn ang="0">
                  <a:pos x="33" y="4"/>
                </a:cxn>
                <a:cxn ang="0">
                  <a:pos x="33" y="0"/>
                </a:cxn>
                <a:cxn ang="0">
                  <a:pos x="29" y="0"/>
                </a:cxn>
                <a:cxn ang="0">
                  <a:pos x="18" y="0"/>
                </a:cxn>
                <a:cxn ang="0">
                  <a:pos x="0" y="8"/>
                </a:cxn>
                <a:cxn ang="0">
                  <a:pos x="0" y="11"/>
                </a:cxn>
                <a:cxn ang="0">
                  <a:pos x="0" y="15"/>
                </a:cxn>
                <a:cxn ang="0">
                  <a:pos x="4" y="15"/>
                </a:cxn>
                <a:cxn ang="0">
                  <a:pos x="22" y="8"/>
                </a:cxn>
                <a:cxn ang="0">
                  <a:pos x="33" y="8"/>
                </a:cxn>
              </a:cxnLst>
              <a:rect l="0" t="0" r="r" b="b"/>
              <a:pathLst>
                <a:path w="33" h="15">
                  <a:moveTo>
                    <a:pt x="33" y="8"/>
                  </a:moveTo>
                  <a:lnTo>
                    <a:pt x="33" y="4"/>
                  </a:lnTo>
                  <a:lnTo>
                    <a:pt x="33" y="0"/>
                  </a:lnTo>
                  <a:lnTo>
                    <a:pt x="29" y="0"/>
                  </a:lnTo>
                  <a:lnTo>
                    <a:pt x="18" y="0"/>
                  </a:lnTo>
                  <a:lnTo>
                    <a:pt x="0" y="8"/>
                  </a:lnTo>
                  <a:lnTo>
                    <a:pt x="0" y="11"/>
                  </a:lnTo>
                  <a:lnTo>
                    <a:pt x="0" y="15"/>
                  </a:lnTo>
                  <a:lnTo>
                    <a:pt x="4" y="15"/>
                  </a:lnTo>
                  <a:lnTo>
                    <a:pt x="22" y="8"/>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6" name="Freeform 1288"/>
            <p:cNvSpPr>
              <a:spLocks/>
            </p:cNvSpPr>
            <p:nvPr/>
          </p:nvSpPr>
          <p:spPr bwMode="auto">
            <a:xfrm>
              <a:off x="3296" y="1983"/>
              <a:ext cx="37" cy="18"/>
            </a:xfrm>
            <a:custGeom>
              <a:avLst/>
              <a:gdLst/>
              <a:ahLst/>
              <a:cxnLst>
                <a:cxn ang="0">
                  <a:pos x="33" y="7"/>
                </a:cxn>
                <a:cxn ang="0">
                  <a:pos x="37" y="4"/>
                </a:cxn>
                <a:cxn ang="0">
                  <a:pos x="33" y="0"/>
                </a:cxn>
                <a:cxn ang="0">
                  <a:pos x="29" y="0"/>
                </a:cxn>
                <a:cxn ang="0">
                  <a:pos x="4" y="11"/>
                </a:cxn>
                <a:cxn ang="0">
                  <a:pos x="0" y="15"/>
                </a:cxn>
                <a:cxn ang="0">
                  <a:pos x="4" y="18"/>
                </a:cxn>
                <a:cxn ang="0">
                  <a:pos x="8" y="18"/>
                </a:cxn>
                <a:cxn ang="0">
                  <a:pos x="33" y="7"/>
                </a:cxn>
              </a:cxnLst>
              <a:rect l="0" t="0" r="r" b="b"/>
              <a:pathLst>
                <a:path w="37" h="18">
                  <a:moveTo>
                    <a:pt x="33" y="7"/>
                  </a:moveTo>
                  <a:lnTo>
                    <a:pt x="37" y="4"/>
                  </a:lnTo>
                  <a:lnTo>
                    <a:pt x="33" y="0"/>
                  </a:lnTo>
                  <a:lnTo>
                    <a:pt x="29" y="0"/>
                  </a:lnTo>
                  <a:lnTo>
                    <a:pt x="4" y="11"/>
                  </a:lnTo>
                  <a:lnTo>
                    <a:pt x="0" y="15"/>
                  </a:lnTo>
                  <a:lnTo>
                    <a:pt x="4" y="18"/>
                  </a:lnTo>
                  <a:lnTo>
                    <a:pt x="8"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7" name="Freeform 1289"/>
            <p:cNvSpPr>
              <a:spLocks/>
            </p:cNvSpPr>
            <p:nvPr/>
          </p:nvSpPr>
          <p:spPr bwMode="auto">
            <a:xfrm>
              <a:off x="3249" y="1998"/>
              <a:ext cx="36" cy="18"/>
            </a:xfrm>
            <a:custGeom>
              <a:avLst/>
              <a:gdLst/>
              <a:ahLst/>
              <a:cxnLst>
                <a:cxn ang="0">
                  <a:pos x="33" y="7"/>
                </a:cxn>
                <a:cxn ang="0">
                  <a:pos x="36" y="3"/>
                </a:cxn>
                <a:cxn ang="0">
                  <a:pos x="33" y="0"/>
                </a:cxn>
                <a:cxn ang="0">
                  <a:pos x="29" y="0"/>
                </a:cxn>
                <a:cxn ang="0">
                  <a:pos x="4" y="11"/>
                </a:cxn>
                <a:cxn ang="0">
                  <a:pos x="0" y="14"/>
                </a:cxn>
                <a:cxn ang="0">
                  <a:pos x="4" y="18"/>
                </a:cxn>
                <a:cxn ang="0">
                  <a:pos x="7" y="18"/>
                </a:cxn>
                <a:cxn ang="0">
                  <a:pos x="33" y="7"/>
                </a:cxn>
              </a:cxnLst>
              <a:rect l="0" t="0" r="r" b="b"/>
              <a:pathLst>
                <a:path w="36" h="18">
                  <a:moveTo>
                    <a:pt x="33" y="7"/>
                  </a:moveTo>
                  <a:lnTo>
                    <a:pt x="36" y="3"/>
                  </a:lnTo>
                  <a:lnTo>
                    <a:pt x="33" y="0"/>
                  </a:lnTo>
                  <a:lnTo>
                    <a:pt x="29" y="0"/>
                  </a:lnTo>
                  <a:lnTo>
                    <a:pt x="4" y="11"/>
                  </a:lnTo>
                  <a:lnTo>
                    <a:pt x="0" y="14"/>
                  </a:lnTo>
                  <a:lnTo>
                    <a:pt x="4" y="18"/>
                  </a:lnTo>
                  <a:lnTo>
                    <a:pt x="7"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8" name="Freeform 1290"/>
            <p:cNvSpPr>
              <a:spLocks/>
            </p:cNvSpPr>
            <p:nvPr/>
          </p:nvSpPr>
          <p:spPr bwMode="auto">
            <a:xfrm>
              <a:off x="3202" y="2016"/>
              <a:ext cx="33" cy="18"/>
            </a:xfrm>
            <a:custGeom>
              <a:avLst/>
              <a:gdLst/>
              <a:ahLst/>
              <a:cxnLst>
                <a:cxn ang="0">
                  <a:pos x="33" y="7"/>
                </a:cxn>
                <a:cxn ang="0">
                  <a:pos x="33" y="3"/>
                </a:cxn>
                <a:cxn ang="0">
                  <a:pos x="33" y="0"/>
                </a:cxn>
                <a:cxn ang="0">
                  <a:pos x="29" y="0"/>
                </a:cxn>
                <a:cxn ang="0">
                  <a:pos x="0" y="11"/>
                </a:cxn>
                <a:cxn ang="0">
                  <a:pos x="0" y="14"/>
                </a:cxn>
                <a:cxn ang="0">
                  <a:pos x="0" y="18"/>
                </a:cxn>
                <a:cxn ang="0">
                  <a:pos x="4" y="18"/>
                </a:cxn>
                <a:cxn ang="0">
                  <a:pos x="33" y="7"/>
                </a:cxn>
              </a:cxnLst>
              <a:rect l="0" t="0" r="r" b="b"/>
              <a:pathLst>
                <a:path w="33" h="18">
                  <a:moveTo>
                    <a:pt x="33" y="7"/>
                  </a:moveTo>
                  <a:lnTo>
                    <a:pt x="33" y="3"/>
                  </a:lnTo>
                  <a:lnTo>
                    <a:pt x="33" y="0"/>
                  </a:lnTo>
                  <a:lnTo>
                    <a:pt x="29" y="0"/>
                  </a:lnTo>
                  <a:lnTo>
                    <a:pt x="0" y="11"/>
                  </a:lnTo>
                  <a:lnTo>
                    <a:pt x="0" y="14"/>
                  </a:lnTo>
                  <a:lnTo>
                    <a:pt x="0" y="18"/>
                  </a:lnTo>
                  <a:lnTo>
                    <a:pt x="4"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19" name="Freeform 1291"/>
            <p:cNvSpPr>
              <a:spLocks/>
            </p:cNvSpPr>
            <p:nvPr/>
          </p:nvSpPr>
          <p:spPr bwMode="auto">
            <a:xfrm>
              <a:off x="3155" y="2034"/>
              <a:ext cx="33" cy="22"/>
            </a:xfrm>
            <a:custGeom>
              <a:avLst/>
              <a:gdLst/>
              <a:ahLst/>
              <a:cxnLst>
                <a:cxn ang="0">
                  <a:pos x="33" y="7"/>
                </a:cxn>
                <a:cxn ang="0">
                  <a:pos x="33" y="4"/>
                </a:cxn>
                <a:cxn ang="0">
                  <a:pos x="33" y="0"/>
                </a:cxn>
                <a:cxn ang="0">
                  <a:pos x="29" y="0"/>
                </a:cxn>
                <a:cxn ang="0">
                  <a:pos x="22" y="4"/>
                </a:cxn>
                <a:cxn ang="0">
                  <a:pos x="4" y="14"/>
                </a:cxn>
                <a:cxn ang="0">
                  <a:pos x="0" y="18"/>
                </a:cxn>
                <a:cxn ang="0">
                  <a:pos x="4" y="22"/>
                </a:cxn>
                <a:cxn ang="0">
                  <a:pos x="7" y="22"/>
                </a:cxn>
                <a:cxn ang="0">
                  <a:pos x="25" y="11"/>
                </a:cxn>
                <a:cxn ang="0">
                  <a:pos x="33" y="7"/>
                </a:cxn>
              </a:cxnLst>
              <a:rect l="0" t="0" r="r" b="b"/>
              <a:pathLst>
                <a:path w="33" h="22">
                  <a:moveTo>
                    <a:pt x="33" y="7"/>
                  </a:moveTo>
                  <a:lnTo>
                    <a:pt x="33" y="4"/>
                  </a:lnTo>
                  <a:lnTo>
                    <a:pt x="33" y="0"/>
                  </a:lnTo>
                  <a:lnTo>
                    <a:pt x="29" y="0"/>
                  </a:lnTo>
                  <a:lnTo>
                    <a:pt x="22" y="4"/>
                  </a:lnTo>
                  <a:lnTo>
                    <a:pt x="4" y="14"/>
                  </a:lnTo>
                  <a:lnTo>
                    <a:pt x="0" y="18"/>
                  </a:lnTo>
                  <a:lnTo>
                    <a:pt x="4" y="22"/>
                  </a:lnTo>
                  <a:lnTo>
                    <a:pt x="7" y="22"/>
                  </a:lnTo>
                  <a:lnTo>
                    <a:pt x="25" y="11"/>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0" name="Freeform 1292"/>
            <p:cNvSpPr>
              <a:spLocks/>
            </p:cNvSpPr>
            <p:nvPr/>
          </p:nvSpPr>
          <p:spPr bwMode="auto">
            <a:xfrm>
              <a:off x="3112" y="2059"/>
              <a:ext cx="32" cy="22"/>
            </a:xfrm>
            <a:custGeom>
              <a:avLst/>
              <a:gdLst/>
              <a:ahLst/>
              <a:cxnLst>
                <a:cxn ang="0">
                  <a:pos x="29" y="8"/>
                </a:cxn>
                <a:cxn ang="0">
                  <a:pos x="32" y="4"/>
                </a:cxn>
                <a:cxn ang="0">
                  <a:pos x="29" y="0"/>
                </a:cxn>
                <a:cxn ang="0">
                  <a:pos x="25" y="0"/>
                </a:cxn>
                <a:cxn ang="0">
                  <a:pos x="18" y="4"/>
                </a:cxn>
                <a:cxn ang="0">
                  <a:pos x="3" y="15"/>
                </a:cxn>
                <a:cxn ang="0">
                  <a:pos x="0" y="18"/>
                </a:cxn>
                <a:cxn ang="0">
                  <a:pos x="3" y="22"/>
                </a:cxn>
                <a:cxn ang="0">
                  <a:pos x="7" y="22"/>
                </a:cxn>
                <a:cxn ang="0">
                  <a:pos x="21" y="11"/>
                </a:cxn>
                <a:cxn ang="0">
                  <a:pos x="29" y="8"/>
                </a:cxn>
              </a:cxnLst>
              <a:rect l="0" t="0" r="r" b="b"/>
              <a:pathLst>
                <a:path w="32" h="22">
                  <a:moveTo>
                    <a:pt x="29" y="8"/>
                  </a:moveTo>
                  <a:lnTo>
                    <a:pt x="32" y="4"/>
                  </a:lnTo>
                  <a:lnTo>
                    <a:pt x="29" y="0"/>
                  </a:lnTo>
                  <a:lnTo>
                    <a:pt x="25" y="0"/>
                  </a:lnTo>
                  <a:lnTo>
                    <a:pt x="18" y="4"/>
                  </a:lnTo>
                  <a:lnTo>
                    <a:pt x="3" y="15"/>
                  </a:lnTo>
                  <a:lnTo>
                    <a:pt x="0" y="18"/>
                  </a:lnTo>
                  <a:lnTo>
                    <a:pt x="3" y="22"/>
                  </a:lnTo>
                  <a:lnTo>
                    <a:pt x="7" y="22"/>
                  </a:lnTo>
                  <a:lnTo>
                    <a:pt x="21" y="11"/>
                  </a:lnTo>
                  <a:lnTo>
                    <a:pt x="29"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1" name="Freeform 1293"/>
            <p:cNvSpPr>
              <a:spLocks/>
            </p:cNvSpPr>
            <p:nvPr/>
          </p:nvSpPr>
          <p:spPr bwMode="auto">
            <a:xfrm>
              <a:off x="3072" y="2085"/>
              <a:ext cx="29" cy="25"/>
            </a:xfrm>
            <a:custGeom>
              <a:avLst/>
              <a:gdLst/>
              <a:ahLst/>
              <a:cxnLst>
                <a:cxn ang="0">
                  <a:pos x="29" y="7"/>
                </a:cxn>
                <a:cxn ang="0">
                  <a:pos x="29" y="3"/>
                </a:cxn>
                <a:cxn ang="0">
                  <a:pos x="29" y="0"/>
                </a:cxn>
                <a:cxn ang="0">
                  <a:pos x="25" y="0"/>
                </a:cxn>
                <a:cxn ang="0">
                  <a:pos x="18" y="7"/>
                </a:cxn>
                <a:cxn ang="0">
                  <a:pos x="0" y="18"/>
                </a:cxn>
                <a:cxn ang="0">
                  <a:pos x="0" y="21"/>
                </a:cxn>
                <a:cxn ang="0">
                  <a:pos x="0" y="25"/>
                </a:cxn>
                <a:cxn ang="0">
                  <a:pos x="3" y="25"/>
                </a:cxn>
                <a:cxn ang="0">
                  <a:pos x="22" y="14"/>
                </a:cxn>
                <a:cxn ang="0">
                  <a:pos x="29" y="7"/>
                </a:cxn>
              </a:cxnLst>
              <a:rect l="0" t="0" r="r" b="b"/>
              <a:pathLst>
                <a:path w="29" h="25">
                  <a:moveTo>
                    <a:pt x="29" y="7"/>
                  </a:moveTo>
                  <a:lnTo>
                    <a:pt x="29" y="3"/>
                  </a:lnTo>
                  <a:lnTo>
                    <a:pt x="29" y="0"/>
                  </a:lnTo>
                  <a:lnTo>
                    <a:pt x="25" y="0"/>
                  </a:lnTo>
                  <a:lnTo>
                    <a:pt x="18" y="7"/>
                  </a:lnTo>
                  <a:lnTo>
                    <a:pt x="0" y="18"/>
                  </a:lnTo>
                  <a:lnTo>
                    <a:pt x="0" y="21"/>
                  </a:lnTo>
                  <a:lnTo>
                    <a:pt x="0" y="25"/>
                  </a:lnTo>
                  <a:lnTo>
                    <a:pt x="3" y="25"/>
                  </a:lnTo>
                  <a:lnTo>
                    <a:pt x="22" y="14"/>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2" name="Freeform 1294"/>
            <p:cNvSpPr>
              <a:spLocks/>
            </p:cNvSpPr>
            <p:nvPr/>
          </p:nvSpPr>
          <p:spPr bwMode="auto">
            <a:xfrm>
              <a:off x="3036" y="2117"/>
              <a:ext cx="25" cy="29"/>
            </a:xfrm>
            <a:custGeom>
              <a:avLst/>
              <a:gdLst/>
              <a:ahLst/>
              <a:cxnLst>
                <a:cxn ang="0">
                  <a:pos x="25" y="7"/>
                </a:cxn>
                <a:cxn ang="0">
                  <a:pos x="25" y="4"/>
                </a:cxn>
                <a:cxn ang="0">
                  <a:pos x="25" y="0"/>
                </a:cxn>
                <a:cxn ang="0">
                  <a:pos x="21" y="0"/>
                </a:cxn>
                <a:cxn ang="0">
                  <a:pos x="21" y="0"/>
                </a:cxn>
                <a:cxn ang="0">
                  <a:pos x="3" y="22"/>
                </a:cxn>
                <a:cxn ang="0">
                  <a:pos x="0" y="26"/>
                </a:cxn>
                <a:cxn ang="0">
                  <a:pos x="3" y="29"/>
                </a:cxn>
                <a:cxn ang="0">
                  <a:pos x="7" y="29"/>
                </a:cxn>
                <a:cxn ang="0">
                  <a:pos x="25" y="7"/>
                </a:cxn>
              </a:cxnLst>
              <a:rect l="0" t="0" r="r" b="b"/>
              <a:pathLst>
                <a:path w="25" h="29">
                  <a:moveTo>
                    <a:pt x="25" y="7"/>
                  </a:moveTo>
                  <a:lnTo>
                    <a:pt x="25" y="4"/>
                  </a:lnTo>
                  <a:lnTo>
                    <a:pt x="25" y="0"/>
                  </a:lnTo>
                  <a:lnTo>
                    <a:pt x="21" y="0"/>
                  </a:lnTo>
                  <a:lnTo>
                    <a:pt x="21" y="0"/>
                  </a:lnTo>
                  <a:lnTo>
                    <a:pt x="3" y="22"/>
                  </a:lnTo>
                  <a:lnTo>
                    <a:pt x="0" y="26"/>
                  </a:lnTo>
                  <a:lnTo>
                    <a:pt x="3" y="29"/>
                  </a:lnTo>
                  <a:lnTo>
                    <a:pt x="7" y="29"/>
                  </a:lnTo>
                  <a:lnTo>
                    <a:pt x="25"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3" name="Freeform 1295"/>
            <p:cNvSpPr>
              <a:spLocks/>
            </p:cNvSpPr>
            <p:nvPr/>
          </p:nvSpPr>
          <p:spPr bwMode="auto">
            <a:xfrm>
              <a:off x="3014" y="2157"/>
              <a:ext cx="18" cy="36"/>
            </a:xfrm>
            <a:custGeom>
              <a:avLst/>
              <a:gdLst/>
              <a:ahLst/>
              <a:cxnLst>
                <a:cxn ang="0">
                  <a:pos x="18" y="4"/>
                </a:cxn>
                <a:cxn ang="0">
                  <a:pos x="14" y="0"/>
                </a:cxn>
                <a:cxn ang="0">
                  <a:pos x="11" y="0"/>
                </a:cxn>
                <a:cxn ang="0">
                  <a:pos x="11" y="4"/>
                </a:cxn>
                <a:cxn ang="0">
                  <a:pos x="0" y="25"/>
                </a:cxn>
                <a:cxn ang="0">
                  <a:pos x="0" y="33"/>
                </a:cxn>
                <a:cxn ang="0">
                  <a:pos x="4" y="36"/>
                </a:cxn>
                <a:cxn ang="0">
                  <a:pos x="7" y="36"/>
                </a:cxn>
                <a:cxn ang="0">
                  <a:pos x="7" y="33"/>
                </a:cxn>
                <a:cxn ang="0">
                  <a:pos x="7" y="25"/>
                </a:cxn>
                <a:cxn ang="0">
                  <a:pos x="18" y="4"/>
                </a:cxn>
              </a:cxnLst>
              <a:rect l="0" t="0" r="r" b="b"/>
              <a:pathLst>
                <a:path w="18" h="36">
                  <a:moveTo>
                    <a:pt x="18" y="4"/>
                  </a:moveTo>
                  <a:lnTo>
                    <a:pt x="14" y="0"/>
                  </a:lnTo>
                  <a:lnTo>
                    <a:pt x="11" y="0"/>
                  </a:lnTo>
                  <a:lnTo>
                    <a:pt x="11" y="4"/>
                  </a:lnTo>
                  <a:lnTo>
                    <a:pt x="0" y="25"/>
                  </a:lnTo>
                  <a:lnTo>
                    <a:pt x="0" y="33"/>
                  </a:lnTo>
                  <a:lnTo>
                    <a:pt x="4" y="36"/>
                  </a:lnTo>
                  <a:lnTo>
                    <a:pt x="7" y="36"/>
                  </a:lnTo>
                  <a:lnTo>
                    <a:pt x="7" y="33"/>
                  </a:lnTo>
                  <a:lnTo>
                    <a:pt x="7" y="25"/>
                  </a:lnTo>
                  <a:lnTo>
                    <a:pt x="1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4" name="Freeform 1296"/>
            <p:cNvSpPr>
              <a:spLocks/>
            </p:cNvSpPr>
            <p:nvPr/>
          </p:nvSpPr>
          <p:spPr bwMode="auto">
            <a:xfrm>
              <a:off x="3010" y="2208"/>
              <a:ext cx="11" cy="32"/>
            </a:xfrm>
            <a:custGeom>
              <a:avLst/>
              <a:gdLst/>
              <a:ahLst/>
              <a:cxnLst>
                <a:cxn ang="0">
                  <a:pos x="8" y="3"/>
                </a:cxn>
                <a:cxn ang="0">
                  <a:pos x="8" y="0"/>
                </a:cxn>
                <a:cxn ang="0">
                  <a:pos x="4" y="0"/>
                </a:cxn>
                <a:cxn ang="0">
                  <a:pos x="0" y="3"/>
                </a:cxn>
                <a:cxn ang="0">
                  <a:pos x="0" y="3"/>
                </a:cxn>
                <a:cxn ang="0">
                  <a:pos x="4" y="29"/>
                </a:cxn>
                <a:cxn ang="0">
                  <a:pos x="8" y="32"/>
                </a:cxn>
                <a:cxn ang="0">
                  <a:pos x="11" y="32"/>
                </a:cxn>
                <a:cxn ang="0">
                  <a:pos x="11" y="29"/>
                </a:cxn>
                <a:cxn ang="0">
                  <a:pos x="8" y="3"/>
                </a:cxn>
              </a:cxnLst>
              <a:rect l="0" t="0" r="r" b="b"/>
              <a:pathLst>
                <a:path w="11" h="32">
                  <a:moveTo>
                    <a:pt x="8" y="3"/>
                  </a:moveTo>
                  <a:lnTo>
                    <a:pt x="8" y="0"/>
                  </a:lnTo>
                  <a:lnTo>
                    <a:pt x="4" y="0"/>
                  </a:lnTo>
                  <a:lnTo>
                    <a:pt x="0" y="3"/>
                  </a:lnTo>
                  <a:lnTo>
                    <a:pt x="0" y="3"/>
                  </a:lnTo>
                  <a:lnTo>
                    <a:pt x="4" y="29"/>
                  </a:lnTo>
                  <a:lnTo>
                    <a:pt x="8" y="32"/>
                  </a:lnTo>
                  <a:lnTo>
                    <a:pt x="11" y="32"/>
                  </a:lnTo>
                  <a:lnTo>
                    <a:pt x="11" y="29"/>
                  </a:lnTo>
                  <a:lnTo>
                    <a:pt x="8"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5" name="Freeform 1297"/>
            <p:cNvSpPr>
              <a:spLocks/>
            </p:cNvSpPr>
            <p:nvPr/>
          </p:nvSpPr>
          <p:spPr bwMode="auto">
            <a:xfrm>
              <a:off x="3021" y="2255"/>
              <a:ext cx="25" cy="32"/>
            </a:xfrm>
            <a:custGeom>
              <a:avLst/>
              <a:gdLst/>
              <a:ahLst/>
              <a:cxnLst>
                <a:cxn ang="0">
                  <a:pos x="7" y="3"/>
                </a:cxn>
                <a:cxn ang="0">
                  <a:pos x="7" y="0"/>
                </a:cxn>
                <a:cxn ang="0">
                  <a:pos x="4" y="0"/>
                </a:cxn>
                <a:cxn ang="0">
                  <a:pos x="0" y="3"/>
                </a:cxn>
                <a:cxn ang="0">
                  <a:pos x="7" y="18"/>
                </a:cxn>
                <a:cxn ang="0">
                  <a:pos x="11" y="22"/>
                </a:cxn>
                <a:cxn ang="0">
                  <a:pos x="18" y="32"/>
                </a:cxn>
                <a:cxn ang="0">
                  <a:pos x="22" y="32"/>
                </a:cxn>
                <a:cxn ang="0">
                  <a:pos x="25" y="29"/>
                </a:cxn>
                <a:cxn ang="0">
                  <a:pos x="22" y="25"/>
                </a:cxn>
                <a:cxn ang="0">
                  <a:pos x="15" y="14"/>
                </a:cxn>
                <a:cxn ang="0">
                  <a:pos x="11" y="18"/>
                </a:cxn>
                <a:cxn ang="0">
                  <a:pos x="15" y="18"/>
                </a:cxn>
                <a:cxn ang="0">
                  <a:pos x="7" y="3"/>
                </a:cxn>
              </a:cxnLst>
              <a:rect l="0" t="0" r="r" b="b"/>
              <a:pathLst>
                <a:path w="25" h="32">
                  <a:moveTo>
                    <a:pt x="7" y="3"/>
                  </a:moveTo>
                  <a:lnTo>
                    <a:pt x="7" y="0"/>
                  </a:lnTo>
                  <a:lnTo>
                    <a:pt x="4" y="0"/>
                  </a:lnTo>
                  <a:lnTo>
                    <a:pt x="0" y="3"/>
                  </a:lnTo>
                  <a:lnTo>
                    <a:pt x="7" y="18"/>
                  </a:lnTo>
                  <a:lnTo>
                    <a:pt x="11" y="22"/>
                  </a:lnTo>
                  <a:lnTo>
                    <a:pt x="18" y="32"/>
                  </a:lnTo>
                  <a:lnTo>
                    <a:pt x="22" y="32"/>
                  </a:lnTo>
                  <a:lnTo>
                    <a:pt x="25" y="29"/>
                  </a:lnTo>
                  <a:lnTo>
                    <a:pt x="22" y="25"/>
                  </a:lnTo>
                  <a:lnTo>
                    <a:pt x="15" y="14"/>
                  </a:lnTo>
                  <a:lnTo>
                    <a:pt x="11" y="18"/>
                  </a:lnTo>
                  <a:lnTo>
                    <a:pt x="15" y="18"/>
                  </a:lnTo>
                  <a:lnTo>
                    <a:pt x="7"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6" name="Freeform 1298"/>
            <p:cNvSpPr>
              <a:spLocks/>
            </p:cNvSpPr>
            <p:nvPr/>
          </p:nvSpPr>
          <p:spPr bwMode="auto">
            <a:xfrm>
              <a:off x="3050" y="2295"/>
              <a:ext cx="29" cy="29"/>
            </a:xfrm>
            <a:custGeom>
              <a:avLst/>
              <a:gdLst/>
              <a:ahLst/>
              <a:cxnLst>
                <a:cxn ang="0">
                  <a:pos x="7" y="0"/>
                </a:cxn>
                <a:cxn ang="0">
                  <a:pos x="4" y="0"/>
                </a:cxn>
                <a:cxn ang="0">
                  <a:pos x="0" y="3"/>
                </a:cxn>
                <a:cxn ang="0">
                  <a:pos x="4" y="7"/>
                </a:cxn>
                <a:cxn ang="0">
                  <a:pos x="7" y="10"/>
                </a:cxn>
                <a:cxn ang="0">
                  <a:pos x="25" y="29"/>
                </a:cxn>
                <a:cxn ang="0">
                  <a:pos x="29" y="29"/>
                </a:cxn>
                <a:cxn ang="0">
                  <a:pos x="29" y="25"/>
                </a:cxn>
                <a:cxn ang="0">
                  <a:pos x="29" y="21"/>
                </a:cxn>
                <a:cxn ang="0">
                  <a:pos x="11" y="3"/>
                </a:cxn>
                <a:cxn ang="0">
                  <a:pos x="7" y="0"/>
                </a:cxn>
              </a:cxnLst>
              <a:rect l="0" t="0" r="r" b="b"/>
              <a:pathLst>
                <a:path w="29" h="29">
                  <a:moveTo>
                    <a:pt x="7" y="0"/>
                  </a:moveTo>
                  <a:lnTo>
                    <a:pt x="4" y="0"/>
                  </a:lnTo>
                  <a:lnTo>
                    <a:pt x="0" y="3"/>
                  </a:lnTo>
                  <a:lnTo>
                    <a:pt x="4" y="7"/>
                  </a:lnTo>
                  <a:lnTo>
                    <a:pt x="7" y="10"/>
                  </a:lnTo>
                  <a:lnTo>
                    <a:pt x="25" y="29"/>
                  </a:lnTo>
                  <a:lnTo>
                    <a:pt x="29" y="29"/>
                  </a:lnTo>
                  <a:lnTo>
                    <a:pt x="29" y="25"/>
                  </a:lnTo>
                  <a:lnTo>
                    <a:pt x="29" y="21"/>
                  </a:lnTo>
                  <a:lnTo>
                    <a:pt x="11" y="3"/>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7" name="Freeform 1299"/>
            <p:cNvSpPr>
              <a:spLocks/>
            </p:cNvSpPr>
            <p:nvPr/>
          </p:nvSpPr>
          <p:spPr bwMode="auto">
            <a:xfrm>
              <a:off x="3090" y="2331"/>
              <a:ext cx="33" cy="22"/>
            </a:xfrm>
            <a:custGeom>
              <a:avLst/>
              <a:gdLst/>
              <a:ahLst/>
              <a:cxnLst>
                <a:cxn ang="0">
                  <a:pos x="4" y="0"/>
                </a:cxn>
                <a:cxn ang="0">
                  <a:pos x="0" y="0"/>
                </a:cxn>
                <a:cxn ang="0">
                  <a:pos x="0" y="3"/>
                </a:cxn>
                <a:cxn ang="0">
                  <a:pos x="0" y="7"/>
                </a:cxn>
                <a:cxn ang="0">
                  <a:pos x="25" y="22"/>
                </a:cxn>
                <a:cxn ang="0">
                  <a:pos x="29" y="22"/>
                </a:cxn>
                <a:cxn ang="0">
                  <a:pos x="33" y="18"/>
                </a:cxn>
                <a:cxn ang="0">
                  <a:pos x="29" y="14"/>
                </a:cxn>
                <a:cxn ang="0">
                  <a:pos x="4" y="0"/>
                </a:cxn>
              </a:cxnLst>
              <a:rect l="0" t="0" r="r" b="b"/>
              <a:pathLst>
                <a:path w="33" h="22">
                  <a:moveTo>
                    <a:pt x="4" y="0"/>
                  </a:moveTo>
                  <a:lnTo>
                    <a:pt x="0" y="0"/>
                  </a:lnTo>
                  <a:lnTo>
                    <a:pt x="0" y="3"/>
                  </a:lnTo>
                  <a:lnTo>
                    <a:pt x="0" y="7"/>
                  </a:lnTo>
                  <a:lnTo>
                    <a:pt x="25" y="22"/>
                  </a:lnTo>
                  <a:lnTo>
                    <a:pt x="29" y="22"/>
                  </a:lnTo>
                  <a:lnTo>
                    <a:pt x="33" y="18"/>
                  </a:lnTo>
                  <a:lnTo>
                    <a:pt x="29" y="1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8" name="Freeform 1300"/>
            <p:cNvSpPr>
              <a:spLocks/>
            </p:cNvSpPr>
            <p:nvPr/>
          </p:nvSpPr>
          <p:spPr bwMode="auto">
            <a:xfrm>
              <a:off x="3133" y="2356"/>
              <a:ext cx="33" cy="22"/>
            </a:xfrm>
            <a:custGeom>
              <a:avLst/>
              <a:gdLst/>
              <a:ahLst/>
              <a:cxnLst>
                <a:cxn ang="0">
                  <a:pos x="4" y="0"/>
                </a:cxn>
                <a:cxn ang="0">
                  <a:pos x="0" y="0"/>
                </a:cxn>
                <a:cxn ang="0">
                  <a:pos x="0" y="4"/>
                </a:cxn>
                <a:cxn ang="0">
                  <a:pos x="0" y="7"/>
                </a:cxn>
                <a:cxn ang="0">
                  <a:pos x="26" y="22"/>
                </a:cxn>
                <a:cxn ang="0">
                  <a:pos x="29" y="22"/>
                </a:cxn>
                <a:cxn ang="0">
                  <a:pos x="33" y="18"/>
                </a:cxn>
                <a:cxn ang="0">
                  <a:pos x="29" y="15"/>
                </a:cxn>
                <a:cxn ang="0">
                  <a:pos x="4" y="0"/>
                </a:cxn>
              </a:cxnLst>
              <a:rect l="0" t="0" r="r" b="b"/>
              <a:pathLst>
                <a:path w="33" h="22">
                  <a:moveTo>
                    <a:pt x="4" y="0"/>
                  </a:moveTo>
                  <a:lnTo>
                    <a:pt x="0" y="0"/>
                  </a:lnTo>
                  <a:lnTo>
                    <a:pt x="0" y="4"/>
                  </a:lnTo>
                  <a:lnTo>
                    <a:pt x="0" y="7"/>
                  </a:lnTo>
                  <a:lnTo>
                    <a:pt x="26" y="22"/>
                  </a:lnTo>
                  <a:lnTo>
                    <a:pt x="29" y="22"/>
                  </a:lnTo>
                  <a:lnTo>
                    <a:pt x="33" y="18"/>
                  </a:lnTo>
                  <a:lnTo>
                    <a:pt x="29" y="15"/>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29" name="Freeform 1301"/>
            <p:cNvSpPr>
              <a:spLocks/>
            </p:cNvSpPr>
            <p:nvPr/>
          </p:nvSpPr>
          <p:spPr bwMode="auto">
            <a:xfrm>
              <a:off x="3177" y="2378"/>
              <a:ext cx="36" cy="22"/>
            </a:xfrm>
            <a:custGeom>
              <a:avLst/>
              <a:gdLst/>
              <a:ahLst/>
              <a:cxnLst>
                <a:cxn ang="0">
                  <a:pos x="7" y="0"/>
                </a:cxn>
                <a:cxn ang="0">
                  <a:pos x="3" y="0"/>
                </a:cxn>
                <a:cxn ang="0">
                  <a:pos x="0" y="4"/>
                </a:cxn>
                <a:cxn ang="0">
                  <a:pos x="3" y="7"/>
                </a:cxn>
                <a:cxn ang="0">
                  <a:pos x="29" y="22"/>
                </a:cxn>
                <a:cxn ang="0">
                  <a:pos x="32" y="22"/>
                </a:cxn>
                <a:cxn ang="0">
                  <a:pos x="36" y="18"/>
                </a:cxn>
                <a:cxn ang="0">
                  <a:pos x="32" y="14"/>
                </a:cxn>
                <a:cxn ang="0">
                  <a:pos x="7" y="0"/>
                </a:cxn>
              </a:cxnLst>
              <a:rect l="0" t="0" r="r" b="b"/>
              <a:pathLst>
                <a:path w="36" h="22">
                  <a:moveTo>
                    <a:pt x="7" y="0"/>
                  </a:moveTo>
                  <a:lnTo>
                    <a:pt x="3" y="0"/>
                  </a:lnTo>
                  <a:lnTo>
                    <a:pt x="0" y="4"/>
                  </a:lnTo>
                  <a:lnTo>
                    <a:pt x="3" y="7"/>
                  </a:lnTo>
                  <a:lnTo>
                    <a:pt x="29" y="22"/>
                  </a:lnTo>
                  <a:lnTo>
                    <a:pt x="32" y="22"/>
                  </a:lnTo>
                  <a:lnTo>
                    <a:pt x="36" y="18"/>
                  </a:lnTo>
                  <a:lnTo>
                    <a:pt x="32" y="1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0" name="Freeform 1302"/>
            <p:cNvSpPr>
              <a:spLocks/>
            </p:cNvSpPr>
            <p:nvPr/>
          </p:nvSpPr>
          <p:spPr bwMode="auto">
            <a:xfrm>
              <a:off x="3224" y="2400"/>
              <a:ext cx="36" cy="18"/>
            </a:xfrm>
            <a:custGeom>
              <a:avLst/>
              <a:gdLst/>
              <a:ahLst/>
              <a:cxnLst>
                <a:cxn ang="0">
                  <a:pos x="7" y="0"/>
                </a:cxn>
                <a:cxn ang="0">
                  <a:pos x="4" y="0"/>
                </a:cxn>
                <a:cxn ang="0">
                  <a:pos x="0" y="3"/>
                </a:cxn>
                <a:cxn ang="0">
                  <a:pos x="4" y="7"/>
                </a:cxn>
                <a:cxn ang="0">
                  <a:pos x="11" y="10"/>
                </a:cxn>
                <a:cxn ang="0">
                  <a:pos x="29" y="18"/>
                </a:cxn>
                <a:cxn ang="0">
                  <a:pos x="32" y="18"/>
                </a:cxn>
                <a:cxn ang="0">
                  <a:pos x="36" y="14"/>
                </a:cxn>
                <a:cxn ang="0">
                  <a:pos x="32" y="10"/>
                </a:cxn>
                <a:cxn ang="0">
                  <a:pos x="14" y="3"/>
                </a:cxn>
                <a:cxn ang="0">
                  <a:pos x="7" y="0"/>
                </a:cxn>
              </a:cxnLst>
              <a:rect l="0" t="0" r="r" b="b"/>
              <a:pathLst>
                <a:path w="36" h="18">
                  <a:moveTo>
                    <a:pt x="7" y="0"/>
                  </a:moveTo>
                  <a:lnTo>
                    <a:pt x="4" y="0"/>
                  </a:lnTo>
                  <a:lnTo>
                    <a:pt x="0" y="3"/>
                  </a:lnTo>
                  <a:lnTo>
                    <a:pt x="4" y="7"/>
                  </a:lnTo>
                  <a:lnTo>
                    <a:pt x="11" y="10"/>
                  </a:lnTo>
                  <a:lnTo>
                    <a:pt x="29" y="18"/>
                  </a:lnTo>
                  <a:lnTo>
                    <a:pt x="32" y="18"/>
                  </a:lnTo>
                  <a:lnTo>
                    <a:pt x="36" y="14"/>
                  </a:lnTo>
                  <a:lnTo>
                    <a:pt x="32" y="10"/>
                  </a:lnTo>
                  <a:lnTo>
                    <a:pt x="14" y="3"/>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1" name="Freeform 1303"/>
            <p:cNvSpPr>
              <a:spLocks/>
            </p:cNvSpPr>
            <p:nvPr/>
          </p:nvSpPr>
          <p:spPr bwMode="auto">
            <a:xfrm>
              <a:off x="3271" y="2418"/>
              <a:ext cx="36" cy="14"/>
            </a:xfrm>
            <a:custGeom>
              <a:avLst/>
              <a:gdLst/>
              <a:ahLst/>
              <a:cxnLst>
                <a:cxn ang="0">
                  <a:pos x="7" y="0"/>
                </a:cxn>
                <a:cxn ang="0">
                  <a:pos x="4" y="0"/>
                </a:cxn>
                <a:cxn ang="0">
                  <a:pos x="0" y="3"/>
                </a:cxn>
                <a:cxn ang="0">
                  <a:pos x="4" y="7"/>
                </a:cxn>
                <a:cxn ang="0">
                  <a:pos x="25" y="14"/>
                </a:cxn>
                <a:cxn ang="0">
                  <a:pos x="29" y="14"/>
                </a:cxn>
                <a:cxn ang="0">
                  <a:pos x="33" y="14"/>
                </a:cxn>
                <a:cxn ang="0">
                  <a:pos x="36" y="11"/>
                </a:cxn>
                <a:cxn ang="0">
                  <a:pos x="33" y="7"/>
                </a:cxn>
                <a:cxn ang="0">
                  <a:pos x="29" y="7"/>
                </a:cxn>
                <a:cxn ang="0">
                  <a:pos x="7" y="0"/>
                </a:cxn>
              </a:cxnLst>
              <a:rect l="0" t="0" r="r" b="b"/>
              <a:pathLst>
                <a:path w="36" h="14">
                  <a:moveTo>
                    <a:pt x="7" y="0"/>
                  </a:moveTo>
                  <a:lnTo>
                    <a:pt x="4" y="0"/>
                  </a:lnTo>
                  <a:lnTo>
                    <a:pt x="0" y="3"/>
                  </a:lnTo>
                  <a:lnTo>
                    <a:pt x="4" y="7"/>
                  </a:lnTo>
                  <a:lnTo>
                    <a:pt x="25" y="14"/>
                  </a:lnTo>
                  <a:lnTo>
                    <a:pt x="29" y="14"/>
                  </a:lnTo>
                  <a:lnTo>
                    <a:pt x="33" y="14"/>
                  </a:lnTo>
                  <a:lnTo>
                    <a:pt x="36" y="11"/>
                  </a:lnTo>
                  <a:lnTo>
                    <a:pt x="33" y="7"/>
                  </a:lnTo>
                  <a:lnTo>
                    <a:pt x="29" y="7"/>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2" name="Freeform 1304"/>
            <p:cNvSpPr>
              <a:spLocks/>
            </p:cNvSpPr>
            <p:nvPr/>
          </p:nvSpPr>
          <p:spPr bwMode="auto">
            <a:xfrm>
              <a:off x="3322" y="2432"/>
              <a:ext cx="32" cy="15"/>
            </a:xfrm>
            <a:custGeom>
              <a:avLst/>
              <a:gdLst/>
              <a:ahLst/>
              <a:cxnLst>
                <a:cxn ang="0">
                  <a:pos x="3" y="0"/>
                </a:cxn>
                <a:cxn ang="0">
                  <a:pos x="0" y="0"/>
                </a:cxn>
                <a:cxn ang="0">
                  <a:pos x="0" y="4"/>
                </a:cxn>
                <a:cxn ang="0">
                  <a:pos x="0" y="7"/>
                </a:cxn>
                <a:cxn ang="0">
                  <a:pos x="29" y="15"/>
                </a:cxn>
                <a:cxn ang="0">
                  <a:pos x="32" y="15"/>
                </a:cxn>
                <a:cxn ang="0">
                  <a:pos x="32" y="11"/>
                </a:cxn>
                <a:cxn ang="0">
                  <a:pos x="32" y="7"/>
                </a:cxn>
                <a:cxn ang="0">
                  <a:pos x="3" y="0"/>
                </a:cxn>
              </a:cxnLst>
              <a:rect l="0" t="0" r="r" b="b"/>
              <a:pathLst>
                <a:path w="32" h="15">
                  <a:moveTo>
                    <a:pt x="3" y="0"/>
                  </a:moveTo>
                  <a:lnTo>
                    <a:pt x="0" y="0"/>
                  </a:lnTo>
                  <a:lnTo>
                    <a:pt x="0" y="4"/>
                  </a:lnTo>
                  <a:lnTo>
                    <a:pt x="0" y="7"/>
                  </a:lnTo>
                  <a:lnTo>
                    <a:pt x="29" y="15"/>
                  </a:lnTo>
                  <a:lnTo>
                    <a:pt x="32" y="15"/>
                  </a:lnTo>
                  <a:lnTo>
                    <a:pt x="32" y="11"/>
                  </a:lnTo>
                  <a:lnTo>
                    <a:pt x="32" y="7"/>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3" name="Freeform 1305"/>
            <p:cNvSpPr>
              <a:spLocks/>
            </p:cNvSpPr>
            <p:nvPr/>
          </p:nvSpPr>
          <p:spPr bwMode="auto">
            <a:xfrm>
              <a:off x="3369" y="2443"/>
              <a:ext cx="36" cy="15"/>
            </a:xfrm>
            <a:custGeom>
              <a:avLst/>
              <a:gdLst/>
              <a:ahLst/>
              <a:cxnLst>
                <a:cxn ang="0">
                  <a:pos x="7" y="0"/>
                </a:cxn>
                <a:cxn ang="0">
                  <a:pos x="3" y="0"/>
                </a:cxn>
                <a:cxn ang="0">
                  <a:pos x="0" y="4"/>
                </a:cxn>
                <a:cxn ang="0">
                  <a:pos x="3" y="7"/>
                </a:cxn>
                <a:cxn ang="0">
                  <a:pos x="29" y="15"/>
                </a:cxn>
                <a:cxn ang="0">
                  <a:pos x="32" y="15"/>
                </a:cxn>
                <a:cxn ang="0">
                  <a:pos x="36" y="11"/>
                </a:cxn>
                <a:cxn ang="0">
                  <a:pos x="32" y="7"/>
                </a:cxn>
                <a:cxn ang="0">
                  <a:pos x="7" y="0"/>
                </a:cxn>
              </a:cxnLst>
              <a:rect l="0" t="0" r="r" b="b"/>
              <a:pathLst>
                <a:path w="36" h="15">
                  <a:moveTo>
                    <a:pt x="7" y="0"/>
                  </a:moveTo>
                  <a:lnTo>
                    <a:pt x="3" y="0"/>
                  </a:lnTo>
                  <a:lnTo>
                    <a:pt x="0" y="4"/>
                  </a:lnTo>
                  <a:lnTo>
                    <a:pt x="3" y="7"/>
                  </a:lnTo>
                  <a:lnTo>
                    <a:pt x="29" y="15"/>
                  </a:lnTo>
                  <a:lnTo>
                    <a:pt x="32" y="15"/>
                  </a:lnTo>
                  <a:lnTo>
                    <a:pt x="36" y="11"/>
                  </a:lnTo>
                  <a:lnTo>
                    <a:pt x="32" y="7"/>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4" name="Freeform 1306"/>
            <p:cNvSpPr>
              <a:spLocks/>
            </p:cNvSpPr>
            <p:nvPr/>
          </p:nvSpPr>
          <p:spPr bwMode="auto">
            <a:xfrm>
              <a:off x="3419" y="2458"/>
              <a:ext cx="37" cy="10"/>
            </a:xfrm>
            <a:custGeom>
              <a:avLst/>
              <a:gdLst/>
              <a:ahLst/>
              <a:cxnLst>
                <a:cxn ang="0">
                  <a:pos x="4" y="0"/>
                </a:cxn>
                <a:cxn ang="0">
                  <a:pos x="0" y="0"/>
                </a:cxn>
                <a:cxn ang="0">
                  <a:pos x="0" y="3"/>
                </a:cxn>
                <a:cxn ang="0">
                  <a:pos x="0" y="7"/>
                </a:cxn>
                <a:cxn ang="0">
                  <a:pos x="19" y="10"/>
                </a:cxn>
                <a:cxn ang="0">
                  <a:pos x="29" y="10"/>
                </a:cxn>
                <a:cxn ang="0">
                  <a:pos x="33" y="10"/>
                </a:cxn>
                <a:cxn ang="0">
                  <a:pos x="37" y="7"/>
                </a:cxn>
                <a:cxn ang="0">
                  <a:pos x="33" y="3"/>
                </a:cxn>
                <a:cxn ang="0">
                  <a:pos x="22" y="3"/>
                </a:cxn>
                <a:cxn ang="0">
                  <a:pos x="4" y="0"/>
                </a:cxn>
              </a:cxnLst>
              <a:rect l="0" t="0" r="r" b="b"/>
              <a:pathLst>
                <a:path w="37" h="10">
                  <a:moveTo>
                    <a:pt x="4" y="0"/>
                  </a:moveTo>
                  <a:lnTo>
                    <a:pt x="0" y="0"/>
                  </a:lnTo>
                  <a:lnTo>
                    <a:pt x="0" y="3"/>
                  </a:lnTo>
                  <a:lnTo>
                    <a:pt x="0" y="7"/>
                  </a:lnTo>
                  <a:lnTo>
                    <a:pt x="19" y="10"/>
                  </a:lnTo>
                  <a:lnTo>
                    <a:pt x="29" y="10"/>
                  </a:lnTo>
                  <a:lnTo>
                    <a:pt x="33" y="10"/>
                  </a:lnTo>
                  <a:lnTo>
                    <a:pt x="37" y="7"/>
                  </a:lnTo>
                  <a:lnTo>
                    <a:pt x="33" y="3"/>
                  </a:lnTo>
                  <a:lnTo>
                    <a:pt x="22" y="3"/>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5" name="Freeform 1307"/>
            <p:cNvSpPr>
              <a:spLocks/>
            </p:cNvSpPr>
            <p:nvPr/>
          </p:nvSpPr>
          <p:spPr bwMode="auto">
            <a:xfrm>
              <a:off x="3466" y="2465"/>
              <a:ext cx="37" cy="14"/>
            </a:xfrm>
            <a:custGeom>
              <a:avLst/>
              <a:gdLst/>
              <a:ahLst/>
              <a:cxnLst>
                <a:cxn ang="0">
                  <a:pos x="8" y="0"/>
                </a:cxn>
                <a:cxn ang="0">
                  <a:pos x="4" y="0"/>
                </a:cxn>
                <a:cxn ang="0">
                  <a:pos x="0" y="3"/>
                </a:cxn>
                <a:cxn ang="0">
                  <a:pos x="4" y="7"/>
                </a:cxn>
                <a:cxn ang="0">
                  <a:pos x="33" y="14"/>
                </a:cxn>
                <a:cxn ang="0">
                  <a:pos x="37" y="14"/>
                </a:cxn>
                <a:cxn ang="0">
                  <a:pos x="37" y="11"/>
                </a:cxn>
                <a:cxn ang="0">
                  <a:pos x="37" y="7"/>
                </a:cxn>
                <a:cxn ang="0">
                  <a:pos x="8" y="0"/>
                </a:cxn>
              </a:cxnLst>
              <a:rect l="0" t="0" r="r" b="b"/>
              <a:pathLst>
                <a:path w="37" h="14">
                  <a:moveTo>
                    <a:pt x="8" y="0"/>
                  </a:moveTo>
                  <a:lnTo>
                    <a:pt x="4" y="0"/>
                  </a:lnTo>
                  <a:lnTo>
                    <a:pt x="0" y="3"/>
                  </a:lnTo>
                  <a:lnTo>
                    <a:pt x="4" y="7"/>
                  </a:lnTo>
                  <a:lnTo>
                    <a:pt x="33" y="14"/>
                  </a:lnTo>
                  <a:lnTo>
                    <a:pt x="37" y="14"/>
                  </a:lnTo>
                  <a:lnTo>
                    <a:pt x="37" y="11"/>
                  </a:lnTo>
                  <a:lnTo>
                    <a:pt x="37" y="7"/>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6" name="Freeform 1308"/>
            <p:cNvSpPr>
              <a:spLocks/>
            </p:cNvSpPr>
            <p:nvPr/>
          </p:nvSpPr>
          <p:spPr bwMode="auto">
            <a:xfrm>
              <a:off x="3517" y="2476"/>
              <a:ext cx="36" cy="11"/>
            </a:xfrm>
            <a:custGeom>
              <a:avLst/>
              <a:gdLst/>
              <a:ahLst/>
              <a:cxnLst>
                <a:cxn ang="0">
                  <a:pos x="7" y="0"/>
                </a:cxn>
                <a:cxn ang="0">
                  <a:pos x="4" y="0"/>
                </a:cxn>
                <a:cxn ang="0">
                  <a:pos x="0" y="3"/>
                </a:cxn>
                <a:cxn ang="0">
                  <a:pos x="4" y="7"/>
                </a:cxn>
                <a:cxn ang="0">
                  <a:pos x="33" y="11"/>
                </a:cxn>
                <a:cxn ang="0">
                  <a:pos x="36" y="11"/>
                </a:cxn>
                <a:cxn ang="0">
                  <a:pos x="36" y="7"/>
                </a:cxn>
                <a:cxn ang="0">
                  <a:pos x="36" y="3"/>
                </a:cxn>
                <a:cxn ang="0">
                  <a:pos x="7" y="0"/>
                </a:cxn>
              </a:cxnLst>
              <a:rect l="0" t="0" r="r" b="b"/>
              <a:pathLst>
                <a:path w="36" h="11">
                  <a:moveTo>
                    <a:pt x="7" y="0"/>
                  </a:moveTo>
                  <a:lnTo>
                    <a:pt x="4" y="0"/>
                  </a:lnTo>
                  <a:lnTo>
                    <a:pt x="0" y="3"/>
                  </a:lnTo>
                  <a:lnTo>
                    <a:pt x="4" y="7"/>
                  </a:lnTo>
                  <a:lnTo>
                    <a:pt x="33" y="11"/>
                  </a:lnTo>
                  <a:lnTo>
                    <a:pt x="36" y="11"/>
                  </a:lnTo>
                  <a:lnTo>
                    <a:pt x="36" y="7"/>
                  </a:lnTo>
                  <a:lnTo>
                    <a:pt x="36" y="3"/>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7" name="Freeform 1309"/>
            <p:cNvSpPr>
              <a:spLocks/>
            </p:cNvSpPr>
            <p:nvPr/>
          </p:nvSpPr>
          <p:spPr bwMode="auto">
            <a:xfrm>
              <a:off x="3568" y="2483"/>
              <a:ext cx="36" cy="11"/>
            </a:xfrm>
            <a:custGeom>
              <a:avLst/>
              <a:gdLst/>
              <a:ahLst/>
              <a:cxnLst>
                <a:cxn ang="0">
                  <a:pos x="7" y="0"/>
                </a:cxn>
                <a:cxn ang="0">
                  <a:pos x="3" y="0"/>
                </a:cxn>
                <a:cxn ang="0">
                  <a:pos x="0" y="4"/>
                </a:cxn>
                <a:cxn ang="0">
                  <a:pos x="3" y="7"/>
                </a:cxn>
                <a:cxn ang="0">
                  <a:pos x="29" y="11"/>
                </a:cxn>
                <a:cxn ang="0">
                  <a:pos x="32" y="11"/>
                </a:cxn>
                <a:cxn ang="0">
                  <a:pos x="36" y="7"/>
                </a:cxn>
                <a:cxn ang="0">
                  <a:pos x="32" y="4"/>
                </a:cxn>
                <a:cxn ang="0">
                  <a:pos x="7" y="0"/>
                </a:cxn>
              </a:cxnLst>
              <a:rect l="0" t="0" r="r" b="b"/>
              <a:pathLst>
                <a:path w="36" h="11">
                  <a:moveTo>
                    <a:pt x="7" y="0"/>
                  </a:moveTo>
                  <a:lnTo>
                    <a:pt x="3" y="0"/>
                  </a:lnTo>
                  <a:lnTo>
                    <a:pt x="0" y="4"/>
                  </a:lnTo>
                  <a:lnTo>
                    <a:pt x="3" y="7"/>
                  </a:lnTo>
                  <a:lnTo>
                    <a:pt x="29" y="11"/>
                  </a:lnTo>
                  <a:lnTo>
                    <a:pt x="32" y="11"/>
                  </a:lnTo>
                  <a:lnTo>
                    <a:pt x="36" y="7"/>
                  </a:lnTo>
                  <a:lnTo>
                    <a:pt x="32"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8" name="Freeform 1310"/>
            <p:cNvSpPr>
              <a:spLocks/>
            </p:cNvSpPr>
            <p:nvPr/>
          </p:nvSpPr>
          <p:spPr bwMode="auto">
            <a:xfrm>
              <a:off x="3619" y="2490"/>
              <a:ext cx="36" cy="11"/>
            </a:xfrm>
            <a:custGeom>
              <a:avLst/>
              <a:gdLst/>
              <a:ahLst/>
              <a:cxnLst>
                <a:cxn ang="0">
                  <a:pos x="3" y="0"/>
                </a:cxn>
                <a:cxn ang="0">
                  <a:pos x="0" y="0"/>
                </a:cxn>
                <a:cxn ang="0">
                  <a:pos x="0" y="4"/>
                </a:cxn>
                <a:cxn ang="0">
                  <a:pos x="0" y="7"/>
                </a:cxn>
                <a:cxn ang="0">
                  <a:pos x="29" y="11"/>
                </a:cxn>
                <a:cxn ang="0">
                  <a:pos x="32" y="11"/>
                </a:cxn>
                <a:cxn ang="0">
                  <a:pos x="36" y="7"/>
                </a:cxn>
                <a:cxn ang="0">
                  <a:pos x="32" y="4"/>
                </a:cxn>
                <a:cxn ang="0">
                  <a:pos x="3" y="0"/>
                </a:cxn>
              </a:cxnLst>
              <a:rect l="0" t="0" r="r" b="b"/>
              <a:pathLst>
                <a:path w="36" h="11">
                  <a:moveTo>
                    <a:pt x="3" y="0"/>
                  </a:moveTo>
                  <a:lnTo>
                    <a:pt x="0" y="0"/>
                  </a:lnTo>
                  <a:lnTo>
                    <a:pt x="0" y="4"/>
                  </a:lnTo>
                  <a:lnTo>
                    <a:pt x="0" y="7"/>
                  </a:lnTo>
                  <a:lnTo>
                    <a:pt x="29" y="11"/>
                  </a:lnTo>
                  <a:lnTo>
                    <a:pt x="32" y="11"/>
                  </a:lnTo>
                  <a:lnTo>
                    <a:pt x="36" y="7"/>
                  </a:lnTo>
                  <a:lnTo>
                    <a:pt x="32" y="4"/>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39" name="Freeform 1311"/>
            <p:cNvSpPr>
              <a:spLocks/>
            </p:cNvSpPr>
            <p:nvPr/>
          </p:nvSpPr>
          <p:spPr bwMode="auto">
            <a:xfrm>
              <a:off x="3669" y="2497"/>
              <a:ext cx="36" cy="8"/>
            </a:xfrm>
            <a:custGeom>
              <a:avLst/>
              <a:gdLst/>
              <a:ahLst/>
              <a:cxnLst>
                <a:cxn ang="0">
                  <a:pos x="4" y="0"/>
                </a:cxn>
                <a:cxn ang="0">
                  <a:pos x="0" y="0"/>
                </a:cxn>
                <a:cxn ang="0">
                  <a:pos x="0" y="4"/>
                </a:cxn>
                <a:cxn ang="0">
                  <a:pos x="0" y="8"/>
                </a:cxn>
                <a:cxn ang="0">
                  <a:pos x="22" y="8"/>
                </a:cxn>
                <a:cxn ang="0">
                  <a:pos x="29" y="8"/>
                </a:cxn>
                <a:cxn ang="0">
                  <a:pos x="33" y="8"/>
                </a:cxn>
                <a:cxn ang="0">
                  <a:pos x="36" y="4"/>
                </a:cxn>
                <a:cxn ang="0">
                  <a:pos x="33" y="0"/>
                </a:cxn>
                <a:cxn ang="0">
                  <a:pos x="26" y="0"/>
                </a:cxn>
                <a:cxn ang="0">
                  <a:pos x="4" y="0"/>
                </a:cxn>
              </a:cxnLst>
              <a:rect l="0" t="0" r="r" b="b"/>
              <a:pathLst>
                <a:path w="36" h="8">
                  <a:moveTo>
                    <a:pt x="4" y="0"/>
                  </a:moveTo>
                  <a:lnTo>
                    <a:pt x="0" y="0"/>
                  </a:lnTo>
                  <a:lnTo>
                    <a:pt x="0" y="4"/>
                  </a:lnTo>
                  <a:lnTo>
                    <a:pt x="0" y="8"/>
                  </a:lnTo>
                  <a:lnTo>
                    <a:pt x="22" y="8"/>
                  </a:lnTo>
                  <a:lnTo>
                    <a:pt x="29" y="8"/>
                  </a:lnTo>
                  <a:lnTo>
                    <a:pt x="33" y="8"/>
                  </a:lnTo>
                  <a:lnTo>
                    <a:pt x="36" y="4"/>
                  </a:lnTo>
                  <a:lnTo>
                    <a:pt x="33" y="0"/>
                  </a:lnTo>
                  <a:lnTo>
                    <a:pt x="26"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0" name="Freeform 1312"/>
            <p:cNvSpPr>
              <a:spLocks/>
            </p:cNvSpPr>
            <p:nvPr/>
          </p:nvSpPr>
          <p:spPr bwMode="auto">
            <a:xfrm>
              <a:off x="3720" y="2501"/>
              <a:ext cx="36" cy="11"/>
            </a:xfrm>
            <a:custGeom>
              <a:avLst/>
              <a:gdLst/>
              <a:ahLst/>
              <a:cxnLst>
                <a:cxn ang="0">
                  <a:pos x="4" y="0"/>
                </a:cxn>
                <a:cxn ang="0">
                  <a:pos x="0" y="0"/>
                </a:cxn>
                <a:cxn ang="0">
                  <a:pos x="0" y="4"/>
                </a:cxn>
                <a:cxn ang="0">
                  <a:pos x="0" y="7"/>
                </a:cxn>
                <a:cxn ang="0">
                  <a:pos x="29" y="11"/>
                </a:cxn>
                <a:cxn ang="0">
                  <a:pos x="33" y="11"/>
                </a:cxn>
                <a:cxn ang="0">
                  <a:pos x="36" y="7"/>
                </a:cxn>
                <a:cxn ang="0">
                  <a:pos x="33" y="4"/>
                </a:cxn>
                <a:cxn ang="0">
                  <a:pos x="4" y="0"/>
                </a:cxn>
              </a:cxnLst>
              <a:rect l="0" t="0" r="r" b="b"/>
              <a:pathLst>
                <a:path w="36" h="11">
                  <a:moveTo>
                    <a:pt x="4" y="0"/>
                  </a:moveTo>
                  <a:lnTo>
                    <a:pt x="0" y="0"/>
                  </a:lnTo>
                  <a:lnTo>
                    <a:pt x="0" y="4"/>
                  </a:lnTo>
                  <a:lnTo>
                    <a:pt x="0" y="7"/>
                  </a:lnTo>
                  <a:lnTo>
                    <a:pt x="29" y="11"/>
                  </a:lnTo>
                  <a:lnTo>
                    <a:pt x="33" y="11"/>
                  </a:lnTo>
                  <a:lnTo>
                    <a:pt x="36" y="7"/>
                  </a:lnTo>
                  <a:lnTo>
                    <a:pt x="33"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1" name="Freeform 1313"/>
            <p:cNvSpPr>
              <a:spLocks/>
            </p:cNvSpPr>
            <p:nvPr/>
          </p:nvSpPr>
          <p:spPr bwMode="auto">
            <a:xfrm>
              <a:off x="3771" y="2505"/>
              <a:ext cx="36" cy="7"/>
            </a:xfrm>
            <a:custGeom>
              <a:avLst/>
              <a:gdLst/>
              <a:ahLst/>
              <a:cxnLst>
                <a:cxn ang="0">
                  <a:pos x="3" y="0"/>
                </a:cxn>
                <a:cxn ang="0">
                  <a:pos x="0" y="0"/>
                </a:cxn>
                <a:cxn ang="0">
                  <a:pos x="0" y="3"/>
                </a:cxn>
                <a:cxn ang="0">
                  <a:pos x="0" y="7"/>
                </a:cxn>
                <a:cxn ang="0">
                  <a:pos x="14" y="7"/>
                </a:cxn>
                <a:cxn ang="0">
                  <a:pos x="29" y="7"/>
                </a:cxn>
                <a:cxn ang="0">
                  <a:pos x="32" y="7"/>
                </a:cxn>
                <a:cxn ang="0">
                  <a:pos x="36" y="3"/>
                </a:cxn>
                <a:cxn ang="0">
                  <a:pos x="32" y="0"/>
                </a:cxn>
                <a:cxn ang="0">
                  <a:pos x="18" y="0"/>
                </a:cxn>
                <a:cxn ang="0">
                  <a:pos x="3" y="0"/>
                </a:cxn>
              </a:cxnLst>
              <a:rect l="0" t="0" r="r" b="b"/>
              <a:pathLst>
                <a:path w="36" h="7">
                  <a:moveTo>
                    <a:pt x="3" y="0"/>
                  </a:moveTo>
                  <a:lnTo>
                    <a:pt x="0" y="0"/>
                  </a:lnTo>
                  <a:lnTo>
                    <a:pt x="0" y="3"/>
                  </a:lnTo>
                  <a:lnTo>
                    <a:pt x="0" y="7"/>
                  </a:lnTo>
                  <a:lnTo>
                    <a:pt x="14" y="7"/>
                  </a:lnTo>
                  <a:lnTo>
                    <a:pt x="29" y="7"/>
                  </a:lnTo>
                  <a:lnTo>
                    <a:pt x="32" y="7"/>
                  </a:lnTo>
                  <a:lnTo>
                    <a:pt x="36" y="3"/>
                  </a:lnTo>
                  <a:lnTo>
                    <a:pt x="32" y="0"/>
                  </a:lnTo>
                  <a:lnTo>
                    <a:pt x="18"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2" name="Freeform 1314"/>
            <p:cNvSpPr>
              <a:spLocks/>
            </p:cNvSpPr>
            <p:nvPr/>
          </p:nvSpPr>
          <p:spPr bwMode="auto">
            <a:xfrm>
              <a:off x="3821" y="2508"/>
              <a:ext cx="37" cy="7"/>
            </a:xfrm>
            <a:custGeom>
              <a:avLst/>
              <a:gdLst/>
              <a:ahLst/>
              <a:cxnLst>
                <a:cxn ang="0">
                  <a:pos x="4" y="0"/>
                </a:cxn>
                <a:cxn ang="0">
                  <a:pos x="0" y="0"/>
                </a:cxn>
                <a:cxn ang="0">
                  <a:pos x="0" y="4"/>
                </a:cxn>
                <a:cxn ang="0">
                  <a:pos x="0" y="7"/>
                </a:cxn>
                <a:cxn ang="0">
                  <a:pos x="29" y="7"/>
                </a:cxn>
                <a:cxn ang="0">
                  <a:pos x="33" y="7"/>
                </a:cxn>
                <a:cxn ang="0">
                  <a:pos x="37" y="4"/>
                </a:cxn>
                <a:cxn ang="0">
                  <a:pos x="33" y="0"/>
                </a:cxn>
                <a:cxn ang="0">
                  <a:pos x="4" y="0"/>
                </a:cxn>
              </a:cxnLst>
              <a:rect l="0" t="0" r="r" b="b"/>
              <a:pathLst>
                <a:path w="37" h="7">
                  <a:moveTo>
                    <a:pt x="4" y="0"/>
                  </a:moveTo>
                  <a:lnTo>
                    <a:pt x="0" y="0"/>
                  </a:lnTo>
                  <a:lnTo>
                    <a:pt x="0" y="4"/>
                  </a:lnTo>
                  <a:lnTo>
                    <a:pt x="0" y="7"/>
                  </a:lnTo>
                  <a:lnTo>
                    <a:pt x="29" y="7"/>
                  </a:lnTo>
                  <a:lnTo>
                    <a:pt x="33" y="7"/>
                  </a:lnTo>
                  <a:lnTo>
                    <a:pt x="37" y="4"/>
                  </a:lnTo>
                  <a:lnTo>
                    <a:pt x="33"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3" name="Freeform 1315"/>
            <p:cNvSpPr>
              <a:spLocks/>
            </p:cNvSpPr>
            <p:nvPr/>
          </p:nvSpPr>
          <p:spPr bwMode="auto">
            <a:xfrm>
              <a:off x="3872" y="2508"/>
              <a:ext cx="36" cy="7"/>
            </a:xfrm>
            <a:custGeom>
              <a:avLst/>
              <a:gdLst/>
              <a:ahLst/>
              <a:cxnLst>
                <a:cxn ang="0">
                  <a:pos x="4" y="0"/>
                </a:cxn>
                <a:cxn ang="0">
                  <a:pos x="0" y="0"/>
                </a:cxn>
                <a:cxn ang="0">
                  <a:pos x="0" y="4"/>
                </a:cxn>
                <a:cxn ang="0">
                  <a:pos x="0" y="7"/>
                </a:cxn>
                <a:cxn ang="0">
                  <a:pos x="29" y="7"/>
                </a:cxn>
                <a:cxn ang="0">
                  <a:pos x="33" y="7"/>
                </a:cxn>
                <a:cxn ang="0">
                  <a:pos x="36" y="4"/>
                </a:cxn>
                <a:cxn ang="0">
                  <a:pos x="33" y="0"/>
                </a:cxn>
                <a:cxn ang="0">
                  <a:pos x="4" y="0"/>
                </a:cxn>
              </a:cxnLst>
              <a:rect l="0" t="0" r="r" b="b"/>
              <a:pathLst>
                <a:path w="36" h="7">
                  <a:moveTo>
                    <a:pt x="4" y="0"/>
                  </a:moveTo>
                  <a:lnTo>
                    <a:pt x="0" y="0"/>
                  </a:lnTo>
                  <a:lnTo>
                    <a:pt x="0" y="4"/>
                  </a:lnTo>
                  <a:lnTo>
                    <a:pt x="0" y="7"/>
                  </a:lnTo>
                  <a:lnTo>
                    <a:pt x="29" y="7"/>
                  </a:lnTo>
                  <a:lnTo>
                    <a:pt x="33" y="7"/>
                  </a:lnTo>
                  <a:lnTo>
                    <a:pt x="36" y="4"/>
                  </a:lnTo>
                  <a:lnTo>
                    <a:pt x="33"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4" name="Freeform 1316"/>
            <p:cNvSpPr>
              <a:spLocks/>
            </p:cNvSpPr>
            <p:nvPr/>
          </p:nvSpPr>
          <p:spPr bwMode="auto">
            <a:xfrm>
              <a:off x="3923" y="2512"/>
              <a:ext cx="36" cy="7"/>
            </a:xfrm>
            <a:custGeom>
              <a:avLst/>
              <a:gdLst/>
              <a:ahLst/>
              <a:cxnLst>
                <a:cxn ang="0">
                  <a:pos x="3" y="0"/>
                </a:cxn>
                <a:cxn ang="0">
                  <a:pos x="0" y="0"/>
                </a:cxn>
                <a:cxn ang="0">
                  <a:pos x="0" y="3"/>
                </a:cxn>
                <a:cxn ang="0">
                  <a:pos x="0" y="7"/>
                </a:cxn>
                <a:cxn ang="0">
                  <a:pos x="29" y="7"/>
                </a:cxn>
                <a:cxn ang="0">
                  <a:pos x="32" y="7"/>
                </a:cxn>
                <a:cxn ang="0">
                  <a:pos x="36" y="3"/>
                </a:cxn>
                <a:cxn ang="0">
                  <a:pos x="32" y="0"/>
                </a:cxn>
                <a:cxn ang="0">
                  <a:pos x="3" y="0"/>
                </a:cxn>
              </a:cxnLst>
              <a:rect l="0" t="0" r="r" b="b"/>
              <a:pathLst>
                <a:path w="36" h="7">
                  <a:moveTo>
                    <a:pt x="3" y="0"/>
                  </a:moveTo>
                  <a:lnTo>
                    <a:pt x="0" y="0"/>
                  </a:lnTo>
                  <a:lnTo>
                    <a:pt x="0" y="3"/>
                  </a:lnTo>
                  <a:lnTo>
                    <a:pt x="0" y="7"/>
                  </a:lnTo>
                  <a:lnTo>
                    <a:pt x="29" y="7"/>
                  </a:lnTo>
                  <a:lnTo>
                    <a:pt x="32" y="7"/>
                  </a:lnTo>
                  <a:lnTo>
                    <a:pt x="36" y="3"/>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5" name="Freeform 1317"/>
            <p:cNvSpPr>
              <a:spLocks/>
            </p:cNvSpPr>
            <p:nvPr/>
          </p:nvSpPr>
          <p:spPr bwMode="auto">
            <a:xfrm>
              <a:off x="3973" y="2512"/>
              <a:ext cx="37" cy="7"/>
            </a:xfrm>
            <a:custGeom>
              <a:avLst/>
              <a:gdLst/>
              <a:ahLst/>
              <a:cxnLst>
                <a:cxn ang="0">
                  <a:pos x="4" y="0"/>
                </a:cxn>
                <a:cxn ang="0">
                  <a:pos x="0" y="0"/>
                </a:cxn>
                <a:cxn ang="0">
                  <a:pos x="0" y="3"/>
                </a:cxn>
                <a:cxn ang="0">
                  <a:pos x="0" y="7"/>
                </a:cxn>
                <a:cxn ang="0">
                  <a:pos x="8" y="7"/>
                </a:cxn>
                <a:cxn ang="0">
                  <a:pos x="29" y="7"/>
                </a:cxn>
                <a:cxn ang="0">
                  <a:pos x="33" y="7"/>
                </a:cxn>
                <a:cxn ang="0">
                  <a:pos x="37" y="3"/>
                </a:cxn>
                <a:cxn ang="0">
                  <a:pos x="33" y="0"/>
                </a:cxn>
                <a:cxn ang="0">
                  <a:pos x="11" y="0"/>
                </a:cxn>
                <a:cxn ang="0">
                  <a:pos x="4" y="0"/>
                </a:cxn>
              </a:cxnLst>
              <a:rect l="0" t="0" r="r" b="b"/>
              <a:pathLst>
                <a:path w="37" h="7">
                  <a:moveTo>
                    <a:pt x="4" y="0"/>
                  </a:moveTo>
                  <a:lnTo>
                    <a:pt x="0" y="0"/>
                  </a:lnTo>
                  <a:lnTo>
                    <a:pt x="0" y="3"/>
                  </a:lnTo>
                  <a:lnTo>
                    <a:pt x="0" y="7"/>
                  </a:lnTo>
                  <a:lnTo>
                    <a:pt x="8" y="7"/>
                  </a:lnTo>
                  <a:lnTo>
                    <a:pt x="29" y="7"/>
                  </a:lnTo>
                  <a:lnTo>
                    <a:pt x="33" y="7"/>
                  </a:lnTo>
                  <a:lnTo>
                    <a:pt x="37" y="3"/>
                  </a:lnTo>
                  <a:lnTo>
                    <a:pt x="33" y="0"/>
                  </a:lnTo>
                  <a:lnTo>
                    <a:pt x="11"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6" name="Freeform 1318"/>
            <p:cNvSpPr>
              <a:spLocks/>
            </p:cNvSpPr>
            <p:nvPr/>
          </p:nvSpPr>
          <p:spPr bwMode="auto">
            <a:xfrm>
              <a:off x="4024" y="2508"/>
              <a:ext cx="36" cy="11"/>
            </a:xfrm>
            <a:custGeom>
              <a:avLst/>
              <a:gdLst/>
              <a:ahLst/>
              <a:cxnLst>
                <a:cxn ang="0">
                  <a:pos x="4" y="4"/>
                </a:cxn>
                <a:cxn ang="0">
                  <a:pos x="0" y="4"/>
                </a:cxn>
                <a:cxn ang="0">
                  <a:pos x="0" y="7"/>
                </a:cxn>
                <a:cxn ang="0">
                  <a:pos x="0" y="11"/>
                </a:cxn>
                <a:cxn ang="0">
                  <a:pos x="29" y="7"/>
                </a:cxn>
                <a:cxn ang="0">
                  <a:pos x="33" y="7"/>
                </a:cxn>
                <a:cxn ang="0">
                  <a:pos x="36" y="4"/>
                </a:cxn>
                <a:cxn ang="0">
                  <a:pos x="33" y="0"/>
                </a:cxn>
                <a:cxn ang="0">
                  <a:pos x="4" y="4"/>
                </a:cxn>
              </a:cxnLst>
              <a:rect l="0" t="0" r="r" b="b"/>
              <a:pathLst>
                <a:path w="36" h="11">
                  <a:moveTo>
                    <a:pt x="4" y="4"/>
                  </a:moveTo>
                  <a:lnTo>
                    <a:pt x="0" y="4"/>
                  </a:lnTo>
                  <a:lnTo>
                    <a:pt x="0" y="7"/>
                  </a:lnTo>
                  <a:lnTo>
                    <a:pt x="0" y="11"/>
                  </a:lnTo>
                  <a:lnTo>
                    <a:pt x="29" y="7"/>
                  </a:lnTo>
                  <a:lnTo>
                    <a:pt x="33" y="7"/>
                  </a:lnTo>
                  <a:lnTo>
                    <a:pt x="36" y="4"/>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7" name="Freeform 1319"/>
            <p:cNvSpPr>
              <a:spLocks/>
            </p:cNvSpPr>
            <p:nvPr/>
          </p:nvSpPr>
          <p:spPr bwMode="auto">
            <a:xfrm>
              <a:off x="4075" y="2508"/>
              <a:ext cx="36" cy="7"/>
            </a:xfrm>
            <a:custGeom>
              <a:avLst/>
              <a:gdLst/>
              <a:ahLst/>
              <a:cxnLst>
                <a:cxn ang="0">
                  <a:pos x="3" y="0"/>
                </a:cxn>
                <a:cxn ang="0">
                  <a:pos x="0" y="0"/>
                </a:cxn>
                <a:cxn ang="0">
                  <a:pos x="0" y="4"/>
                </a:cxn>
                <a:cxn ang="0">
                  <a:pos x="0" y="7"/>
                </a:cxn>
                <a:cxn ang="0">
                  <a:pos x="29" y="7"/>
                </a:cxn>
                <a:cxn ang="0">
                  <a:pos x="32" y="7"/>
                </a:cxn>
                <a:cxn ang="0">
                  <a:pos x="36" y="4"/>
                </a:cxn>
                <a:cxn ang="0">
                  <a:pos x="32" y="0"/>
                </a:cxn>
                <a:cxn ang="0">
                  <a:pos x="3" y="0"/>
                </a:cxn>
              </a:cxnLst>
              <a:rect l="0" t="0" r="r" b="b"/>
              <a:pathLst>
                <a:path w="36" h="7">
                  <a:moveTo>
                    <a:pt x="3" y="0"/>
                  </a:moveTo>
                  <a:lnTo>
                    <a:pt x="0" y="0"/>
                  </a:lnTo>
                  <a:lnTo>
                    <a:pt x="0" y="4"/>
                  </a:lnTo>
                  <a:lnTo>
                    <a:pt x="0" y="7"/>
                  </a:lnTo>
                  <a:lnTo>
                    <a:pt x="29" y="7"/>
                  </a:lnTo>
                  <a:lnTo>
                    <a:pt x="32" y="7"/>
                  </a:lnTo>
                  <a:lnTo>
                    <a:pt x="36" y="4"/>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8" name="Freeform 1320"/>
            <p:cNvSpPr>
              <a:spLocks/>
            </p:cNvSpPr>
            <p:nvPr/>
          </p:nvSpPr>
          <p:spPr bwMode="auto">
            <a:xfrm>
              <a:off x="4125" y="2505"/>
              <a:ext cx="37" cy="10"/>
            </a:xfrm>
            <a:custGeom>
              <a:avLst/>
              <a:gdLst/>
              <a:ahLst/>
              <a:cxnLst>
                <a:cxn ang="0">
                  <a:pos x="4" y="3"/>
                </a:cxn>
                <a:cxn ang="0">
                  <a:pos x="0" y="3"/>
                </a:cxn>
                <a:cxn ang="0">
                  <a:pos x="0" y="7"/>
                </a:cxn>
                <a:cxn ang="0">
                  <a:pos x="0" y="10"/>
                </a:cxn>
                <a:cxn ang="0">
                  <a:pos x="29" y="7"/>
                </a:cxn>
                <a:cxn ang="0">
                  <a:pos x="33" y="7"/>
                </a:cxn>
                <a:cxn ang="0">
                  <a:pos x="37" y="3"/>
                </a:cxn>
                <a:cxn ang="0">
                  <a:pos x="33" y="0"/>
                </a:cxn>
                <a:cxn ang="0">
                  <a:pos x="4" y="3"/>
                </a:cxn>
              </a:cxnLst>
              <a:rect l="0" t="0" r="r" b="b"/>
              <a:pathLst>
                <a:path w="37" h="10">
                  <a:moveTo>
                    <a:pt x="4" y="3"/>
                  </a:moveTo>
                  <a:lnTo>
                    <a:pt x="0" y="3"/>
                  </a:lnTo>
                  <a:lnTo>
                    <a:pt x="0" y="7"/>
                  </a:lnTo>
                  <a:lnTo>
                    <a:pt x="0" y="10"/>
                  </a:lnTo>
                  <a:lnTo>
                    <a:pt x="29" y="7"/>
                  </a:lnTo>
                  <a:lnTo>
                    <a:pt x="33" y="7"/>
                  </a:lnTo>
                  <a:lnTo>
                    <a:pt x="37" y="3"/>
                  </a:lnTo>
                  <a:lnTo>
                    <a:pt x="33" y="0"/>
                  </a:lnTo>
                  <a:lnTo>
                    <a:pt x="4"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49" name="Freeform 1321"/>
            <p:cNvSpPr>
              <a:spLocks/>
            </p:cNvSpPr>
            <p:nvPr/>
          </p:nvSpPr>
          <p:spPr bwMode="auto">
            <a:xfrm>
              <a:off x="4176" y="2505"/>
              <a:ext cx="36" cy="7"/>
            </a:xfrm>
            <a:custGeom>
              <a:avLst/>
              <a:gdLst/>
              <a:ahLst/>
              <a:cxnLst>
                <a:cxn ang="0">
                  <a:pos x="0" y="0"/>
                </a:cxn>
                <a:cxn ang="0">
                  <a:pos x="0" y="3"/>
                </a:cxn>
                <a:cxn ang="0">
                  <a:pos x="0" y="7"/>
                </a:cxn>
                <a:cxn ang="0">
                  <a:pos x="4" y="7"/>
                </a:cxn>
                <a:cxn ang="0">
                  <a:pos x="33" y="7"/>
                </a:cxn>
                <a:cxn ang="0">
                  <a:pos x="36" y="3"/>
                </a:cxn>
                <a:cxn ang="0">
                  <a:pos x="33" y="0"/>
                </a:cxn>
                <a:cxn ang="0">
                  <a:pos x="29" y="0"/>
                </a:cxn>
                <a:cxn ang="0">
                  <a:pos x="0" y="0"/>
                </a:cxn>
              </a:cxnLst>
              <a:rect l="0" t="0" r="r" b="b"/>
              <a:pathLst>
                <a:path w="36" h="7">
                  <a:moveTo>
                    <a:pt x="0" y="0"/>
                  </a:moveTo>
                  <a:lnTo>
                    <a:pt x="0" y="3"/>
                  </a:lnTo>
                  <a:lnTo>
                    <a:pt x="0" y="7"/>
                  </a:lnTo>
                  <a:lnTo>
                    <a:pt x="4" y="7"/>
                  </a:lnTo>
                  <a:lnTo>
                    <a:pt x="33" y="7"/>
                  </a:lnTo>
                  <a:lnTo>
                    <a:pt x="36" y="3"/>
                  </a:lnTo>
                  <a:lnTo>
                    <a:pt x="33" y="0"/>
                  </a:lnTo>
                  <a:lnTo>
                    <a:pt x="29" y="0"/>
                  </a:lnTo>
                  <a:lnTo>
                    <a:pt x="0"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0" name="Freeform 1322"/>
            <p:cNvSpPr>
              <a:spLocks/>
            </p:cNvSpPr>
            <p:nvPr/>
          </p:nvSpPr>
          <p:spPr bwMode="auto">
            <a:xfrm>
              <a:off x="4227" y="2497"/>
              <a:ext cx="36" cy="11"/>
            </a:xfrm>
            <a:custGeom>
              <a:avLst/>
              <a:gdLst/>
              <a:ahLst/>
              <a:cxnLst>
                <a:cxn ang="0">
                  <a:pos x="0" y="4"/>
                </a:cxn>
                <a:cxn ang="0">
                  <a:pos x="0" y="8"/>
                </a:cxn>
                <a:cxn ang="0">
                  <a:pos x="0" y="11"/>
                </a:cxn>
                <a:cxn ang="0">
                  <a:pos x="3" y="11"/>
                </a:cxn>
                <a:cxn ang="0">
                  <a:pos x="32" y="8"/>
                </a:cxn>
                <a:cxn ang="0">
                  <a:pos x="36" y="4"/>
                </a:cxn>
                <a:cxn ang="0">
                  <a:pos x="32" y="0"/>
                </a:cxn>
                <a:cxn ang="0">
                  <a:pos x="29" y="0"/>
                </a:cxn>
                <a:cxn ang="0">
                  <a:pos x="0" y="4"/>
                </a:cxn>
              </a:cxnLst>
              <a:rect l="0" t="0" r="r" b="b"/>
              <a:pathLst>
                <a:path w="36" h="11">
                  <a:moveTo>
                    <a:pt x="0" y="4"/>
                  </a:moveTo>
                  <a:lnTo>
                    <a:pt x="0" y="8"/>
                  </a:lnTo>
                  <a:lnTo>
                    <a:pt x="0" y="11"/>
                  </a:lnTo>
                  <a:lnTo>
                    <a:pt x="3" y="11"/>
                  </a:lnTo>
                  <a:lnTo>
                    <a:pt x="32" y="8"/>
                  </a:lnTo>
                  <a:lnTo>
                    <a:pt x="36" y="4"/>
                  </a:lnTo>
                  <a:lnTo>
                    <a:pt x="32" y="0"/>
                  </a:lnTo>
                  <a:lnTo>
                    <a:pt x="29" y="0"/>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1" name="Freeform 1323"/>
            <p:cNvSpPr>
              <a:spLocks/>
            </p:cNvSpPr>
            <p:nvPr/>
          </p:nvSpPr>
          <p:spPr bwMode="auto">
            <a:xfrm>
              <a:off x="4277" y="2494"/>
              <a:ext cx="37" cy="11"/>
            </a:xfrm>
            <a:custGeom>
              <a:avLst/>
              <a:gdLst/>
              <a:ahLst/>
              <a:cxnLst>
                <a:cxn ang="0">
                  <a:pos x="0" y="3"/>
                </a:cxn>
                <a:cxn ang="0">
                  <a:pos x="0" y="7"/>
                </a:cxn>
                <a:cxn ang="0">
                  <a:pos x="0" y="11"/>
                </a:cxn>
                <a:cxn ang="0">
                  <a:pos x="4" y="11"/>
                </a:cxn>
                <a:cxn ang="0">
                  <a:pos x="33" y="7"/>
                </a:cxn>
                <a:cxn ang="0">
                  <a:pos x="37" y="3"/>
                </a:cxn>
                <a:cxn ang="0">
                  <a:pos x="33" y="0"/>
                </a:cxn>
                <a:cxn ang="0">
                  <a:pos x="29" y="0"/>
                </a:cxn>
                <a:cxn ang="0">
                  <a:pos x="0" y="3"/>
                </a:cxn>
              </a:cxnLst>
              <a:rect l="0" t="0" r="r" b="b"/>
              <a:pathLst>
                <a:path w="37" h="11">
                  <a:moveTo>
                    <a:pt x="0" y="3"/>
                  </a:moveTo>
                  <a:lnTo>
                    <a:pt x="0" y="7"/>
                  </a:lnTo>
                  <a:lnTo>
                    <a:pt x="0" y="11"/>
                  </a:lnTo>
                  <a:lnTo>
                    <a:pt x="4" y="11"/>
                  </a:lnTo>
                  <a:lnTo>
                    <a:pt x="33" y="7"/>
                  </a:lnTo>
                  <a:lnTo>
                    <a:pt x="37" y="3"/>
                  </a:lnTo>
                  <a:lnTo>
                    <a:pt x="33" y="0"/>
                  </a:lnTo>
                  <a:lnTo>
                    <a:pt x="29" y="0"/>
                  </a:lnTo>
                  <a:lnTo>
                    <a:pt x="0"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2" name="Freeform 1324"/>
            <p:cNvSpPr>
              <a:spLocks/>
            </p:cNvSpPr>
            <p:nvPr/>
          </p:nvSpPr>
          <p:spPr bwMode="auto">
            <a:xfrm>
              <a:off x="4325" y="2487"/>
              <a:ext cx="36" cy="10"/>
            </a:xfrm>
            <a:custGeom>
              <a:avLst/>
              <a:gdLst/>
              <a:ahLst/>
              <a:cxnLst>
                <a:cxn ang="0">
                  <a:pos x="3" y="3"/>
                </a:cxn>
                <a:cxn ang="0">
                  <a:pos x="0" y="7"/>
                </a:cxn>
                <a:cxn ang="0">
                  <a:pos x="3" y="10"/>
                </a:cxn>
                <a:cxn ang="0">
                  <a:pos x="7" y="10"/>
                </a:cxn>
                <a:cxn ang="0">
                  <a:pos x="32" y="10"/>
                </a:cxn>
                <a:cxn ang="0">
                  <a:pos x="36" y="7"/>
                </a:cxn>
                <a:cxn ang="0">
                  <a:pos x="36" y="3"/>
                </a:cxn>
                <a:cxn ang="0">
                  <a:pos x="36" y="0"/>
                </a:cxn>
                <a:cxn ang="0">
                  <a:pos x="32" y="0"/>
                </a:cxn>
                <a:cxn ang="0">
                  <a:pos x="29" y="3"/>
                </a:cxn>
                <a:cxn ang="0">
                  <a:pos x="3" y="3"/>
                </a:cxn>
              </a:cxnLst>
              <a:rect l="0" t="0" r="r" b="b"/>
              <a:pathLst>
                <a:path w="36" h="10">
                  <a:moveTo>
                    <a:pt x="3" y="3"/>
                  </a:moveTo>
                  <a:lnTo>
                    <a:pt x="0" y="7"/>
                  </a:lnTo>
                  <a:lnTo>
                    <a:pt x="3" y="10"/>
                  </a:lnTo>
                  <a:lnTo>
                    <a:pt x="7" y="10"/>
                  </a:lnTo>
                  <a:lnTo>
                    <a:pt x="32" y="10"/>
                  </a:lnTo>
                  <a:lnTo>
                    <a:pt x="36" y="7"/>
                  </a:lnTo>
                  <a:lnTo>
                    <a:pt x="36" y="3"/>
                  </a:lnTo>
                  <a:lnTo>
                    <a:pt x="36" y="0"/>
                  </a:lnTo>
                  <a:lnTo>
                    <a:pt x="32" y="0"/>
                  </a:lnTo>
                  <a:lnTo>
                    <a:pt x="29" y="3"/>
                  </a:lnTo>
                  <a:lnTo>
                    <a:pt x="3"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3" name="Freeform 1325"/>
            <p:cNvSpPr>
              <a:spLocks/>
            </p:cNvSpPr>
            <p:nvPr/>
          </p:nvSpPr>
          <p:spPr bwMode="auto">
            <a:xfrm>
              <a:off x="4375" y="2479"/>
              <a:ext cx="36" cy="11"/>
            </a:xfrm>
            <a:custGeom>
              <a:avLst/>
              <a:gdLst/>
              <a:ahLst/>
              <a:cxnLst>
                <a:cxn ang="0">
                  <a:pos x="4" y="4"/>
                </a:cxn>
                <a:cxn ang="0">
                  <a:pos x="0" y="8"/>
                </a:cxn>
                <a:cxn ang="0">
                  <a:pos x="4" y="11"/>
                </a:cxn>
                <a:cxn ang="0">
                  <a:pos x="7" y="11"/>
                </a:cxn>
                <a:cxn ang="0">
                  <a:pos x="36" y="8"/>
                </a:cxn>
                <a:cxn ang="0">
                  <a:pos x="36" y="4"/>
                </a:cxn>
                <a:cxn ang="0">
                  <a:pos x="36" y="0"/>
                </a:cxn>
                <a:cxn ang="0">
                  <a:pos x="33" y="0"/>
                </a:cxn>
                <a:cxn ang="0">
                  <a:pos x="4" y="4"/>
                </a:cxn>
              </a:cxnLst>
              <a:rect l="0" t="0" r="r" b="b"/>
              <a:pathLst>
                <a:path w="36" h="11">
                  <a:moveTo>
                    <a:pt x="4" y="4"/>
                  </a:moveTo>
                  <a:lnTo>
                    <a:pt x="0" y="8"/>
                  </a:lnTo>
                  <a:lnTo>
                    <a:pt x="4" y="11"/>
                  </a:lnTo>
                  <a:lnTo>
                    <a:pt x="7" y="11"/>
                  </a:lnTo>
                  <a:lnTo>
                    <a:pt x="36" y="8"/>
                  </a:lnTo>
                  <a:lnTo>
                    <a:pt x="36" y="4"/>
                  </a:lnTo>
                  <a:lnTo>
                    <a:pt x="36" y="0"/>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4" name="Freeform 1326"/>
            <p:cNvSpPr>
              <a:spLocks/>
            </p:cNvSpPr>
            <p:nvPr/>
          </p:nvSpPr>
          <p:spPr bwMode="auto">
            <a:xfrm>
              <a:off x="4426" y="2472"/>
              <a:ext cx="36" cy="11"/>
            </a:xfrm>
            <a:custGeom>
              <a:avLst/>
              <a:gdLst/>
              <a:ahLst/>
              <a:cxnLst>
                <a:cxn ang="0">
                  <a:pos x="4" y="4"/>
                </a:cxn>
                <a:cxn ang="0">
                  <a:pos x="0" y="7"/>
                </a:cxn>
                <a:cxn ang="0">
                  <a:pos x="4" y="11"/>
                </a:cxn>
                <a:cxn ang="0">
                  <a:pos x="7" y="11"/>
                </a:cxn>
                <a:cxn ang="0">
                  <a:pos x="14" y="11"/>
                </a:cxn>
                <a:cxn ang="0">
                  <a:pos x="36" y="7"/>
                </a:cxn>
                <a:cxn ang="0">
                  <a:pos x="36" y="4"/>
                </a:cxn>
                <a:cxn ang="0">
                  <a:pos x="36" y="0"/>
                </a:cxn>
                <a:cxn ang="0">
                  <a:pos x="33" y="0"/>
                </a:cxn>
                <a:cxn ang="0">
                  <a:pos x="11" y="4"/>
                </a:cxn>
                <a:cxn ang="0">
                  <a:pos x="4" y="4"/>
                </a:cxn>
              </a:cxnLst>
              <a:rect l="0" t="0" r="r" b="b"/>
              <a:pathLst>
                <a:path w="36" h="11">
                  <a:moveTo>
                    <a:pt x="4" y="4"/>
                  </a:moveTo>
                  <a:lnTo>
                    <a:pt x="0" y="7"/>
                  </a:lnTo>
                  <a:lnTo>
                    <a:pt x="4" y="11"/>
                  </a:lnTo>
                  <a:lnTo>
                    <a:pt x="7" y="11"/>
                  </a:lnTo>
                  <a:lnTo>
                    <a:pt x="14" y="11"/>
                  </a:lnTo>
                  <a:lnTo>
                    <a:pt x="36" y="7"/>
                  </a:lnTo>
                  <a:lnTo>
                    <a:pt x="36" y="4"/>
                  </a:lnTo>
                  <a:lnTo>
                    <a:pt x="36" y="0"/>
                  </a:lnTo>
                  <a:lnTo>
                    <a:pt x="33" y="0"/>
                  </a:lnTo>
                  <a:lnTo>
                    <a:pt x="11" y="4"/>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5" name="Freeform 1327"/>
            <p:cNvSpPr>
              <a:spLocks/>
            </p:cNvSpPr>
            <p:nvPr/>
          </p:nvSpPr>
          <p:spPr bwMode="auto">
            <a:xfrm>
              <a:off x="4477" y="2461"/>
              <a:ext cx="36" cy="15"/>
            </a:xfrm>
            <a:custGeom>
              <a:avLst/>
              <a:gdLst/>
              <a:ahLst/>
              <a:cxnLst>
                <a:cxn ang="0">
                  <a:pos x="0" y="7"/>
                </a:cxn>
                <a:cxn ang="0">
                  <a:pos x="0" y="11"/>
                </a:cxn>
                <a:cxn ang="0">
                  <a:pos x="0" y="15"/>
                </a:cxn>
                <a:cxn ang="0">
                  <a:pos x="3" y="15"/>
                </a:cxn>
                <a:cxn ang="0">
                  <a:pos x="32" y="7"/>
                </a:cxn>
                <a:cxn ang="0">
                  <a:pos x="36" y="4"/>
                </a:cxn>
                <a:cxn ang="0">
                  <a:pos x="32" y="0"/>
                </a:cxn>
                <a:cxn ang="0">
                  <a:pos x="29" y="0"/>
                </a:cxn>
                <a:cxn ang="0">
                  <a:pos x="0" y="7"/>
                </a:cxn>
              </a:cxnLst>
              <a:rect l="0" t="0" r="r" b="b"/>
              <a:pathLst>
                <a:path w="36" h="15">
                  <a:moveTo>
                    <a:pt x="0" y="7"/>
                  </a:moveTo>
                  <a:lnTo>
                    <a:pt x="0" y="11"/>
                  </a:lnTo>
                  <a:lnTo>
                    <a:pt x="0" y="15"/>
                  </a:lnTo>
                  <a:lnTo>
                    <a:pt x="3" y="15"/>
                  </a:lnTo>
                  <a:lnTo>
                    <a:pt x="32" y="7"/>
                  </a:lnTo>
                  <a:lnTo>
                    <a:pt x="36" y="4"/>
                  </a:lnTo>
                  <a:lnTo>
                    <a:pt x="32"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6" name="Freeform 1328"/>
            <p:cNvSpPr>
              <a:spLocks/>
            </p:cNvSpPr>
            <p:nvPr/>
          </p:nvSpPr>
          <p:spPr bwMode="auto">
            <a:xfrm>
              <a:off x="4527" y="2450"/>
              <a:ext cx="33" cy="15"/>
            </a:xfrm>
            <a:custGeom>
              <a:avLst/>
              <a:gdLst/>
              <a:ahLst/>
              <a:cxnLst>
                <a:cxn ang="0">
                  <a:pos x="0" y="8"/>
                </a:cxn>
                <a:cxn ang="0">
                  <a:pos x="0" y="11"/>
                </a:cxn>
                <a:cxn ang="0">
                  <a:pos x="0" y="15"/>
                </a:cxn>
                <a:cxn ang="0">
                  <a:pos x="4" y="15"/>
                </a:cxn>
                <a:cxn ang="0">
                  <a:pos x="33" y="8"/>
                </a:cxn>
                <a:cxn ang="0">
                  <a:pos x="33" y="4"/>
                </a:cxn>
                <a:cxn ang="0">
                  <a:pos x="33" y="0"/>
                </a:cxn>
                <a:cxn ang="0">
                  <a:pos x="29" y="0"/>
                </a:cxn>
                <a:cxn ang="0">
                  <a:pos x="0" y="8"/>
                </a:cxn>
              </a:cxnLst>
              <a:rect l="0" t="0" r="r" b="b"/>
              <a:pathLst>
                <a:path w="33" h="15">
                  <a:moveTo>
                    <a:pt x="0" y="8"/>
                  </a:moveTo>
                  <a:lnTo>
                    <a:pt x="0" y="11"/>
                  </a:lnTo>
                  <a:lnTo>
                    <a:pt x="0" y="15"/>
                  </a:lnTo>
                  <a:lnTo>
                    <a:pt x="4" y="15"/>
                  </a:lnTo>
                  <a:lnTo>
                    <a:pt x="33" y="8"/>
                  </a:lnTo>
                  <a:lnTo>
                    <a:pt x="33" y="4"/>
                  </a:lnTo>
                  <a:lnTo>
                    <a:pt x="33" y="0"/>
                  </a:lnTo>
                  <a:lnTo>
                    <a:pt x="29" y="0"/>
                  </a:lnTo>
                  <a:lnTo>
                    <a:pt x="0"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7" name="Freeform 1329"/>
            <p:cNvSpPr>
              <a:spLocks/>
            </p:cNvSpPr>
            <p:nvPr/>
          </p:nvSpPr>
          <p:spPr bwMode="auto">
            <a:xfrm>
              <a:off x="4574" y="2439"/>
              <a:ext cx="37" cy="15"/>
            </a:xfrm>
            <a:custGeom>
              <a:avLst/>
              <a:gdLst/>
              <a:ahLst/>
              <a:cxnLst>
                <a:cxn ang="0">
                  <a:pos x="4" y="8"/>
                </a:cxn>
                <a:cxn ang="0">
                  <a:pos x="0" y="11"/>
                </a:cxn>
                <a:cxn ang="0">
                  <a:pos x="4" y="15"/>
                </a:cxn>
                <a:cxn ang="0">
                  <a:pos x="8" y="15"/>
                </a:cxn>
                <a:cxn ang="0">
                  <a:pos x="22" y="11"/>
                </a:cxn>
                <a:cxn ang="0">
                  <a:pos x="37" y="8"/>
                </a:cxn>
                <a:cxn ang="0">
                  <a:pos x="37" y="4"/>
                </a:cxn>
                <a:cxn ang="0">
                  <a:pos x="37" y="0"/>
                </a:cxn>
                <a:cxn ang="0">
                  <a:pos x="33" y="0"/>
                </a:cxn>
                <a:cxn ang="0">
                  <a:pos x="18" y="4"/>
                </a:cxn>
                <a:cxn ang="0">
                  <a:pos x="4" y="8"/>
                </a:cxn>
              </a:cxnLst>
              <a:rect l="0" t="0" r="r" b="b"/>
              <a:pathLst>
                <a:path w="37" h="15">
                  <a:moveTo>
                    <a:pt x="4" y="8"/>
                  </a:moveTo>
                  <a:lnTo>
                    <a:pt x="0" y="11"/>
                  </a:lnTo>
                  <a:lnTo>
                    <a:pt x="4" y="15"/>
                  </a:lnTo>
                  <a:lnTo>
                    <a:pt x="8" y="15"/>
                  </a:lnTo>
                  <a:lnTo>
                    <a:pt x="22" y="11"/>
                  </a:lnTo>
                  <a:lnTo>
                    <a:pt x="37" y="8"/>
                  </a:lnTo>
                  <a:lnTo>
                    <a:pt x="37" y="4"/>
                  </a:lnTo>
                  <a:lnTo>
                    <a:pt x="37" y="0"/>
                  </a:lnTo>
                  <a:lnTo>
                    <a:pt x="33" y="0"/>
                  </a:lnTo>
                  <a:lnTo>
                    <a:pt x="18" y="4"/>
                  </a:lnTo>
                  <a:lnTo>
                    <a:pt x="4"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8" name="Freeform 1330"/>
            <p:cNvSpPr>
              <a:spLocks/>
            </p:cNvSpPr>
            <p:nvPr/>
          </p:nvSpPr>
          <p:spPr bwMode="auto">
            <a:xfrm>
              <a:off x="4625" y="2425"/>
              <a:ext cx="36" cy="14"/>
            </a:xfrm>
            <a:custGeom>
              <a:avLst/>
              <a:gdLst/>
              <a:ahLst/>
              <a:cxnLst>
                <a:cxn ang="0">
                  <a:pos x="0" y="7"/>
                </a:cxn>
                <a:cxn ang="0">
                  <a:pos x="0" y="11"/>
                </a:cxn>
                <a:cxn ang="0">
                  <a:pos x="0" y="14"/>
                </a:cxn>
                <a:cxn ang="0">
                  <a:pos x="4" y="14"/>
                </a:cxn>
                <a:cxn ang="0">
                  <a:pos x="33" y="7"/>
                </a:cxn>
                <a:cxn ang="0">
                  <a:pos x="36" y="4"/>
                </a:cxn>
                <a:cxn ang="0">
                  <a:pos x="33" y="0"/>
                </a:cxn>
                <a:cxn ang="0">
                  <a:pos x="29" y="0"/>
                </a:cxn>
                <a:cxn ang="0">
                  <a:pos x="0" y="7"/>
                </a:cxn>
              </a:cxnLst>
              <a:rect l="0" t="0" r="r" b="b"/>
              <a:pathLst>
                <a:path w="36" h="14">
                  <a:moveTo>
                    <a:pt x="0" y="7"/>
                  </a:moveTo>
                  <a:lnTo>
                    <a:pt x="0" y="11"/>
                  </a:lnTo>
                  <a:lnTo>
                    <a:pt x="0" y="14"/>
                  </a:lnTo>
                  <a:lnTo>
                    <a:pt x="4" y="14"/>
                  </a:lnTo>
                  <a:lnTo>
                    <a:pt x="33" y="7"/>
                  </a:lnTo>
                  <a:lnTo>
                    <a:pt x="36" y="4"/>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59" name="Freeform 1331"/>
            <p:cNvSpPr>
              <a:spLocks/>
            </p:cNvSpPr>
            <p:nvPr/>
          </p:nvSpPr>
          <p:spPr bwMode="auto">
            <a:xfrm>
              <a:off x="4672" y="2410"/>
              <a:ext cx="36" cy="15"/>
            </a:xfrm>
            <a:custGeom>
              <a:avLst/>
              <a:gdLst/>
              <a:ahLst/>
              <a:cxnLst>
                <a:cxn ang="0">
                  <a:pos x="4" y="8"/>
                </a:cxn>
                <a:cxn ang="0">
                  <a:pos x="0" y="11"/>
                </a:cxn>
                <a:cxn ang="0">
                  <a:pos x="4" y="15"/>
                </a:cxn>
                <a:cxn ang="0">
                  <a:pos x="7" y="15"/>
                </a:cxn>
                <a:cxn ang="0">
                  <a:pos x="33" y="8"/>
                </a:cxn>
                <a:cxn ang="0">
                  <a:pos x="36" y="4"/>
                </a:cxn>
                <a:cxn ang="0">
                  <a:pos x="33" y="0"/>
                </a:cxn>
                <a:cxn ang="0">
                  <a:pos x="29" y="0"/>
                </a:cxn>
                <a:cxn ang="0">
                  <a:pos x="4" y="8"/>
                </a:cxn>
              </a:cxnLst>
              <a:rect l="0" t="0" r="r" b="b"/>
              <a:pathLst>
                <a:path w="36" h="15">
                  <a:moveTo>
                    <a:pt x="4" y="8"/>
                  </a:moveTo>
                  <a:lnTo>
                    <a:pt x="0" y="11"/>
                  </a:lnTo>
                  <a:lnTo>
                    <a:pt x="4" y="15"/>
                  </a:lnTo>
                  <a:lnTo>
                    <a:pt x="7" y="15"/>
                  </a:lnTo>
                  <a:lnTo>
                    <a:pt x="33" y="8"/>
                  </a:lnTo>
                  <a:lnTo>
                    <a:pt x="36" y="4"/>
                  </a:lnTo>
                  <a:lnTo>
                    <a:pt x="33" y="0"/>
                  </a:lnTo>
                  <a:lnTo>
                    <a:pt x="29" y="0"/>
                  </a:lnTo>
                  <a:lnTo>
                    <a:pt x="4"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0" name="Freeform 1332"/>
            <p:cNvSpPr>
              <a:spLocks/>
            </p:cNvSpPr>
            <p:nvPr/>
          </p:nvSpPr>
          <p:spPr bwMode="auto">
            <a:xfrm>
              <a:off x="4719" y="2392"/>
              <a:ext cx="36" cy="18"/>
            </a:xfrm>
            <a:custGeom>
              <a:avLst/>
              <a:gdLst/>
              <a:ahLst/>
              <a:cxnLst>
                <a:cxn ang="0">
                  <a:pos x="4" y="11"/>
                </a:cxn>
                <a:cxn ang="0">
                  <a:pos x="0" y="15"/>
                </a:cxn>
                <a:cxn ang="0">
                  <a:pos x="4" y="18"/>
                </a:cxn>
                <a:cxn ang="0">
                  <a:pos x="7" y="18"/>
                </a:cxn>
                <a:cxn ang="0">
                  <a:pos x="33" y="8"/>
                </a:cxn>
                <a:cxn ang="0">
                  <a:pos x="36" y="4"/>
                </a:cxn>
                <a:cxn ang="0">
                  <a:pos x="33" y="0"/>
                </a:cxn>
                <a:cxn ang="0">
                  <a:pos x="29" y="0"/>
                </a:cxn>
                <a:cxn ang="0">
                  <a:pos x="4" y="11"/>
                </a:cxn>
              </a:cxnLst>
              <a:rect l="0" t="0" r="r" b="b"/>
              <a:pathLst>
                <a:path w="36" h="18">
                  <a:moveTo>
                    <a:pt x="4" y="11"/>
                  </a:moveTo>
                  <a:lnTo>
                    <a:pt x="0" y="15"/>
                  </a:lnTo>
                  <a:lnTo>
                    <a:pt x="4" y="18"/>
                  </a:lnTo>
                  <a:lnTo>
                    <a:pt x="7" y="18"/>
                  </a:lnTo>
                  <a:lnTo>
                    <a:pt x="33" y="8"/>
                  </a:lnTo>
                  <a:lnTo>
                    <a:pt x="36" y="4"/>
                  </a:lnTo>
                  <a:lnTo>
                    <a:pt x="33" y="0"/>
                  </a:lnTo>
                  <a:lnTo>
                    <a:pt x="29" y="0"/>
                  </a:lnTo>
                  <a:lnTo>
                    <a:pt x="4"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1" name="Freeform 1333"/>
            <p:cNvSpPr>
              <a:spLocks/>
            </p:cNvSpPr>
            <p:nvPr/>
          </p:nvSpPr>
          <p:spPr bwMode="auto">
            <a:xfrm>
              <a:off x="4766" y="2371"/>
              <a:ext cx="36" cy="18"/>
            </a:xfrm>
            <a:custGeom>
              <a:avLst/>
              <a:gdLst/>
              <a:ahLst/>
              <a:cxnLst>
                <a:cxn ang="0">
                  <a:pos x="4" y="11"/>
                </a:cxn>
                <a:cxn ang="0">
                  <a:pos x="0" y="14"/>
                </a:cxn>
                <a:cxn ang="0">
                  <a:pos x="4" y="18"/>
                </a:cxn>
                <a:cxn ang="0">
                  <a:pos x="8" y="18"/>
                </a:cxn>
                <a:cxn ang="0">
                  <a:pos x="15" y="14"/>
                </a:cxn>
                <a:cxn ang="0">
                  <a:pos x="33" y="7"/>
                </a:cxn>
                <a:cxn ang="0">
                  <a:pos x="36" y="3"/>
                </a:cxn>
                <a:cxn ang="0">
                  <a:pos x="33" y="0"/>
                </a:cxn>
                <a:cxn ang="0">
                  <a:pos x="29" y="0"/>
                </a:cxn>
                <a:cxn ang="0">
                  <a:pos x="11" y="7"/>
                </a:cxn>
                <a:cxn ang="0">
                  <a:pos x="4" y="11"/>
                </a:cxn>
              </a:cxnLst>
              <a:rect l="0" t="0" r="r" b="b"/>
              <a:pathLst>
                <a:path w="36" h="18">
                  <a:moveTo>
                    <a:pt x="4" y="11"/>
                  </a:moveTo>
                  <a:lnTo>
                    <a:pt x="0" y="14"/>
                  </a:lnTo>
                  <a:lnTo>
                    <a:pt x="4" y="18"/>
                  </a:lnTo>
                  <a:lnTo>
                    <a:pt x="8" y="18"/>
                  </a:lnTo>
                  <a:lnTo>
                    <a:pt x="15" y="14"/>
                  </a:lnTo>
                  <a:lnTo>
                    <a:pt x="33" y="7"/>
                  </a:lnTo>
                  <a:lnTo>
                    <a:pt x="36" y="3"/>
                  </a:lnTo>
                  <a:lnTo>
                    <a:pt x="33" y="0"/>
                  </a:lnTo>
                  <a:lnTo>
                    <a:pt x="29" y="0"/>
                  </a:lnTo>
                  <a:lnTo>
                    <a:pt x="11" y="7"/>
                  </a:lnTo>
                  <a:lnTo>
                    <a:pt x="4"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2" name="Freeform 1334"/>
            <p:cNvSpPr>
              <a:spLocks/>
            </p:cNvSpPr>
            <p:nvPr/>
          </p:nvSpPr>
          <p:spPr bwMode="auto">
            <a:xfrm>
              <a:off x="4813" y="2345"/>
              <a:ext cx="33" cy="22"/>
            </a:xfrm>
            <a:custGeom>
              <a:avLst/>
              <a:gdLst/>
              <a:ahLst/>
              <a:cxnLst>
                <a:cxn ang="0">
                  <a:pos x="0" y="15"/>
                </a:cxn>
                <a:cxn ang="0">
                  <a:pos x="0" y="18"/>
                </a:cxn>
                <a:cxn ang="0">
                  <a:pos x="0" y="22"/>
                </a:cxn>
                <a:cxn ang="0">
                  <a:pos x="4" y="22"/>
                </a:cxn>
                <a:cxn ang="0">
                  <a:pos x="15" y="15"/>
                </a:cxn>
                <a:cxn ang="0">
                  <a:pos x="29" y="8"/>
                </a:cxn>
                <a:cxn ang="0">
                  <a:pos x="33" y="4"/>
                </a:cxn>
                <a:cxn ang="0">
                  <a:pos x="29" y="0"/>
                </a:cxn>
                <a:cxn ang="0">
                  <a:pos x="26" y="0"/>
                </a:cxn>
                <a:cxn ang="0">
                  <a:pos x="11" y="8"/>
                </a:cxn>
                <a:cxn ang="0">
                  <a:pos x="0" y="15"/>
                </a:cxn>
              </a:cxnLst>
              <a:rect l="0" t="0" r="r" b="b"/>
              <a:pathLst>
                <a:path w="33" h="22">
                  <a:moveTo>
                    <a:pt x="0" y="15"/>
                  </a:moveTo>
                  <a:lnTo>
                    <a:pt x="0" y="18"/>
                  </a:lnTo>
                  <a:lnTo>
                    <a:pt x="0" y="22"/>
                  </a:lnTo>
                  <a:lnTo>
                    <a:pt x="4" y="22"/>
                  </a:lnTo>
                  <a:lnTo>
                    <a:pt x="15" y="15"/>
                  </a:lnTo>
                  <a:lnTo>
                    <a:pt x="29" y="8"/>
                  </a:lnTo>
                  <a:lnTo>
                    <a:pt x="33" y="4"/>
                  </a:lnTo>
                  <a:lnTo>
                    <a:pt x="29" y="0"/>
                  </a:lnTo>
                  <a:lnTo>
                    <a:pt x="26" y="0"/>
                  </a:lnTo>
                  <a:lnTo>
                    <a:pt x="11" y="8"/>
                  </a:lnTo>
                  <a:lnTo>
                    <a:pt x="0"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3" name="Freeform 1335"/>
            <p:cNvSpPr>
              <a:spLocks/>
            </p:cNvSpPr>
            <p:nvPr/>
          </p:nvSpPr>
          <p:spPr bwMode="auto">
            <a:xfrm>
              <a:off x="4857" y="2316"/>
              <a:ext cx="29" cy="26"/>
            </a:xfrm>
            <a:custGeom>
              <a:avLst/>
              <a:gdLst/>
              <a:ahLst/>
              <a:cxnLst>
                <a:cxn ang="0">
                  <a:pos x="0" y="18"/>
                </a:cxn>
                <a:cxn ang="0">
                  <a:pos x="0" y="22"/>
                </a:cxn>
                <a:cxn ang="0">
                  <a:pos x="0" y="26"/>
                </a:cxn>
                <a:cxn ang="0">
                  <a:pos x="3" y="26"/>
                </a:cxn>
                <a:cxn ang="0">
                  <a:pos x="14" y="18"/>
                </a:cxn>
                <a:cxn ang="0">
                  <a:pos x="29" y="8"/>
                </a:cxn>
                <a:cxn ang="0">
                  <a:pos x="29" y="4"/>
                </a:cxn>
                <a:cxn ang="0">
                  <a:pos x="29" y="0"/>
                </a:cxn>
                <a:cxn ang="0">
                  <a:pos x="25" y="0"/>
                </a:cxn>
                <a:cxn ang="0">
                  <a:pos x="11" y="11"/>
                </a:cxn>
                <a:cxn ang="0">
                  <a:pos x="0" y="18"/>
                </a:cxn>
              </a:cxnLst>
              <a:rect l="0" t="0" r="r" b="b"/>
              <a:pathLst>
                <a:path w="29" h="26">
                  <a:moveTo>
                    <a:pt x="0" y="18"/>
                  </a:moveTo>
                  <a:lnTo>
                    <a:pt x="0" y="22"/>
                  </a:lnTo>
                  <a:lnTo>
                    <a:pt x="0" y="26"/>
                  </a:lnTo>
                  <a:lnTo>
                    <a:pt x="3" y="26"/>
                  </a:lnTo>
                  <a:lnTo>
                    <a:pt x="14" y="18"/>
                  </a:lnTo>
                  <a:lnTo>
                    <a:pt x="29" y="8"/>
                  </a:lnTo>
                  <a:lnTo>
                    <a:pt x="29" y="4"/>
                  </a:lnTo>
                  <a:lnTo>
                    <a:pt x="29" y="0"/>
                  </a:lnTo>
                  <a:lnTo>
                    <a:pt x="25" y="0"/>
                  </a:lnTo>
                  <a:lnTo>
                    <a:pt x="11" y="11"/>
                  </a:lnTo>
                  <a:lnTo>
                    <a:pt x="0"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4" name="Freeform 1336"/>
            <p:cNvSpPr>
              <a:spLocks/>
            </p:cNvSpPr>
            <p:nvPr/>
          </p:nvSpPr>
          <p:spPr bwMode="auto">
            <a:xfrm>
              <a:off x="4897" y="2280"/>
              <a:ext cx="25" cy="29"/>
            </a:xfrm>
            <a:custGeom>
              <a:avLst/>
              <a:gdLst/>
              <a:ahLst/>
              <a:cxnLst>
                <a:cxn ang="0">
                  <a:pos x="0" y="22"/>
                </a:cxn>
                <a:cxn ang="0">
                  <a:pos x="0" y="25"/>
                </a:cxn>
                <a:cxn ang="0">
                  <a:pos x="0" y="29"/>
                </a:cxn>
                <a:cxn ang="0">
                  <a:pos x="3" y="29"/>
                </a:cxn>
                <a:cxn ang="0">
                  <a:pos x="7" y="25"/>
                </a:cxn>
                <a:cxn ang="0">
                  <a:pos x="21" y="7"/>
                </a:cxn>
                <a:cxn ang="0">
                  <a:pos x="25" y="4"/>
                </a:cxn>
                <a:cxn ang="0">
                  <a:pos x="21" y="0"/>
                </a:cxn>
                <a:cxn ang="0">
                  <a:pos x="18" y="0"/>
                </a:cxn>
                <a:cxn ang="0">
                  <a:pos x="3" y="18"/>
                </a:cxn>
                <a:cxn ang="0">
                  <a:pos x="0" y="22"/>
                </a:cxn>
              </a:cxnLst>
              <a:rect l="0" t="0" r="r" b="b"/>
              <a:pathLst>
                <a:path w="25" h="29">
                  <a:moveTo>
                    <a:pt x="0" y="22"/>
                  </a:moveTo>
                  <a:lnTo>
                    <a:pt x="0" y="25"/>
                  </a:lnTo>
                  <a:lnTo>
                    <a:pt x="0" y="29"/>
                  </a:lnTo>
                  <a:lnTo>
                    <a:pt x="3" y="29"/>
                  </a:lnTo>
                  <a:lnTo>
                    <a:pt x="7" y="25"/>
                  </a:lnTo>
                  <a:lnTo>
                    <a:pt x="21" y="7"/>
                  </a:lnTo>
                  <a:lnTo>
                    <a:pt x="25" y="4"/>
                  </a:lnTo>
                  <a:lnTo>
                    <a:pt x="21" y="0"/>
                  </a:lnTo>
                  <a:lnTo>
                    <a:pt x="18" y="0"/>
                  </a:lnTo>
                  <a:lnTo>
                    <a:pt x="3" y="18"/>
                  </a:lnTo>
                  <a:lnTo>
                    <a:pt x="0"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5" name="Freeform 1337"/>
            <p:cNvSpPr>
              <a:spLocks/>
            </p:cNvSpPr>
            <p:nvPr/>
          </p:nvSpPr>
          <p:spPr bwMode="auto">
            <a:xfrm>
              <a:off x="4926" y="2233"/>
              <a:ext cx="18" cy="33"/>
            </a:xfrm>
            <a:custGeom>
              <a:avLst/>
              <a:gdLst/>
              <a:ahLst/>
              <a:cxnLst>
                <a:cxn ang="0">
                  <a:pos x="0" y="29"/>
                </a:cxn>
                <a:cxn ang="0">
                  <a:pos x="0" y="33"/>
                </a:cxn>
                <a:cxn ang="0">
                  <a:pos x="3" y="33"/>
                </a:cxn>
                <a:cxn ang="0">
                  <a:pos x="7" y="29"/>
                </a:cxn>
                <a:cxn ang="0">
                  <a:pos x="18" y="11"/>
                </a:cxn>
                <a:cxn ang="0">
                  <a:pos x="18" y="4"/>
                </a:cxn>
                <a:cxn ang="0">
                  <a:pos x="14" y="0"/>
                </a:cxn>
                <a:cxn ang="0">
                  <a:pos x="10" y="0"/>
                </a:cxn>
                <a:cxn ang="0">
                  <a:pos x="10" y="4"/>
                </a:cxn>
                <a:cxn ang="0">
                  <a:pos x="10" y="11"/>
                </a:cxn>
                <a:cxn ang="0">
                  <a:pos x="0" y="29"/>
                </a:cxn>
              </a:cxnLst>
              <a:rect l="0" t="0" r="r" b="b"/>
              <a:pathLst>
                <a:path w="18" h="33">
                  <a:moveTo>
                    <a:pt x="0" y="29"/>
                  </a:moveTo>
                  <a:lnTo>
                    <a:pt x="0" y="33"/>
                  </a:lnTo>
                  <a:lnTo>
                    <a:pt x="3" y="33"/>
                  </a:lnTo>
                  <a:lnTo>
                    <a:pt x="7" y="29"/>
                  </a:lnTo>
                  <a:lnTo>
                    <a:pt x="18" y="11"/>
                  </a:lnTo>
                  <a:lnTo>
                    <a:pt x="18" y="4"/>
                  </a:lnTo>
                  <a:lnTo>
                    <a:pt x="14" y="0"/>
                  </a:lnTo>
                  <a:lnTo>
                    <a:pt x="10" y="0"/>
                  </a:lnTo>
                  <a:lnTo>
                    <a:pt x="10" y="4"/>
                  </a:lnTo>
                  <a:lnTo>
                    <a:pt x="10" y="11"/>
                  </a:lnTo>
                  <a:lnTo>
                    <a:pt x="0"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6" name="Freeform 1338"/>
            <p:cNvSpPr>
              <a:spLocks/>
            </p:cNvSpPr>
            <p:nvPr/>
          </p:nvSpPr>
          <p:spPr bwMode="auto">
            <a:xfrm>
              <a:off x="4936" y="2182"/>
              <a:ext cx="11" cy="37"/>
            </a:xfrm>
            <a:custGeom>
              <a:avLst/>
              <a:gdLst/>
              <a:ahLst/>
              <a:cxnLst>
                <a:cxn ang="0">
                  <a:pos x="4" y="33"/>
                </a:cxn>
                <a:cxn ang="0">
                  <a:pos x="4" y="37"/>
                </a:cxn>
                <a:cxn ang="0">
                  <a:pos x="8" y="37"/>
                </a:cxn>
                <a:cxn ang="0">
                  <a:pos x="11" y="33"/>
                </a:cxn>
                <a:cxn ang="0">
                  <a:pos x="11" y="29"/>
                </a:cxn>
                <a:cxn ang="0">
                  <a:pos x="8" y="4"/>
                </a:cxn>
                <a:cxn ang="0">
                  <a:pos x="4" y="0"/>
                </a:cxn>
                <a:cxn ang="0">
                  <a:pos x="0" y="0"/>
                </a:cxn>
                <a:cxn ang="0">
                  <a:pos x="0" y="4"/>
                </a:cxn>
                <a:cxn ang="0">
                  <a:pos x="4" y="29"/>
                </a:cxn>
                <a:cxn ang="0">
                  <a:pos x="4" y="33"/>
                </a:cxn>
              </a:cxnLst>
              <a:rect l="0" t="0" r="r" b="b"/>
              <a:pathLst>
                <a:path w="11" h="37">
                  <a:moveTo>
                    <a:pt x="4" y="33"/>
                  </a:moveTo>
                  <a:lnTo>
                    <a:pt x="4" y="37"/>
                  </a:lnTo>
                  <a:lnTo>
                    <a:pt x="8" y="37"/>
                  </a:lnTo>
                  <a:lnTo>
                    <a:pt x="11" y="33"/>
                  </a:lnTo>
                  <a:lnTo>
                    <a:pt x="11" y="29"/>
                  </a:lnTo>
                  <a:lnTo>
                    <a:pt x="8" y="4"/>
                  </a:lnTo>
                  <a:lnTo>
                    <a:pt x="4" y="0"/>
                  </a:lnTo>
                  <a:lnTo>
                    <a:pt x="0" y="0"/>
                  </a:lnTo>
                  <a:lnTo>
                    <a:pt x="0" y="4"/>
                  </a:lnTo>
                  <a:lnTo>
                    <a:pt x="4" y="29"/>
                  </a:lnTo>
                  <a:lnTo>
                    <a:pt x="4" y="3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7" name="Freeform 1339"/>
            <p:cNvSpPr>
              <a:spLocks/>
            </p:cNvSpPr>
            <p:nvPr/>
          </p:nvSpPr>
          <p:spPr bwMode="auto">
            <a:xfrm>
              <a:off x="4915" y="2139"/>
              <a:ext cx="21" cy="33"/>
            </a:xfrm>
            <a:custGeom>
              <a:avLst/>
              <a:gdLst/>
              <a:ahLst/>
              <a:cxnLst>
                <a:cxn ang="0">
                  <a:pos x="14" y="29"/>
                </a:cxn>
                <a:cxn ang="0">
                  <a:pos x="14" y="33"/>
                </a:cxn>
                <a:cxn ang="0">
                  <a:pos x="18" y="33"/>
                </a:cxn>
                <a:cxn ang="0">
                  <a:pos x="21" y="29"/>
                </a:cxn>
                <a:cxn ang="0">
                  <a:pos x="14" y="11"/>
                </a:cxn>
                <a:cxn ang="0">
                  <a:pos x="11" y="7"/>
                </a:cxn>
                <a:cxn ang="0">
                  <a:pos x="3" y="0"/>
                </a:cxn>
                <a:cxn ang="0">
                  <a:pos x="0" y="0"/>
                </a:cxn>
                <a:cxn ang="0">
                  <a:pos x="0" y="4"/>
                </a:cxn>
                <a:cxn ang="0">
                  <a:pos x="0" y="7"/>
                </a:cxn>
                <a:cxn ang="0">
                  <a:pos x="7" y="14"/>
                </a:cxn>
                <a:cxn ang="0">
                  <a:pos x="11" y="11"/>
                </a:cxn>
                <a:cxn ang="0">
                  <a:pos x="7" y="11"/>
                </a:cxn>
                <a:cxn ang="0">
                  <a:pos x="14" y="29"/>
                </a:cxn>
              </a:cxnLst>
              <a:rect l="0" t="0" r="r" b="b"/>
              <a:pathLst>
                <a:path w="21" h="33">
                  <a:moveTo>
                    <a:pt x="14" y="29"/>
                  </a:moveTo>
                  <a:lnTo>
                    <a:pt x="14" y="33"/>
                  </a:lnTo>
                  <a:lnTo>
                    <a:pt x="18" y="33"/>
                  </a:lnTo>
                  <a:lnTo>
                    <a:pt x="21" y="29"/>
                  </a:lnTo>
                  <a:lnTo>
                    <a:pt x="14" y="11"/>
                  </a:lnTo>
                  <a:lnTo>
                    <a:pt x="11" y="7"/>
                  </a:lnTo>
                  <a:lnTo>
                    <a:pt x="3" y="0"/>
                  </a:lnTo>
                  <a:lnTo>
                    <a:pt x="0" y="0"/>
                  </a:lnTo>
                  <a:lnTo>
                    <a:pt x="0" y="4"/>
                  </a:lnTo>
                  <a:lnTo>
                    <a:pt x="0" y="7"/>
                  </a:lnTo>
                  <a:lnTo>
                    <a:pt x="7" y="14"/>
                  </a:lnTo>
                  <a:lnTo>
                    <a:pt x="11" y="11"/>
                  </a:lnTo>
                  <a:lnTo>
                    <a:pt x="7" y="11"/>
                  </a:lnTo>
                  <a:lnTo>
                    <a:pt x="14"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8" name="Freeform 1340"/>
            <p:cNvSpPr>
              <a:spLocks/>
            </p:cNvSpPr>
            <p:nvPr/>
          </p:nvSpPr>
          <p:spPr bwMode="auto">
            <a:xfrm>
              <a:off x="4879" y="2103"/>
              <a:ext cx="28" cy="25"/>
            </a:xfrm>
            <a:custGeom>
              <a:avLst/>
              <a:gdLst/>
              <a:ahLst/>
              <a:cxnLst>
                <a:cxn ang="0">
                  <a:pos x="21" y="25"/>
                </a:cxn>
                <a:cxn ang="0">
                  <a:pos x="25" y="25"/>
                </a:cxn>
                <a:cxn ang="0">
                  <a:pos x="28" y="21"/>
                </a:cxn>
                <a:cxn ang="0">
                  <a:pos x="25" y="18"/>
                </a:cxn>
                <a:cxn ang="0">
                  <a:pos x="25" y="14"/>
                </a:cxn>
                <a:cxn ang="0">
                  <a:pos x="7" y="0"/>
                </a:cxn>
                <a:cxn ang="0">
                  <a:pos x="3" y="0"/>
                </a:cxn>
                <a:cxn ang="0">
                  <a:pos x="0" y="3"/>
                </a:cxn>
                <a:cxn ang="0">
                  <a:pos x="3" y="7"/>
                </a:cxn>
                <a:cxn ang="0">
                  <a:pos x="21" y="21"/>
                </a:cxn>
                <a:cxn ang="0">
                  <a:pos x="21" y="25"/>
                </a:cxn>
              </a:cxnLst>
              <a:rect l="0" t="0" r="r" b="b"/>
              <a:pathLst>
                <a:path w="28" h="25">
                  <a:moveTo>
                    <a:pt x="21" y="25"/>
                  </a:moveTo>
                  <a:lnTo>
                    <a:pt x="25" y="25"/>
                  </a:lnTo>
                  <a:lnTo>
                    <a:pt x="28" y="21"/>
                  </a:lnTo>
                  <a:lnTo>
                    <a:pt x="25" y="18"/>
                  </a:lnTo>
                  <a:lnTo>
                    <a:pt x="25" y="14"/>
                  </a:lnTo>
                  <a:lnTo>
                    <a:pt x="7" y="0"/>
                  </a:lnTo>
                  <a:lnTo>
                    <a:pt x="3" y="0"/>
                  </a:lnTo>
                  <a:lnTo>
                    <a:pt x="0" y="3"/>
                  </a:lnTo>
                  <a:lnTo>
                    <a:pt x="3" y="7"/>
                  </a:lnTo>
                  <a:lnTo>
                    <a:pt x="21" y="21"/>
                  </a:lnTo>
                  <a:lnTo>
                    <a:pt x="21"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69" name="Freeform 1341"/>
            <p:cNvSpPr>
              <a:spLocks/>
            </p:cNvSpPr>
            <p:nvPr/>
          </p:nvSpPr>
          <p:spPr bwMode="auto">
            <a:xfrm>
              <a:off x="4839" y="2074"/>
              <a:ext cx="29" cy="21"/>
            </a:xfrm>
            <a:custGeom>
              <a:avLst/>
              <a:gdLst/>
              <a:ahLst/>
              <a:cxnLst>
                <a:cxn ang="0">
                  <a:pos x="25" y="21"/>
                </a:cxn>
                <a:cxn ang="0">
                  <a:pos x="29" y="21"/>
                </a:cxn>
                <a:cxn ang="0">
                  <a:pos x="29" y="18"/>
                </a:cxn>
                <a:cxn ang="0">
                  <a:pos x="29" y="14"/>
                </a:cxn>
                <a:cxn ang="0">
                  <a:pos x="3" y="0"/>
                </a:cxn>
                <a:cxn ang="0">
                  <a:pos x="0" y="0"/>
                </a:cxn>
                <a:cxn ang="0">
                  <a:pos x="0" y="3"/>
                </a:cxn>
                <a:cxn ang="0">
                  <a:pos x="0" y="7"/>
                </a:cxn>
                <a:cxn ang="0">
                  <a:pos x="25" y="21"/>
                </a:cxn>
              </a:cxnLst>
              <a:rect l="0" t="0" r="r" b="b"/>
              <a:pathLst>
                <a:path w="29" h="21">
                  <a:moveTo>
                    <a:pt x="25" y="21"/>
                  </a:moveTo>
                  <a:lnTo>
                    <a:pt x="29" y="21"/>
                  </a:lnTo>
                  <a:lnTo>
                    <a:pt x="29" y="18"/>
                  </a:lnTo>
                  <a:lnTo>
                    <a:pt x="29" y="14"/>
                  </a:lnTo>
                  <a:lnTo>
                    <a:pt x="3" y="0"/>
                  </a:lnTo>
                  <a:lnTo>
                    <a:pt x="0" y="0"/>
                  </a:lnTo>
                  <a:lnTo>
                    <a:pt x="0" y="3"/>
                  </a:lnTo>
                  <a:lnTo>
                    <a:pt x="0" y="7"/>
                  </a:lnTo>
                  <a:lnTo>
                    <a:pt x="25" y="2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0" name="Freeform 1342"/>
            <p:cNvSpPr>
              <a:spLocks/>
            </p:cNvSpPr>
            <p:nvPr/>
          </p:nvSpPr>
          <p:spPr bwMode="auto">
            <a:xfrm>
              <a:off x="4795" y="2048"/>
              <a:ext cx="33" cy="19"/>
            </a:xfrm>
            <a:custGeom>
              <a:avLst/>
              <a:gdLst/>
              <a:ahLst/>
              <a:cxnLst>
                <a:cxn ang="0">
                  <a:pos x="26" y="19"/>
                </a:cxn>
                <a:cxn ang="0">
                  <a:pos x="29" y="19"/>
                </a:cxn>
                <a:cxn ang="0">
                  <a:pos x="33" y="15"/>
                </a:cxn>
                <a:cxn ang="0">
                  <a:pos x="29" y="11"/>
                </a:cxn>
                <a:cxn ang="0">
                  <a:pos x="4" y="0"/>
                </a:cxn>
                <a:cxn ang="0">
                  <a:pos x="0" y="0"/>
                </a:cxn>
                <a:cxn ang="0">
                  <a:pos x="0" y="4"/>
                </a:cxn>
                <a:cxn ang="0">
                  <a:pos x="0" y="8"/>
                </a:cxn>
                <a:cxn ang="0">
                  <a:pos x="26" y="19"/>
                </a:cxn>
              </a:cxnLst>
              <a:rect l="0" t="0" r="r" b="b"/>
              <a:pathLst>
                <a:path w="33" h="19">
                  <a:moveTo>
                    <a:pt x="26" y="19"/>
                  </a:moveTo>
                  <a:lnTo>
                    <a:pt x="29" y="19"/>
                  </a:lnTo>
                  <a:lnTo>
                    <a:pt x="33" y="15"/>
                  </a:lnTo>
                  <a:lnTo>
                    <a:pt x="29" y="11"/>
                  </a:lnTo>
                  <a:lnTo>
                    <a:pt x="4" y="0"/>
                  </a:lnTo>
                  <a:lnTo>
                    <a:pt x="0" y="0"/>
                  </a:lnTo>
                  <a:lnTo>
                    <a:pt x="0" y="4"/>
                  </a:lnTo>
                  <a:lnTo>
                    <a:pt x="0" y="8"/>
                  </a:lnTo>
                  <a:lnTo>
                    <a:pt x="26" y="1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1" name="Freeform 1343"/>
            <p:cNvSpPr>
              <a:spLocks/>
            </p:cNvSpPr>
            <p:nvPr/>
          </p:nvSpPr>
          <p:spPr bwMode="auto">
            <a:xfrm>
              <a:off x="4748" y="2027"/>
              <a:ext cx="33" cy="18"/>
            </a:xfrm>
            <a:custGeom>
              <a:avLst/>
              <a:gdLst/>
              <a:ahLst/>
              <a:cxnLst>
                <a:cxn ang="0">
                  <a:pos x="29" y="18"/>
                </a:cxn>
                <a:cxn ang="0">
                  <a:pos x="33" y="18"/>
                </a:cxn>
                <a:cxn ang="0">
                  <a:pos x="33" y="14"/>
                </a:cxn>
                <a:cxn ang="0">
                  <a:pos x="33" y="11"/>
                </a:cxn>
                <a:cxn ang="0">
                  <a:pos x="4" y="0"/>
                </a:cxn>
                <a:cxn ang="0">
                  <a:pos x="0" y="0"/>
                </a:cxn>
                <a:cxn ang="0">
                  <a:pos x="0" y="3"/>
                </a:cxn>
                <a:cxn ang="0">
                  <a:pos x="0" y="7"/>
                </a:cxn>
                <a:cxn ang="0">
                  <a:pos x="29" y="18"/>
                </a:cxn>
              </a:cxnLst>
              <a:rect l="0" t="0" r="r" b="b"/>
              <a:pathLst>
                <a:path w="33" h="18">
                  <a:moveTo>
                    <a:pt x="29" y="18"/>
                  </a:moveTo>
                  <a:lnTo>
                    <a:pt x="33" y="18"/>
                  </a:lnTo>
                  <a:lnTo>
                    <a:pt x="33" y="14"/>
                  </a:lnTo>
                  <a:lnTo>
                    <a:pt x="33" y="11"/>
                  </a:lnTo>
                  <a:lnTo>
                    <a:pt x="4" y="0"/>
                  </a:lnTo>
                  <a:lnTo>
                    <a:pt x="0" y="0"/>
                  </a:lnTo>
                  <a:lnTo>
                    <a:pt x="0" y="3"/>
                  </a:lnTo>
                  <a:lnTo>
                    <a:pt x="0"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2" name="Freeform 1344"/>
            <p:cNvSpPr>
              <a:spLocks/>
            </p:cNvSpPr>
            <p:nvPr/>
          </p:nvSpPr>
          <p:spPr bwMode="auto">
            <a:xfrm>
              <a:off x="4701" y="2009"/>
              <a:ext cx="33" cy="18"/>
            </a:xfrm>
            <a:custGeom>
              <a:avLst/>
              <a:gdLst/>
              <a:ahLst/>
              <a:cxnLst>
                <a:cxn ang="0">
                  <a:pos x="29" y="18"/>
                </a:cxn>
                <a:cxn ang="0">
                  <a:pos x="33" y="18"/>
                </a:cxn>
                <a:cxn ang="0">
                  <a:pos x="33" y="14"/>
                </a:cxn>
                <a:cxn ang="0">
                  <a:pos x="33" y="10"/>
                </a:cxn>
                <a:cxn ang="0">
                  <a:pos x="25" y="7"/>
                </a:cxn>
                <a:cxn ang="0">
                  <a:pos x="4" y="0"/>
                </a:cxn>
                <a:cxn ang="0">
                  <a:pos x="0" y="0"/>
                </a:cxn>
                <a:cxn ang="0">
                  <a:pos x="0" y="3"/>
                </a:cxn>
                <a:cxn ang="0">
                  <a:pos x="0" y="7"/>
                </a:cxn>
                <a:cxn ang="0">
                  <a:pos x="22" y="14"/>
                </a:cxn>
                <a:cxn ang="0">
                  <a:pos x="29" y="18"/>
                </a:cxn>
              </a:cxnLst>
              <a:rect l="0" t="0" r="r" b="b"/>
              <a:pathLst>
                <a:path w="33" h="18">
                  <a:moveTo>
                    <a:pt x="29" y="18"/>
                  </a:moveTo>
                  <a:lnTo>
                    <a:pt x="33" y="18"/>
                  </a:lnTo>
                  <a:lnTo>
                    <a:pt x="33" y="14"/>
                  </a:lnTo>
                  <a:lnTo>
                    <a:pt x="33" y="10"/>
                  </a:lnTo>
                  <a:lnTo>
                    <a:pt x="25" y="7"/>
                  </a:lnTo>
                  <a:lnTo>
                    <a:pt x="4" y="0"/>
                  </a:lnTo>
                  <a:lnTo>
                    <a:pt x="0" y="0"/>
                  </a:lnTo>
                  <a:lnTo>
                    <a:pt x="0" y="3"/>
                  </a:lnTo>
                  <a:lnTo>
                    <a:pt x="0" y="7"/>
                  </a:lnTo>
                  <a:lnTo>
                    <a:pt x="22" y="14"/>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3" name="Freeform 1345"/>
            <p:cNvSpPr>
              <a:spLocks/>
            </p:cNvSpPr>
            <p:nvPr/>
          </p:nvSpPr>
          <p:spPr bwMode="auto">
            <a:xfrm>
              <a:off x="4654" y="1990"/>
              <a:ext cx="33" cy="19"/>
            </a:xfrm>
            <a:custGeom>
              <a:avLst/>
              <a:gdLst/>
              <a:ahLst/>
              <a:cxnLst>
                <a:cxn ang="0">
                  <a:pos x="29" y="19"/>
                </a:cxn>
                <a:cxn ang="0">
                  <a:pos x="33" y="19"/>
                </a:cxn>
                <a:cxn ang="0">
                  <a:pos x="33" y="15"/>
                </a:cxn>
                <a:cxn ang="0">
                  <a:pos x="33" y="11"/>
                </a:cxn>
                <a:cxn ang="0">
                  <a:pos x="11" y="4"/>
                </a:cxn>
                <a:cxn ang="0">
                  <a:pos x="4" y="0"/>
                </a:cxn>
                <a:cxn ang="0">
                  <a:pos x="0" y="0"/>
                </a:cxn>
                <a:cxn ang="0">
                  <a:pos x="0" y="4"/>
                </a:cxn>
                <a:cxn ang="0">
                  <a:pos x="0" y="8"/>
                </a:cxn>
                <a:cxn ang="0">
                  <a:pos x="7" y="11"/>
                </a:cxn>
                <a:cxn ang="0">
                  <a:pos x="29" y="19"/>
                </a:cxn>
              </a:cxnLst>
              <a:rect l="0" t="0" r="r" b="b"/>
              <a:pathLst>
                <a:path w="33" h="19">
                  <a:moveTo>
                    <a:pt x="29" y="19"/>
                  </a:moveTo>
                  <a:lnTo>
                    <a:pt x="33" y="19"/>
                  </a:lnTo>
                  <a:lnTo>
                    <a:pt x="33" y="15"/>
                  </a:lnTo>
                  <a:lnTo>
                    <a:pt x="33" y="11"/>
                  </a:lnTo>
                  <a:lnTo>
                    <a:pt x="11" y="4"/>
                  </a:lnTo>
                  <a:lnTo>
                    <a:pt x="4" y="0"/>
                  </a:lnTo>
                  <a:lnTo>
                    <a:pt x="0" y="0"/>
                  </a:lnTo>
                  <a:lnTo>
                    <a:pt x="0" y="4"/>
                  </a:lnTo>
                  <a:lnTo>
                    <a:pt x="0" y="8"/>
                  </a:lnTo>
                  <a:lnTo>
                    <a:pt x="7" y="11"/>
                  </a:lnTo>
                  <a:lnTo>
                    <a:pt x="29" y="1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4" name="Freeform 1346"/>
            <p:cNvSpPr>
              <a:spLocks/>
            </p:cNvSpPr>
            <p:nvPr/>
          </p:nvSpPr>
          <p:spPr bwMode="auto">
            <a:xfrm>
              <a:off x="4603" y="1976"/>
              <a:ext cx="37" cy="18"/>
            </a:xfrm>
            <a:custGeom>
              <a:avLst/>
              <a:gdLst/>
              <a:ahLst/>
              <a:cxnLst>
                <a:cxn ang="0">
                  <a:pos x="29" y="18"/>
                </a:cxn>
                <a:cxn ang="0">
                  <a:pos x="33" y="18"/>
                </a:cxn>
                <a:cxn ang="0">
                  <a:pos x="37" y="14"/>
                </a:cxn>
                <a:cxn ang="0">
                  <a:pos x="33" y="11"/>
                </a:cxn>
                <a:cxn ang="0">
                  <a:pos x="8" y="0"/>
                </a:cxn>
                <a:cxn ang="0">
                  <a:pos x="4" y="0"/>
                </a:cxn>
                <a:cxn ang="0">
                  <a:pos x="0" y="4"/>
                </a:cxn>
                <a:cxn ang="0">
                  <a:pos x="4" y="7"/>
                </a:cxn>
                <a:cxn ang="0">
                  <a:pos x="29" y="18"/>
                </a:cxn>
              </a:cxnLst>
              <a:rect l="0" t="0" r="r" b="b"/>
              <a:pathLst>
                <a:path w="37" h="18">
                  <a:moveTo>
                    <a:pt x="29" y="18"/>
                  </a:moveTo>
                  <a:lnTo>
                    <a:pt x="33" y="18"/>
                  </a:lnTo>
                  <a:lnTo>
                    <a:pt x="37" y="14"/>
                  </a:lnTo>
                  <a:lnTo>
                    <a:pt x="33" y="11"/>
                  </a:lnTo>
                  <a:lnTo>
                    <a:pt x="8" y="0"/>
                  </a:lnTo>
                  <a:lnTo>
                    <a:pt x="4" y="0"/>
                  </a:lnTo>
                  <a:lnTo>
                    <a:pt x="0" y="4"/>
                  </a:lnTo>
                  <a:lnTo>
                    <a:pt x="4"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5" name="Freeform 1347"/>
            <p:cNvSpPr>
              <a:spLocks/>
            </p:cNvSpPr>
            <p:nvPr/>
          </p:nvSpPr>
          <p:spPr bwMode="auto">
            <a:xfrm>
              <a:off x="4556" y="1965"/>
              <a:ext cx="33" cy="15"/>
            </a:xfrm>
            <a:custGeom>
              <a:avLst/>
              <a:gdLst/>
              <a:ahLst/>
              <a:cxnLst>
                <a:cxn ang="0">
                  <a:pos x="29" y="15"/>
                </a:cxn>
                <a:cxn ang="0">
                  <a:pos x="33" y="15"/>
                </a:cxn>
                <a:cxn ang="0">
                  <a:pos x="33" y="11"/>
                </a:cxn>
                <a:cxn ang="0">
                  <a:pos x="33" y="7"/>
                </a:cxn>
                <a:cxn ang="0">
                  <a:pos x="4" y="0"/>
                </a:cxn>
                <a:cxn ang="0">
                  <a:pos x="0" y="0"/>
                </a:cxn>
                <a:cxn ang="0">
                  <a:pos x="0" y="4"/>
                </a:cxn>
                <a:cxn ang="0">
                  <a:pos x="0" y="7"/>
                </a:cxn>
                <a:cxn ang="0">
                  <a:pos x="29" y="15"/>
                </a:cxn>
              </a:cxnLst>
              <a:rect l="0" t="0" r="r" b="b"/>
              <a:pathLst>
                <a:path w="33" h="15">
                  <a:moveTo>
                    <a:pt x="29" y="15"/>
                  </a:moveTo>
                  <a:lnTo>
                    <a:pt x="33" y="15"/>
                  </a:lnTo>
                  <a:lnTo>
                    <a:pt x="33" y="11"/>
                  </a:lnTo>
                  <a:lnTo>
                    <a:pt x="33" y="7"/>
                  </a:lnTo>
                  <a:lnTo>
                    <a:pt x="4" y="0"/>
                  </a:lnTo>
                  <a:lnTo>
                    <a:pt x="0" y="0"/>
                  </a:lnTo>
                  <a:lnTo>
                    <a:pt x="0" y="4"/>
                  </a:lnTo>
                  <a:lnTo>
                    <a:pt x="0" y="7"/>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6" name="Freeform 1348"/>
            <p:cNvSpPr>
              <a:spLocks/>
            </p:cNvSpPr>
            <p:nvPr/>
          </p:nvSpPr>
          <p:spPr bwMode="auto">
            <a:xfrm>
              <a:off x="4506" y="1954"/>
              <a:ext cx="36" cy="15"/>
            </a:xfrm>
            <a:custGeom>
              <a:avLst/>
              <a:gdLst/>
              <a:ahLst/>
              <a:cxnLst>
                <a:cxn ang="0">
                  <a:pos x="29" y="15"/>
                </a:cxn>
                <a:cxn ang="0">
                  <a:pos x="32" y="15"/>
                </a:cxn>
                <a:cxn ang="0">
                  <a:pos x="36" y="11"/>
                </a:cxn>
                <a:cxn ang="0">
                  <a:pos x="32" y="8"/>
                </a:cxn>
                <a:cxn ang="0">
                  <a:pos x="14" y="0"/>
                </a:cxn>
                <a:cxn ang="0">
                  <a:pos x="3" y="0"/>
                </a:cxn>
                <a:cxn ang="0">
                  <a:pos x="0" y="0"/>
                </a:cxn>
                <a:cxn ang="0">
                  <a:pos x="0" y="4"/>
                </a:cxn>
                <a:cxn ang="0">
                  <a:pos x="0" y="8"/>
                </a:cxn>
                <a:cxn ang="0">
                  <a:pos x="10" y="8"/>
                </a:cxn>
                <a:cxn ang="0">
                  <a:pos x="29" y="15"/>
                </a:cxn>
              </a:cxnLst>
              <a:rect l="0" t="0" r="r" b="b"/>
              <a:pathLst>
                <a:path w="36" h="15">
                  <a:moveTo>
                    <a:pt x="29" y="15"/>
                  </a:moveTo>
                  <a:lnTo>
                    <a:pt x="32" y="15"/>
                  </a:lnTo>
                  <a:lnTo>
                    <a:pt x="36" y="11"/>
                  </a:lnTo>
                  <a:lnTo>
                    <a:pt x="32" y="8"/>
                  </a:lnTo>
                  <a:lnTo>
                    <a:pt x="14" y="0"/>
                  </a:lnTo>
                  <a:lnTo>
                    <a:pt x="3" y="0"/>
                  </a:lnTo>
                  <a:lnTo>
                    <a:pt x="0" y="0"/>
                  </a:lnTo>
                  <a:lnTo>
                    <a:pt x="0" y="4"/>
                  </a:lnTo>
                  <a:lnTo>
                    <a:pt x="0" y="8"/>
                  </a:lnTo>
                  <a:lnTo>
                    <a:pt x="10" y="8"/>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7" name="Freeform 1349"/>
            <p:cNvSpPr>
              <a:spLocks/>
            </p:cNvSpPr>
            <p:nvPr/>
          </p:nvSpPr>
          <p:spPr bwMode="auto">
            <a:xfrm>
              <a:off x="4455" y="1943"/>
              <a:ext cx="36" cy="15"/>
            </a:xfrm>
            <a:custGeom>
              <a:avLst/>
              <a:gdLst/>
              <a:ahLst/>
              <a:cxnLst>
                <a:cxn ang="0">
                  <a:pos x="32" y="15"/>
                </a:cxn>
                <a:cxn ang="0">
                  <a:pos x="36" y="15"/>
                </a:cxn>
                <a:cxn ang="0">
                  <a:pos x="36" y="11"/>
                </a:cxn>
                <a:cxn ang="0">
                  <a:pos x="36" y="8"/>
                </a:cxn>
                <a:cxn ang="0">
                  <a:pos x="7" y="0"/>
                </a:cxn>
                <a:cxn ang="0">
                  <a:pos x="4" y="0"/>
                </a:cxn>
                <a:cxn ang="0">
                  <a:pos x="0" y="4"/>
                </a:cxn>
                <a:cxn ang="0">
                  <a:pos x="4" y="8"/>
                </a:cxn>
                <a:cxn ang="0">
                  <a:pos x="32" y="15"/>
                </a:cxn>
              </a:cxnLst>
              <a:rect l="0" t="0" r="r" b="b"/>
              <a:pathLst>
                <a:path w="36" h="15">
                  <a:moveTo>
                    <a:pt x="32" y="15"/>
                  </a:moveTo>
                  <a:lnTo>
                    <a:pt x="36" y="15"/>
                  </a:lnTo>
                  <a:lnTo>
                    <a:pt x="36" y="11"/>
                  </a:lnTo>
                  <a:lnTo>
                    <a:pt x="36" y="8"/>
                  </a:lnTo>
                  <a:lnTo>
                    <a:pt x="7" y="0"/>
                  </a:lnTo>
                  <a:lnTo>
                    <a:pt x="4" y="0"/>
                  </a:lnTo>
                  <a:lnTo>
                    <a:pt x="0" y="4"/>
                  </a:lnTo>
                  <a:lnTo>
                    <a:pt x="4" y="8"/>
                  </a:lnTo>
                  <a:lnTo>
                    <a:pt x="32"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8" name="Freeform 1350"/>
            <p:cNvSpPr>
              <a:spLocks/>
            </p:cNvSpPr>
            <p:nvPr/>
          </p:nvSpPr>
          <p:spPr bwMode="auto">
            <a:xfrm>
              <a:off x="4404" y="1936"/>
              <a:ext cx="36" cy="11"/>
            </a:xfrm>
            <a:custGeom>
              <a:avLst/>
              <a:gdLst/>
              <a:ahLst/>
              <a:cxnLst>
                <a:cxn ang="0">
                  <a:pos x="33" y="11"/>
                </a:cxn>
                <a:cxn ang="0">
                  <a:pos x="36" y="11"/>
                </a:cxn>
                <a:cxn ang="0">
                  <a:pos x="36" y="7"/>
                </a:cxn>
                <a:cxn ang="0">
                  <a:pos x="36" y="4"/>
                </a:cxn>
                <a:cxn ang="0">
                  <a:pos x="7" y="0"/>
                </a:cxn>
                <a:cxn ang="0">
                  <a:pos x="4" y="0"/>
                </a:cxn>
                <a:cxn ang="0">
                  <a:pos x="0" y="4"/>
                </a:cxn>
                <a:cxn ang="0">
                  <a:pos x="4" y="7"/>
                </a:cxn>
                <a:cxn ang="0">
                  <a:pos x="33" y="11"/>
                </a:cxn>
              </a:cxnLst>
              <a:rect l="0" t="0" r="r" b="b"/>
              <a:pathLst>
                <a:path w="36" h="11">
                  <a:moveTo>
                    <a:pt x="33" y="11"/>
                  </a:moveTo>
                  <a:lnTo>
                    <a:pt x="36" y="11"/>
                  </a:lnTo>
                  <a:lnTo>
                    <a:pt x="36" y="7"/>
                  </a:lnTo>
                  <a:lnTo>
                    <a:pt x="36" y="4"/>
                  </a:lnTo>
                  <a:lnTo>
                    <a:pt x="7" y="0"/>
                  </a:lnTo>
                  <a:lnTo>
                    <a:pt x="4" y="0"/>
                  </a:lnTo>
                  <a:lnTo>
                    <a:pt x="0" y="4"/>
                  </a:lnTo>
                  <a:lnTo>
                    <a:pt x="4" y="7"/>
                  </a:lnTo>
                  <a:lnTo>
                    <a:pt x="33"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79" name="Freeform 1351"/>
            <p:cNvSpPr>
              <a:spLocks/>
            </p:cNvSpPr>
            <p:nvPr/>
          </p:nvSpPr>
          <p:spPr bwMode="auto">
            <a:xfrm>
              <a:off x="4357" y="1929"/>
              <a:ext cx="33" cy="11"/>
            </a:xfrm>
            <a:custGeom>
              <a:avLst/>
              <a:gdLst/>
              <a:ahLst/>
              <a:cxnLst>
                <a:cxn ang="0">
                  <a:pos x="29" y="11"/>
                </a:cxn>
                <a:cxn ang="0">
                  <a:pos x="33" y="11"/>
                </a:cxn>
                <a:cxn ang="0">
                  <a:pos x="33" y="7"/>
                </a:cxn>
                <a:cxn ang="0">
                  <a:pos x="33" y="4"/>
                </a:cxn>
                <a:cxn ang="0">
                  <a:pos x="4" y="0"/>
                </a:cxn>
                <a:cxn ang="0">
                  <a:pos x="0" y="0"/>
                </a:cxn>
                <a:cxn ang="0">
                  <a:pos x="0" y="4"/>
                </a:cxn>
                <a:cxn ang="0">
                  <a:pos x="0" y="7"/>
                </a:cxn>
                <a:cxn ang="0">
                  <a:pos x="29" y="11"/>
                </a:cxn>
              </a:cxnLst>
              <a:rect l="0" t="0" r="r" b="b"/>
              <a:pathLst>
                <a:path w="33" h="11">
                  <a:moveTo>
                    <a:pt x="29" y="11"/>
                  </a:moveTo>
                  <a:lnTo>
                    <a:pt x="33" y="11"/>
                  </a:lnTo>
                  <a:lnTo>
                    <a:pt x="33" y="7"/>
                  </a:lnTo>
                  <a:lnTo>
                    <a:pt x="33" y="4"/>
                  </a:lnTo>
                  <a:lnTo>
                    <a:pt x="4" y="0"/>
                  </a:lnTo>
                  <a:lnTo>
                    <a:pt x="0" y="0"/>
                  </a:lnTo>
                  <a:lnTo>
                    <a:pt x="0" y="4"/>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0" name="Freeform 1352"/>
            <p:cNvSpPr>
              <a:spLocks/>
            </p:cNvSpPr>
            <p:nvPr/>
          </p:nvSpPr>
          <p:spPr bwMode="auto">
            <a:xfrm>
              <a:off x="4306" y="1922"/>
              <a:ext cx="37" cy="11"/>
            </a:xfrm>
            <a:custGeom>
              <a:avLst/>
              <a:gdLst/>
              <a:ahLst/>
              <a:cxnLst>
                <a:cxn ang="0">
                  <a:pos x="29" y="11"/>
                </a:cxn>
                <a:cxn ang="0">
                  <a:pos x="33" y="11"/>
                </a:cxn>
                <a:cxn ang="0">
                  <a:pos x="37" y="7"/>
                </a:cxn>
                <a:cxn ang="0">
                  <a:pos x="33" y="3"/>
                </a:cxn>
                <a:cxn ang="0">
                  <a:pos x="4" y="0"/>
                </a:cxn>
                <a:cxn ang="0">
                  <a:pos x="0" y="0"/>
                </a:cxn>
                <a:cxn ang="0">
                  <a:pos x="0" y="3"/>
                </a:cxn>
                <a:cxn ang="0">
                  <a:pos x="0" y="7"/>
                </a:cxn>
                <a:cxn ang="0">
                  <a:pos x="29" y="11"/>
                </a:cxn>
              </a:cxnLst>
              <a:rect l="0" t="0" r="r" b="b"/>
              <a:pathLst>
                <a:path w="37" h="11">
                  <a:moveTo>
                    <a:pt x="29" y="11"/>
                  </a:moveTo>
                  <a:lnTo>
                    <a:pt x="33" y="11"/>
                  </a:lnTo>
                  <a:lnTo>
                    <a:pt x="37" y="7"/>
                  </a:lnTo>
                  <a:lnTo>
                    <a:pt x="33" y="3"/>
                  </a:lnTo>
                  <a:lnTo>
                    <a:pt x="4" y="0"/>
                  </a:lnTo>
                  <a:lnTo>
                    <a:pt x="0" y="0"/>
                  </a:lnTo>
                  <a:lnTo>
                    <a:pt x="0" y="3"/>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1" name="Freeform 1353"/>
            <p:cNvSpPr>
              <a:spLocks/>
            </p:cNvSpPr>
            <p:nvPr/>
          </p:nvSpPr>
          <p:spPr bwMode="auto">
            <a:xfrm>
              <a:off x="4256" y="1918"/>
              <a:ext cx="36" cy="7"/>
            </a:xfrm>
            <a:custGeom>
              <a:avLst/>
              <a:gdLst/>
              <a:ahLst/>
              <a:cxnLst>
                <a:cxn ang="0">
                  <a:pos x="29" y="7"/>
                </a:cxn>
                <a:cxn ang="0">
                  <a:pos x="32" y="7"/>
                </a:cxn>
                <a:cxn ang="0">
                  <a:pos x="36" y="4"/>
                </a:cxn>
                <a:cxn ang="0">
                  <a:pos x="32" y="0"/>
                </a:cxn>
                <a:cxn ang="0">
                  <a:pos x="14" y="0"/>
                </a:cxn>
                <a:cxn ang="0">
                  <a:pos x="3" y="0"/>
                </a:cxn>
                <a:cxn ang="0">
                  <a:pos x="0" y="0"/>
                </a:cxn>
                <a:cxn ang="0">
                  <a:pos x="0" y="4"/>
                </a:cxn>
                <a:cxn ang="0">
                  <a:pos x="0" y="7"/>
                </a:cxn>
                <a:cxn ang="0">
                  <a:pos x="11" y="7"/>
                </a:cxn>
                <a:cxn ang="0">
                  <a:pos x="29" y="7"/>
                </a:cxn>
              </a:cxnLst>
              <a:rect l="0" t="0" r="r" b="b"/>
              <a:pathLst>
                <a:path w="36" h="7">
                  <a:moveTo>
                    <a:pt x="29" y="7"/>
                  </a:moveTo>
                  <a:lnTo>
                    <a:pt x="32" y="7"/>
                  </a:lnTo>
                  <a:lnTo>
                    <a:pt x="36" y="4"/>
                  </a:lnTo>
                  <a:lnTo>
                    <a:pt x="32" y="0"/>
                  </a:lnTo>
                  <a:lnTo>
                    <a:pt x="14" y="0"/>
                  </a:lnTo>
                  <a:lnTo>
                    <a:pt x="3" y="0"/>
                  </a:lnTo>
                  <a:lnTo>
                    <a:pt x="0" y="0"/>
                  </a:lnTo>
                  <a:lnTo>
                    <a:pt x="0" y="4"/>
                  </a:lnTo>
                  <a:lnTo>
                    <a:pt x="0" y="7"/>
                  </a:lnTo>
                  <a:lnTo>
                    <a:pt x="11" y="7"/>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2" name="Freeform 1354"/>
            <p:cNvSpPr>
              <a:spLocks/>
            </p:cNvSpPr>
            <p:nvPr/>
          </p:nvSpPr>
          <p:spPr bwMode="auto">
            <a:xfrm>
              <a:off x="4205" y="1911"/>
              <a:ext cx="36" cy="11"/>
            </a:xfrm>
            <a:custGeom>
              <a:avLst/>
              <a:gdLst/>
              <a:ahLst/>
              <a:cxnLst>
                <a:cxn ang="0">
                  <a:pos x="29" y="11"/>
                </a:cxn>
                <a:cxn ang="0">
                  <a:pos x="33" y="11"/>
                </a:cxn>
                <a:cxn ang="0">
                  <a:pos x="36" y="7"/>
                </a:cxn>
                <a:cxn ang="0">
                  <a:pos x="33" y="3"/>
                </a:cxn>
                <a:cxn ang="0">
                  <a:pos x="4" y="0"/>
                </a:cxn>
                <a:cxn ang="0">
                  <a:pos x="0" y="0"/>
                </a:cxn>
                <a:cxn ang="0">
                  <a:pos x="0" y="3"/>
                </a:cxn>
                <a:cxn ang="0">
                  <a:pos x="0" y="7"/>
                </a:cxn>
                <a:cxn ang="0">
                  <a:pos x="29" y="11"/>
                </a:cxn>
              </a:cxnLst>
              <a:rect l="0" t="0" r="r" b="b"/>
              <a:pathLst>
                <a:path w="36" h="11">
                  <a:moveTo>
                    <a:pt x="29" y="11"/>
                  </a:moveTo>
                  <a:lnTo>
                    <a:pt x="33" y="11"/>
                  </a:lnTo>
                  <a:lnTo>
                    <a:pt x="36" y="7"/>
                  </a:lnTo>
                  <a:lnTo>
                    <a:pt x="33" y="3"/>
                  </a:lnTo>
                  <a:lnTo>
                    <a:pt x="4" y="0"/>
                  </a:lnTo>
                  <a:lnTo>
                    <a:pt x="0" y="0"/>
                  </a:lnTo>
                  <a:lnTo>
                    <a:pt x="0" y="3"/>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3" name="Freeform 1355"/>
            <p:cNvSpPr>
              <a:spLocks/>
            </p:cNvSpPr>
            <p:nvPr/>
          </p:nvSpPr>
          <p:spPr bwMode="auto">
            <a:xfrm>
              <a:off x="4154" y="1911"/>
              <a:ext cx="37" cy="7"/>
            </a:xfrm>
            <a:custGeom>
              <a:avLst/>
              <a:gdLst/>
              <a:ahLst/>
              <a:cxnLst>
                <a:cxn ang="0">
                  <a:pos x="29" y="7"/>
                </a:cxn>
                <a:cxn ang="0">
                  <a:pos x="33" y="7"/>
                </a:cxn>
                <a:cxn ang="0">
                  <a:pos x="37" y="3"/>
                </a:cxn>
                <a:cxn ang="0">
                  <a:pos x="33" y="0"/>
                </a:cxn>
                <a:cxn ang="0">
                  <a:pos x="22" y="0"/>
                </a:cxn>
                <a:cxn ang="0">
                  <a:pos x="18" y="0"/>
                </a:cxn>
                <a:cxn ang="0">
                  <a:pos x="0" y="0"/>
                </a:cxn>
                <a:cxn ang="0">
                  <a:pos x="0" y="3"/>
                </a:cxn>
                <a:cxn ang="0">
                  <a:pos x="0" y="7"/>
                </a:cxn>
                <a:cxn ang="0">
                  <a:pos x="4" y="7"/>
                </a:cxn>
                <a:cxn ang="0">
                  <a:pos x="22" y="7"/>
                </a:cxn>
                <a:cxn ang="0">
                  <a:pos x="22" y="3"/>
                </a:cxn>
                <a:cxn ang="0">
                  <a:pos x="18" y="7"/>
                </a:cxn>
                <a:cxn ang="0">
                  <a:pos x="29" y="7"/>
                </a:cxn>
              </a:cxnLst>
              <a:rect l="0" t="0" r="r" b="b"/>
              <a:pathLst>
                <a:path w="37" h="7">
                  <a:moveTo>
                    <a:pt x="29" y="7"/>
                  </a:moveTo>
                  <a:lnTo>
                    <a:pt x="33" y="7"/>
                  </a:lnTo>
                  <a:lnTo>
                    <a:pt x="37" y="3"/>
                  </a:lnTo>
                  <a:lnTo>
                    <a:pt x="33" y="0"/>
                  </a:lnTo>
                  <a:lnTo>
                    <a:pt x="22" y="0"/>
                  </a:lnTo>
                  <a:lnTo>
                    <a:pt x="18" y="0"/>
                  </a:lnTo>
                  <a:lnTo>
                    <a:pt x="0" y="0"/>
                  </a:lnTo>
                  <a:lnTo>
                    <a:pt x="0" y="3"/>
                  </a:lnTo>
                  <a:lnTo>
                    <a:pt x="0" y="7"/>
                  </a:lnTo>
                  <a:lnTo>
                    <a:pt x="4" y="7"/>
                  </a:lnTo>
                  <a:lnTo>
                    <a:pt x="22" y="7"/>
                  </a:lnTo>
                  <a:lnTo>
                    <a:pt x="22" y="3"/>
                  </a:lnTo>
                  <a:lnTo>
                    <a:pt x="18" y="7"/>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4" name="Freeform 1356"/>
            <p:cNvSpPr>
              <a:spLocks/>
            </p:cNvSpPr>
            <p:nvPr/>
          </p:nvSpPr>
          <p:spPr bwMode="auto">
            <a:xfrm>
              <a:off x="4104" y="1907"/>
              <a:ext cx="36" cy="7"/>
            </a:xfrm>
            <a:custGeom>
              <a:avLst/>
              <a:gdLst/>
              <a:ahLst/>
              <a:cxnLst>
                <a:cxn ang="0">
                  <a:pos x="32" y="7"/>
                </a:cxn>
                <a:cxn ang="0">
                  <a:pos x="36" y="4"/>
                </a:cxn>
                <a:cxn ang="0">
                  <a:pos x="32" y="0"/>
                </a:cxn>
                <a:cxn ang="0">
                  <a:pos x="29" y="0"/>
                </a:cxn>
                <a:cxn ang="0">
                  <a:pos x="0" y="0"/>
                </a:cxn>
                <a:cxn ang="0">
                  <a:pos x="0" y="4"/>
                </a:cxn>
                <a:cxn ang="0">
                  <a:pos x="0" y="7"/>
                </a:cxn>
                <a:cxn ang="0">
                  <a:pos x="3" y="7"/>
                </a:cxn>
                <a:cxn ang="0">
                  <a:pos x="32" y="7"/>
                </a:cxn>
              </a:cxnLst>
              <a:rect l="0" t="0" r="r" b="b"/>
              <a:pathLst>
                <a:path w="36" h="7">
                  <a:moveTo>
                    <a:pt x="32" y="7"/>
                  </a:moveTo>
                  <a:lnTo>
                    <a:pt x="36" y="4"/>
                  </a:lnTo>
                  <a:lnTo>
                    <a:pt x="32" y="0"/>
                  </a:lnTo>
                  <a:lnTo>
                    <a:pt x="29" y="0"/>
                  </a:lnTo>
                  <a:lnTo>
                    <a:pt x="0" y="0"/>
                  </a:lnTo>
                  <a:lnTo>
                    <a:pt x="0" y="4"/>
                  </a:lnTo>
                  <a:lnTo>
                    <a:pt x="0" y="7"/>
                  </a:lnTo>
                  <a:lnTo>
                    <a:pt x="3" y="7"/>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5" name="Freeform 1357"/>
            <p:cNvSpPr>
              <a:spLocks/>
            </p:cNvSpPr>
            <p:nvPr/>
          </p:nvSpPr>
          <p:spPr bwMode="auto">
            <a:xfrm>
              <a:off x="4053" y="1907"/>
              <a:ext cx="36" cy="7"/>
            </a:xfrm>
            <a:custGeom>
              <a:avLst/>
              <a:gdLst/>
              <a:ahLst/>
              <a:cxnLst>
                <a:cxn ang="0">
                  <a:pos x="33" y="7"/>
                </a:cxn>
                <a:cxn ang="0">
                  <a:pos x="36" y="4"/>
                </a:cxn>
                <a:cxn ang="0">
                  <a:pos x="33" y="0"/>
                </a:cxn>
                <a:cxn ang="0">
                  <a:pos x="29" y="0"/>
                </a:cxn>
                <a:cxn ang="0">
                  <a:pos x="0" y="0"/>
                </a:cxn>
                <a:cxn ang="0">
                  <a:pos x="0" y="4"/>
                </a:cxn>
                <a:cxn ang="0">
                  <a:pos x="0" y="7"/>
                </a:cxn>
                <a:cxn ang="0">
                  <a:pos x="4" y="7"/>
                </a:cxn>
                <a:cxn ang="0">
                  <a:pos x="33" y="7"/>
                </a:cxn>
              </a:cxnLst>
              <a:rect l="0" t="0" r="r" b="b"/>
              <a:pathLst>
                <a:path w="36" h="7">
                  <a:moveTo>
                    <a:pt x="33" y="7"/>
                  </a:moveTo>
                  <a:lnTo>
                    <a:pt x="36" y="4"/>
                  </a:lnTo>
                  <a:lnTo>
                    <a:pt x="33" y="0"/>
                  </a:lnTo>
                  <a:lnTo>
                    <a:pt x="29" y="0"/>
                  </a:lnTo>
                  <a:lnTo>
                    <a:pt x="0" y="0"/>
                  </a:lnTo>
                  <a:lnTo>
                    <a:pt x="0" y="4"/>
                  </a:lnTo>
                  <a:lnTo>
                    <a:pt x="0" y="7"/>
                  </a:lnTo>
                  <a:lnTo>
                    <a:pt x="4"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6" name="Freeform 1358"/>
            <p:cNvSpPr>
              <a:spLocks/>
            </p:cNvSpPr>
            <p:nvPr/>
          </p:nvSpPr>
          <p:spPr bwMode="auto">
            <a:xfrm>
              <a:off x="4002" y="1904"/>
              <a:ext cx="37" cy="7"/>
            </a:xfrm>
            <a:custGeom>
              <a:avLst/>
              <a:gdLst/>
              <a:ahLst/>
              <a:cxnLst>
                <a:cxn ang="0">
                  <a:pos x="33" y="7"/>
                </a:cxn>
                <a:cxn ang="0">
                  <a:pos x="37" y="3"/>
                </a:cxn>
                <a:cxn ang="0">
                  <a:pos x="33" y="0"/>
                </a:cxn>
                <a:cxn ang="0">
                  <a:pos x="29" y="0"/>
                </a:cxn>
                <a:cxn ang="0">
                  <a:pos x="0" y="0"/>
                </a:cxn>
                <a:cxn ang="0">
                  <a:pos x="0" y="3"/>
                </a:cxn>
                <a:cxn ang="0">
                  <a:pos x="0" y="7"/>
                </a:cxn>
                <a:cxn ang="0">
                  <a:pos x="4" y="7"/>
                </a:cxn>
                <a:cxn ang="0">
                  <a:pos x="33" y="7"/>
                </a:cxn>
              </a:cxnLst>
              <a:rect l="0" t="0" r="r" b="b"/>
              <a:pathLst>
                <a:path w="37" h="7">
                  <a:moveTo>
                    <a:pt x="33" y="7"/>
                  </a:moveTo>
                  <a:lnTo>
                    <a:pt x="37" y="3"/>
                  </a:lnTo>
                  <a:lnTo>
                    <a:pt x="33" y="0"/>
                  </a:lnTo>
                  <a:lnTo>
                    <a:pt x="29" y="0"/>
                  </a:lnTo>
                  <a:lnTo>
                    <a:pt x="0" y="0"/>
                  </a:lnTo>
                  <a:lnTo>
                    <a:pt x="0" y="3"/>
                  </a:lnTo>
                  <a:lnTo>
                    <a:pt x="0" y="7"/>
                  </a:lnTo>
                  <a:lnTo>
                    <a:pt x="4"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61488" name="Rectangle 1360"/>
          <p:cNvSpPr>
            <a:spLocks noChangeArrowheads="1"/>
          </p:cNvSpPr>
          <p:nvPr/>
        </p:nvSpPr>
        <p:spPr bwMode="auto">
          <a:xfrm>
            <a:off x="4065588" y="4424363"/>
            <a:ext cx="2609850" cy="844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89" name="Rectangle 1361"/>
          <p:cNvSpPr>
            <a:spLocks noChangeArrowheads="1"/>
          </p:cNvSpPr>
          <p:nvPr/>
        </p:nvSpPr>
        <p:spPr bwMode="auto">
          <a:xfrm>
            <a:off x="4306888" y="4446588"/>
            <a:ext cx="2259012" cy="37941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Flujo magnético</a:t>
            </a:r>
            <a:endParaRPr lang="es-ES">
              <a:effectLst>
                <a:outerShdw blurRad="38100" dist="38100" dir="2700000" algn="tl">
                  <a:srgbClr val="C0C0C0"/>
                </a:outerShdw>
              </a:effectLst>
            </a:endParaRPr>
          </a:p>
        </p:txBody>
      </p:sp>
      <p:sp>
        <p:nvSpPr>
          <p:cNvPr id="561490" name="Rectangle 1362"/>
          <p:cNvSpPr>
            <a:spLocks noChangeArrowheads="1"/>
          </p:cNvSpPr>
          <p:nvPr/>
        </p:nvSpPr>
        <p:spPr bwMode="auto">
          <a:xfrm>
            <a:off x="6434138" y="4446588"/>
            <a:ext cx="206375" cy="37941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a:solidFill>
                  <a:srgbClr val="FFFFFF"/>
                </a:solidFill>
              </a:rPr>
              <a:t> </a:t>
            </a:r>
            <a:endParaRPr lang="es-ES">
              <a:effectLst>
                <a:outerShdw blurRad="38100" dist="38100" dir="2700000" algn="tl">
                  <a:srgbClr val="C0C0C0"/>
                </a:outerShdw>
              </a:effectLst>
            </a:endParaRPr>
          </a:p>
        </p:txBody>
      </p:sp>
      <p:sp>
        <p:nvSpPr>
          <p:cNvPr id="561491" name="Rectangle 1363"/>
          <p:cNvSpPr>
            <a:spLocks noChangeArrowheads="1"/>
          </p:cNvSpPr>
          <p:nvPr/>
        </p:nvSpPr>
        <p:spPr bwMode="auto">
          <a:xfrm>
            <a:off x="5370513" y="4779963"/>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b="0">
                <a:solidFill>
                  <a:srgbClr val="000000"/>
                </a:solidFill>
                <a:latin typeface="Times New Roman" pitchFamily="18" charset="0"/>
              </a:rPr>
              <a:t> </a:t>
            </a:r>
            <a:endParaRPr lang="es-ES">
              <a:effectLst>
                <a:outerShdw blurRad="38100" dist="38100" dir="2700000" algn="tl">
                  <a:srgbClr val="C0C0C0"/>
                </a:outerShdw>
              </a:effectLst>
            </a:endParaRPr>
          </a:p>
        </p:txBody>
      </p:sp>
      <p:sp>
        <p:nvSpPr>
          <p:cNvPr id="561492" name="Freeform 1364"/>
          <p:cNvSpPr>
            <a:spLocks/>
          </p:cNvSpPr>
          <p:nvPr/>
        </p:nvSpPr>
        <p:spPr bwMode="auto">
          <a:xfrm>
            <a:off x="5727700" y="3998913"/>
            <a:ext cx="234950" cy="425450"/>
          </a:xfrm>
          <a:custGeom>
            <a:avLst/>
            <a:gdLst/>
            <a:ahLst/>
            <a:cxnLst>
              <a:cxn ang="0">
                <a:pos x="0" y="69"/>
              </a:cxn>
              <a:cxn ang="0">
                <a:pos x="40" y="69"/>
              </a:cxn>
              <a:cxn ang="0">
                <a:pos x="40" y="268"/>
              </a:cxn>
              <a:cxn ang="0">
                <a:pos x="112" y="268"/>
              </a:cxn>
              <a:cxn ang="0">
                <a:pos x="112" y="69"/>
              </a:cxn>
              <a:cxn ang="0">
                <a:pos x="148" y="69"/>
              </a:cxn>
              <a:cxn ang="0">
                <a:pos x="76" y="0"/>
              </a:cxn>
              <a:cxn ang="0">
                <a:pos x="0" y="69"/>
              </a:cxn>
            </a:cxnLst>
            <a:rect l="0" t="0" r="r" b="b"/>
            <a:pathLst>
              <a:path w="148" h="268">
                <a:moveTo>
                  <a:pt x="0" y="69"/>
                </a:moveTo>
                <a:lnTo>
                  <a:pt x="40" y="69"/>
                </a:lnTo>
                <a:lnTo>
                  <a:pt x="40" y="268"/>
                </a:lnTo>
                <a:lnTo>
                  <a:pt x="112" y="268"/>
                </a:lnTo>
                <a:lnTo>
                  <a:pt x="112" y="69"/>
                </a:lnTo>
                <a:lnTo>
                  <a:pt x="148" y="69"/>
                </a:lnTo>
                <a:lnTo>
                  <a:pt x="76" y="0"/>
                </a:lnTo>
                <a:lnTo>
                  <a:pt x="0" y="69"/>
                </a:lnTo>
                <a:close/>
              </a:path>
            </a:pathLst>
          </a:custGeom>
          <a:solidFill>
            <a:srgbClr val="FFFFFF"/>
          </a:solidFill>
          <a:ln w="6350">
            <a:solidFill>
              <a:srgbClr val="000000"/>
            </a:solidFill>
            <a:prstDash val="solid"/>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39039" name="Group 1367"/>
          <p:cNvGrpSpPr>
            <a:grpSpLocks/>
          </p:cNvGrpSpPr>
          <p:nvPr/>
        </p:nvGrpSpPr>
        <p:grpSpPr bwMode="auto">
          <a:xfrm>
            <a:off x="7515225" y="2930525"/>
            <a:ext cx="441325" cy="258763"/>
            <a:chOff x="4734" y="1846"/>
            <a:chExt cx="278" cy="163"/>
          </a:xfrm>
        </p:grpSpPr>
        <p:sp>
          <p:nvSpPr>
            <p:cNvPr id="561493" name="Freeform 1365"/>
            <p:cNvSpPr>
              <a:spLocks/>
            </p:cNvSpPr>
            <p:nvPr/>
          </p:nvSpPr>
          <p:spPr bwMode="auto">
            <a:xfrm>
              <a:off x="4748" y="1860"/>
              <a:ext cx="264" cy="149"/>
            </a:xfrm>
            <a:custGeom>
              <a:avLst/>
              <a:gdLst/>
              <a:ahLst/>
              <a:cxnLst>
                <a:cxn ang="0">
                  <a:pos x="65" y="149"/>
                </a:cxn>
                <a:cxn ang="0">
                  <a:pos x="65" y="109"/>
                </a:cxn>
                <a:cxn ang="0">
                  <a:pos x="264" y="109"/>
                </a:cxn>
                <a:cxn ang="0">
                  <a:pos x="264" y="36"/>
                </a:cxn>
                <a:cxn ang="0">
                  <a:pos x="65" y="36"/>
                </a:cxn>
                <a:cxn ang="0">
                  <a:pos x="65" y="0"/>
                </a:cxn>
                <a:cxn ang="0">
                  <a:pos x="0" y="73"/>
                </a:cxn>
                <a:cxn ang="0">
                  <a:pos x="65" y="149"/>
                </a:cxn>
              </a:cxnLst>
              <a:rect l="0" t="0" r="r" b="b"/>
              <a:pathLst>
                <a:path w="264" h="149">
                  <a:moveTo>
                    <a:pt x="65" y="149"/>
                  </a:moveTo>
                  <a:lnTo>
                    <a:pt x="65" y="109"/>
                  </a:lnTo>
                  <a:lnTo>
                    <a:pt x="264" y="109"/>
                  </a:lnTo>
                  <a:lnTo>
                    <a:pt x="264" y="36"/>
                  </a:lnTo>
                  <a:lnTo>
                    <a:pt x="65" y="36"/>
                  </a:lnTo>
                  <a:lnTo>
                    <a:pt x="65" y="0"/>
                  </a:lnTo>
                  <a:lnTo>
                    <a:pt x="0" y="73"/>
                  </a:lnTo>
                  <a:lnTo>
                    <a:pt x="65" y="14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94" name="Freeform 1366"/>
            <p:cNvSpPr>
              <a:spLocks/>
            </p:cNvSpPr>
            <p:nvPr/>
          </p:nvSpPr>
          <p:spPr bwMode="auto">
            <a:xfrm>
              <a:off x="4734" y="1846"/>
              <a:ext cx="264" cy="144"/>
            </a:xfrm>
            <a:custGeom>
              <a:avLst/>
              <a:gdLst/>
              <a:ahLst/>
              <a:cxnLst>
                <a:cxn ang="0">
                  <a:pos x="65" y="144"/>
                </a:cxn>
                <a:cxn ang="0">
                  <a:pos x="65" y="108"/>
                </a:cxn>
                <a:cxn ang="0">
                  <a:pos x="264" y="108"/>
                </a:cxn>
                <a:cxn ang="0">
                  <a:pos x="264" y="36"/>
                </a:cxn>
                <a:cxn ang="0">
                  <a:pos x="65" y="36"/>
                </a:cxn>
                <a:cxn ang="0">
                  <a:pos x="65" y="0"/>
                </a:cxn>
                <a:cxn ang="0">
                  <a:pos x="0" y="72"/>
                </a:cxn>
                <a:cxn ang="0">
                  <a:pos x="65" y="144"/>
                </a:cxn>
              </a:cxnLst>
              <a:rect l="0" t="0" r="r" b="b"/>
              <a:pathLst>
                <a:path w="264" h="144">
                  <a:moveTo>
                    <a:pt x="65" y="144"/>
                  </a:moveTo>
                  <a:lnTo>
                    <a:pt x="65" y="108"/>
                  </a:lnTo>
                  <a:lnTo>
                    <a:pt x="264" y="108"/>
                  </a:lnTo>
                  <a:lnTo>
                    <a:pt x="264" y="36"/>
                  </a:lnTo>
                  <a:lnTo>
                    <a:pt x="65" y="36"/>
                  </a:lnTo>
                  <a:lnTo>
                    <a:pt x="65" y="0"/>
                  </a:lnTo>
                  <a:lnTo>
                    <a:pt x="0" y="72"/>
                  </a:lnTo>
                  <a:lnTo>
                    <a:pt x="65" y="144"/>
                  </a:lnTo>
                  <a:close/>
                </a:path>
              </a:pathLst>
            </a:custGeom>
            <a:solidFill>
              <a:srgbClr val="FFFFFF"/>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61496" name="Rectangle 1368"/>
          <p:cNvSpPr>
            <a:spLocks noChangeArrowheads="1"/>
          </p:cNvSpPr>
          <p:nvPr/>
        </p:nvSpPr>
        <p:spPr bwMode="auto">
          <a:xfrm>
            <a:off x="7951788" y="3009900"/>
            <a:ext cx="103187" cy="1311275"/>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97" name="Rectangle 1369"/>
          <p:cNvSpPr>
            <a:spLocks noChangeArrowheads="1"/>
          </p:cNvSpPr>
          <p:nvPr/>
        </p:nvSpPr>
        <p:spPr bwMode="auto">
          <a:xfrm>
            <a:off x="7927975" y="2987675"/>
            <a:ext cx="104775" cy="1309688"/>
          </a:xfrm>
          <a:prstGeom prst="rect">
            <a:avLst/>
          </a:prstGeom>
          <a:solidFill>
            <a:srgbClr val="FFFFFF"/>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39042" name="Group 1372"/>
          <p:cNvGrpSpPr>
            <a:grpSpLocks/>
          </p:cNvGrpSpPr>
          <p:nvPr/>
        </p:nvGrpSpPr>
        <p:grpSpPr bwMode="auto">
          <a:xfrm>
            <a:off x="1519238" y="2889250"/>
            <a:ext cx="563562" cy="304800"/>
            <a:chOff x="957" y="1820"/>
            <a:chExt cx="355" cy="192"/>
          </a:xfrm>
        </p:grpSpPr>
        <p:sp>
          <p:nvSpPr>
            <p:cNvPr id="561498" name="Freeform 1370"/>
            <p:cNvSpPr>
              <a:spLocks/>
            </p:cNvSpPr>
            <p:nvPr/>
          </p:nvSpPr>
          <p:spPr bwMode="auto">
            <a:xfrm>
              <a:off x="972" y="1835"/>
              <a:ext cx="340" cy="177"/>
            </a:xfrm>
            <a:custGeom>
              <a:avLst/>
              <a:gdLst/>
              <a:ahLst/>
              <a:cxnLst>
                <a:cxn ang="0">
                  <a:pos x="0" y="90"/>
                </a:cxn>
                <a:cxn ang="0">
                  <a:pos x="69" y="177"/>
                </a:cxn>
                <a:cxn ang="0">
                  <a:pos x="69" y="134"/>
                </a:cxn>
                <a:cxn ang="0">
                  <a:pos x="271" y="134"/>
                </a:cxn>
                <a:cxn ang="0">
                  <a:pos x="271" y="177"/>
                </a:cxn>
                <a:cxn ang="0">
                  <a:pos x="340" y="90"/>
                </a:cxn>
                <a:cxn ang="0">
                  <a:pos x="271" y="0"/>
                </a:cxn>
                <a:cxn ang="0">
                  <a:pos x="271" y="47"/>
                </a:cxn>
                <a:cxn ang="0">
                  <a:pos x="69" y="47"/>
                </a:cxn>
                <a:cxn ang="0">
                  <a:pos x="69" y="0"/>
                </a:cxn>
                <a:cxn ang="0">
                  <a:pos x="0" y="90"/>
                </a:cxn>
              </a:cxnLst>
              <a:rect l="0" t="0" r="r" b="b"/>
              <a:pathLst>
                <a:path w="340" h="177">
                  <a:moveTo>
                    <a:pt x="0" y="90"/>
                  </a:moveTo>
                  <a:lnTo>
                    <a:pt x="69" y="177"/>
                  </a:lnTo>
                  <a:lnTo>
                    <a:pt x="69" y="134"/>
                  </a:lnTo>
                  <a:lnTo>
                    <a:pt x="271" y="134"/>
                  </a:lnTo>
                  <a:lnTo>
                    <a:pt x="271" y="177"/>
                  </a:lnTo>
                  <a:lnTo>
                    <a:pt x="340" y="90"/>
                  </a:lnTo>
                  <a:lnTo>
                    <a:pt x="271" y="0"/>
                  </a:lnTo>
                  <a:lnTo>
                    <a:pt x="271" y="47"/>
                  </a:lnTo>
                  <a:lnTo>
                    <a:pt x="69" y="47"/>
                  </a:lnTo>
                  <a:lnTo>
                    <a:pt x="69" y="0"/>
                  </a:lnTo>
                  <a:lnTo>
                    <a:pt x="0" y="9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499" name="Freeform 1371"/>
            <p:cNvSpPr>
              <a:spLocks/>
            </p:cNvSpPr>
            <p:nvPr/>
          </p:nvSpPr>
          <p:spPr bwMode="auto">
            <a:xfrm>
              <a:off x="957" y="1820"/>
              <a:ext cx="341" cy="178"/>
            </a:xfrm>
            <a:custGeom>
              <a:avLst/>
              <a:gdLst/>
              <a:ahLst/>
              <a:cxnLst>
                <a:cxn ang="0">
                  <a:pos x="0" y="87"/>
                </a:cxn>
                <a:cxn ang="0">
                  <a:pos x="69" y="178"/>
                </a:cxn>
                <a:cxn ang="0">
                  <a:pos x="69" y="134"/>
                </a:cxn>
                <a:cxn ang="0">
                  <a:pos x="272" y="134"/>
                </a:cxn>
                <a:cxn ang="0">
                  <a:pos x="272" y="178"/>
                </a:cxn>
                <a:cxn ang="0">
                  <a:pos x="341" y="87"/>
                </a:cxn>
                <a:cxn ang="0">
                  <a:pos x="272" y="0"/>
                </a:cxn>
                <a:cxn ang="0">
                  <a:pos x="272" y="44"/>
                </a:cxn>
                <a:cxn ang="0">
                  <a:pos x="69" y="44"/>
                </a:cxn>
                <a:cxn ang="0">
                  <a:pos x="69" y="0"/>
                </a:cxn>
                <a:cxn ang="0">
                  <a:pos x="0" y="87"/>
                </a:cxn>
              </a:cxnLst>
              <a:rect l="0" t="0" r="r" b="b"/>
              <a:pathLst>
                <a:path w="341" h="178">
                  <a:moveTo>
                    <a:pt x="0" y="87"/>
                  </a:moveTo>
                  <a:lnTo>
                    <a:pt x="69" y="178"/>
                  </a:lnTo>
                  <a:lnTo>
                    <a:pt x="69" y="134"/>
                  </a:lnTo>
                  <a:lnTo>
                    <a:pt x="272" y="134"/>
                  </a:lnTo>
                  <a:lnTo>
                    <a:pt x="272" y="178"/>
                  </a:lnTo>
                  <a:lnTo>
                    <a:pt x="341" y="87"/>
                  </a:lnTo>
                  <a:lnTo>
                    <a:pt x="272" y="0"/>
                  </a:lnTo>
                  <a:lnTo>
                    <a:pt x="272" y="44"/>
                  </a:lnTo>
                  <a:lnTo>
                    <a:pt x="69" y="44"/>
                  </a:lnTo>
                  <a:lnTo>
                    <a:pt x="69" y="0"/>
                  </a:lnTo>
                  <a:lnTo>
                    <a:pt x="0" y="87"/>
                  </a:lnTo>
                  <a:close/>
                </a:path>
              </a:pathLst>
            </a:custGeom>
            <a:solidFill>
              <a:srgbClr val="FF0000"/>
            </a:solidFill>
            <a:ln w="6350">
              <a:solidFill>
                <a:srgbClr val="000000"/>
              </a:solidFill>
              <a:prstDash val="solid"/>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43" name="Group 1449"/>
          <p:cNvGrpSpPr>
            <a:grpSpLocks/>
          </p:cNvGrpSpPr>
          <p:nvPr/>
        </p:nvGrpSpPr>
        <p:grpSpPr bwMode="auto">
          <a:xfrm>
            <a:off x="4905375" y="3055938"/>
            <a:ext cx="2770188" cy="879475"/>
            <a:chOff x="3090" y="1925"/>
            <a:chExt cx="1745" cy="554"/>
          </a:xfrm>
        </p:grpSpPr>
        <p:sp>
          <p:nvSpPr>
            <p:cNvPr id="561501" name="Freeform 1373"/>
            <p:cNvSpPr>
              <a:spLocks/>
            </p:cNvSpPr>
            <p:nvPr/>
          </p:nvSpPr>
          <p:spPr bwMode="auto">
            <a:xfrm>
              <a:off x="3930" y="1925"/>
              <a:ext cx="36" cy="8"/>
            </a:xfrm>
            <a:custGeom>
              <a:avLst/>
              <a:gdLst/>
              <a:ahLst/>
              <a:cxnLst>
                <a:cxn ang="0">
                  <a:pos x="36" y="8"/>
                </a:cxn>
                <a:cxn ang="0">
                  <a:pos x="36" y="4"/>
                </a:cxn>
                <a:cxn ang="0">
                  <a:pos x="32" y="0"/>
                </a:cxn>
                <a:cxn ang="0">
                  <a:pos x="32" y="0"/>
                </a:cxn>
                <a:cxn ang="0">
                  <a:pos x="4" y="0"/>
                </a:cxn>
                <a:cxn ang="0">
                  <a:pos x="0" y="4"/>
                </a:cxn>
                <a:cxn ang="0">
                  <a:pos x="4" y="8"/>
                </a:cxn>
                <a:cxn ang="0">
                  <a:pos x="7" y="8"/>
                </a:cxn>
                <a:cxn ang="0">
                  <a:pos x="36" y="8"/>
                </a:cxn>
              </a:cxnLst>
              <a:rect l="0" t="0" r="r" b="b"/>
              <a:pathLst>
                <a:path w="36" h="8">
                  <a:moveTo>
                    <a:pt x="36" y="8"/>
                  </a:moveTo>
                  <a:lnTo>
                    <a:pt x="36" y="4"/>
                  </a:lnTo>
                  <a:lnTo>
                    <a:pt x="32" y="0"/>
                  </a:lnTo>
                  <a:lnTo>
                    <a:pt x="32" y="0"/>
                  </a:lnTo>
                  <a:lnTo>
                    <a:pt x="4" y="0"/>
                  </a:lnTo>
                  <a:lnTo>
                    <a:pt x="0" y="4"/>
                  </a:lnTo>
                  <a:lnTo>
                    <a:pt x="4" y="8"/>
                  </a:lnTo>
                  <a:lnTo>
                    <a:pt x="7" y="8"/>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2" name="Freeform 1374"/>
            <p:cNvSpPr>
              <a:spLocks/>
            </p:cNvSpPr>
            <p:nvPr/>
          </p:nvSpPr>
          <p:spPr bwMode="auto">
            <a:xfrm>
              <a:off x="3879" y="1925"/>
              <a:ext cx="36" cy="11"/>
            </a:xfrm>
            <a:custGeom>
              <a:avLst/>
              <a:gdLst/>
              <a:ahLst/>
              <a:cxnLst>
                <a:cxn ang="0">
                  <a:pos x="36" y="8"/>
                </a:cxn>
                <a:cxn ang="0">
                  <a:pos x="36" y="4"/>
                </a:cxn>
                <a:cxn ang="0">
                  <a:pos x="36" y="0"/>
                </a:cxn>
                <a:cxn ang="0">
                  <a:pos x="33" y="0"/>
                </a:cxn>
                <a:cxn ang="0">
                  <a:pos x="4" y="4"/>
                </a:cxn>
                <a:cxn ang="0">
                  <a:pos x="0" y="8"/>
                </a:cxn>
                <a:cxn ang="0">
                  <a:pos x="4" y="11"/>
                </a:cxn>
                <a:cxn ang="0">
                  <a:pos x="7" y="11"/>
                </a:cxn>
                <a:cxn ang="0">
                  <a:pos x="36" y="8"/>
                </a:cxn>
              </a:cxnLst>
              <a:rect l="0" t="0" r="r" b="b"/>
              <a:pathLst>
                <a:path w="36" h="11">
                  <a:moveTo>
                    <a:pt x="36" y="8"/>
                  </a:moveTo>
                  <a:lnTo>
                    <a:pt x="36" y="4"/>
                  </a:lnTo>
                  <a:lnTo>
                    <a:pt x="36" y="0"/>
                  </a:lnTo>
                  <a:lnTo>
                    <a:pt x="33" y="0"/>
                  </a:lnTo>
                  <a:lnTo>
                    <a:pt x="4" y="4"/>
                  </a:lnTo>
                  <a:lnTo>
                    <a:pt x="0" y="8"/>
                  </a:lnTo>
                  <a:lnTo>
                    <a:pt x="4"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3" name="Freeform 1375"/>
            <p:cNvSpPr>
              <a:spLocks/>
            </p:cNvSpPr>
            <p:nvPr/>
          </p:nvSpPr>
          <p:spPr bwMode="auto">
            <a:xfrm>
              <a:off x="3829" y="1929"/>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4" name="Freeform 1376"/>
            <p:cNvSpPr>
              <a:spLocks/>
            </p:cNvSpPr>
            <p:nvPr/>
          </p:nvSpPr>
          <p:spPr bwMode="auto">
            <a:xfrm>
              <a:off x="3778" y="1929"/>
              <a:ext cx="36" cy="11"/>
            </a:xfrm>
            <a:custGeom>
              <a:avLst/>
              <a:gdLst/>
              <a:ahLst/>
              <a:cxnLst>
                <a:cxn ang="0">
                  <a:pos x="36" y="7"/>
                </a:cxn>
                <a:cxn ang="0">
                  <a:pos x="36" y="4"/>
                </a:cxn>
                <a:cxn ang="0">
                  <a:pos x="36" y="0"/>
                </a:cxn>
                <a:cxn ang="0">
                  <a:pos x="32" y="0"/>
                </a:cxn>
                <a:cxn ang="0">
                  <a:pos x="7" y="4"/>
                </a:cxn>
                <a:cxn ang="0">
                  <a:pos x="3" y="4"/>
                </a:cxn>
                <a:cxn ang="0">
                  <a:pos x="0" y="7"/>
                </a:cxn>
                <a:cxn ang="0">
                  <a:pos x="3" y="11"/>
                </a:cxn>
                <a:cxn ang="0">
                  <a:pos x="7" y="11"/>
                </a:cxn>
                <a:cxn ang="0">
                  <a:pos x="11" y="11"/>
                </a:cxn>
                <a:cxn ang="0">
                  <a:pos x="36" y="7"/>
                </a:cxn>
              </a:cxnLst>
              <a:rect l="0" t="0" r="r" b="b"/>
              <a:pathLst>
                <a:path w="36" h="11">
                  <a:moveTo>
                    <a:pt x="36" y="7"/>
                  </a:moveTo>
                  <a:lnTo>
                    <a:pt x="36" y="4"/>
                  </a:lnTo>
                  <a:lnTo>
                    <a:pt x="36" y="0"/>
                  </a:lnTo>
                  <a:lnTo>
                    <a:pt x="32" y="0"/>
                  </a:lnTo>
                  <a:lnTo>
                    <a:pt x="7" y="4"/>
                  </a:lnTo>
                  <a:lnTo>
                    <a:pt x="3" y="4"/>
                  </a:lnTo>
                  <a:lnTo>
                    <a:pt x="0" y="7"/>
                  </a:lnTo>
                  <a:lnTo>
                    <a:pt x="3" y="11"/>
                  </a:lnTo>
                  <a:lnTo>
                    <a:pt x="7" y="11"/>
                  </a:lnTo>
                  <a:lnTo>
                    <a:pt x="11"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5" name="Freeform 1377"/>
            <p:cNvSpPr>
              <a:spLocks/>
            </p:cNvSpPr>
            <p:nvPr/>
          </p:nvSpPr>
          <p:spPr bwMode="auto">
            <a:xfrm>
              <a:off x="3727" y="1933"/>
              <a:ext cx="36" cy="10"/>
            </a:xfrm>
            <a:custGeom>
              <a:avLst/>
              <a:gdLst/>
              <a:ahLst/>
              <a:cxnLst>
                <a:cxn ang="0">
                  <a:pos x="36" y="7"/>
                </a:cxn>
                <a:cxn ang="0">
                  <a:pos x="36" y="3"/>
                </a:cxn>
                <a:cxn ang="0">
                  <a:pos x="36" y="0"/>
                </a:cxn>
                <a:cxn ang="0">
                  <a:pos x="33" y="0"/>
                </a:cxn>
                <a:cxn ang="0">
                  <a:pos x="4" y="3"/>
                </a:cxn>
                <a:cxn ang="0">
                  <a:pos x="0" y="7"/>
                </a:cxn>
                <a:cxn ang="0">
                  <a:pos x="4" y="10"/>
                </a:cxn>
                <a:cxn ang="0">
                  <a:pos x="7" y="10"/>
                </a:cxn>
                <a:cxn ang="0">
                  <a:pos x="36" y="7"/>
                </a:cxn>
              </a:cxnLst>
              <a:rect l="0" t="0" r="r" b="b"/>
              <a:pathLst>
                <a:path w="36" h="10">
                  <a:moveTo>
                    <a:pt x="36" y="7"/>
                  </a:moveTo>
                  <a:lnTo>
                    <a:pt x="36" y="3"/>
                  </a:lnTo>
                  <a:lnTo>
                    <a:pt x="36" y="0"/>
                  </a:lnTo>
                  <a:lnTo>
                    <a:pt x="33" y="0"/>
                  </a:lnTo>
                  <a:lnTo>
                    <a:pt x="4" y="3"/>
                  </a:lnTo>
                  <a:lnTo>
                    <a:pt x="0" y="7"/>
                  </a:lnTo>
                  <a:lnTo>
                    <a:pt x="4" y="10"/>
                  </a:lnTo>
                  <a:lnTo>
                    <a:pt x="7" y="10"/>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6" name="Freeform 1378"/>
            <p:cNvSpPr>
              <a:spLocks/>
            </p:cNvSpPr>
            <p:nvPr/>
          </p:nvSpPr>
          <p:spPr bwMode="auto">
            <a:xfrm>
              <a:off x="3676" y="1936"/>
              <a:ext cx="37" cy="11"/>
            </a:xfrm>
            <a:custGeom>
              <a:avLst/>
              <a:gdLst/>
              <a:ahLst/>
              <a:cxnLst>
                <a:cxn ang="0">
                  <a:pos x="37" y="7"/>
                </a:cxn>
                <a:cxn ang="0">
                  <a:pos x="37" y="4"/>
                </a:cxn>
                <a:cxn ang="0">
                  <a:pos x="37" y="0"/>
                </a:cxn>
                <a:cxn ang="0">
                  <a:pos x="33" y="0"/>
                </a:cxn>
                <a:cxn ang="0">
                  <a:pos x="26" y="0"/>
                </a:cxn>
                <a:cxn ang="0">
                  <a:pos x="4" y="4"/>
                </a:cxn>
                <a:cxn ang="0">
                  <a:pos x="0" y="7"/>
                </a:cxn>
                <a:cxn ang="0">
                  <a:pos x="4" y="11"/>
                </a:cxn>
                <a:cxn ang="0">
                  <a:pos x="8" y="11"/>
                </a:cxn>
                <a:cxn ang="0">
                  <a:pos x="29" y="7"/>
                </a:cxn>
                <a:cxn ang="0">
                  <a:pos x="37" y="7"/>
                </a:cxn>
              </a:cxnLst>
              <a:rect l="0" t="0" r="r" b="b"/>
              <a:pathLst>
                <a:path w="37" h="11">
                  <a:moveTo>
                    <a:pt x="37" y="7"/>
                  </a:moveTo>
                  <a:lnTo>
                    <a:pt x="37" y="4"/>
                  </a:lnTo>
                  <a:lnTo>
                    <a:pt x="37" y="0"/>
                  </a:lnTo>
                  <a:lnTo>
                    <a:pt x="33" y="0"/>
                  </a:lnTo>
                  <a:lnTo>
                    <a:pt x="26" y="0"/>
                  </a:lnTo>
                  <a:lnTo>
                    <a:pt x="4" y="4"/>
                  </a:lnTo>
                  <a:lnTo>
                    <a:pt x="0" y="7"/>
                  </a:lnTo>
                  <a:lnTo>
                    <a:pt x="4" y="11"/>
                  </a:lnTo>
                  <a:lnTo>
                    <a:pt x="8" y="11"/>
                  </a:lnTo>
                  <a:lnTo>
                    <a:pt x="29" y="7"/>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7" name="Freeform 1379"/>
            <p:cNvSpPr>
              <a:spLocks/>
            </p:cNvSpPr>
            <p:nvPr/>
          </p:nvSpPr>
          <p:spPr bwMode="auto">
            <a:xfrm>
              <a:off x="3626" y="1943"/>
              <a:ext cx="36" cy="11"/>
            </a:xfrm>
            <a:custGeom>
              <a:avLst/>
              <a:gdLst/>
              <a:ahLst/>
              <a:cxnLst>
                <a:cxn ang="0">
                  <a:pos x="36" y="8"/>
                </a:cxn>
                <a:cxn ang="0">
                  <a:pos x="36" y="4"/>
                </a:cxn>
                <a:cxn ang="0">
                  <a:pos x="36" y="0"/>
                </a:cxn>
                <a:cxn ang="0">
                  <a:pos x="32" y="0"/>
                </a:cxn>
                <a:cxn ang="0">
                  <a:pos x="3" y="4"/>
                </a:cxn>
                <a:cxn ang="0">
                  <a:pos x="0" y="8"/>
                </a:cxn>
                <a:cxn ang="0">
                  <a:pos x="3" y="11"/>
                </a:cxn>
                <a:cxn ang="0">
                  <a:pos x="7" y="11"/>
                </a:cxn>
                <a:cxn ang="0">
                  <a:pos x="36" y="8"/>
                </a:cxn>
              </a:cxnLst>
              <a:rect l="0" t="0" r="r" b="b"/>
              <a:pathLst>
                <a:path w="36" h="11">
                  <a:moveTo>
                    <a:pt x="36" y="8"/>
                  </a:moveTo>
                  <a:lnTo>
                    <a:pt x="36" y="4"/>
                  </a:lnTo>
                  <a:lnTo>
                    <a:pt x="36" y="0"/>
                  </a:lnTo>
                  <a:lnTo>
                    <a:pt x="32" y="0"/>
                  </a:lnTo>
                  <a:lnTo>
                    <a:pt x="3" y="4"/>
                  </a:lnTo>
                  <a:lnTo>
                    <a:pt x="0" y="8"/>
                  </a:lnTo>
                  <a:lnTo>
                    <a:pt x="3"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8" name="Freeform 1380"/>
            <p:cNvSpPr>
              <a:spLocks/>
            </p:cNvSpPr>
            <p:nvPr/>
          </p:nvSpPr>
          <p:spPr bwMode="auto">
            <a:xfrm>
              <a:off x="3575" y="1951"/>
              <a:ext cx="36" cy="11"/>
            </a:xfrm>
            <a:custGeom>
              <a:avLst/>
              <a:gdLst/>
              <a:ahLst/>
              <a:cxnLst>
                <a:cxn ang="0">
                  <a:pos x="36" y="7"/>
                </a:cxn>
                <a:cxn ang="0">
                  <a:pos x="36" y="3"/>
                </a:cxn>
                <a:cxn ang="0">
                  <a:pos x="36" y="0"/>
                </a:cxn>
                <a:cxn ang="0">
                  <a:pos x="33" y="0"/>
                </a:cxn>
                <a:cxn ang="0">
                  <a:pos x="4" y="3"/>
                </a:cxn>
                <a:cxn ang="0">
                  <a:pos x="0" y="7"/>
                </a:cxn>
                <a:cxn ang="0">
                  <a:pos x="4" y="11"/>
                </a:cxn>
                <a:cxn ang="0">
                  <a:pos x="7" y="11"/>
                </a:cxn>
                <a:cxn ang="0">
                  <a:pos x="36" y="7"/>
                </a:cxn>
              </a:cxnLst>
              <a:rect l="0" t="0" r="r" b="b"/>
              <a:pathLst>
                <a:path w="36" h="11">
                  <a:moveTo>
                    <a:pt x="36" y="7"/>
                  </a:moveTo>
                  <a:lnTo>
                    <a:pt x="36" y="3"/>
                  </a:lnTo>
                  <a:lnTo>
                    <a:pt x="36" y="0"/>
                  </a:lnTo>
                  <a:lnTo>
                    <a:pt x="33" y="0"/>
                  </a:lnTo>
                  <a:lnTo>
                    <a:pt x="4" y="3"/>
                  </a:lnTo>
                  <a:lnTo>
                    <a:pt x="0" y="7"/>
                  </a:lnTo>
                  <a:lnTo>
                    <a:pt x="4"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09" name="Freeform 1381"/>
            <p:cNvSpPr>
              <a:spLocks/>
            </p:cNvSpPr>
            <p:nvPr/>
          </p:nvSpPr>
          <p:spPr bwMode="auto">
            <a:xfrm>
              <a:off x="3528" y="1958"/>
              <a:ext cx="33" cy="11"/>
            </a:xfrm>
            <a:custGeom>
              <a:avLst/>
              <a:gdLst/>
              <a:ahLst/>
              <a:cxnLst>
                <a:cxn ang="0">
                  <a:pos x="33" y="7"/>
                </a:cxn>
                <a:cxn ang="0">
                  <a:pos x="33" y="4"/>
                </a:cxn>
                <a:cxn ang="0">
                  <a:pos x="33" y="0"/>
                </a:cxn>
                <a:cxn ang="0">
                  <a:pos x="29" y="0"/>
                </a:cxn>
                <a:cxn ang="0">
                  <a:pos x="18" y="0"/>
                </a:cxn>
                <a:cxn ang="0">
                  <a:pos x="0" y="4"/>
                </a:cxn>
                <a:cxn ang="0">
                  <a:pos x="0" y="7"/>
                </a:cxn>
                <a:cxn ang="0">
                  <a:pos x="0" y="11"/>
                </a:cxn>
                <a:cxn ang="0">
                  <a:pos x="4" y="11"/>
                </a:cxn>
                <a:cxn ang="0">
                  <a:pos x="22" y="7"/>
                </a:cxn>
                <a:cxn ang="0">
                  <a:pos x="33" y="7"/>
                </a:cxn>
              </a:cxnLst>
              <a:rect l="0" t="0" r="r" b="b"/>
              <a:pathLst>
                <a:path w="33" h="11">
                  <a:moveTo>
                    <a:pt x="33" y="7"/>
                  </a:moveTo>
                  <a:lnTo>
                    <a:pt x="33" y="4"/>
                  </a:lnTo>
                  <a:lnTo>
                    <a:pt x="33" y="0"/>
                  </a:lnTo>
                  <a:lnTo>
                    <a:pt x="29" y="0"/>
                  </a:lnTo>
                  <a:lnTo>
                    <a:pt x="18" y="0"/>
                  </a:lnTo>
                  <a:lnTo>
                    <a:pt x="0" y="4"/>
                  </a:lnTo>
                  <a:lnTo>
                    <a:pt x="0" y="7"/>
                  </a:lnTo>
                  <a:lnTo>
                    <a:pt x="0" y="11"/>
                  </a:lnTo>
                  <a:lnTo>
                    <a:pt x="4" y="11"/>
                  </a:lnTo>
                  <a:lnTo>
                    <a:pt x="22"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0" name="Freeform 1382"/>
            <p:cNvSpPr>
              <a:spLocks/>
            </p:cNvSpPr>
            <p:nvPr/>
          </p:nvSpPr>
          <p:spPr bwMode="auto">
            <a:xfrm>
              <a:off x="3477" y="1965"/>
              <a:ext cx="37" cy="15"/>
            </a:xfrm>
            <a:custGeom>
              <a:avLst/>
              <a:gdLst/>
              <a:ahLst/>
              <a:cxnLst>
                <a:cxn ang="0">
                  <a:pos x="33" y="7"/>
                </a:cxn>
                <a:cxn ang="0">
                  <a:pos x="37" y="4"/>
                </a:cxn>
                <a:cxn ang="0">
                  <a:pos x="33" y="0"/>
                </a:cxn>
                <a:cxn ang="0">
                  <a:pos x="29" y="0"/>
                </a:cxn>
                <a:cxn ang="0">
                  <a:pos x="0" y="7"/>
                </a:cxn>
                <a:cxn ang="0">
                  <a:pos x="0" y="11"/>
                </a:cxn>
                <a:cxn ang="0">
                  <a:pos x="0" y="15"/>
                </a:cxn>
                <a:cxn ang="0">
                  <a:pos x="4" y="15"/>
                </a:cxn>
                <a:cxn ang="0">
                  <a:pos x="33" y="7"/>
                </a:cxn>
              </a:cxnLst>
              <a:rect l="0" t="0" r="r" b="b"/>
              <a:pathLst>
                <a:path w="37" h="15">
                  <a:moveTo>
                    <a:pt x="33" y="7"/>
                  </a:moveTo>
                  <a:lnTo>
                    <a:pt x="37" y="4"/>
                  </a:lnTo>
                  <a:lnTo>
                    <a:pt x="33" y="0"/>
                  </a:lnTo>
                  <a:lnTo>
                    <a:pt x="29" y="0"/>
                  </a:lnTo>
                  <a:lnTo>
                    <a:pt x="0" y="7"/>
                  </a:lnTo>
                  <a:lnTo>
                    <a:pt x="0" y="11"/>
                  </a:lnTo>
                  <a:lnTo>
                    <a:pt x="0" y="15"/>
                  </a:lnTo>
                  <a:lnTo>
                    <a:pt x="4" y="15"/>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1" name="Freeform 1383"/>
            <p:cNvSpPr>
              <a:spLocks/>
            </p:cNvSpPr>
            <p:nvPr/>
          </p:nvSpPr>
          <p:spPr bwMode="auto">
            <a:xfrm>
              <a:off x="3427" y="1976"/>
              <a:ext cx="36" cy="14"/>
            </a:xfrm>
            <a:custGeom>
              <a:avLst/>
              <a:gdLst/>
              <a:ahLst/>
              <a:cxnLst>
                <a:cxn ang="0">
                  <a:pos x="32" y="7"/>
                </a:cxn>
                <a:cxn ang="0">
                  <a:pos x="36" y="4"/>
                </a:cxn>
                <a:cxn ang="0">
                  <a:pos x="32" y="0"/>
                </a:cxn>
                <a:cxn ang="0">
                  <a:pos x="29" y="0"/>
                </a:cxn>
                <a:cxn ang="0">
                  <a:pos x="3" y="7"/>
                </a:cxn>
                <a:cxn ang="0">
                  <a:pos x="0" y="11"/>
                </a:cxn>
                <a:cxn ang="0">
                  <a:pos x="3" y="14"/>
                </a:cxn>
                <a:cxn ang="0">
                  <a:pos x="7" y="14"/>
                </a:cxn>
                <a:cxn ang="0">
                  <a:pos x="32" y="7"/>
                </a:cxn>
              </a:cxnLst>
              <a:rect l="0" t="0" r="r" b="b"/>
              <a:pathLst>
                <a:path w="36" h="14">
                  <a:moveTo>
                    <a:pt x="32" y="7"/>
                  </a:moveTo>
                  <a:lnTo>
                    <a:pt x="36" y="4"/>
                  </a:lnTo>
                  <a:lnTo>
                    <a:pt x="32" y="0"/>
                  </a:lnTo>
                  <a:lnTo>
                    <a:pt x="29" y="0"/>
                  </a:lnTo>
                  <a:lnTo>
                    <a:pt x="3" y="7"/>
                  </a:lnTo>
                  <a:lnTo>
                    <a:pt x="0" y="11"/>
                  </a:lnTo>
                  <a:lnTo>
                    <a:pt x="3" y="14"/>
                  </a:lnTo>
                  <a:lnTo>
                    <a:pt x="7" y="14"/>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2" name="Freeform 1384"/>
            <p:cNvSpPr>
              <a:spLocks/>
            </p:cNvSpPr>
            <p:nvPr/>
          </p:nvSpPr>
          <p:spPr bwMode="auto">
            <a:xfrm>
              <a:off x="3380" y="1987"/>
              <a:ext cx="32" cy="14"/>
            </a:xfrm>
            <a:custGeom>
              <a:avLst/>
              <a:gdLst/>
              <a:ahLst/>
              <a:cxnLst>
                <a:cxn ang="0">
                  <a:pos x="32" y="7"/>
                </a:cxn>
                <a:cxn ang="0">
                  <a:pos x="32" y="3"/>
                </a:cxn>
                <a:cxn ang="0">
                  <a:pos x="32" y="0"/>
                </a:cxn>
                <a:cxn ang="0">
                  <a:pos x="29" y="0"/>
                </a:cxn>
                <a:cxn ang="0">
                  <a:pos x="29" y="0"/>
                </a:cxn>
                <a:cxn ang="0">
                  <a:pos x="0" y="7"/>
                </a:cxn>
                <a:cxn ang="0">
                  <a:pos x="0" y="11"/>
                </a:cxn>
                <a:cxn ang="0">
                  <a:pos x="0" y="14"/>
                </a:cxn>
                <a:cxn ang="0">
                  <a:pos x="3" y="14"/>
                </a:cxn>
                <a:cxn ang="0">
                  <a:pos x="32" y="7"/>
                </a:cxn>
              </a:cxnLst>
              <a:rect l="0" t="0" r="r" b="b"/>
              <a:pathLst>
                <a:path w="32" h="14">
                  <a:moveTo>
                    <a:pt x="32" y="7"/>
                  </a:moveTo>
                  <a:lnTo>
                    <a:pt x="32" y="3"/>
                  </a:lnTo>
                  <a:lnTo>
                    <a:pt x="32" y="0"/>
                  </a:lnTo>
                  <a:lnTo>
                    <a:pt x="29" y="0"/>
                  </a:lnTo>
                  <a:lnTo>
                    <a:pt x="29" y="0"/>
                  </a:lnTo>
                  <a:lnTo>
                    <a:pt x="0" y="7"/>
                  </a:lnTo>
                  <a:lnTo>
                    <a:pt x="0" y="11"/>
                  </a:lnTo>
                  <a:lnTo>
                    <a:pt x="0" y="14"/>
                  </a:lnTo>
                  <a:lnTo>
                    <a:pt x="3" y="14"/>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3" name="Freeform 1385"/>
            <p:cNvSpPr>
              <a:spLocks/>
            </p:cNvSpPr>
            <p:nvPr/>
          </p:nvSpPr>
          <p:spPr bwMode="auto">
            <a:xfrm>
              <a:off x="3329" y="2001"/>
              <a:ext cx="36" cy="15"/>
            </a:xfrm>
            <a:custGeom>
              <a:avLst/>
              <a:gdLst/>
              <a:ahLst/>
              <a:cxnLst>
                <a:cxn ang="0">
                  <a:pos x="32" y="8"/>
                </a:cxn>
                <a:cxn ang="0">
                  <a:pos x="36" y="4"/>
                </a:cxn>
                <a:cxn ang="0">
                  <a:pos x="32" y="0"/>
                </a:cxn>
                <a:cxn ang="0">
                  <a:pos x="29" y="0"/>
                </a:cxn>
                <a:cxn ang="0">
                  <a:pos x="18" y="4"/>
                </a:cxn>
                <a:cxn ang="0">
                  <a:pos x="4" y="8"/>
                </a:cxn>
                <a:cxn ang="0">
                  <a:pos x="0" y="11"/>
                </a:cxn>
                <a:cxn ang="0">
                  <a:pos x="4" y="15"/>
                </a:cxn>
                <a:cxn ang="0">
                  <a:pos x="7" y="15"/>
                </a:cxn>
                <a:cxn ang="0">
                  <a:pos x="22" y="11"/>
                </a:cxn>
                <a:cxn ang="0">
                  <a:pos x="32" y="8"/>
                </a:cxn>
              </a:cxnLst>
              <a:rect l="0" t="0" r="r" b="b"/>
              <a:pathLst>
                <a:path w="36" h="15">
                  <a:moveTo>
                    <a:pt x="32" y="8"/>
                  </a:moveTo>
                  <a:lnTo>
                    <a:pt x="36" y="4"/>
                  </a:lnTo>
                  <a:lnTo>
                    <a:pt x="32" y="0"/>
                  </a:lnTo>
                  <a:lnTo>
                    <a:pt x="29" y="0"/>
                  </a:lnTo>
                  <a:lnTo>
                    <a:pt x="18" y="4"/>
                  </a:lnTo>
                  <a:lnTo>
                    <a:pt x="4" y="8"/>
                  </a:lnTo>
                  <a:lnTo>
                    <a:pt x="0" y="11"/>
                  </a:lnTo>
                  <a:lnTo>
                    <a:pt x="4" y="15"/>
                  </a:lnTo>
                  <a:lnTo>
                    <a:pt x="7" y="15"/>
                  </a:lnTo>
                  <a:lnTo>
                    <a:pt x="22" y="11"/>
                  </a:lnTo>
                  <a:lnTo>
                    <a:pt x="32"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4" name="Freeform 1386"/>
            <p:cNvSpPr>
              <a:spLocks/>
            </p:cNvSpPr>
            <p:nvPr/>
          </p:nvSpPr>
          <p:spPr bwMode="auto">
            <a:xfrm>
              <a:off x="3282" y="2016"/>
              <a:ext cx="36" cy="18"/>
            </a:xfrm>
            <a:custGeom>
              <a:avLst/>
              <a:gdLst/>
              <a:ahLst/>
              <a:cxnLst>
                <a:cxn ang="0">
                  <a:pos x="32" y="7"/>
                </a:cxn>
                <a:cxn ang="0">
                  <a:pos x="36" y="3"/>
                </a:cxn>
                <a:cxn ang="0">
                  <a:pos x="32" y="0"/>
                </a:cxn>
                <a:cxn ang="0">
                  <a:pos x="29" y="0"/>
                </a:cxn>
                <a:cxn ang="0">
                  <a:pos x="7" y="7"/>
                </a:cxn>
                <a:cxn ang="0">
                  <a:pos x="3" y="11"/>
                </a:cxn>
                <a:cxn ang="0">
                  <a:pos x="0" y="14"/>
                </a:cxn>
                <a:cxn ang="0">
                  <a:pos x="3" y="18"/>
                </a:cxn>
                <a:cxn ang="0">
                  <a:pos x="7" y="18"/>
                </a:cxn>
                <a:cxn ang="0">
                  <a:pos x="11" y="14"/>
                </a:cxn>
                <a:cxn ang="0">
                  <a:pos x="32" y="7"/>
                </a:cxn>
              </a:cxnLst>
              <a:rect l="0" t="0" r="r" b="b"/>
              <a:pathLst>
                <a:path w="36" h="18">
                  <a:moveTo>
                    <a:pt x="32" y="7"/>
                  </a:moveTo>
                  <a:lnTo>
                    <a:pt x="36" y="3"/>
                  </a:lnTo>
                  <a:lnTo>
                    <a:pt x="32" y="0"/>
                  </a:lnTo>
                  <a:lnTo>
                    <a:pt x="29" y="0"/>
                  </a:lnTo>
                  <a:lnTo>
                    <a:pt x="7" y="7"/>
                  </a:lnTo>
                  <a:lnTo>
                    <a:pt x="3" y="11"/>
                  </a:lnTo>
                  <a:lnTo>
                    <a:pt x="0" y="14"/>
                  </a:lnTo>
                  <a:lnTo>
                    <a:pt x="3" y="18"/>
                  </a:lnTo>
                  <a:lnTo>
                    <a:pt x="7" y="18"/>
                  </a:lnTo>
                  <a:lnTo>
                    <a:pt x="11" y="14"/>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5" name="Freeform 1387"/>
            <p:cNvSpPr>
              <a:spLocks/>
            </p:cNvSpPr>
            <p:nvPr/>
          </p:nvSpPr>
          <p:spPr bwMode="auto">
            <a:xfrm>
              <a:off x="3235" y="2034"/>
              <a:ext cx="36" cy="22"/>
            </a:xfrm>
            <a:custGeom>
              <a:avLst/>
              <a:gdLst/>
              <a:ahLst/>
              <a:cxnLst>
                <a:cxn ang="0">
                  <a:pos x="32" y="7"/>
                </a:cxn>
                <a:cxn ang="0">
                  <a:pos x="36" y="4"/>
                </a:cxn>
                <a:cxn ang="0">
                  <a:pos x="32" y="0"/>
                </a:cxn>
                <a:cxn ang="0">
                  <a:pos x="29" y="0"/>
                </a:cxn>
                <a:cxn ang="0">
                  <a:pos x="3" y="11"/>
                </a:cxn>
                <a:cxn ang="0">
                  <a:pos x="3" y="14"/>
                </a:cxn>
                <a:cxn ang="0">
                  <a:pos x="0" y="18"/>
                </a:cxn>
                <a:cxn ang="0">
                  <a:pos x="3" y="22"/>
                </a:cxn>
                <a:cxn ang="0">
                  <a:pos x="7" y="22"/>
                </a:cxn>
                <a:cxn ang="0">
                  <a:pos x="7" y="18"/>
                </a:cxn>
                <a:cxn ang="0">
                  <a:pos x="32" y="7"/>
                </a:cxn>
              </a:cxnLst>
              <a:rect l="0" t="0" r="r" b="b"/>
              <a:pathLst>
                <a:path w="36" h="22">
                  <a:moveTo>
                    <a:pt x="32" y="7"/>
                  </a:moveTo>
                  <a:lnTo>
                    <a:pt x="36" y="4"/>
                  </a:lnTo>
                  <a:lnTo>
                    <a:pt x="32" y="0"/>
                  </a:lnTo>
                  <a:lnTo>
                    <a:pt x="29" y="0"/>
                  </a:lnTo>
                  <a:lnTo>
                    <a:pt x="3" y="11"/>
                  </a:lnTo>
                  <a:lnTo>
                    <a:pt x="3" y="14"/>
                  </a:lnTo>
                  <a:lnTo>
                    <a:pt x="0" y="18"/>
                  </a:lnTo>
                  <a:lnTo>
                    <a:pt x="3" y="22"/>
                  </a:lnTo>
                  <a:lnTo>
                    <a:pt x="7" y="22"/>
                  </a:lnTo>
                  <a:lnTo>
                    <a:pt x="7" y="18"/>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6" name="Freeform 1388"/>
            <p:cNvSpPr>
              <a:spLocks/>
            </p:cNvSpPr>
            <p:nvPr/>
          </p:nvSpPr>
          <p:spPr bwMode="auto">
            <a:xfrm>
              <a:off x="3191" y="2056"/>
              <a:ext cx="33" cy="21"/>
            </a:xfrm>
            <a:custGeom>
              <a:avLst/>
              <a:gdLst/>
              <a:ahLst/>
              <a:cxnLst>
                <a:cxn ang="0">
                  <a:pos x="29" y="7"/>
                </a:cxn>
                <a:cxn ang="0">
                  <a:pos x="33" y="3"/>
                </a:cxn>
                <a:cxn ang="0">
                  <a:pos x="29" y="0"/>
                </a:cxn>
                <a:cxn ang="0">
                  <a:pos x="26" y="0"/>
                </a:cxn>
                <a:cxn ang="0">
                  <a:pos x="4" y="11"/>
                </a:cxn>
                <a:cxn ang="0">
                  <a:pos x="0" y="14"/>
                </a:cxn>
                <a:cxn ang="0">
                  <a:pos x="0" y="18"/>
                </a:cxn>
                <a:cxn ang="0">
                  <a:pos x="0" y="21"/>
                </a:cxn>
                <a:cxn ang="0">
                  <a:pos x="4" y="21"/>
                </a:cxn>
                <a:cxn ang="0">
                  <a:pos x="8" y="18"/>
                </a:cxn>
                <a:cxn ang="0">
                  <a:pos x="29" y="7"/>
                </a:cxn>
              </a:cxnLst>
              <a:rect l="0" t="0" r="r" b="b"/>
              <a:pathLst>
                <a:path w="33" h="21">
                  <a:moveTo>
                    <a:pt x="29" y="7"/>
                  </a:moveTo>
                  <a:lnTo>
                    <a:pt x="33" y="3"/>
                  </a:lnTo>
                  <a:lnTo>
                    <a:pt x="29" y="0"/>
                  </a:lnTo>
                  <a:lnTo>
                    <a:pt x="26" y="0"/>
                  </a:lnTo>
                  <a:lnTo>
                    <a:pt x="4" y="11"/>
                  </a:lnTo>
                  <a:lnTo>
                    <a:pt x="0" y="14"/>
                  </a:lnTo>
                  <a:lnTo>
                    <a:pt x="0" y="18"/>
                  </a:lnTo>
                  <a:lnTo>
                    <a:pt x="0" y="21"/>
                  </a:lnTo>
                  <a:lnTo>
                    <a:pt x="4" y="21"/>
                  </a:lnTo>
                  <a:lnTo>
                    <a:pt x="8" y="18"/>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7" name="Freeform 1389"/>
            <p:cNvSpPr>
              <a:spLocks/>
            </p:cNvSpPr>
            <p:nvPr/>
          </p:nvSpPr>
          <p:spPr bwMode="auto">
            <a:xfrm>
              <a:off x="3148" y="2081"/>
              <a:ext cx="32" cy="25"/>
            </a:xfrm>
            <a:custGeom>
              <a:avLst/>
              <a:gdLst/>
              <a:ahLst/>
              <a:cxnLst>
                <a:cxn ang="0">
                  <a:pos x="29" y="7"/>
                </a:cxn>
                <a:cxn ang="0">
                  <a:pos x="32" y="4"/>
                </a:cxn>
                <a:cxn ang="0">
                  <a:pos x="29" y="0"/>
                </a:cxn>
                <a:cxn ang="0">
                  <a:pos x="25" y="0"/>
                </a:cxn>
                <a:cxn ang="0">
                  <a:pos x="11" y="11"/>
                </a:cxn>
                <a:cxn ang="0">
                  <a:pos x="3" y="18"/>
                </a:cxn>
                <a:cxn ang="0">
                  <a:pos x="0" y="22"/>
                </a:cxn>
                <a:cxn ang="0">
                  <a:pos x="3" y="25"/>
                </a:cxn>
                <a:cxn ang="0">
                  <a:pos x="7" y="25"/>
                </a:cxn>
                <a:cxn ang="0">
                  <a:pos x="14" y="18"/>
                </a:cxn>
                <a:cxn ang="0">
                  <a:pos x="29" y="7"/>
                </a:cxn>
              </a:cxnLst>
              <a:rect l="0" t="0" r="r" b="b"/>
              <a:pathLst>
                <a:path w="32" h="25">
                  <a:moveTo>
                    <a:pt x="29" y="7"/>
                  </a:moveTo>
                  <a:lnTo>
                    <a:pt x="32" y="4"/>
                  </a:lnTo>
                  <a:lnTo>
                    <a:pt x="29" y="0"/>
                  </a:lnTo>
                  <a:lnTo>
                    <a:pt x="25" y="0"/>
                  </a:lnTo>
                  <a:lnTo>
                    <a:pt x="11" y="11"/>
                  </a:lnTo>
                  <a:lnTo>
                    <a:pt x="3" y="18"/>
                  </a:lnTo>
                  <a:lnTo>
                    <a:pt x="0" y="22"/>
                  </a:lnTo>
                  <a:lnTo>
                    <a:pt x="3" y="25"/>
                  </a:lnTo>
                  <a:lnTo>
                    <a:pt x="7" y="25"/>
                  </a:lnTo>
                  <a:lnTo>
                    <a:pt x="14" y="18"/>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8" name="Freeform 1390"/>
            <p:cNvSpPr>
              <a:spLocks/>
            </p:cNvSpPr>
            <p:nvPr/>
          </p:nvSpPr>
          <p:spPr bwMode="auto">
            <a:xfrm>
              <a:off x="3115" y="2114"/>
              <a:ext cx="26" cy="29"/>
            </a:xfrm>
            <a:custGeom>
              <a:avLst/>
              <a:gdLst/>
              <a:ahLst/>
              <a:cxnLst>
                <a:cxn ang="0">
                  <a:pos x="22" y="7"/>
                </a:cxn>
                <a:cxn ang="0">
                  <a:pos x="26" y="3"/>
                </a:cxn>
                <a:cxn ang="0">
                  <a:pos x="22" y="0"/>
                </a:cxn>
                <a:cxn ang="0">
                  <a:pos x="18" y="0"/>
                </a:cxn>
                <a:cxn ang="0">
                  <a:pos x="15" y="3"/>
                </a:cxn>
                <a:cxn ang="0">
                  <a:pos x="0" y="21"/>
                </a:cxn>
                <a:cxn ang="0">
                  <a:pos x="0" y="25"/>
                </a:cxn>
                <a:cxn ang="0">
                  <a:pos x="0" y="29"/>
                </a:cxn>
                <a:cxn ang="0">
                  <a:pos x="4" y="29"/>
                </a:cxn>
                <a:cxn ang="0">
                  <a:pos x="18" y="10"/>
                </a:cxn>
                <a:cxn ang="0">
                  <a:pos x="22" y="7"/>
                </a:cxn>
              </a:cxnLst>
              <a:rect l="0" t="0" r="r" b="b"/>
              <a:pathLst>
                <a:path w="26" h="29">
                  <a:moveTo>
                    <a:pt x="22" y="7"/>
                  </a:moveTo>
                  <a:lnTo>
                    <a:pt x="26" y="3"/>
                  </a:lnTo>
                  <a:lnTo>
                    <a:pt x="22" y="0"/>
                  </a:lnTo>
                  <a:lnTo>
                    <a:pt x="18" y="0"/>
                  </a:lnTo>
                  <a:lnTo>
                    <a:pt x="15" y="3"/>
                  </a:lnTo>
                  <a:lnTo>
                    <a:pt x="0" y="21"/>
                  </a:lnTo>
                  <a:lnTo>
                    <a:pt x="0" y="25"/>
                  </a:lnTo>
                  <a:lnTo>
                    <a:pt x="0" y="29"/>
                  </a:lnTo>
                  <a:lnTo>
                    <a:pt x="4" y="29"/>
                  </a:lnTo>
                  <a:lnTo>
                    <a:pt x="18" y="10"/>
                  </a:lnTo>
                  <a:lnTo>
                    <a:pt x="2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19" name="Freeform 1391"/>
            <p:cNvSpPr>
              <a:spLocks/>
            </p:cNvSpPr>
            <p:nvPr/>
          </p:nvSpPr>
          <p:spPr bwMode="auto">
            <a:xfrm>
              <a:off x="3094" y="2153"/>
              <a:ext cx="14" cy="37"/>
            </a:xfrm>
            <a:custGeom>
              <a:avLst/>
              <a:gdLst/>
              <a:ahLst/>
              <a:cxnLst>
                <a:cxn ang="0">
                  <a:pos x="14" y="4"/>
                </a:cxn>
                <a:cxn ang="0">
                  <a:pos x="14" y="0"/>
                </a:cxn>
                <a:cxn ang="0">
                  <a:pos x="10" y="0"/>
                </a:cxn>
                <a:cxn ang="0">
                  <a:pos x="7" y="4"/>
                </a:cxn>
                <a:cxn ang="0">
                  <a:pos x="0" y="19"/>
                </a:cxn>
                <a:cxn ang="0">
                  <a:pos x="0" y="33"/>
                </a:cxn>
                <a:cxn ang="0">
                  <a:pos x="0" y="37"/>
                </a:cxn>
                <a:cxn ang="0">
                  <a:pos x="3" y="37"/>
                </a:cxn>
                <a:cxn ang="0">
                  <a:pos x="7" y="33"/>
                </a:cxn>
                <a:cxn ang="0">
                  <a:pos x="7" y="19"/>
                </a:cxn>
                <a:cxn ang="0">
                  <a:pos x="14" y="4"/>
                </a:cxn>
              </a:cxnLst>
              <a:rect l="0" t="0" r="r" b="b"/>
              <a:pathLst>
                <a:path w="14" h="37">
                  <a:moveTo>
                    <a:pt x="14" y="4"/>
                  </a:moveTo>
                  <a:lnTo>
                    <a:pt x="14" y="0"/>
                  </a:lnTo>
                  <a:lnTo>
                    <a:pt x="10" y="0"/>
                  </a:lnTo>
                  <a:lnTo>
                    <a:pt x="7" y="4"/>
                  </a:lnTo>
                  <a:lnTo>
                    <a:pt x="0" y="19"/>
                  </a:lnTo>
                  <a:lnTo>
                    <a:pt x="0" y="33"/>
                  </a:lnTo>
                  <a:lnTo>
                    <a:pt x="0" y="37"/>
                  </a:lnTo>
                  <a:lnTo>
                    <a:pt x="3" y="37"/>
                  </a:lnTo>
                  <a:lnTo>
                    <a:pt x="7" y="33"/>
                  </a:lnTo>
                  <a:lnTo>
                    <a:pt x="7" y="19"/>
                  </a:lnTo>
                  <a:lnTo>
                    <a:pt x="1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0" name="Freeform 1392"/>
            <p:cNvSpPr>
              <a:spLocks/>
            </p:cNvSpPr>
            <p:nvPr/>
          </p:nvSpPr>
          <p:spPr bwMode="auto">
            <a:xfrm>
              <a:off x="3090" y="2200"/>
              <a:ext cx="14" cy="37"/>
            </a:xfrm>
            <a:custGeom>
              <a:avLst/>
              <a:gdLst/>
              <a:ahLst/>
              <a:cxnLst>
                <a:cxn ang="0">
                  <a:pos x="7" y="4"/>
                </a:cxn>
                <a:cxn ang="0">
                  <a:pos x="7" y="0"/>
                </a:cxn>
                <a:cxn ang="0">
                  <a:pos x="4" y="0"/>
                </a:cxn>
                <a:cxn ang="0">
                  <a:pos x="0" y="4"/>
                </a:cxn>
                <a:cxn ang="0">
                  <a:pos x="4" y="29"/>
                </a:cxn>
                <a:cxn ang="0">
                  <a:pos x="7" y="33"/>
                </a:cxn>
                <a:cxn ang="0">
                  <a:pos x="7" y="37"/>
                </a:cxn>
                <a:cxn ang="0">
                  <a:pos x="11" y="37"/>
                </a:cxn>
                <a:cxn ang="0">
                  <a:pos x="14" y="33"/>
                </a:cxn>
                <a:cxn ang="0">
                  <a:pos x="11" y="29"/>
                </a:cxn>
                <a:cxn ang="0">
                  <a:pos x="7" y="4"/>
                </a:cxn>
              </a:cxnLst>
              <a:rect l="0" t="0" r="r" b="b"/>
              <a:pathLst>
                <a:path w="14" h="37">
                  <a:moveTo>
                    <a:pt x="7" y="4"/>
                  </a:moveTo>
                  <a:lnTo>
                    <a:pt x="7" y="0"/>
                  </a:lnTo>
                  <a:lnTo>
                    <a:pt x="4" y="0"/>
                  </a:lnTo>
                  <a:lnTo>
                    <a:pt x="0" y="4"/>
                  </a:lnTo>
                  <a:lnTo>
                    <a:pt x="4" y="29"/>
                  </a:lnTo>
                  <a:lnTo>
                    <a:pt x="7" y="33"/>
                  </a:lnTo>
                  <a:lnTo>
                    <a:pt x="7" y="37"/>
                  </a:lnTo>
                  <a:lnTo>
                    <a:pt x="11" y="37"/>
                  </a:lnTo>
                  <a:lnTo>
                    <a:pt x="14" y="33"/>
                  </a:lnTo>
                  <a:lnTo>
                    <a:pt x="11" y="29"/>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1" name="Freeform 1393"/>
            <p:cNvSpPr>
              <a:spLocks/>
            </p:cNvSpPr>
            <p:nvPr/>
          </p:nvSpPr>
          <p:spPr bwMode="auto">
            <a:xfrm>
              <a:off x="3108" y="2251"/>
              <a:ext cx="22" cy="29"/>
            </a:xfrm>
            <a:custGeom>
              <a:avLst/>
              <a:gdLst/>
              <a:ahLst/>
              <a:cxnLst>
                <a:cxn ang="0">
                  <a:pos x="7" y="4"/>
                </a:cxn>
                <a:cxn ang="0">
                  <a:pos x="4" y="0"/>
                </a:cxn>
                <a:cxn ang="0">
                  <a:pos x="0" y="0"/>
                </a:cxn>
                <a:cxn ang="0">
                  <a:pos x="0" y="4"/>
                </a:cxn>
                <a:cxn ang="0">
                  <a:pos x="0" y="4"/>
                </a:cxn>
                <a:cxn ang="0">
                  <a:pos x="0" y="7"/>
                </a:cxn>
                <a:cxn ang="0">
                  <a:pos x="18" y="29"/>
                </a:cxn>
                <a:cxn ang="0">
                  <a:pos x="22" y="29"/>
                </a:cxn>
                <a:cxn ang="0">
                  <a:pos x="22" y="26"/>
                </a:cxn>
                <a:cxn ang="0">
                  <a:pos x="22" y="22"/>
                </a:cxn>
                <a:cxn ang="0">
                  <a:pos x="4" y="0"/>
                </a:cxn>
                <a:cxn ang="0">
                  <a:pos x="4" y="4"/>
                </a:cxn>
                <a:cxn ang="0">
                  <a:pos x="7" y="4"/>
                </a:cxn>
              </a:cxnLst>
              <a:rect l="0" t="0" r="r" b="b"/>
              <a:pathLst>
                <a:path w="22" h="29">
                  <a:moveTo>
                    <a:pt x="7" y="4"/>
                  </a:moveTo>
                  <a:lnTo>
                    <a:pt x="4" y="0"/>
                  </a:lnTo>
                  <a:lnTo>
                    <a:pt x="0" y="0"/>
                  </a:lnTo>
                  <a:lnTo>
                    <a:pt x="0" y="4"/>
                  </a:lnTo>
                  <a:lnTo>
                    <a:pt x="0" y="4"/>
                  </a:lnTo>
                  <a:lnTo>
                    <a:pt x="0" y="7"/>
                  </a:lnTo>
                  <a:lnTo>
                    <a:pt x="18" y="29"/>
                  </a:lnTo>
                  <a:lnTo>
                    <a:pt x="22" y="29"/>
                  </a:lnTo>
                  <a:lnTo>
                    <a:pt x="22" y="26"/>
                  </a:lnTo>
                  <a:lnTo>
                    <a:pt x="22" y="22"/>
                  </a:lnTo>
                  <a:lnTo>
                    <a:pt x="4" y="0"/>
                  </a:lnTo>
                  <a:lnTo>
                    <a:pt x="4" y="4"/>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2" name="Freeform 1394"/>
            <p:cNvSpPr>
              <a:spLocks/>
            </p:cNvSpPr>
            <p:nvPr/>
          </p:nvSpPr>
          <p:spPr bwMode="auto">
            <a:xfrm>
              <a:off x="3141" y="2287"/>
              <a:ext cx="29" cy="26"/>
            </a:xfrm>
            <a:custGeom>
              <a:avLst/>
              <a:gdLst/>
              <a:ahLst/>
              <a:cxnLst>
                <a:cxn ang="0">
                  <a:pos x="3" y="0"/>
                </a:cxn>
                <a:cxn ang="0">
                  <a:pos x="0" y="0"/>
                </a:cxn>
                <a:cxn ang="0">
                  <a:pos x="0" y="4"/>
                </a:cxn>
                <a:cxn ang="0">
                  <a:pos x="0" y="8"/>
                </a:cxn>
                <a:cxn ang="0">
                  <a:pos x="18" y="26"/>
                </a:cxn>
                <a:cxn ang="0">
                  <a:pos x="21" y="26"/>
                </a:cxn>
                <a:cxn ang="0">
                  <a:pos x="25" y="26"/>
                </a:cxn>
                <a:cxn ang="0">
                  <a:pos x="29" y="22"/>
                </a:cxn>
                <a:cxn ang="0">
                  <a:pos x="25" y="18"/>
                </a:cxn>
                <a:cxn ang="0">
                  <a:pos x="21" y="18"/>
                </a:cxn>
                <a:cxn ang="0">
                  <a:pos x="3" y="0"/>
                </a:cxn>
              </a:cxnLst>
              <a:rect l="0" t="0" r="r" b="b"/>
              <a:pathLst>
                <a:path w="29" h="26">
                  <a:moveTo>
                    <a:pt x="3" y="0"/>
                  </a:moveTo>
                  <a:lnTo>
                    <a:pt x="0" y="0"/>
                  </a:lnTo>
                  <a:lnTo>
                    <a:pt x="0" y="4"/>
                  </a:lnTo>
                  <a:lnTo>
                    <a:pt x="0" y="8"/>
                  </a:lnTo>
                  <a:lnTo>
                    <a:pt x="18" y="26"/>
                  </a:lnTo>
                  <a:lnTo>
                    <a:pt x="21" y="26"/>
                  </a:lnTo>
                  <a:lnTo>
                    <a:pt x="25" y="26"/>
                  </a:lnTo>
                  <a:lnTo>
                    <a:pt x="29" y="22"/>
                  </a:lnTo>
                  <a:lnTo>
                    <a:pt x="25" y="18"/>
                  </a:lnTo>
                  <a:lnTo>
                    <a:pt x="21" y="18"/>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3" name="Freeform 1395"/>
            <p:cNvSpPr>
              <a:spLocks/>
            </p:cNvSpPr>
            <p:nvPr/>
          </p:nvSpPr>
          <p:spPr bwMode="auto">
            <a:xfrm>
              <a:off x="3180" y="2320"/>
              <a:ext cx="33" cy="22"/>
            </a:xfrm>
            <a:custGeom>
              <a:avLst/>
              <a:gdLst/>
              <a:ahLst/>
              <a:cxnLst>
                <a:cxn ang="0">
                  <a:pos x="4" y="0"/>
                </a:cxn>
                <a:cxn ang="0">
                  <a:pos x="0" y="0"/>
                </a:cxn>
                <a:cxn ang="0">
                  <a:pos x="0" y="4"/>
                </a:cxn>
                <a:cxn ang="0">
                  <a:pos x="0" y="7"/>
                </a:cxn>
                <a:cxn ang="0">
                  <a:pos x="15" y="14"/>
                </a:cxn>
                <a:cxn ang="0">
                  <a:pos x="26" y="22"/>
                </a:cxn>
                <a:cxn ang="0">
                  <a:pos x="29" y="22"/>
                </a:cxn>
                <a:cxn ang="0">
                  <a:pos x="33" y="18"/>
                </a:cxn>
                <a:cxn ang="0">
                  <a:pos x="29" y="14"/>
                </a:cxn>
                <a:cxn ang="0">
                  <a:pos x="19" y="7"/>
                </a:cxn>
                <a:cxn ang="0">
                  <a:pos x="4" y="0"/>
                </a:cxn>
              </a:cxnLst>
              <a:rect l="0" t="0" r="r" b="b"/>
              <a:pathLst>
                <a:path w="33" h="22">
                  <a:moveTo>
                    <a:pt x="4" y="0"/>
                  </a:moveTo>
                  <a:lnTo>
                    <a:pt x="0" y="0"/>
                  </a:lnTo>
                  <a:lnTo>
                    <a:pt x="0" y="4"/>
                  </a:lnTo>
                  <a:lnTo>
                    <a:pt x="0" y="7"/>
                  </a:lnTo>
                  <a:lnTo>
                    <a:pt x="15" y="14"/>
                  </a:lnTo>
                  <a:lnTo>
                    <a:pt x="26" y="22"/>
                  </a:lnTo>
                  <a:lnTo>
                    <a:pt x="29" y="22"/>
                  </a:lnTo>
                  <a:lnTo>
                    <a:pt x="33" y="18"/>
                  </a:lnTo>
                  <a:lnTo>
                    <a:pt x="29" y="14"/>
                  </a:lnTo>
                  <a:lnTo>
                    <a:pt x="19" y="7"/>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4" name="Freeform 1396"/>
            <p:cNvSpPr>
              <a:spLocks/>
            </p:cNvSpPr>
            <p:nvPr/>
          </p:nvSpPr>
          <p:spPr bwMode="auto">
            <a:xfrm>
              <a:off x="3224" y="2342"/>
              <a:ext cx="32" cy="21"/>
            </a:xfrm>
            <a:custGeom>
              <a:avLst/>
              <a:gdLst/>
              <a:ahLst/>
              <a:cxnLst>
                <a:cxn ang="0">
                  <a:pos x="4" y="0"/>
                </a:cxn>
                <a:cxn ang="0">
                  <a:pos x="0" y="0"/>
                </a:cxn>
                <a:cxn ang="0">
                  <a:pos x="0" y="3"/>
                </a:cxn>
                <a:cxn ang="0">
                  <a:pos x="0" y="7"/>
                </a:cxn>
                <a:cxn ang="0">
                  <a:pos x="14" y="18"/>
                </a:cxn>
                <a:cxn ang="0">
                  <a:pos x="29" y="21"/>
                </a:cxn>
                <a:cxn ang="0">
                  <a:pos x="32" y="21"/>
                </a:cxn>
                <a:cxn ang="0">
                  <a:pos x="32" y="18"/>
                </a:cxn>
                <a:cxn ang="0">
                  <a:pos x="32" y="14"/>
                </a:cxn>
                <a:cxn ang="0">
                  <a:pos x="18" y="11"/>
                </a:cxn>
                <a:cxn ang="0">
                  <a:pos x="4" y="0"/>
                </a:cxn>
              </a:cxnLst>
              <a:rect l="0" t="0" r="r" b="b"/>
              <a:pathLst>
                <a:path w="32" h="21">
                  <a:moveTo>
                    <a:pt x="4" y="0"/>
                  </a:moveTo>
                  <a:lnTo>
                    <a:pt x="0" y="0"/>
                  </a:lnTo>
                  <a:lnTo>
                    <a:pt x="0" y="3"/>
                  </a:lnTo>
                  <a:lnTo>
                    <a:pt x="0" y="7"/>
                  </a:lnTo>
                  <a:lnTo>
                    <a:pt x="14" y="18"/>
                  </a:lnTo>
                  <a:lnTo>
                    <a:pt x="29" y="21"/>
                  </a:lnTo>
                  <a:lnTo>
                    <a:pt x="32" y="21"/>
                  </a:lnTo>
                  <a:lnTo>
                    <a:pt x="32" y="18"/>
                  </a:lnTo>
                  <a:lnTo>
                    <a:pt x="32" y="14"/>
                  </a:lnTo>
                  <a:lnTo>
                    <a:pt x="18" y="11"/>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5" name="Freeform 1397"/>
            <p:cNvSpPr>
              <a:spLocks/>
            </p:cNvSpPr>
            <p:nvPr/>
          </p:nvSpPr>
          <p:spPr bwMode="auto">
            <a:xfrm>
              <a:off x="3271" y="2363"/>
              <a:ext cx="33" cy="19"/>
            </a:xfrm>
            <a:custGeom>
              <a:avLst/>
              <a:gdLst/>
              <a:ahLst/>
              <a:cxnLst>
                <a:cxn ang="0">
                  <a:pos x="4" y="0"/>
                </a:cxn>
                <a:cxn ang="0">
                  <a:pos x="0" y="0"/>
                </a:cxn>
                <a:cxn ang="0">
                  <a:pos x="0" y="4"/>
                </a:cxn>
                <a:cxn ang="0">
                  <a:pos x="0" y="8"/>
                </a:cxn>
                <a:cxn ang="0">
                  <a:pos x="18" y="15"/>
                </a:cxn>
                <a:cxn ang="0">
                  <a:pos x="29" y="19"/>
                </a:cxn>
                <a:cxn ang="0">
                  <a:pos x="33" y="19"/>
                </a:cxn>
                <a:cxn ang="0">
                  <a:pos x="33" y="15"/>
                </a:cxn>
                <a:cxn ang="0">
                  <a:pos x="33" y="11"/>
                </a:cxn>
                <a:cxn ang="0">
                  <a:pos x="22" y="8"/>
                </a:cxn>
                <a:cxn ang="0">
                  <a:pos x="4" y="0"/>
                </a:cxn>
              </a:cxnLst>
              <a:rect l="0" t="0" r="r" b="b"/>
              <a:pathLst>
                <a:path w="33" h="19">
                  <a:moveTo>
                    <a:pt x="4" y="0"/>
                  </a:moveTo>
                  <a:lnTo>
                    <a:pt x="0" y="0"/>
                  </a:lnTo>
                  <a:lnTo>
                    <a:pt x="0" y="4"/>
                  </a:lnTo>
                  <a:lnTo>
                    <a:pt x="0" y="8"/>
                  </a:lnTo>
                  <a:lnTo>
                    <a:pt x="18" y="15"/>
                  </a:lnTo>
                  <a:lnTo>
                    <a:pt x="29" y="19"/>
                  </a:lnTo>
                  <a:lnTo>
                    <a:pt x="33" y="19"/>
                  </a:lnTo>
                  <a:lnTo>
                    <a:pt x="33" y="15"/>
                  </a:lnTo>
                  <a:lnTo>
                    <a:pt x="33" y="11"/>
                  </a:lnTo>
                  <a:lnTo>
                    <a:pt x="22" y="8"/>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6" name="Freeform 1398"/>
            <p:cNvSpPr>
              <a:spLocks/>
            </p:cNvSpPr>
            <p:nvPr/>
          </p:nvSpPr>
          <p:spPr bwMode="auto">
            <a:xfrm>
              <a:off x="3318" y="2382"/>
              <a:ext cx="33" cy="18"/>
            </a:xfrm>
            <a:custGeom>
              <a:avLst/>
              <a:gdLst/>
              <a:ahLst/>
              <a:cxnLst>
                <a:cxn ang="0">
                  <a:pos x="4" y="0"/>
                </a:cxn>
                <a:cxn ang="0">
                  <a:pos x="0" y="0"/>
                </a:cxn>
                <a:cxn ang="0">
                  <a:pos x="0" y="3"/>
                </a:cxn>
                <a:cxn ang="0">
                  <a:pos x="0" y="7"/>
                </a:cxn>
                <a:cxn ang="0">
                  <a:pos x="29" y="18"/>
                </a:cxn>
                <a:cxn ang="0">
                  <a:pos x="29" y="18"/>
                </a:cxn>
                <a:cxn ang="0">
                  <a:pos x="33" y="18"/>
                </a:cxn>
                <a:cxn ang="0">
                  <a:pos x="33" y="14"/>
                </a:cxn>
                <a:cxn ang="0">
                  <a:pos x="33" y="10"/>
                </a:cxn>
                <a:cxn ang="0">
                  <a:pos x="33" y="10"/>
                </a:cxn>
                <a:cxn ang="0">
                  <a:pos x="4" y="0"/>
                </a:cxn>
              </a:cxnLst>
              <a:rect l="0" t="0" r="r" b="b"/>
              <a:pathLst>
                <a:path w="33" h="18">
                  <a:moveTo>
                    <a:pt x="4" y="0"/>
                  </a:moveTo>
                  <a:lnTo>
                    <a:pt x="0" y="0"/>
                  </a:lnTo>
                  <a:lnTo>
                    <a:pt x="0" y="3"/>
                  </a:lnTo>
                  <a:lnTo>
                    <a:pt x="0" y="7"/>
                  </a:lnTo>
                  <a:lnTo>
                    <a:pt x="29" y="18"/>
                  </a:lnTo>
                  <a:lnTo>
                    <a:pt x="29" y="18"/>
                  </a:lnTo>
                  <a:lnTo>
                    <a:pt x="33" y="18"/>
                  </a:lnTo>
                  <a:lnTo>
                    <a:pt x="33" y="14"/>
                  </a:lnTo>
                  <a:lnTo>
                    <a:pt x="33" y="10"/>
                  </a:lnTo>
                  <a:lnTo>
                    <a:pt x="33" y="1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7" name="Freeform 1399"/>
            <p:cNvSpPr>
              <a:spLocks/>
            </p:cNvSpPr>
            <p:nvPr/>
          </p:nvSpPr>
          <p:spPr bwMode="auto">
            <a:xfrm>
              <a:off x="3365" y="2396"/>
              <a:ext cx="36" cy="18"/>
            </a:xfrm>
            <a:custGeom>
              <a:avLst/>
              <a:gdLst/>
              <a:ahLst/>
              <a:cxnLst>
                <a:cxn ang="0">
                  <a:pos x="7" y="0"/>
                </a:cxn>
                <a:cxn ang="0">
                  <a:pos x="4" y="0"/>
                </a:cxn>
                <a:cxn ang="0">
                  <a:pos x="0" y="4"/>
                </a:cxn>
                <a:cxn ang="0">
                  <a:pos x="4" y="7"/>
                </a:cxn>
                <a:cxn ang="0">
                  <a:pos x="29" y="18"/>
                </a:cxn>
                <a:cxn ang="0">
                  <a:pos x="33" y="18"/>
                </a:cxn>
                <a:cxn ang="0">
                  <a:pos x="36" y="14"/>
                </a:cxn>
                <a:cxn ang="0">
                  <a:pos x="33" y="11"/>
                </a:cxn>
                <a:cxn ang="0">
                  <a:pos x="7" y="0"/>
                </a:cxn>
              </a:cxnLst>
              <a:rect l="0" t="0" r="r" b="b"/>
              <a:pathLst>
                <a:path w="36" h="18">
                  <a:moveTo>
                    <a:pt x="7" y="0"/>
                  </a:moveTo>
                  <a:lnTo>
                    <a:pt x="4" y="0"/>
                  </a:lnTo>
                  <a:lnTo>
                    <a:pt x="0" y="4"/>
                  </a:lnTo>
                  <a:lnTo>
                    <a:pt x="4" y="7"/>
                  </a:lnTo>
                  <a:lnTo>
                    <a:pt x="29" y="18"/>
                  </a:lnTo>
                  <a:lnTo>
                    <a:pt x="33" y="18"/>
                  </a:lnTo>
                  <a:lnTo>
                    <a:pt x="36" y="14"/>
                  </a:lnTo>
                  <a:lnTo>
                    <a:pt x="33" y="11"/>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8" name="Freeform 1400"/>
            <p:cNvSpPr>
              <a:spLocks/>
            </p:cNvSpPr>
            <p:nvPr/>
          </p:nvSpPr>
          <p:spPr bwMode="auto">
            <a:xfrm>
              <a:off x="3416" y="2410"/>
              <a:ext cx="32" cy="15"/>
            </a:xfrm>
            <a:custGeom>
              <a:avLst/>
              <a:gdLst/>
              <a:ahLst/>
              <a:cxnLst>
                <a:cxn ang="0">
                  <a:pos x="3" y="0"/>
                </a:cxn>
                <a:cxn ang="0">
                  <a:pos x="0" y="0"/>
                </a:cxn>
                <a:cxn ang="0">
                  <a:pos x="0" y="4"/>
                </a:cxn>
                <a:cxn ang="0">
                  <a:pos x="0" y="8"/>
                </a:cxn>
                <a:cxn ang="0">
                  <a:pos x="29" y="15"/>
                </a:cxn>
                <a:cxn ang="0">
                  <a:pos x="32" y="15"/>
                </a:cxn>
                <a:cxn ang="0">
                  <a:pos x="32" y="11"/>
                </a:cxn>
                <a:cxn ang="0">
                  <a:pos x="32" y="8"/>
                </a:cxn>
                <a:cxn ang="0">
                  <a:pos x="3" y="0"/>
                </a:cxn>
              </a:cxnLst>
              <a:rect l="0" t="0" r="r" b="b"/>
              <a:pathLst>
                <a:path w="32" h="15">
                  <a:moveTo>
                    <a:pt x="3" y="0"/>
                  </a:moveTo>
                  <a:lnTo>
                    <a:pt x="0" y="0"/>
                  </a:lnTo>
                  <a:lnTo>
                    <a:pt x="0" y="4"/>
                  </a:lnTo>
                  <a:lnTo>
                    <a:pt x="0" y="8"/>
                  </a:lnTo>
                  <a:lnTo>
                    <a:pt x="29" y="15"/>
                  </a:lnTo>
                  <a:lnTo>
                    <a:pt x="32" y="15"/>
                  </a:lnTo>
                  <a:lnTo>
                    <a:pt x="32" y="11"/>
                  </a:lnTo>
                  <a:lnTo>
                    <a:pt x="32" y="8"/>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29" name="Freeform 1401"/>
            <p:cNvSpPr>
              <a:spLocks/>
            </p:cNvSpPr>
            <p:nvPr/>
          </p:nvSpPr>
          <p:spPr bwMode="auto">
            <a:xfrm>
              <a:off x="3463" y="2421"/>
              <a:ext cx="36" cy="15"/>
            </a:xfrm>
            <a:custGeom>
              <a:avLst/>
              <a:gdLst/>
              <a:ahLst/>
              <a:cxnLst>
                <a:cxn ang="0">
                  <a:pos x="7" y="0"/>
                </a:cxn>
                <a:cxn ang="0">
                  <a:pos x="3" y="0"/>
                </a:cxn>
                <a:cxn ang="0">
                  <a:pos x="0" y="4"/>
                </a:cxn>
                <a:cxn ang="0">
                  <a:pos x="3" y="8"/>
                </a:cxn>
                <a:cxn ang="0">
                  <a:pos x="11" y="11"/>
                </a:cxn>
                <a:cxn ang="0">
                  <a:pos x="32" y="15"/>
                </a:cxn>
                <a:cxn ang="0">
                  <a:pos x="36" y="15"/>
                </a:cxn>
                <a:cxn ang="0">
                  <a:pos x="36" y="11"/>
                </a:cxn>
                <a:cxn ang="0">
                  <a:pos x="36" y="8"/>
                </a:cxn>
                <a:cxn ang="0">
                  <a:pos x="14" y="4"/>
                </a:cxn>
                <a:cxn ang="0">
                  <a:pos x="7" y="0"/>
                </a:cxn>
              </a:cxnLst>
              <a:rect l="0" t="0" r="r" b="b"/>
              <a:pathLst>
                <a:path w="36" h="15">
                  <a:moveTo>
                    <a:pt x="7" y="0"/>
                  </a:moveTo>
                  <a:lnTo>
                    <a:pt x="3" y="0"/>
                  </a:lnTo>
                  <a:lnTo>
                    <a:pt x="0" y="4"/>
                  </a:lnTo>
                  <a:lnTo>
                    <a:pt x="3" y="8"/>
                  </a:lnTo>
                  <a:lnTo>
                    <a:pt x="11" y="11"/>
                  </a:lnTo>
                  <a:lnTo>
                    <a:pt x="32" y="15"/>
                  </a:lnTo>
                  <a:lnTo>
                    <a:pt x="36" y="15"/>
                  </a:lnTo>
                  <a:lnTo>
                    <a:pt x="36" y="11"/>
                  </a:lnTo>
                  <a:lnTo>
                    <a:pt x="36" y="8"/>
                  </a:lnTo>
                  <a:lnTo>
                    <a:pt x="14"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0" name="Freeform 1402"/>
            <p:cNvSpPr>
              <a:spLocks/>
            </p:cNvSpPr>
            <p:nvPr/>
          </p:nvSpPr>
          <p:spPr bwMode="auto">
            <a:xfrm>
              <a:off x="3514" y="2432"/>
              <a:ext cx="36" cy="15"/>
            </a:xfrm>
            <a:custGeom>
              <a:avLst/>
              <a:gdLst/>
              <a:ahLst/>
              <a:cxnLst>
                <a:cxn ang="0">
                  <a:pos x="3" y="0"/>
                </a:cxn>
                <a:cxn ang="0">
                  <a:pos x="0" y="0"/>
                </a:cxn>
                <a:cxn ang="0">
                  <a:pos x="0" y="4"/>
                </a:cxn>
                <a:cxn ang="0">
                  <a:pos x="0" y="7"/>
                </a:cxn>
                <a:cxn ang="0">
                  <a:pos x="29" y="15"/>
                </a:cxn>
                <a:cxn ang="0">
                  <a:pos x="32" y="15"/>
                </a:cxn>
                <a:cxn ang="0">
                  <a:pos x="36" y="11"/>
                </a:cxn>
                <a:cxn ang="0">
                  <a:pos x="32" y="7"/>
                </a:cxn>
                <a:cxn ang="0">
                  <a:pos x="3" y="0"/>
                </a:cxn>
              </a:cxnLst>
              <a:rect l="0" t="0" r="r" b="b"/>
              <a:pathLst>
                <a:path w="36" h="15">
                  <a:moveTo>
                    <a:pt x="3" y="0"/>
                  </a:moveTo>
                  <a:lnTo>
                    <a:pt x="0" y="0"/>
                  </a:lnTo>
                  <a:lnTo>
                    <a:pt x="0" y="4"/>
                  </a:lnTo>
                  <a:lnTo>
                    <a:pt x="0" y="7"/>
                  </a:lnTo>
                  <a:lnTo>
                    <a:pt x="29" y="15"/>
                  </a:lnTo>
                  <a:lnTo>
                    <a:pt x="32" y="15"/>
                  </a:lnTo>
                  <a:lnTo>
                    <a:pt x="36" y="11"/>
                  </a:lnTo>
                  <a:lnTo>
                    <a:pt x="32" y="7"/>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1" name="Freeform 1403"/>
            <p:cNvSpPr>
              <a:spLocks/>
            </p:cNvSpPr>
            <p:nvPr/>
          </p:nvSpPr>
          <p:spPr bwMode="auto">
            <a:xfrm>
              <a:off x="3564" y="2443"/>
              <a:ext cx="36" cy="11"/>
            </a:xfrm>
            <a:custGeom>
              <a:avLst/>
              <a:gdLst/>
              <a:ahLst/>
              <a:cxnLst>
                <a:cxn ang="0">
                  <a:pos x="4" y="0"/>
                </a:cxn>
                <a:cxn ang="0">
                  <a:pos x="0" y="0"/>
                </a:cxn>
                <a:cxn ang="0">
                  <a:pos x="0" y="4"/>
                </a:cxn>
                <a:cxn ang="0">
                  <a:pos x="0" y="7"/>
                </a:cxn>
                <a:cxn ang="0">
                  <a:pos x="29" y="11"/>
                </a:cxn>
                <a:cxn ang="0">
                  <a:pos x="33" y="11"/>
                </a:cxn>
                <a:cxn ang="0">
                  <a:pos x="36" y="7"/>
                </a:cxn>
                <a:cxn ang="0">
                  <a:pos x="33" y="4"/>
                </a:cxn>
                <a:cxn ang="0">
                  <a:pos x="4" y="0"/>
                </a:cxn>
              </a:cxnLst>
              <a:rect l="0" t="0" r="r" b="b"/>
              <a:pathLst>
                <a:path w="36" h="11">
                  <a:moveTo>
                    <a:pt x="4" y="0"/>
                  </a:moveTo>
                  <a:lnTo>
                    <a:pt x="0" y="0"/>
                  </a:lnTo>
                  <a:lnTo>
                    <a:pt x="0" y="4"/>
                  </a:lnTo>
                  <a:lnTo>
                    <a:pt x="0" y="7"/>
                  </a:lnTo>
                  <a:lnTo>
                    <a:pt x="29" y="11"/>
                  </a:lnTo>
                  <a:lnTo>
                    <a:pt x="33" y="11"/>
                  </a:lnTo>
                  <a:lnTo>
                    <a:pt x="36" y="7"/>
                  </a:lnTo>
                  <a:lnTo>
                    <a:pt x="33"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2" name="Freeform 1404"/>
            <p:cNvSpPr>
              <a:spLocks/>
            </p:cNvSpPr>
            <p:nvPr/>
          </p:nvSpPr>
          <p:spPr bwMode="auto">
            <a:xfrm>
              <a:off x="3615" y="2450"/>
              <a:ext cx="36" cy="11"/>
            </a:xfrm>
            <a:custGeom>
              <a:avLst/>
              <a:gdLst/>
              <a:ahLst/>
              <a:cxnLst>
                <a:cxn ang="0">
                  <a:pos x="4" y="0"/>
                </a:cxn>
                <a:cxn ang="0">
                  <a:pos x="0" y="0"/>
                </a:cxn>
                <a:cxn ang="0">
                  <a:pos x="0" y="4"/>
                </a:cxn>
                <a:cxn ang="0">
                  <a:pos x="0" y="8"/>
                </a:cxn>
                <a:cxn ang="0">
                  <a:pos x="7" y="8"/>
                </a:cxn>
                <a:cxn ang="0">
                  <a:pos x="29" y="11"/>
                </a:cxn>
                <a:cxn ang="0">
                  <a:pos x="33" y="11"/>
                </a:cxn>
                <a:cxn ang="0">
                  <a:pos x="36" y="8"/>
                </a:cxn>
                <a:cxn ang="0">
                  <a:pos x="33" y="4"/>
                </a:cxn>
                <a:cxn ang="0">
                  <a:pos x="11" y="0"/>
                </a:cxn>
                <a:cxn ang="0">
                  <a:pos x="4" y="0"/>
                </a:cxn>
              </a:cxnLst>
              <a:rect l="0" t="0" r="r" b="b"/>
              <a:pathLst>
                <a:path w="36" h="11">
                  <a:moveTo>
                    <a:pt x="4" y="0"/>
                  </a:moveTo>
                  <a:lnTo>
                    <a:pt x="0" y="0"/>
                  </a:lnTo>
                  <a:lnTo>
                    <a:pt x="0" y="4"/>
                  </a:lnTo>
                  <a:lnTo>
                    <a:pt x="0" y="8"/>
                  </a:lnTo>
                  <a:lnTo>
                    <a:pt x="7" y="8"/>
                  </a:lnTo>
                  <a:lnTo>
                    <a:pt x="29" y="11"/>
                  </a:lnTo>
                  <a:lnTo>
                    <a:pt x="33" y="11"/>
                  </a:lnTo>
                  <a:lnTo>
                    <a:pt x="36" y="8"/>
                  </a:lnTo>
                  <a:lnTo>
                    <a:pt x="33" y="4"/>
                  </a:lnTo>
                  <a:lnTo>
                    <a:pt x="11"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3" name="Freeform 1405"/>
            <p:cNvSpPr>
              <a:spLocks/>
            </p:cNvSpPr>
            <p:nvPr/>
          </p:nvSpPr>
          <p:spPr bwMode="auto">
            <a:xfrm>
              <a:off x="3666" y="2454"/>
              <a:ext cx="32" cy="11"/>
            </a:xfrm>
            <a:custGeom>
              <a:avLst/>
              <a:gdLst/>
              <a:ahLst/>
              <a:cxnLst>
                <a:cxn ang="0">
                  <a:pos x="3" y="0"/>
                </a:cxn>
                <a:cxn ang="0">
                  <a:pos x="0" y="0"/>
                </a:cxn>
                <a:cxn ang="0">
                  <a:pos x="0" y="4"/>
                </a:cxn>
                <a:cxn ang="0">
                  <a:pos x="0" y="7"/>
                </a:cxn>
                <a:cxn ang="0">
                  <a:pos x="29" y="11"/>
                </a:cxn>
                <a:cxn ang="0">
                  <a:pos x="32" y="11"/>
                </a:cxn>
                <a:cxn ang="0">
                  <a:pos x="32" y="7"/>
                </a:cxn>
                <a:cxn ang="0">
                  <a:pos x="32" y="4"/>
                </a:cxn>
                <a:cxn ang="0">
                  <a:pos x="3" y="0"/>
                </a:cxn>
              </a:cxnLst>
              <a:rect l="0" t="0" r="r" b="b"/>
              <a:pathLst>
                <a:path w="32" h="11">
                  <a:moveTo>
                    <a:pt x="3" y="0"/>
                  </a:moveTo>
                  <a:lnTo>
                    <a:pt x="0" y="0"/>
                  </a:lnTo>
                  <a:lnTo>
                    <a:pt x="0" y="4"/>
                  </a:lnTo>
                  <a:lnTo>
                    <a:pt x="0" y="7"/>
                  </a:lnTo>
                  <a:lnTo>
                    <a:pt x="29" y="11"/>
                  </a:lnTo>
                  <a:lnTo>
                    <a:pt x="32" y="11"/>
                  </a:lnTo>
                  <a:lnTo>
                    <a:pt x="32" y="7"/>
                  </a:lnTo>
                  <a:lnTo>
                    <a:pt x="32" y="4"/>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4" name="Freeform 1406"/>
            <p:cNvSpPr>
              <a:spLocks/>
            </p:cNvSpPr>
            <p:nvPr/>
          </p:nvSpPr>
          <p:spPr bwMode="auto">
            <a:xfrm>
              <a:off x="3713" y="2461"/>
              <a:ext cx="36" cy="11"/>
            </a:xfrm>
            <a:custGeom>
              <a:avLst/>
              <a:gdLst/>
              <a:ahLst/>
              <a:cxnLst>
                <a:cxn ang="0">
                  <a:pos x="7" y="0"/>
                </a:cxn>
                <a:cxn ang="0">
                  <a:pos x="3" y="0"/>
                </a:cxn>
                <a:cxn ang="0">
                  <a:pos x="0" y="4"/>
                </a:cxn>
                <a:cxn ang="0">
                  <a:pos x="3" y="7"/>
                </a:cxn>
                <a:cxn ang="0">
                  <a:pos x="32" y="11"/>
                </a:cxn>
                <a:cxn ang="0">
                  <a:pos x="36" y="11"/>
                </a:cxn>
                <a:cxn ang="0">
                  <a:pos x="36" y="7"/>
                </a:cxn>
                <a:cxn ang="0">
                  <a:pos x="36" y="4"/>
                </a:cxn>
                <a:cxn ang="0">
                  <a:pos x="7" y="0"/>
                </a:cxn>
              </a:cxnLst>
              <a:rect l="0" t="0" r="r" b="b"/>
              <a:pathLst>
                <a:path w="36" h="11">
                  <a:moveTo>
                    <a:pt x="7" y="0"/>
                  </a:moveTo>
                  <a:lnTo>
                    <a:pt x="3" y="0"/>
                  </a:lnTo>
                  <a:lnTo>
                    <a:pt x="0" y="4"/>
                  </a:lnTo>
                  <a:lnTo>
                    <a:pt x="3" y="7"/>
                  </a:lnTo>
                  <a:lnTo>
                    <a:pt x="32" y="11"/>
                  </a:lnTo>
                  <a:lnTo>
                    <a:pt x="36" y="11"/>
                  </a:lnTo>
                  <a:lnTo>
                    <a:pt x="36" y="7"/>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5" name="Freeform 1407"/>
            <p:cNvSpPr>
              <a:spLocks/>
            </p:cNvSpPr>
            <p:nvPr/>
          </p:nvSpPr>
          <p:spPr bwMode="auto">
            <a:xfrm>
              <a:off x="3763" y="2465"/>
              <a:ext cx="37" cy="11"/>
            </a:xfrm>
            <a:custGeom>
              <a:avLst/>
              <a:gdLst/>
              <a:ahLst/>
              <a:cxnLst>
                <a:cxn ang="0">
                  <a:pos x="8" y="0"/>
                </a:cxn>
                <a:cxn ang="0">
                  <a:pos x="4" y="0"/>
                </a:cxn>
                <a:cxn ang="0">
                  <a:pos x="0" y="3"/>
                </a:cxn>
                <a:cxn ang="0">
                  <a:pos x="4" y="7"/>
                </a:cxn>
                <a:cxn ang="0">
                  <a:pos x="22" y="7"/>
                </a:cxn>
                <a:cxn ang="0">
                  <a:pos x="33" y="11"/>
                </a:cxn>
                <a:cxn ang="0">
                  <a:pos x="37" y="11"/>
                </a:cxn>
                <a:cxn ang="0">
                  <a:pos x="37" y="7"/>
                </a:cxn>
                <a:cxn ang="0">
                  <a:pos x="37" y="3"/>
                </a:cxn>
                <a:cxn ang="0">
                  <a:pos x="26" y="0"/>
                </a:cxn>
                <a:cxn ang="0">
                  <a:pos x="8" y="0"/>
                </a:cxn>
              </a:cxnLst>
              <a:rect l="0" t="0" r="r" b="b"/>
              <a:pathLst>
                <a:path w="37" h="11">
                  <a:moveTo>
                    <a:pt x="8" y="0"/>
                  </a:moveTo>
                  <a:lnTo>
                    <a:pt x="4" y="0"/>
                  </a:lnTo>
                  <a:lnTo>
                    <a:pt x="0" y="3"/>
                  </a:lnTo>
                  <a:lnTo>
                    <a:pt x="4" y="7"/>
                  </a:lnTo>
                  <a:lnTo>
                    <a:pt x="22" y="7"/>
                  </a:lnTo>
                  <a:lnTo>
                    <a:pt x="33" y="11"/>
                  </a:lnTo>
                  <a:lnTo>
                    <a:pt x="37" y="11"/>
                  </a:lnTo>
                  <a:lnTo>
                    <a:pt x="37" y="7"/>
                  </a:lnTo>
                  <a:lnTo>
                    <a:pt x="37" y="3"/>
                  </a:lnTo>
                  <a:lnTo>
                    <a:pt x="26"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6" name="Freeform 1408"/>
            <p:cNvSpPr>
              <a:spLocks/>
            </p:cNvSpPr>
            <p:nvPr/>
          </p:nvSpPr>
          <p:spPr bwMode="auto">
            <a:xfrm>
              <a:off x="3814" y="2468"/>
              <a:ext cx="36" cy="8"/>
            </a:xfrm>
            <a:custGeom>
              <a:avLst/>
              <a:gdLst/>
              <a:ahLst/>
              <a:cxnLst>
                <a:cxn ang="0">
                  <a:pos x="7" y="0"/>
                </a:cxn>
                <a:cxn ang="0">
                  <a:pos x="4" y="0"/>
                </a:cxn>
                <a:cxn ang="0">
                  <a:pos x="0" y="4"/>
                </a:cxn>
                <a:cxn ang="0">
                  <a:pos x="4" y="8"/>
                </a:cxn>
                <a:cxn ang="0">
                  <a:pos x="33" y="8"/>
                </a:cxn>
                <a:cxn ang="0">
                  <a:pos x="36" y="8"/>
                </a:cxn>
                <a:cxn ang="0">
                  <a:pos x="36" y="4"/>
                </a:cxn>
                <a:cxn ang="0">
                  <a:pos x="36" y="0"/>
                </a:cxn>
                <a:cxn ang="0">
                  <a:pos x="7" y="0"/>
                </a:cxn>
              </a:cxnLst>
              <a:rect l="0" t="0" r="r" b="b"/>
              <a:pathLst>
                <a:path w="36" h="8">
                  <a:moveTo>
                    <a:pt x="7" y="0"/>
                  </a:moveTo>
                  <a:lnTo>
                    <a:pt x="4" y="0"/>
                  </a:lnTo>
                  <a:lnTo>
                    <a:pt x="0" y="4"/>
                  </a:lnTo>
                  <a:lnTo>
                    <a:pt x="4" y="8"/>
                  </a:lnTo>
                  <a:lnTo>
                    <a:pt x="33"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7" name="Freeform 1409"/>
            <p:cNvSpPr>
              <a:spLocks/>
            </p:cNvSpPr>
            <p:nvPr/>
          </p:nvSpPr>
          <p:spPr bwMode="auto">
            <a:xfrm>
              <a:off x="3865" y="2468"/>
              <a:ext cx="36" cy="8"/>
            </a:xfrm>
            <a:custGeom>
              <a:avLst/>
              <a:gdLst/>
              <a:ahLst/>
              <a:cxnLst>
                <a:cxn ang="0">
                  <a:pos x="7" y="0"/>
                </a:cxn>
                <a:cxn ang="0">
                  <a:pos x="3" y="0"/>
                </a:cxn>
                <a:cxn ang="0">
                  <a:pos x="0" y="4"/>
                </a:cxn>
                <a:cxn ang="0">
                  <a:pos x="3" y="8"/>
                </a:cxn>
                <a:cxn ang="0">
                  <a:pos x="32" y="8"/>
                </a:cxn>
                <a:cxn ang="0">
                  <a:pos x="36" y="8"/>
                </a:cxn>
                <a:cxn ang="0">
                  <a:pos x="36" y="4"/>
                </a:cxn>
                <a:cxn ang="0">
                  <a:pos x="36" y="0"/>
                </a:cxn>
                <a:cxn ang="0">
                  <a:pos x="7" y="0"/>
                </a:cxn>
              </a:cxnLst>
              <a:rect l="0" t="0" r="r" b="b"/>
              <a:pathLst>
                <a:path w="36" h="8">
                  <a:moveTo>
                    <a:pt x="7" y="0"/>
                  </a:moveTo>
                  <a:lnTo>
                    <a:pt x="3" y="0"/>
                  </a:lnTo>
                  <a:lnTo>
                    <a:pt x="0" y="4"/>
                  </a:lnTo>
                  <a:lnTo>
                    <a:pt x="3" y="8"/>
                  </a:lnTo>
                  <a:lnTo>
                    <a:pt x="32"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8" name="Freeform 1410"/>
            <p:cNvSpPr>
              <a:spLocks/>
            </p:cNvSpPr>
            <p:nvPr/>
          </p:nvSpPr>
          <p:spPr bwMode="auto">
            <a:xfrm>
              <a:off x="3915" y="2472"/>
              <a:ext cx="37" cy="7"/>
            </a:xfrm>
            <a:custGeom>
              <a:avLst/>
              <a:gdLst/>
              <a:ahLst/>
              <a:cxnLst>
                <a:cxn ang="0">
                  <a:pos x="8" y="0"/>
                </a:cxn>
                <a:cxn ang="0">
                  <a:pos x="4" y="0"/>
                </a:cxn>
                <a:cxn ang="0">
                  <a:pos x="0" y="4"/>
                </a:cxn>
                <a:cxn ang="0">
                  <a:pos x="4" y="7"/>
                </a:cxn>
                <a:cxn ang="0">
                  <a:pos x="33" y="7"/>
                </a:cxn>
                <a:cxn ang="0">
                  <a:pos x="37" y="7"/>
                </a:cxn>
                <a:cxn ang="0">
                  <a:pos x="37" y="4"/>
                </a:cxn>
                <a:cxn ang="0">
                  <a:pos x="37" y="0"/>
                </a:cxn>
                <a:cxn ang="0">
                  <a:pos x="8" y="0"/>
                </a:cxn>
              </a:cxnLst>
              <a:rect l="0" t="0" r="r" b="b"/>
              <a:pathLst>
                <a:path w="37" h="7">
                  <a:moveTo>
                    <a:pt x="8" y="0"/>
                  </a:moveTo>
                  <a:lnTo>
                    <a:pt x="4" y="0"/>
                  </a:lnTo>
                  <a:lnTo>
                    <a:pt x="0" y="4"/>
                  </a:lnTo>
                  <a:lnTo>
                    <a:pt x="4" y="7"/>
                  </a:lnTo>
                  <a:lnTo>
                    <a:pt x="33" y="7"/>
                  </a:lnTo>
                  <a:lnTo>
                    <a:pt x="37" y="7"/>
                  </a:lnTo>
                  <a:lnTo>
                    <a:pt x="37" y="4"/>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39" name="Freeform 1411"/>
            <p:cNvSpPr>
              <a:spLocks/>
            </p:cNvSpPr>
            <p:nvPr/>
          </p:nvSpPr>
          <p:spPr bwMode="auto">
            <a:xfrm>
              <a:off x="3966" y="2472"/>
              <a:ext cx="36" cy="7"/>
            </a:xfrm>
            <a:custGeom>
              <a:avLst/>
              <a:gdLst/>
              <a:ahLst/>
              <a:cxnLst>
                <a:cxn ang="0">
                  <a:pos x="7" y="0"/>
                </a:cxn>
                <a:cxn ang="0">
                  <a:pos x="4" y="0"/>
                </a:cxn>
                <a:cxn ang="0">
                  <a:pos x="0" y="4"/>
                </a:cxn>
                <a:cxn ang="0">
                  <a:pos x="4" y="7"/>
                </a:cxn>
                <a:cxn ang="0">
                  <a:pos x="33" y="7"/>
                </a:cxn>
                <a:cxn ang="0">
                  <a:pos x="36" y="7"/>
                </a:cxn>
                <a:cxn ang="0">
                  <a:pos x="36" y="4"/>
                </a:cxn>
                <a:cxn ang="0">
                  <a:pos x="36" y="0"/>
                </a:cxn>
                <a:cxn ang="0">
                  <a:pos x="7" y="0"/>
                </a:cxn>
              </a:cxnLst>
              <a:rect l="0" t="0" r="r" b="b"/>
              <a:pathLst>
                <a:path w="36" h="7">
                  <a:moveTo>
                    <a:pt x="7" y="0"/>
                  </a:moveTo>
                  <a:lnTo>
                    <a:pt x="4" y="0"/>
                  </a:lnTo>
                  <a:lnTo>
                    <a:pt x="0" y="4"/>
                  </a:lnTo>
                  <a:lnTo>
                    <a:pt x="4" y="7"/>
                  </a:lnTo>
                  <a:lnTo>
                    <a:pt x="33"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0" name="Freeform 1412"/>
            <p:cNvSpPr>
              <a:spLocks/>
            </p:cNvSpPr>
            <p:nvPr/>
          </p:nvSpPr>
          <p:spPr bwMode="auto">
            <a:xfrm>
              <a:off x="4017" y="2468"/>
              <a:ext cx="36" cy="8"/>
            </a:xfrm>
            <a:custGeom>
              <a:avLst/>
              <a:gdLst/>
              <a:ahLst/>
              <a:cxnLst>
                <a:cxn ang="0">
                  <a:pos x="7" y="0"/>
                </a:cxn>
                <a:cxn ang="0">
                  <a:pos x="3" y="0"/>
                </a:cxn>
                <a:cxn ang="0">
                  <a:pos x="0" y="4"/>
                </a:cxn>
                <a:cxn ang="0">
                  <a:pos x="3" y="8"/>
                </a:cxn>
                <a:cxn ang="0">
                  <a:pos x="32" y="8"/>
                </a:cxn>
                <a:cxn ang="0">
                  <a:pos x="36" y="8"/>
                </a:cxn>
                <a:cxn ang="0">
                  <a:pos x="36" y="4"/>
                </a:cxn>
                <a:cxn ang="0">
                  <a:pos x="36" y="0"/>
                </a:cxn>
                <a:cxn ang="0">
                  <a:pos x="7" y="0"/>
                </a:cxn>
              </a:cxnLst>
              <a:rect l="0" t="0" r="r" b="b"/>
              <a:pathLst>
                <a:path w="36" h="8">
                  <a:moveTo>
                    <a:pt x="7" y="0"/>
                  </a:moveTo>
                  <a:lnTo>
                    <a:pt x="3" y="0"/>
                  </a:lnTo>
                  <a:lnTo>
                    <a:pt x="0" y="4"/>
                  </a:lnTo>
                  <a:lnTo>
                    <a:pt x="3" y="8"/>
                  </a:lnTo>
                  <a:lnTo>
                    <a:pt x="32"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1" name="Freeform 1413"/>
            <p:cNvSpPr>
              <a:spLocks/>
            </p:cNvSpPr>
            <p:nvPr/>
          </p:nvSpPr>
          <p:spPr bwMode="auto">
            <a:xfrm>
              <a:off x="4067" y="2468"/>
              <a:ext cx="37" cy="8"/>
            </a:xfrm>
            <a:custGeom>
              <a:avLst/>
              <a:gdLst/>
              <a:ahLst/>
              <a:cxnLst>
                <a:cxn ang="0">
                  <a:pos x="8" y="0"/>
                </a:cxn>
                <a:cxn ang="0">
                  <a:pos x="4" y="0"/>
                </a:cxn>
                <a:cxn ang="0">
                  <a:pos x="0" y="4"/>
                </a:cxn>
                <a:cxn ang="0">
                  <a:pos x="4" y="8"/>
                </a:cxn>
                <a:cxn ang="0">
                  <a:pos x="33" y="8"/>
                </a:cxn>
                <a:cxn ang="0">
                  <a:pos x="37" y="8"/>
                </a:cxn>
                <a:cxn ang="0">
                  <a:pos x="37" y="4"/>
                </a:cxn>
                <a:cxn ang="0">
                  <a:pos x="37" y="0"/>
                </a:cxn>
                <a:cxn ang="0">
                  <a:pos x="8" y="0"/>
                </a:cxn>
              </a:cxnLst>
              <a:rect l="0" t="0" r="r" b="b"/>
              <a:pathLst>
                <a:path w="37" h="8">
                  <a:moveTo>
                    <a:pt x="8" y="0"/>
                  </a:moveTo>
                  <a:lnTo>
                    <a:pt x="4" y="0"/>
                  </a:lnTo>
                  <a:lnTo>
                    <a:pt x="0" y="4"/>
                  </a:lnTo>
                  <a:lnTo>
                    <a:pt x="4" y="8"/>
                  </a:lnTo>
                  <a:lnTo>
                    <a:pt x="33" y="8"/>
                  </a:lnTo>
                  <a:lnTo>
                    <a:pt x="37" y="8"/>
                  </a:lnTo>
                  <a:lnTo>
                    <a:pt x="37" y="4"/>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2" name="Freeform 1414"/>
            <p:cNvSpPr>
              <a:spLocks/>
            </p:cNvSpPr>
            <p:nvPr/>
          </p:nvSpPr>
          <p:spPr bwMode="auto">
            <a:xfrm>
              <a:off x="4118" y="2465"/>
              <a:ext cx="36" cy="11"/>
            </a:xfrm>
            <a:custGeom>
              <a:avLst/>
              <a:gdLst/>
              <a:ahLst/>
              <a:cxnLst>
                <a:cxn ang="0">
                  <a:pos x="7" y="3"/>
                </a:cxn>
                <a:cxn ang="0">
                  <a:pos x="4" y="3"/>
                </a:cxn>
                <a:cxn ang="0">
                  <a:pos x="0" y="7"/>
                </a:cxn>
                <a:cxn ang="0">
                  <a:pos x="4" y="11"/>
                </a:cxn>
                <a:cxn ang="0">
                  <a:pos x="18" y="7"/>
                </a:cxn>
                <a:cxn ang="0">
                  <a:pos x="22" y="7"/>
                </a:cxn>
                <a:cxn ang="0">
                  <a:pos x="36" y="7"/>
                </a:cxn>
                <a:cxn ang="0">
                  <a:pos x="36" y="3"/>
                </a:cxn>
                <a:cxn ang="0">
                  <a:pos x="36" y="0"/>
                </a:cxn>
                <a:cxn ang="0">
                  <a:pos x="33" y="0"/>
                </a:cxn>
                <a:cxn ang="0">
                  <a:pos x="18" y="0"/>
                </a:cxn>
                <a:cxn ang="0">
                  <a:pos x="22" y="3"/>
                </a:cxn>
                <a:cxn ang="0">
                  <a:pos x="22" y="0"/>
                </a:cxn>
                <a:cxn ang="0">
                  <a:pos x="7" y="3"/>
                </a:cxn>
              </a:cxnLst>
              <a:rect l="0" t="0" r="r" b="b"/>
              <a:pathLst>
                <a:path w="36" h="11">
                  <a:moveTo>
                    <a:pt x="7" y="3"/>
                  </a:moveTo>
                  <a:lnTo>
                    <a:pt x="4" y="3"/>
                  </a:lnTo>
                  <a:lnTo>
                    <a:pt x="0" y="7"/>
                  </a:lnTo>
                  <a:lnTo>
                    <a:pt x="4" y="11"/>
                  </a:lnTo>
                  <a:lnTo>
                    <a:pt x="18" y="7"/>
                  </a:lnTo>
                  <a:lnTo>
                    <a:pt x="22" y="7"/>
                  </a:lnTo>
                  <a:lnTo>
                    <a:pt x="36" y="7"/>
                  </a:lnTo>
                  <a:lnTo>
                    <a:pt x="36" y="3"/>
                  </a:lnTo>
                  <a:lnTo>
                    <a:pt x="36" y="0"/>
                  </a:lnTo>
                  <a:lnTo>
                    <a:pt x="33" y="0"/>
                  </a:lnTo>
                  <a:lnTo>
                    <a:pt x="18" y="0"/>
                  </a:lnTo>
                  <a:lnTo>
                    <a:pt x="22" y="3"/>
                  </a:lnTo>
                  <a:lnTo>
                    <a:pt x="22" y="0"/>
                  </a:lnTo>
                  <a:lnTo>
                    <a:pt x="7"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3" name="Freeform 1415"/>
            <p:cNvSpPr>
              <a:spLocks/>
            </p:cNvSpPr>
            <p:nvPr/>
          </p:nvSpPr>
          <p:spPr bwMode="auto">
            <a:xfrm>
              <a:off x="4169" y="2461"/>
              <a:ext cx="36" cy="11"/>
            </a:xfrm>
            <a:custGeom>
              <a:avLst/>
              <a:gdLst/>
              <a:ahLst/>
              <a:cxnLst>
                <a:cxn ang="0">
                  <a:pos x="3" y="4"/>
                </a:cxn>
                <a:cxn ang="0">
                  <a:pos x="0" y="7"/>
                </a:cxn>
                <a:cxn ang="0">
                  <a:pos x="3" y="11"/>
                </a:cxn>
                <a:cxn ang="0">
                  <a:pos x="7" y="11"/>
                </a:cxn>
                <a:cxn ang="0">
                  <a:pos x="36" y="7"/>
                </a:cxn>
                <a:cxn ang="0">
                  <a:pos x="36" y="4"/>
                </a:cxn>
                <a:cxn ang="0">
                  <a:pos x="36" y="0"/>
                </a:cxn>
                <a:cxn ang="0">
                  <a:pos x="32" y="0"/>
                </a:cxn>
                <a:cxn ang="0">
                  <a:pos x="3" y="4"/>
                </a:cxn>
              </a:cxnLst>
              <a:rect l="0" t="0" r="r" b="b"/>
              <a:pathLst>
                <a:path w="36" h="11">
                  <a:moveTo>
                    <a:pt x="3" y="4"/>
                  </a:moveTo>
                  <a:lnTo>
                    <a:pt x="0" y="7"/>
                  </a:lnTo>
                  <a:lnTo>
                    <a:pt x="3" y="11"/>
                  </a:lnTo>
                  <a:lnTo>
                    <a:pt x="7" y="11"/>
                  </a:lnTo>
                  <a:lnTo>
                    <a:pt x="36" y="7"/>
                  </a:lnTo>
                  <a:lnTo>
                    <a:pt x="36" y="4"/>
                  </a:lnTo>
                  <a:lnTo>
                    <a:pt x="36" y="0"/>
                  </a:lnTo>
                  <a:lnTo>
                    <a:pt x="32" y="0"/>
                  </a:lnTo>
                  <a:lnTo>
                    <a:pt x="3"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4" name="Freeform 1416"/>
            <p:cNvSpPr>
              <a:spLocks/>
            </p:cNvSpPr>
            <p:nvPr/>
          </p:nvSpPr>
          <p:spPr bwMode="auto">
            <a:xfrm>
              <a:off x="4220" y="2458"/>
              <a:ext cx="36" cy="7"/>
            </a:xfrm>
            <a:custGeom>
              <a:avLst/>
              <a:gdLst/>
              <a:ahLst/>
              <a:cxnLst>
                <a:cxn ang="0">
                  <a:pos x="3" y="0"/>
                </a:cxn>
                <a:cxn ang="0">
                  <a:pos x="0" y="3"/>
                </a:cxn>
                <a:cxn ang="0">
                  <a:pos x="3" y="7"/>
                </a:cxn>
                <a:cxn ang="0">
                  <a:pos x="7" y="7"/>
                </a:cxn>
                <a:cxn ang="0">
                  <a:pos x="36" y="7"/>
                </a:cxn>
                <a:cxn ang="0">
                  <a:pos x="36" y="3"/>
                </a:cxn>
                <a:cxn ang="0">
                  <a:pos x="36" y="0"/>
                </a:cxn>
                <a:cxn ang="0">
                  <a:pos x="32" y="0"/>
                </a:cxn>
                <a:cxn ang="0">
                  <a:pos x="3" y="0"/>
                </a:cxn>
              </a:cxnLst>
              <a:rect l="0" t="0" r="r" b="b"/>
              <a:pathLst>
                <a:path w="36" h="7">
                  <a:moveTo>
                    <a:pt x="3" y="0"/>
                  </a:moveTo>
                  <a:lnTo>
                    <a:pt x="0" y="3"/>
                  </a:lnTo>
                  <a:lnTo>
                    <a:pt x="3" y="7"/>
                  </a:lnTo>
                  <a:lnTo>
                    <a:pt x="7" y="7"/>
                  </a:lnTo>
                  <a:lnTo>
                    <a:pt x="36" y="7"/>
                  </a:lnTo>
                  <a:lnTo>
                    <a:pt x="36" y="3"/>
                  </a:lnTo>
                  <a:lnTo>
                    <a:pt x="36" y="0"/>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5" name="Freeform 1417"/>
            <p:cNvSpPr>
              <a:spLocks/>
            </p:cNvSpPr>
            <p:nvPr/>
          </p:nvSpPr>
          <p:spPr bwMode="auto">
            <a:xfrm>
              <a:off x="4270" y="2450"/>
              <a:ext cx="36" cy="11"/>
            </a:xfrm>
            <a:custGeom>
              <a:avLst/>
              <a:gdLst/>
              <a:ahLst/>
              <a:cxnLst>
                <a:cxn ang="0">
                  <a:pos x="4" y="4"/>
                </a:cxn>
                <a:cxn ang="0">
                  <a:pos x="0" y="8"/>
                </a:cxn>
                <a:cxn ang="0">
                  <a:pos x="4" y="11"/>
                </a:cxn>
                <a:cxn ang="0">
                  <a:pos x="7" y="11"/>
                </a:cxn>
                <a:cxn ang="0">
                  <a:pos x="33" y="8"/>
                </a:cxn>
                <a:cxn ang="0">
                  <a:pos x="36" y="8"/>
                </a:cxn>
                <a:cxn ang="0">
                  <a:pos x="36" y="4"/>
                </a:cxn>
                <a:cxn ang="0">
                  <a:pos x="36" y="0"/>
                </a:cxn>
                <a:cxn ang="0">
                  <a:pos x="33" y="0"/>
                </a:cxn>
                <a:cxn ang="0">
                  <a:pos x="29" y="0"/>
                </a:cxn>
                <a:cxn ang="0">
                  <a:pos x="4" y="4"/>
                </a:cxn>
              </a:cxnLst>
              <a:rect l="0" t="0" r="r" b="b"/>
              <a:pathLst>
                <a:path w="36" h="11">
                  <a:moveTo>
                    <a:pt x="4" y="4"/>
                  </a:moveTo>
                  <a:lnTo>
                    <a:pt x="0" y="8"/>
                  </a:lnTo>
                  <a:lnTo>
                    <a:pt x="4" y="11"/>
                  </a:lnTo>
                  <a:lnTo>
                    <a:pt x="7" y="11"/>
                  </a:lnTo>
                  <a:lnTo>
                    <a:pt x="33" y="8"/>
                  </a:lnTo>
                  <a:lnTo>
                    <a:pt x="36" y="8"/>
                  </a:lnTo>
                  <a:lnTo>
                    <a:pt x="36" y="4"/>
                  </a:lnTo>
                  <a:lnTo>
                    <a:pt x="36" y="0"/>
                  </a:lnTo>
                  <a:lnTo>
                    <a:pt x="33" y="0"/>
                  </a:lnTo>
                  <a:lnTo>
                    <a:pt x="29"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6" name="Freeform 1418"/>
            <p:cNvSpPr>
              <a:spLocks/>
            </p:cNvSpPr>
            <p:nvPr/>
          </p:nvSpPr>
          <p:spPr bwMode="auto">
            <a:xfrm>
              <a:off x="4321" y="2443"/>
              <a:ext cx="36" cy="11"/>
            </a:xfrm>
            <a:custGeom>
              <a:avLst/>
              <a:gdLst/>
              <a:ahLst/>
              <a:cxnLst>
                <a:cxn ang="0">
                  <a:pos x="4" y="4"/>
                </a:cxn>
                <a:cxn ang="0">
                  <a:pos x="0" y="7"/>
                </a:cxn>
                <a:cxn ang="0">
                  <a:pos x="4" y="11"/>
                </a:cxn>
                <a:cxn ang="0">
                  <a:pos x="7" y="11"/>
                </a:cxn>
                <a:cxn ang="0">
                  <a:pos x="33" y="7"/>
                </a:cxn>
                <a:cxn ang="0">
                  <a:pos x="36" y="4"/>
                </a:cxn>
                <a:cxn ang="0">
                  <a:pos x="33" y="0"/>
                </a:cxn>
                <a:cxn ang="0">
                  <a:pos x="29" y="0"/>
                </a:cxn>
                <a:cxn ang="0">
                  <a:pos x="4" y="4"/>
                </a:cxn>
              </a:cxnLst>
              <a:rect l="0" t="0" r="r" b="b"/>
              <a:pathLst>
                <a:path w="36" h="11">
                  <a:moveTo>
                    <a:pt x="4" y="4"/>
                  </a:moveTo>
                  <a:lnTo>
                    <a:pt x="0" y="7"/>
                  </a:lnTo>
                  <a:lnTo>
                    <a:pt x="4" y="11"/>
                  </a:lnTo>
                  <a:lnTo>
                    <a:pt x="7" y="11"/>
                  </a:lnTo>
                  <a:lnTo>
                    <a:pt x="33" y="7"/>
                  </a:lnTo>
                  <a:lnTo>
                    <a:pt x="36" y="4"/>
                  </a:lnTo>
                  <a:lnTo>
                    <a:pt x="33" y="0"/>
                  </a:lnTo>
                  <a:lnTo>
                    <a:pt x="29"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7" name="Freeform 1419"/>
            <p:cNvSpPr>
              <a:spLocks/>
            </p:cNvSpPr>
            <p:nvPr/>
          </p:nvSpPr>
          <p:spPr bwMode="auto">
            <a:xfrm>
              <a:off x="4372" y="2432"/>
              <a:ext cx="36" cy="15"/>
            </a:xfrm>
            <a:custGeom>
              <a:avLst/>
              <a:gdLst/>
              <a:ahLst/>
              <a:cxnLst>
                <a:cxn ang="0">
                  <a:pos x="0" y="7"/>
                </a:cxn>
                <a:cxn ang="0">
                  <a:pos x="0" y="11"/>
                </a:cxn>
                <a:cxn ang="0">
                  <a:pos x="0" y="15"/>
                </a:cxn>
                <a:cxn ang="0">
                  <a:pos x="3" y="15"/>
                </a:cxn>
                <a:cxn ang="0">
                  <a:pos x="7" y="15"/>
                </a:cxn>
                <a:cxn ang="0">
                  <a:pos x="32" y="7"/>
                </a:cxn>
                <a:cxn ang="0">
                  <a:pos x="36" y="4"/>
                </a:cxn>
                <a:cxn ang="0">
                  <a:pos x="32" y="0"/>
                </a:cxn>
                <a:cxn ang="0">
                  <a:pos x="29" y="0"/>
                </a:cxn>
                <a:cxn ang="0">
                  <a:pos x="3" y="7"/>
                </a:cxn>
                <a:cxn ang="0">
                  <a:pos x="0" y="7"/>
                </a:cxn>
              </a:cxnLst>
              <a:rect l="0" t="0" r="r" b="b"/>
              <a:pathLst>
                <a:path w="36" h="15">
                  <a:moveTo>
                    <a:pt x="0" y="7"/>
                  </a:moveTo>
                  <a:lnTo>
                    <a:pt x="0" y="11"/>
                  </a:lnTo>
                  <a:lnTo>
                    <a:pt x="0" y="15"/>
                  </a:lnTo>
                  <a:lnTo>
                    <a:pt x="3" y="15"/>
                  </a:lnTo>
                  <a:lnTo>
                    <a:pt x="7" y="15"/>
                  </a:lnTo>
                  <a:lnTo>
                    <a:pt x="32" y="7"/>
                  </a:lnTo>
                  <a:lnTo>
                    <a:pt x="36" y="4"/>
                  </a:lnTo>
                  <a:lnTo>
                    <a:pt x="32" y="0"/>
                  </a:lnTo>
                  <a:lnTo>
                    <a:pt x="29" y="0"/>
                  </a:lnTo>
                  <a:lnTo>
                    <a:pt x="3" y="7"/>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8" name="Freeform 1420"/>
            <p:cNvSpPr>
              <a:spLocks/>
            </p:cNvSpPr>
            <p:nvPr/>
          </p:nvSpPr>
          <p:spPr bwMode="auto">
            <a:xfrm>
              <a:off x="4422" y="2425"/>
              <a:ext cx="33" cy="11"/>
            </a:xfrm>
            <a:custGeom>
              <a:avLst/>
              <a:gdLst/>
              <a:ahLst/>
              <a:cxnLst>
                <a:cxn ang="0">
                  <a:pos x="0" y="4"/>
                </a:cxn>
                <a:cxn ang="0">
                  <a:pos x="0" y="7"/>
                </a:cxn>
                <a:cxn ang="0">
                  <a:pos x="0" y="11"/>
                </a:cxn>
                <a:cxn ang="0">
                  <a:pos x="4" y="11"/>
                </a:cxn>
                <a:cxn ang="0">
                  <a:pos x="29" y="7"/>
                </a:cxn>
                <a:cxn ang="0">
                  <a:pos x="33" y="7"/>
                </a:cxn>
                <a:cxn ang="0">
                  <a:pos x="33" y="4"/>
                </a:cxn>
                <a:cxn ang="0">
                  <a:pos x="33" y="0"/>
                </a:cxn>
                <a:cxn ang="0">
                  <a:pos x="29" y="0"/>
                </a:cxn>
                <a:cxn ang="0">
                  <a:pos x="26" y="0"/>
                </a:cxn>
                <a:cxn ang="0">
                  <a:pos x="0" y="4"/>
                </a:cxn>
              </a:cxnLst>
              <a:rect l="0" t="0" r="r" b="b"/>
              <a:pathLst>
                <a:path w="33" h="11">
                  <a:moveTo>
                    <a:pt x="0" y="4"/>
                  </a:moveTo>
                  <a:lnTo>
                    <a:pt x="0" y="7"/>
                  </a:lnTo>
                  <a:lnTo>
                    <a:pt x="0" y="11"/>
                  </a:lnTo>
                  <a:lnTo>
                    <a:pt x="4" y="11"/>
                  </a:lnTo>
                  <a:lnTo>
                    <a:pt x="29" y="7"/>
                  </a:lnTo>
                  <a:lnTo>
                    <a:pt x="33" y="7"/>
                  </a:lnTo>
                  <a:lnTo>
                    <a:pt x="33" y="4"/>
                  </a:lnTo>
                  <a:lnTo>
                    <a:pt x="33" y="0"/>
                  </a:lnTo>
                  <a:lnTo>
                    <a:pt x="29" y="0"/>
                  </a:lnTo>
                  <a:lnTo>
                    <a:pt x="26" y="0"/>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49" name="Freeform 1421"/>
            <p:cNvSpPr>
              <a:spLocks/>
            </p:cNvSpPr>
            <p:nvPr/>
          </p:nvSpPr>
          <p:spPr bwMode="auto">
            <a:xfrm>
              <a:off x="4469" y="2414"/>
              <a:ext cx="37" cy="11"/>
            </a:xfrm>
            <a:custGeom>
              <a:avLst/>
              <a:gdLst/>
              <a:ahLst/>
              <a:cxnLst>
                <a:cxn ang="0">
                  <a:pos x="4" y="4"/>
                </a:cxn>
                <a:cxn ang="0">
                  <a:pos x="0" y="7"/>
                </a:cxn>
                <a:cxn ang="0">
                  <a:pos x="4" y="11"/>
                </a:cxn>
                <a:cxn ang="0">
                  <a:pos x="8" y="11"/>
                </a:cxn>
                <a:cxn ang="0">
                  <a:pos x="37" y="7"/>
                </a:cxn>
                <a:cxn ang="0">
                  <a:pos x="37" y="4"/>
                </a:cxn>
                <a:cxn ang="0">
                  <a:pos x="37" y="0"/>
                </a:cxn>
                <a:cxn ang="0">
                  <a:pos x="33" y="0"/>
                </a:cxn>
                <a:cxn ang="0">
                  <a:pos x="4" y="4"/>
                </a:cxn>
              </a:cxnLst>
              <a:rect l="0" t="0" r="r" b="b"/>
              <a:pathLst>
                <a:path w="37" h="11">
                  <a:moveTo>
                    <a:pt x="4" y="4"/>
                  </a:moveTo>
                  <a:lnTo>
                    <a:pt x="0" y="7"/>
                  </a:lnTo>
                  <a:lnTo>
                    <a:pt x="4" y="11"/>
                  </a:lnTo>
                  <a:lnTo>
                    <a:pt x="8" y="11"/>
                  </a:lnTo>
                  <a:lnTo>
                    <a:pt x="37" y="7"/>
                  </a:lnTo>
                  <a:lnTo>
                    <a:pt x="37" y="4"/>
                  </a:lnTo>
                  <a:lnTo>
                    <a:pt x="37" y="0"/>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0" name="Freeform 1422"/>
            <p:cNvSpPr>
              <a:spLocks/>
            </p:cNvSpPr>
            <p:nvPr/>
          </p:nvSpPr>
          <p:spPr bwMode="auto">
            <a:xfrm>
              <a:off x="4520" y="2400"/>
              <a:ext cx="36" cy="14"/>
            </a:xfrm>
            <a:custGeom>
              <a:avLst/>
              <a:gdLst/>
              <a:ahLst/>
              <a:cxnLst>
                <a:cxn ang="0">
                  <a:pos x="0" y="7"/>
                </a:cxn>
                <a:cxn ang="0">
                  <a:pos x="0" y="10"/>
                </a:cxn>
                <a:cxn ang="0">
                  <a:pos x="0" y="14"/>
                </a:cxn>
                <a:cxn ang="0">
                  <a:pos x="4" y="14"/>
                </a:cxn>
                <a:cxn ang="0">
                  <a:pos x="33" y="7"/>
                </a:cxn>
                <a:cxn ang="0">
                  <a:pos x="36" y="3"/>
                </a:cxn>
                <a:cxn ang="0">
                  <a:pos x="33" y="0"/>
                </a:cxn>
                <a:cxn ang="0">
                  <a:pos x="29" y="0"/>
                </a:cxn>
                <a:cxn ang="0">
                  <a:pos x="0" y="7"/>
                </a:cxn>
              </a:cxnLst>
              <a:rect l="0" t="0" r="r" b="b"/>
              <a:pathLst>
                <a:path w="36" h="14">
                  <a:moveTo>
                    <a:pt x="0" y="7"/>
                  </a:moveTo>
                  <a:lnTo>
                    <a:pt x="0" y="10"/>
                  </a:lnTo>
                  <a:lnTo>
                    <a:pt x="0" y="14"/>
                  </a:lnTo>
                  <a:lnTo>
                    <a:pt x="4" y="14"/>
                  </a:lnTo>
                  <a:lnTo>
                    <a:pt x="33" y="7"/>
                  </a:lnTo>
                  <a:lnTo>
                    <a:pt x="36" y="3"/>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1" name="Freeform 1423"/>
            <p:cNvSpPr>
              <a:spLocks/>
            </p:cNvSpPr>
            <p:nvPr/>
          </p:nvSpPr>
          <p:spPr bwMode="auto">
            <a:xfrm>
              <a:off x="4567" y="2385"/>
              <a:ext cx="36" cy="15"/>
            </a:xfrm>
            <a:custGeom>
              <a:avLst/>
              <a:gdLst/>
              <a:ahLst/>
              <a:cxnLst>
                <a:cxn ang="0">
                  <a:pos x="4" y="7"/>
                </a:cxn>
                <a:cxn ang="0">
                  <a:pos x="0" y="11"/>
                </a:cxn>
                <a:cxn ang="0">
                  <a:pos x="4" y="15"/>
                </a:cxn>
                <a:cxn ang="0">
                  <a:pos x="7" y="15"/>
                </a:cxn>
                <a:cxn ang="0">
                  <a:pos x="11" y="15"/>
                </a:cxn>
                <a:cxn ang="0">
                  <a:pos x="33" y="7"/>
                </a:cxn>
                <a:cxn ang="0">
                  <a:pos x="36" y="4"/>
                </a:cxn>
                <a:cxn ang="0">
                  <a:pos x="33" y="0"/>
                </a:cxn>
                <a:cxn ang="0">
                  <a:pos x="29" y="0"/>
                </a:cxn>
                <a:cxn ang="0">
                  <a:pos x="7" y="7"/>
                </a:cxn>
                <a:cxn ang="0">
                  <a:pos x="4" y="7"/>
                </a:cxn>
              </a:cxnLst>
              <a:rect l="0" t="0" r="r" b="b"/>
              <a:pathLst>
                <a:path w="36" h="15">
                  <a:moveTo>
                    <a:pt x="4" y="7"/>
                  </a:moveTo>
                  <a:lnTo>
                    <a:pt x="0" y="11"/>
                  </a:lnTo>
                  <a:lnTo>
                    <a:pt x="4" y="15"/>
                  </a:lnTo>
                  <a:lnTo>
                    <a:pt x="7" y="15"/>
                  </a:lnTo>
                  <a:lnTo>
                    <a:pt x="11" y="15"/>
                  </a:lnTo>
                  <a:lnTo>
                    <a:pt x="33" y="7"/>
                  </a:lnTo>
                  <a:lnTo>
                    <a:pt x="36" y="4"/>
                  </a:lnTo>
                  <a:lnTo>
                    <a:pt x="33" y="0"/>
                  </a:lnTo>
                  <a:lnTo>
                    <a:pt x="29" y="0"/>
                  </a:lnTo>
                  <a:lnTo>
                    <a:pt x="7" y="7"/>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2" name="Freeform 1424"/>
            <p:cNvSpPr>
              <a:spLocks/>
            </p:cNvSpPr>
            <p:nvPr/>
          </p:nvSpPr>
          <p:spPr bwMode="auto">
            <a:xfrm>
              <a:off x="4618" y="2367"/>
              <a:ext cx="32" cy="18"/>
            </a:xfrm>
            <a:custGeom>
              <a:avLst/>
              <a:gdLst/>
              <a:ahLst/>
              <a:cxnLst>
                <a:cxn ang="0">
                  <a:pos x="0" y="11"/>
                </a:cxn>
                <a:cxn ang="0">
                  <a:pos x="0" y="15"/>
                </a:cxn>
                <a:cxn ang="0">
                  <a:pos x="0" y="18"/>
                </a:cxn>
                <a:cxn ang="0">
                  <a:pos x="3" y="18"/>
                </a:cxn>
                <a:cxn ang="0">
                  <a:pos x="18" y="11"/>
                </a:cxn>
                <a:cxn ang="0">
                  <a:pos x="32" y="7"/>
                </a:cxn>
                <a:cxn ang="0">
                  <a:pos x="32" y="4"/>
                </a:cxn>
                <a:cxn ang="0">
                  <a:pos x="32" y="0"/>
                </a:cxn>
                <a:cxn ang="0">
                  <a:pos x="29" y="0"/>
                </a:cxn>
                <a:cxn ang="0">
                  <a:pos x="14" y="4"/>
                </a:cxn>
                <a:cxn ang="0">
                  <a:pos x="0" y="11"/>
                </a:cxn>
              </a:cxnLst>
              <a:rect l="0" t="0" r="r" b="b"/>
              <a:pathLst>
                <a:path w="32" h="18">
                  <a:moveTo>
                    <a:pt x="0" y="11"/>
                  </a:moveTo>
                  <a:lnTo>
                    <a:pt x="0" y="15"/>
                  </a:lnTo>
                  <a:lnTo>
                    <a:pt x="0" y="18"/>
                  </a:lnTo>
                  <a:lnTo>
                    <a:pt x="3" y="18"/>
                  </a:lnTo>
                  <a:lnTo>
                    <a:pt x="18" y="11"/>
                  </a:lnTo>
                  <a:lnTo>
                    <a:pt x="32" y="7"/>
                  </a:lnTo>
                  <a:lnTo>
                    <a:pt x="32" y="4"/>
                  </a:lnTo>
                  <a:lnTo>
                    <a:pt x="32" y="0"/>
                  </a:lnTo>
                  <a:lnTo>
                    <a:pt x="29" y="0"/>
                  </a:lnTo>
                  <a:lnTo>
                    <a:pt x="14" y="4"/>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3" name="Freeform 1425"/>
            <p:cNvSpPr>
              <a:spLocks/>
            </p:cNvSpPr>
            <p:nvPr/>
          </p:nvSpPr>
          <p:spPr bwMode="auto">
            <a:xfrm>
              <a:off x="4665" y="2345"/>
              <a:ext cx="32" cy="18"/>
            </a:xfrm>
            <a:custGeom>
              <a:avLst/>
              <a:gdLst/>
              <a:ahLst/>
              <a:cxnLst>
                <a:cxn ang="0">
                  <a:pos x="0" y="11"/>
                </a:cxn>
                <a:cxn ang="0">
                  <a:pos x="0" y="15"/>
                </a:cxn>
                <a:cxn ang="0">
                  <a:pos x="0" y="18"/>
                </a:cxn>
                <a:cxn ang="0">
                  <a:pos x="4" y="18"/>
                </a:cxn>
                <a:cxn ang="0">
                  <a:pos x="22" y="15"/>
                </a:cxn>
                <a:cxn ang="0">
                  <a:pos x="29" y="8"/>
                </a:cxn>
                <a:cxn ang="0">
                  <a:pos x="32" y="4"/>
                </a:cxn>
                <a:cxn ang="0">
                  <a:pos x="29" y="0"/>
                </a:cxn>
                <a:cxn ang="0">
                  <a:pos x="25" y="0"/>
                </a:cxn>
                <a:cxn ang="0">
                  <a:pos x="18" y="8"/>
                </a:cxn>
                <a:cxn ang="0">
                  <a:pos x="0" y="11"/>
                </a:cxn>
              </a:cxnLst>
              <a:rect l="0" t="0" r="r" b="b"/>
              <a:pathLst>
                <a:path w="32" h="18">
                  <a:moveTo>
                    <a:pt x="0" y="11"/>
                  </a:moveTo>
                  <a:lnTo>
                    <a:pt x="0" y="15"/>
                  </a:lnTo>
                  <a:lnTo>
                    <a:pt x="0" y="18"/>
                  </a:lnTo>
                  <a:lnTo>
                    <a:pt x="4" y="18"/>
                  </a:lnTo>
                  <a:lnTo>
                    <a:pt x="22" y="15"/>
                  </a:lnTo>
                  <a:lnTo>
                    <a:pt x="29" y="8"/>
                  </a:lnTo>
                  <a:lnTo>
                    <a:pt x="32" y="4"/>
                  </a:lnTo>
                  <a:lnTo>
                    <a:pt x="29" y="0"/>
                  </a:lnTo>
                  <a:lnTo>
                    <a:pt x="25" y="0"/>
                  </a:lnTo>
                  <a:lnTo>
                    <a:pt x="18" y="8"/>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4" name="Freeform 1426"/>
            <p:cNvSpPr>
              <a:spLocks/>
            </p:cNvSpPr>
            <p:nvPr/>
          </p:nvSpPr>
          <p:spPr bwMode="auto">
            <a:xfrm>
              <a:off x="4708" y="2320"/>
              <a:ext cx="33" cy="22"/>
            </a:xfrm>
            <a:custGeom>
              <a:avLst/>
              <a:gdLst/>
              <a:ahLst/>
              <a:cxnLst>
                <a:cxn ang="0">
                  <a:pos x="4" y="14"/>
                </a:cxn>
                <a:cxn ang="0">
                  <a:pos x="0" y="18"/>
                </a:cxn>
                <a:cxn ang="0">
                  <a:pos x="4" y="22"/>
                </a:cxn>
                <a:cxn ang="0">
                  <a:pos x="8" y="22"/>
                </a:cxn>
                <a:cxn ang="0">
                  <a:pos x="22" y="14"/>
                </a:cxn>
                <a:cxn ang="0">
                  <a:pos x="33" y="7"/>
                </a:cxn>
                <a:cxn ang="0">
                  <a:pos x="33" y="4"/>
                </a:cxn>
                <a:cxn ang="0">
                  <a:pos x="33" y="0"/>
                </a:cxn>
                <a:cxn ang="0">
                  <a:pos x="29" y="0"/>
                </a:cxn>
                <a:cxn ang="0">
                  <a:pos x="18" y="7"/>
                </a:cxn>
                <a:cxn ang="0">
                  <a:pos x="4" y="14"/>
                </a:cxn>
              </a:cxnLst>
              <a:rect l="0" t="0" r="r" b="b"/>
              <a:pathLst>
                <a:path w="33" h="22">
                  <a:moveTo>
                    <a:pt x="4" y="14"/>
                  </a:moveTo>
                  <a:lnTo>
                    <a:pt x="0" y="18"/>
                  </a:lnTo>
                  <a:lnTo>
                    <a:pt x="4" y="22"/>
                  </a:lnTo>
                  <a:lnTo>
                    <a:pt x="8" y="22"/>
                  </a:lnTo>
                  <a:lnTo>
                    <a:pt x="22" y="14"/>
                  </a:lnTo>
                  <a:lnTo>
                    <a:pt x="33" y="7"/>
                  </a:lnTo>
                  <a:lnTo>
                    <a:pt x="33" y="4"/>
                  </a:lnTo>
                  <a:lnTo>
                    <a:pt x="33" y="0"/>
                  </a:lnTo>
                  <a:lnTo>
                    <a:pt x="29" y="0"/>
                  </a:lnTo>
                  <a:lnTo>
                    <a:pt x="18" y="7"/>
                  </a:lnTo>
                  <a:lnTo>
                    <a:pt x="4"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5" name="Freeform 1427"/>
            <p:cNvSpPr>
              <a:spLocks/>
            </p:cNvSpPr>
            <p:nvPr/>
          </p:nvSpPr>
          <p:spPr bwMode="auto">
            <a:xfrm>
              <a:off x="4752" y="2291"/>
              <a:ext cx="29" cy="25"/>
            </a:xfrm>
            <a:custGeom>
              <a:avLst/>
              <a:gdLst/>
              <a:ahLst/>
              <a:cxnLst>
                <a:cxn ang="0">
                  <a:pos x="3" y="18"/>
                </a:cxn>
                <a:cxn ang="0">
                  <a:pos x="0" y="22"/>
                </a:cxn>
                <a:cxn ang="0">
                  <a:pos x="3" y="25"/>
                </a:cxn>
                <a:cxn ang="0">
                  <a:pos x="7" y="25"/>
                </a:cxn>
                <a:cxn ang="0">
                  <a:pos x="14" y="22"/>
                </a:cxn>
                <a:cxn ang="0">
                  <a:pos x="29" y="7"/>
                </a:cxn>
                <a:cxn ang="0">
                  <a:pos x="29" y="4"/>
                </a:cxn>
                <a:cxn ang="0">
                  <a:pos x="29" y="0"/>
                </a:cxn>
                <a:cxn ang="0">
                  <a:pos x="25" y="0"/>
                </a:cxn>
                <a:cxn ang="0">
                  <a:pos x="11" y="14"/>
                </a:cxn>
                <a:cxn ang="0">
                  <a:pos x="3" y="18"/>
                </a:cxn>
              </a:cxnLst>
              <a:rect l="0" t="0" r="r" b="b"/>
              <a:pathLst>
                <a:path w="29" h="25">
                  <a:moveTo>
                    <a:pt x="3" y="18"/>
                  </a:moveTo>
                  <a:lnTo>
                    <a:pt x="0" y="22"/>
                  </a:lnTo>
                  <a:lnTo>
                    <a:pt x="3" y="25"/>
                  </a:lnTo>
                  <a:lnTo>
                    <a:pt x="7" y="25"/>
                  </a:lnTo>
                  <a:lnTo>
                    <a:pt x="14" y="22"/>
                  </a:lnTo>
                  <a:lnTo>
                    <a:pt x="29" y="7"/>
                  </a:lnTo>
                  <a:lnTo>
                    <a:pt x="29" y="4"/>
                  </a:lnTo>
                  <a:lnTo>
                    <a:pt x="29" y="0"/>
                  </a:lnTo>
                  <a:lnTo>
                    <a:pt x="25" y="0"/>
                  </a:lnTo>
                  <a:lnTo>
                    <a:pt x="11" y="14"/>
                  </a:lnTo>
                  <a:lnTo>
                    <a:pt x="3"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6" name="Freeform 1428"/>
            <p:cNvSpPr>
              <a:spLocks/>
            </p:cNvSpPr>
            <p:nvPr/>
          </p:nvSpPr>
          <p:spPr bwMode="auto">
            <a:xfrm>
              <a:off x="4792" y="2255"/>
              <a:ext cx="25" cy="29"/>
            </a:xfrm>
            <a:custGeom>
              <a:avLst/>
              <a:gdLst/>
              <a:ahLst/>
              <a:cxnLst>
                <a:cxn ang="0">
                  <a:pos x="0" y="22"/>
                </a:cxn>
                <a:cxn ang="0">
                  <a:pos x="0" y="25"/>
                </a:cxn>
                <a:cxn ang="0">
                  <a:pos x="0" y="29"/>
                </a:cxn>
                <a:cxn ang="0">
                  <a:pos x="3" y="29"/>
                </a:cxn>
                <a:cxn ang="0">
                  <a:pos x="21" y="7"/>
                </a:cxn>
                <a:cxn ang="0">
                  <a:pos x="25" y="3"/>
                </a:cxn>
                <a:cxn ang="0">
                  <a:pos x="21" y="0"/>
                </a:cxn>
                <a:cxn ang="0">
                  <a:pos x="18" y="0"/>
                </a:cxn>
                <a:cxn ang="0">
                  <a:pos x="0" y="22"/>
                </a:cxn>
              </a:cxnLst>
              <a:rect l="0" t="0" r="r" b="b"/>
              <a:pathLst>
                <a:path w="25" h="29">
                  <a:moveTo>
                    <a:pt x="0" y="22"/>
                  </a:moveTo>
                  <a:lnTo>
                    <a:pt x="0" y="25"/>
                  </a:lnTo>
                  <a:lnTo>
                    <a:pt x="0" y="29"/>
                  </a:lnTo>
                  <a:lnTo>
                    <a:pt x="3" y="29"/>
                  </a:lnTo>
                  <a:lnTo>
                    <a:pt x="21" y="7"/>
                  </a:lnTo>
                  <a:lnTo>
                    <a:pt x="25" y="3"/>
                  </a:lnTo>
                  <a:lnTo>
                    <a:pt x="21" y="0"/>
                  </a:lnTo>
                  <a:lnTo>
                    <a:pt x="18" y="0"/>
                  </a:lnTo>
                  <a:lnTo>
                    <a:pt x="0"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7" name="Freeform 1429"/>
            <p:cNvSpPr>
              <a:spLocks/>
            </p:cNvSpPr>
            <p:nvPr/>
          </p:nvSpPr>
          <p:spPr bwMode="auto">
            <a:xfrm>
              <a:off x="4817" y="2208"/>
              <a:ext cx="18" cy="32"/>
            </a:xfrm>
            <a:custGeom>
              <a:avLst/>
              <a:gdLst/>
              <a:ahLst/>
              <a:cxnLst>
                <a:cxn ang="0">
                  <a:pos x="0" y="29"/>
                </a:cxn>
                <a:cxn ang="0">
                  <a:pos x="4" y="32"/>
                </a:cxn>
                <a:cxn ang="0">
                  <a:pos x="7" y="32"/>
                </a:cxn>
                <a:cxn ang="0">
                  <a:pos x="7" y="29"/>
                </a:cxn>
                <a:cxn ang="0">
                  <a:pos x="14" y="21"/>
                </a:cxn>
                <a:cxn ang="0">
                  <a:pos x="18" y="3"/>
                </a:cxn>
                <a:cxn ang="0">
                  <a:pos x="14" y="0"/>
                </a:cxn>
                <a:cxn ang="0">
                  <a:pos x="11" y="0"/>
                </a:cxn>
                <a:cxn ang="0">
                  <a:pos x="11" y="3"/>
                </a:cxn>
                <a:cxn ang="0">
                  <a:pos x="7" y="21"/>
                </a:cxn>
                <a:cxn ang="0">
                  <a:pos x="0" y="29"/>
                </a:cxn>
              </a:cxnLst>
              <a:rect l="0" t="0" r="r" b="b"/>
              <a:pathLst>
                <a:path w="18" h="32">
                  <a:moveTo>
                    <a:pt x="0" y="29"/>
                  </a:moveTo>
                  <a:lnTo>
                    <a:pt x="4" y="32"/>
                  </a:lnTo>
                  <a:lnTo>
                    <a:pt x="7" y="32"/>
                  </a:lnTo>
                  <a:lnTo>
                    <a:pt x="7" y="29"/>
                  </a:lnTo>
                  <a:lnTo>
                    <a:pt x="14" y="21"/>
                  </a:lnTo>
                  <a:lnTo>
                    <a:pt x="18" y="3"/>
                  </a:lnTo>
                  <a:lnTo>
                    <a:pt x="14" y="0"/>
                  </a:lnTo>
                  <a:lnTo>
                    <a:pt x="11" y="0"/>
                  </a:lnTo>
                  <a:lnTo>
                    <a:pt x="11" y="3"/>
                  </a:lnTo>
                  <a:lnTo>
                    <a:pt x="7" y="21"/>
                  </a:lnTo>
                  <a:lnTo>
                    <a:pt x="0"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8" name="Freeform 1430"/>
            <p:cNvSpPr>
              <a:spLocks/>
            </p:cNvSpPr>
            <p:nvPr/>
          </p:nvSpPr>
          <p:spPr bwMode="auto">
            <a:xfrm>
              <a:off x="4817" y="2157"/>
              <a:ext cx="14" cy="36"/>
            </a:xfrm>
            <a:custGeom>
              <a:avLst/>
              <a:gdLst/>
              <a:ahLst/>
              <a:cxnLst>
                <a:cxn ang="0">
                  <a:pos x="7" y="33"/>
                </a:cxn>
                <a:cxn ang="0">
                  <a:pos x="11" y="36"/>
                </a:cxn>
                <a:cxn ang="0">
                  <a:pos x="14" y="36"/>
                </a:cxn>
                <a:cxn ang="0">
                  <a:pos x="14" y="33"/>
                </a:cxn>
                <a:cxn ang="0">
                  <a:pos x="14" y="15"/>
                </a:cxn>
                <a:cxn ang="0">
                  <a:pos x="7" y="4"/>
                </a:cxn>
                <a:cxn ang="0">
                  <a:pos x="7" y="0"/>
                </a:cxn>
                <a:cxn ang="0">
                  <a:pos x="4" y="0"/>
                </a:cxn>
                <a:cxn ang="0">
                  <a:pos x="0" y="4"/>
                </a:cxn>
                <a:cxn ang="0">
                  <a:pos x="7" y="15"/>
                </a:cxn>
                <a:cxn ang="0">
                  <a:pos x="7" y="33"/>
                </a:cxn>
              </a:cxnLst>
              <a:rect l="0" t="0" r="r" b="b"/>
              <a:pathLst>
                <a:path w="14" h="36">
                  <a:moveTo>
                    <a:pt x="7" y="33"/>
                  </a:moveTo>
                  <a:lnTo>
                    <a:pt x="11" y="36"/>
                  </a:lnTo>
                  <a:lnTo>
                    <a:pt x="14" y="36"/>
                  </a:lnTo>
                  <a:lnTo>
                    <a:pt x="14" y="33"/>
                  </a:lnTo>
                  <a:lnTo>
                    <a:pt x="14" y="15"/>
                  </a:lnTo>
                  <a:lnTo>
                    <a:pt x="7" y="4"/>
                  </a:lnTo>
                  <a:lnTo>
                    <a:pt x="7" y="0"/>
                  </a:lnTo>
                  <a:lnTo>
                    <a:pt x="4" y="0"/>
                  </a:lnTo>
                  <a:lnTo>
                    <a:pt x="0" y="4"/>
                  </a:lnTo>
                  <a:lnTo>
                    <a:pt x="7" y="15"/>
                  </a:lnTo>
                  <a:lnTo>
                    <a:pt x="7" y="3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59" name="Freeform 1431"/>
            <p:cNvSpPr>
              <a:spLocks/>
            </p:cNvSpPr>
            <p:nvPr/>
          </p:nvSpPr>
          <p:spPr bwMode="auto">
            <a:xfrm>
              <a:off x="4788" y="2117"/>
              <a:ext cx="25" cy="29"/>
            </a:xfrm>
            <a:custGeom>
              <a:avLst/>
              <a:gdLst/>
              <a:ahLst/>
              <a:cxnLst>
                <a:cxn ang="0">
                  <a:pos x="22" y="29"/>
                </a:cxn>
                <a:cxn ang="0">
                  <a:pos x="25" y="29"/>
                </a:cxn>
                <a:cxn ang="0">
                  <a:pos x="25" y="26"/>
                </a:cxn>
                <a:cxn ang="0">
                  <a:pos x="25" y="22"/>
                </a:cxn>
                <a:cxn ang="0">
                  <a:pos x="7" y="0"/>
                </a:cxn>
                <a:cxn ang="0">
                  <a:pos x="7" y="0"/>
                </a:cxn>
                <a:cxn ang="0">
                  <a:pos x="4" y="0"/>
                </a:cxn>
                <a:cxn ang="0">
                  <a:pos x="0" y="4"/>
                </a:cxn>
                <a:cxn ang="0">
                  <a:pos x="4" y="7"/>
                </a:cxn>
                <a:cxn ang="0">
                  <a:pos x="4" y="7"/>
                </a:cxn>
                <a:cxn ang="0">
                  <a:pos x="22" y="29"/>
                </a:cxn>
              </a:cxnLst>
              <a:rect l="0" t="0" r="r" b="b"/>
              <a:pathLst>
                <a:path w="25" h="29">
                  <a:moveTo>
                    <a:pt x="22" y="29"/>
                  </a:moveTo>
                  <a:lnTo>
                    <a:pt x="25" y="29"/>
                  </a:lnTo>
                  <a:lnTo>
                    <a:pt x="25" y="26"/>
                  </a:lnTo>
                  <a:lnTo>
                    <a:pt x="25" y="22"/>
                  </a:lnTo>
                  <a:lnTo>
                    <a:pt x="7" y="0"/>
                  </a:lnTo>
                  <a:lnTo>
                    <a:pt x="7" y="0"/>
                  </a:lnTo>
                  <a:lnTo>
                    <a:pt x="4" y="0"/>
                  </a:lnTo>
                  <a:lnTo>
                    <a:pt x="0" y="4"/>
                  </a:lnTo>
                  <a:lnTo>
                    <a:pt x="4" y="7"/>
                  </a:lnTo>
                  <a:lnTo>
                    <a:pt x="4" y="7"/>
                  </a:lnTo>
                  <a:lnTo>
                    <a:pt x="22"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0" name="Freeform 1432"/>
            <p:cNvSpPr>
              <a:spLocks/>
            </p:cNvSpPr>
            <p:nvPr/>
          </p:nvSpPr>
          <p:spPr bwMode="auto">
            <a:xfrm>
              <a:off x="4748" y="2085"/>
              <a:ext cx="33" cy="25"/>
            </a:xfrm>
            <a:custGeom>
              <a:avLst/>
              <a:gdLst/>
              <a:ahLst/>
              <a:cxnLst>
                <a:cxn ang="0">
                  <a:pos x="26" y="25"/>
                </a:cxn>
                <a:cxn ang="0">
                  <a:pos x="29" y="25"/>
                </a:cxn>
                <a:cxn ang="0">
                  <a:pos x="33" y="21"/>
                </a:cxn>
                <a:cxn ang="0">
                  <a:pos x="29" y="18"/>
                </a:cxn>
                <a:cxn ang="0">
                  <a:pos x="18" y="7"/>
                </a:cxn>
                <a:cxn ang="0">
                  <a:pos x="7" y="0"/>
                </a:cxn>
                <a:cxn ang="0">
                  <a:pos x="4" y="0"/>
                </a:cxn>
                <a:cxn ang="0">
                  <a:pos x="0" y="3"/>
                </a:cxn>
                <a:cxn ang="0">
                  <a:pos x="4" y="7"/>
                </a:cxn>
                <a:cxn ang="0">
                  <a:pos x="15" y="14"/>
                </a:cxn>
                <a:cxn ang="0">
                  <a:pos x="26" y="25"/>
                </a:cxn>
              </a:cxnLst>
              <a:rect l="0" t="0" r="r" b="b"/>
              <a:pathLst>
                <a:path w="33" h="25">
                  <a:moveTo>
                    <a:pt x="26" y="25"/>
                  </a:moveTo>
                  <a:lnTo>
                    <a:pt x="29" y="25"/>
                  </a:lnTo>
                  <a:lnTo>
                    <a:pt x="33" y="21"/>
                  </a:lnTo>
                  <a:lnTo>
                    <a:pt x="29" y="18"/>
                  </a:lnTo>
                  <a:lnTo>
                    <a:pt x="18" y="7"/>
                  </a:lnTo>
                  <a:lnTo>
                    <a:pt x="7" y="0"/>
                  </a:lnTo>
                  <a:lnTo>
                    <a:pt x="4" y="0"/>
                  </a:lnTo>
                  <a:lnTo>
                    <a:pt x="0" y="3"/>
                  </a:lnTo>
                  <a:lnTo>
                    <a:pt x="4" y="7"/>
                  </a:lnTo>
                  <a:lnTo>
                    <a:pt x="15" y="14"/>
                  </a:lnTo>
                  <a:lnTo>
                    <a:pt x="26"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1" name="Freeform 1433"/>
            <p:cNvSpPr>
              <a:spLocks/>
            </p:cNvSpPr>
            <p:nvPr/>
          </p:nvSpPr>
          <p:spPr bwMode="auto">
            <a:xfrm>
              <a:off x="4705" y="2059"/>
              <a:ext cx="32" cy="22"/>
            </a:xfrm>
            <a:custGeom>
              <a:avLst/>
              <a:gdLst/>
              <a:ahLst/>
              <a:cxnLst>
                <a:cxn ang="0">
                  <a:pos x="29" y="22"/>
                </a:cxn>
                <a:cxn ang="0">
                  <a:pos x="32" y="22"/>
                </a:cxn>
                <a:cxn ang="0">
                  <a:pos x="32" y="18"/>
                </a:cxn>
                <a:cxn ang="0">
                  <a:pos x="32" y="15"/>
                </a:cxn>
                <a:cxn ang="0">
                  <a:pos x="25" y="8"/>
                </a:cxn>
                <a:cxn ang="0">
                  <a:pos x="7" y="0"/>
                </a:cxn>
                <a:cxn ang="0">
                  <a:pos x="3" y="0"/>
                </a:cxn>
                <a:cxn ang="0">
                  <a:pos x="0" y="4"/>
                </a:cxn>
                <a:cxn ang="0">
                  <a:pos x="3" y="8"/>
                </a:cxn>
                <a:cxn ang="0">
                  <a:pos x="21" y="15"/>
                </a:cxn>
                <a:cxn ang="0">
                  <a:pos x="29" y="22"/>
                </a:cxn>
              </a:cxnLst>
              <a:rect l="0" t="0" r="r" b="b"/>
              <a:pathLst>
                <a:path w="32" h="22">
                  <a:moveTo>
                    <a:pt x="29" y="22"/>
                  </a:moveTo>
                  <a:lnTo>
                    <a:pt x="32" y="22"/>
                  </a:lnTo>
                  <a:lnTo>
                    <a:pt x="32" y="18"/>
                  </a:lnTo>
                  <a:lnTo>
                    <a:pt x="32" y="15"/>
                  </a:lnTo>
                  <a:lnTo>
                    <a:pt x="25" y="8"/>
                  </a:lnTo>
                  <a:lnTo>
                    <a:pt x="7" y="0"/>
                  </a:lnTo>
                  <a:lnTo>
                    <a:pt x="3" y="0"/>
                  </a:lnTo>
                  <a:lnTo>
                    <a:pt x="0" y="4"/>
                  </a:lnTo>
                  <a:lnTo>
                    <a:pt x="3" y="8"/>
                  </a:lnTo>
                  <a:lnTo>
                    <a:pt x="21" y="15"/>
                  </a:lnTo>
                  <a:lnTo>
                    <a:pt x="29"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2" name="Freeform 1434"/>
            <p:cNvSpPr>
              <a:spLocks/>
            </p:cNvSpPr>
            <p:nvPr/>
          </p:nvSpPr>
          <p:spPr bwMode="auto">
            <a:xfrm>
              <a:off x="4661" y="2038"/>
              <a:ext cx="33" cy="18"/>
            </a:xfrm>
            <a:custGeom>
              <a:avLst/>
              <a:gdLst/>
              <a:ahLst/>
              <a:cxnLst>
                <a:cxn ang="0">
                  <a:pos x="26" y="18"/>
                </a:cxn>
                <a:cxn ang="0">
                  <a:pos x="29" y="18"/>
                </a:cxn>
                <a:cxn ang="0">
                  <a:pos x="33" y="14"/>
                </a:cxn>
                <a:cxn ang="0">
                  <a:pos x="29" y="10"/>
                </a:cxn>
                <a:cxn ang="0">
                  <a:pos x="26" y="7"/>
                </a:cxn>
                <a:cxn ang="0">
                  <a:pos x="4" y="0"/>
                </a:cxn>
                <a:cxn ang="0">
                  <a:pos x="0" y="0"/>
                </a:cxn>
                <a:cxn ang="0">
                  <a:pos x="0" y="3"/>
                </a:cxn>
                <a:cxn ang="0">
                  <a:pos x="0" y="7"/>
                </a:cxn>
                <a:cxn ang="0">
                  <a:pos x="22" y="14"/>
                </a:cxn>
                <a:cxn ang="0">
                  <a:pos x="26" y="18"/>
                </a:cxn>
              </a:cxnLst>
              <a:rect l="0" t="0" r="r" b="b"/>
              <a:pathLst>
                <a:path w="33" h="18">
                  <a:moveTo>
                    <a:pt x="26" y="18"/>
                  </a:moveTo>
                  <a:lnTo>
                    <a:pt x="29" y="18"/>
                  </a:lnTo>
                  <a:lnTo>
                    <a:pt x="33" y="14"/>
                  </a:lnTo>
                  <a:lnTo>
                    <a:pt x="29" y="10"/>
                  </a:lnTo>
                  <a:lnTo>
                    <a:pt x="26" y="7"/>
                  </a:lnTo>
                  <a:lnTo>
                    <a:pt x="4" y="0"/>
                  </a:lnTo>
                  <a:lnTo>
                    <a:pt x="0" y="0"/>
                  </a:lnTo>
                  <a:lnTo>
                    <a:pt x="0" y="3"/>
                  </a:lnTo>
                  <a:lnTo>
                    <a:pt x="0" y="7"/>
                  </a:lnTo>
                  <a:lnTo>
                    <a:pt x="22" y="14"/>
                  </a:lnTo>
                  <a:lnTo>
                    <a:pt x="26"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3" name="Freeform 1435"/>
            <p:cNvSpPr>
              <a:spLocks/>
            </p:cNvSpPr>
            <p:nvPr/>
          </p:nvSpPr>
          <p:spPr bwMode="auto">
            <a:xfrm>
              <a:off x="4614" y="2019"/>
              <a:ext cx="33" cy="19"/>
            </a:xfrm>
            <a:custGeom>
              <a:avLst/>
              <a:gdLst/>
              <a:ahLst/>
              <a:cxnLst>
                <a:cxn ang="0">
                  <a:pos x="29" y="19"/>
                </a:cxn>
                <a:cxn ang="0">
                  <a:pos x="33" y="19"/>
                </a:cxn>
                <a:cxn ang="0">
                  <a:pos x="33" y="15"/>
                </a:cxn>
                <a:cxn ang="0">
                  <a:pos x="33" y="11"/>
                </a:cxn>
                <a:cxn ang="0">
                  <a:pos x="22" y="4"/>
                </a:cxn>
                <a:cxn ang="0">
                  <a:pos x="4" y="0"/>
                </a:cxn>
                <a:cxn ang="0">
                  <a:pos x="0" y="0"/>
                </a:cxn>
                <a:cxn ang="0">
                  <a:pos x="0" y="4"/>
                </a:cxn>
                <a:cxn ang="0">
                  <a:pos x="0" y="8"/>
                </a:cxn>
                <a:cxn ang="0">
                  <a:pos x="18" y="11"/>
                </a:cxn>
                <a:cxn ang="0">
                  <a:pos x="29" y="19"/>
                </a:cxn>
              </a:cxnLst>
              <a:rect l="0" t="0" r="r" b="b"/>
              <a:pathLst>
                <a:path w="33" h="19">
                  <a:moveTo>
                    <a:pt x="29" y="19"/>
                  </a:moveTo>
                  <a:lnTo>
                    <a:pt x="33" y="19"/>
                  </a:lnTo>
                  <a:lnTo>
                    <a:pt x="33" y="15"/>
                  </a:lnTo>
                  <a:lnTo>
                    <a:pt x="33" y="11"/>
                  </a:lnTo>
                  <a:lnTo>
                    <a:pt x="22" y="4"/>
                  </a:lnTo>
                  <a:lnTo>
                    <a:pt x="4" y="0"/>
                  </a:lnTo>
                  <a:lnTo>
                    <a:pt x="0" y="0"/>
                  </a:lnTo>
                  <a:lnTo>
                    <a:pt x="0" y="4"/>
                  </a:lnTo>
                  <a:lnTo>
                    <a:pt x="0" y="8"/>
                  </a:lnTo>
                  <a:lnTo>
                    <a:pt x="18" y="11"/>
                  </a:lnTo>
                  <a:lnTo>
                    <a:pt x="29" y="1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4" name="Freeform 1436"/>
            <p:cNvSpPr>
              <a:spLocks/>
            </p:cNvSpPr>
            <p:nvPr/>
          </p:nvSpPr>
          <p:spPr bwMode="auto">
            <a:xfrm>
              <a:off x="4564" y="2001"/>
              <a:ext cx="36" cy="18"/>
            </a:xfrm>
            <a:custGeom>
              <a:avLst/>
              <a:gdLst/>
              <a:ahLst/>
              <a:cxnLst>
                <a:cxn ang="0">
                  <a:pos x="28" y="18"/>
                </a:cxn>
                <a:cxn ang="0">
                  <a:pos x="32" y="18"/>
                </a:cxn>
                <a:cxn ang="0">
                  <a:pos x="36" y="15"/>
                </a:cxn>
                <a:cxn ang="0">
                  <a:pos x="32" y="11"/>
                </a:cxn>
                <a:cxn ang="0">
                  <a:pos x="14" y="4"/>
                </a:cxn>
                <a:cxn ang="0">
                  <a:pos x="7" y="0"/>
                </a:cxn>
                <a:cxn ang="0">
                  <a:pos x="3" y="0"/>
                </a:cxn>
                <a:cxn ang="0">
                  <a:pos x="0" y="4"/>
                </a:cxn>
                <a:cxn ang="0">
                  <a:pos x="3" y="8"/>
                </a:cxn>
                <a:cxn ang="0">
                  <a:pos x="10" y="11"/>
                </a:cxn>
                <a:cxn ang="0">
                  <a:pos x="28" y="18"/>
                </a:cxn>
              </a:cxnLst>
              <a:rect l="0" t="0" r="r" b="b"/>
              <a:pathLst>
                <a:path w="36" h="18">
                  <a:moveTo>
                    <a:pt x="28" y="18"/>
                  </a:moveTo>
                  <a:lnTo>
                    <a:pt x="32" y="18"/>
                  </a:lnTo>
                  <a:lnTo>
                    <a:pt x="36" y="15"/>
                  </a:lnTo>
                  <a:lnTo>
                    <a:pt x="32" y="11"/>
                  </a:lnTo>
                  <a:lnTo>
                    <a:pt x="14" y="4"/>
                  </a:lnTo>
                  <a:lnTo>
                    <a:pt x="7" y="0"/>
                  </a:lnTo>
                  <a:lnTo>
                    <a:pt x="3" y="0"/>
                  </a:lnTo>
                  <a:lnTo>
                    <a:pt x="0" y="4"/>
                  </a:lnTo>
                  <a:lnTo>
                    <a:pt x="3" y="8"/>
                  </a:lnTo>
                  <a:lnTo>
                    <a:pt x="10" y="11"/>
                  </a:lnTo>
                  <a:lnTo>
                    <a:pt x="28"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5" name="Freeform 1437"/>
            <p:cNvSpPr>
              <a:spLocks/>
            </p:cNvSpPr>
            <p:nvPr/>
          </p:nvSpPr>
          <p:spPr bwMode="auto">
            <a:xfrm>
              <a:off x="4516" y="1990"/>
              <a:ext cx="37" cy="15"/>
            </a:xfrm>
            <a:custGeom>
              <a:avLst/>
              <a:gdLst/>
              <a:ahLst/>
              <a:cxnLst>
                <a:cxn ang="0">
                  <a:pos x="29" y="15"/>
                </a:cxn>
                <a:cxn ang="0">
                  <a:pos x="33" y="15"/>
                </a:cxn>
                <a:cxn ang="0">
                  <a:pos x="37" y="11"/>
                </a:cxn>
                <a:cxn ang="0">
                  <a:pos x="33" y="8"/>
                </a:cxn>
                <a:cxn ang="0">
                  <a:pos x="4" y="0"/>
                </a:cxn>
                <a:cxn ang="0">
                  <a:pos x="0" y="0"/>
                </a:cxn>
                <a:cxn ang="0">
                  <a:pos x="0" y="4"/>
                </a:cxn>
                <a:cxn ang="0">
                  <a:pos x="0" y="8"/>
                </a:cxn>
                <a:cxn ang="0">
                  <a:pos x="29" y="15"/>
                </a:cxn>
              </a:cxnLst>
              <a:rect l="0" t="0" r="r" b="b"/>
              <a:pathLst>
                <a:path w="37" h="15">
                  <a:moveTo>
                    <a:pt x="29" y="15"/>
                  </a:moveTo>
                  <a:lnTo>
                    <a:pt x="33" y="15"/>
                  </a:lnTo>
                  <a:lnTo>
                    <a:pt x="37" y="11"/>
                  </a:lnTo>
                  <a:lnTo>
                    <a:pt x="33" y="8"/>
                  </a:lnTo>
                  <a:lnTo>
                    <a:pt x="4" y="0"/>
                  </a:lnTo>
                  <a:lnTo>
                    <a:pt x="0" y="0"/>
                  </a:lnTo>
                  <a:lnTo>
                    <a:pt x="0" y="4"/>
                  </a:lnTo>
                  <a:lnTo>
                    <a:pt x="0" y="8"/>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6" name="Freeform 1438"/>
            <p:cNvSpPr>
              <a:spLocks/>
            </p:cNvSpPr>
            <p:nvPr/>
          </p:nvSpPr>
          <p:spPr bwMode="auto">
            <a:xfrm>
              <a:off x="4466" y="1976"/>
              <a:ext cx="36" cy="14"/>
            </a:xfrm>
            <a:custGeom>
              <a:avLst/>
              <a:gdLst/>
              <a:ahLst/>
              <a:cxnLst>
                <a:cxn ang="0">
                  <a:pos x="32" y="14"/>
                </a:cxn>
                <a:cxn ang="0">
                  <a:pos x="36" y="14"/>
                </a:cxn>
                <a:cxn ang="0">
                  <a:pos x="36" y="11"/>
                </a:cxn>
                <a:cxn ang="0">
                  <a:pos x="36" y="7"/>
                </a:cxn>
                <a:cxn ang="0">
                  <a:pos x="7" y="0"/>
                </a:cxn>
                <a:cxn ang="0">
                  <a:pos x="3" y="0"/>
                </a:cxn>
                <a:cxn ang="0">
                  <a:pos x="0" y="4"/>
                </a:cxn>
                <a:cxn ang="0">
                  <a:pos x="3" y="7"/>
                </a:cxn>
                <a:cxn ang="0">
                  <a:pos x="32" y="14"/>
                </a:cxn>
              </a:cxnLst>
              <a:rect l="0" t="0" r="r" b="b"/>
              <a:pathLst>
                <a:path w="36" h="14">
                  <a:moveTo>
                    <a:pt x="32" y="14"/>
                  </a:moveTo>
                  <a:lnTo>
                    <a:pt x="36" y="14"/>
                  </a:lnTo>
                  <a:lnTo>
                    <a:pt x="36" y="11"/>
                  </a:lnTo>
                  <a:lnTo>
                    <a:pt x="36" y="7"/>
                  </a:lnTo>
                  <a:lnTo>
                    <a:pt x="7" y="0"/>
                  </a:lnTo>
                  <a:lnTo>
                    <a:pt x="3" y="0"/>
                  </a:lnTo>
                  <a:lnTo>
                    <a:pt x="0" y="4"/>
                  </a:lnTo>
                  <a:lnTo>
                    <a:pt x="3" y="7"/>
                  </a:lnTo>
                  <a:lnTo>
                    <a:pt x="32"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7" name="Freeform 1439"/>
            <p:cNvSpPr>
              <a:spLocks/>
            </p:cNvSpPr>
            <p:nvPr/>
          </p:nvSpPr>
          <p:spPr bwMode="auto">
            <a:xfrm>
              <a:off x="4419" y="1965"/>
              <a:ext cx="32" cy="15"/>
            </a:xfrm>
            <a:custGeom>
              <a:avLst/>
              <a:gdLst/>
              <a:ahLst/>
              <a:cxnLst>
                <a:cxn ang="0">
                  <a:pos x="29" y="15"/>
                </a:cxn>
                <a:cxn ang="0">
                  <a:pos x="32" y="15"/>
                </a:cxn>
                <a:cxn ang="0">
                  <a:pos x="32" y="11"/>
                </a:cxn>
                <a:cxn ang="0">
                  <a:pos x="32" y="7"/>
                </a:cxn>
                <a:cxn ang="0">
                  <a:pos x="32" y="7"/>
                </a:cxn>
                <a:cxn ang="0">
                  <a:pos x="3" y="0"/>
                </a:cxn>
                <a:cxn ang="0">
                  <a:pos x="0" y="0"/>
                </a:cxn>
                <a:cxn ang="0">
                  <a:pos x="0" y="4"/>
                </a:cxn>
                <a:cxn ang="0">
                  <a:pos x="0" y="7"/>
                </a:cxn>
                <a:cxn ang="0">
                  <a:pos x="29" y="15"/>
                </a:cxn>
              </a:cxnLst>
              <a:rect l="0" t="0" r="r" b="b"/>
              <a:pathLst>
                <a:path w="32" h="15">
                  <a:moveTo>
                    <a:pt x="29" y="15"/>
                  </a:moveTo>
                  <a:lnTo>
                    <a:pt x="32" y="15"/>
                  </a:lnTo>
                  <a:lnTo>
                    <a:pt x="32" y="11"/>
                  </a:lnTo>
                  <a:lnTo>
                    <a:pt x="32" y="7"/>
                  </a:lnTo>
                  <a:lnTo>
                    <a:pt x="32" y="7"/>
                  </a:lnTo>
                  <a:lnTo>
                    <a:pt x="3" y="0"/>
                  </a:lnTo>
                  <a:lnTo>
                    <a:pt x="0" y="0"/>
                  </a:lnTo>
                  <a:lnTo>
                    <a:pt x="0" y="4"/>
                  </a:lnTo>
                  <a:lnTo>
                    <a:pt x="0" y="7"/>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8" name="Freeform 1440"/>
            <p:cNvSpPr>
              <a:spLocks/>
            </p:cNvSpPr>
            <p:nvPr/>
          </p:nvSpPr>
          <p:spPr bwMode="auto">
            <a:xfrm>
              <a:off x="4368" y="1958"/>
              <a:ext cx="36" cy="11"/>
            </a:xfrm>
            <a:custGeom>
              <a:avLst/>
              <a:gdLst/>
              <a:ahLst/>
              <a:cxnLst>
                <a:cxn ang="0">
                  <a:pos x="29" y="11"/>
                </a:cxn>
                <a:cxn ang="0">
                  <a:pos x="33" y="11"/>
                </a:cxn>
                <a:cxn ang="0">
                  <a:pos x="36" y="7"/>
                </a:cxn>
                <a:cxn ang="0">
                  <a:pos x="33" y="4"/>
                </a:cxn>
                <a:cxn ang="0">
                  <a:pos x="11" y="0"/>
                </a:cxn>
                <a:cxn ang="0">
                  <a:pos x="4" y="0"/>
                </a:cxn>
                <a:cxn ang="0">
                  <a:pos x="0" y="0"/>
                </a:cxn>
                <a:cxn ang="0">
                  <a:pos x="0" y="4"/>
                </a:cxn>
                <a:cxn ang="0">
                  <a:pos x="0" y="7"/>
                </a:cxn>
                <a:cxn ang="0">
                  <a:pos x="7" y="7"/>
                </a:cxn>
                <a:cxn ang="0">
                  <a:pos x="29" y="11"/>
                </a:cxn>
              </a:cxnLst>
              <a:rect l="0" t="0" r="r" b="b"/>
              <a:pathLst>
                <a:path w="36" h="11">
                  <a:moveTo>
                    <a:pt x="29" y="11"/>
                  </a:moveTo>
                  <a:lnTo>
                    <a:pt x="33" y="11"/>
                  </a:lnTo>
                  <a:lnTo>
                    <a:pt x="36" y="7"/>
                  </a:lnTo>
                  <a:lnTo>
                    <a:pt x="33" y="4"/>
                  </a:lnTo>
                  <a:lnTo>
                    <a:pt x="11" y="0"/>
                  </a:lnTo>
                  <a:lnTo>
                    <a:pt x="4" y="0"/>
                  </a:lnTo>
                  <a:lnTo>
                    <a:pt x="0" y="0"/>
                  </a:lnTo>
                  <a:lnTo>
                    <a:pt x="0" y="4"/>
                  </a:lnTo>
                  <a:lnTo>
                    <a:pt x="0" y="7"/>
                  </a:lnTo>
                  <a:lnTo>
                    <a:pt x="7"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69" name="Freeform 1441"/>
            <p:cNvSpPr>
              <a:spLocks/>
            </p:cNvSpPr>
            <p:nvPr/>
          </p:nvSpPr>
          <p:spPr bwMode="auto">
            <a:xfrm>
              <a:off x="4317" y="1951"/>
              <a:ext cx="37" cy="11"/>
            </a:xfrm>
            <a:custGeom>
              <a:avLst/>
              <a:gdLst/>
              <a:ahLst/>
              <a:cxnLst>
                <a:cxn ang="0">
                  <a:pos x="29" y="11"/>
                </a:cxn>
                <a:cxn ang="0">
                  <a:pos x="33" y="11"/>
                </a:cxn>
                <a:cxn ang="0">
                  <a:pos x="37" y="7"/>
                </a:cxn>
                <a:cxn ang="0">
                  <a:pos x="33" y="3"/>
                </a:cxn>
                <a:cxn ang="0">
                  <a:pos x="8" y="0"/>
                </a:cxn>
                <a:cxn ang="0">
                  <a:pos x="4" y="0"/>
                </a:cxn>
                <a:cxn ang="0">
                  <a:pos x="0" y="3"/>
                </a:cxn>
                <a:cxn ang="0">
                  <a:pos x="4" y="7"/>
                </a:cxn>
                <a:cxn ang="0">
                  <a:pos x="29" y="11"/>
                </a:cxn>
              </a:cxnLst>
              <a:rect l="0" t="0" r="r" b="b"/>
              <a:pathLst>
                <a:path w="37" h="11">
                  <a:moveTo>
                    <a:pt x="29" y="11"/>
                  </a:moveTo>
                  <a:lnTo>
                    <a:pt x="33" y="11"/>
                  </a:lnTo>
                  <a:lnTo>
                    <a:pt x="37" y="7"/>
                  </a:lnTo>
                  <a:lnTo>
                    <a:pt x="33" y="3"/>
                  </a:lnTo>
                  <a:lnTo>
                    <a:pt x="8" y="0"/>
                  </a:lnTo>
                  <a:lnTo>
                    <a:pt x="4" y="0"/>
                  </a:lnTo>
                  <a:lnTo>
                    <a:pt x="0" y="3"/>
                  </a:lnTo>
                  <a:lnTo>
                    <a:pt x="4"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0" name="Freeform 1442"/>
            <p:cNvSpPr>
              <a:spLocks/>
            </p:cNvSpPr>
            <p:nvPr/>
          </p:nvSpPr>
          <p:spPr bwMode="auto">
            <a:xfrm>
              <a:off x="4267" y="1943"/>
              <a:ext cx="36" cy="11"/>
            </a:xfrm>
            <a:custGeom>
              <a:avLst/>
              <a:gdLst/>
              <a:ahLst/>
              <a:cxnLst>
                <a:cxn ang="0">
                  <a:pos x="32" y="11"/>
                </a:cxn>
                <a:cxn ang="0">
                  <a:pos x="36" y="11"/>
                </a:cxn>
                <a:cxn ang="0">
                  <a:pos x="36" y="8"/>
                </a:cxn>
                <a:cxn ang="0">
                  <a:pos x="36" y="4"/>
                </a:cxn>
                <a:cxn ang="0">
                  <a:pos x="7" y="0"/>
                </a:cxn>
                <a:cxn ang="0">
                  <a:pos x="3" y="0"/>
                </a:cxn>
                <a:cxn ang="0">
                  <a:pos x="0" y="4"/>
                </a:cxn>
                <a:cxn ang="0">
                  <a:pos x="3" y="8"/>
                </a:cxn>
                <a:cxn ang="0">
                  <a:pos x="32" y="11"/>
                </a:cxn>
              </a:cxnLst>
              <a:rect l="0" t="0" r="r" b="b"/>
              <a:pathLst>
                <a:path w="36" h="11">
                  <a:moveTo>
                    <a:pt x="32" y="11"/>
                  </a:moveTo>
                  <a:lnTo>
                    <a:pt x="36" y="11"/>
                  </a:lnTo>
                  <a:lnTo>
                    <a:pt x="36" y="8"/>
                  </a:lnTo>
                  <a:lnTo>
                    <a:pt x="36" y="4"/>
                  </a:lnTo>
                  <a:lnTo>
                    <a:pt x="7" y="0"/>
                  </a:lnTo>
                  <a:lnTo>
                    <a:pt x="3" y="0"/>
                  </a:lnTo>
                  <a:lnTo>
                    <a:pt x="0" y="4"/>
                  </a:lnTo>
                  <a:lnTo>
                    <a:pt x="3" y="8"/>
                  </a:lnTo>
                  <a:lnTo>
                    <a:pt x="32"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1" name="Freeform 1443"/>
            <p:cNvSpPr>
              <a:spLocks/>
            </p:cNvSpPr>
            <p:nvPr/>
          </p:nvSpPr>
          <p:spPr bwMode="auto">
            <a:xfrm>
              <a:off x="4216" y="1936"/>
              <a:ext cx="36" cy="11"/>
            </a:xfrm>
            <a:custGeom>
              <a:avLst/>
              <a:gdLst/>
              <a:ahLst/>
              <a:cxnLst>
                <a:cxn ang="0">
                  <a:pos x="33" y="11"/>
                </a:cxn>
                <a:cxn ang="0">
                  <a:pos x="36" y="11"/>
                </a:cxn>
                <a:cxn ang="0">
                  <a:pos x="36" y="7"/>
                </a:cxn>
                <a:cxn ang="0">
                  <a:pos x="36" y="4"/>
                </a:cxn>
                <a:cxn ang="0">
                  <a:pos x="7" y="0"/>
                </a:cxn>
                <a:cxn ang="0">
                  <a:pos x="7" y="0"/>
                </a:cxn>
                <a:cxn ang="0">
                  <a:pos x="4" y="0"/>
                </a:cxn>
                <a:cxn ang="0">
                  <a:pos x="0" y="4"/>
                </a:cxn>
                <a:cxn ang="0">
                  <a:pos x="4" y="7"/>
                </a:cxn>
                <a:cxn ang="0">
                  <a:pos x="4" y="7"/>
                </a:cxn>
                <a:cxn ang="0">
                  <a:pos x="33" y="11"/>
                </a:cxn>
              </a:cxnLst>
              <a:rect l="0" t="0" r="r" b="b"/>
              <a:pathLst>
                <a:path w="36" h="11">
                  <a:moveTo>
                    <a:pt x="33" y="11"/>
                  </a:moveTo>
                  <a:lnTo>
                    <a:pt x="36" y="11"/>
                  </a:lnTo>
                  <a:lnTo>
                    <a:pt x="36" y="7"/>
                  </a:lnTo>
                  <a:lnTo>
                    <a:pt x="36" y="4"/>
                  </a:lnTo>
                  <a:lnTo>
                    <a:pt x="7" y="0"/>
                  </a:lnTo>
                  <a:lnTo>
                    <a:pt x="7" y="0"/>
                  </a:lnTo>
                  <a:lnTo>
                    <a:pt x="4" y="0"/>
                  </a:lnTo>
                  <a:lnTo>
                    <a:pt x="0" y="4"/>
                  </a:lnTo>
                  <a:lnTo>
                    <a:pt x="4" y="7"/>
                  </a:lnTo>
                  <a:lnTo>
                    <a:pt x="4" y="7"/>
                  </a:lnTo>
                  <a:lnTo>
                    <a:pt x="33"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2" name="Freeform 1444"/>
            <p:cNvSpPr>
              <a:spLocks/>
            </p:cNvSpPr>
            <p:nvPr/>
          </p:nvSpPr>
          <p:spPr bwMode="auto">
            <a:xfrm>
              <a:off x="4165" y="1933"/>
              <a:ext cx="36" cy="10"/>
            </a:xfrm>
            <a:custGeom>
              <a:avLst/>
              <a:gdLst/>
              <a:ahLst/>
              <a:cxnLst>
                <a:cxn ang="0">
                  <a:pos x="33" y="10"/>
                </a:cxn>
                <a:cxn ang="0">
                  <a:pos x="36" y="10"/>
                </a:cxn>
                <a:cxn ang="0">
                  <a:pos x="36" y="7"/>
                </a:cxn>
                <a:cxn ang="0">
                  <a:pos x="36" y="3"/>
                </a:cxn>
                <a:cxn ang="0">
                  <a:pos x="7" y="0"/>
                </a:cxn>
                <a:cxn ang="0">
                  <a:pos x="4" y="0"/>
                </a:cxn>
                <a:cxn ang="0">
                  <a:pos x="0" y="3"/>
                </a:cxn>
                <a:cxn ang="0">
                  <a:pos x="4" y="7"/>
                </a:cxn>
                <a:cxn ang="0">
                  <a:pos x="33" y="10"/>
                </a:cxn>
              </a:cxnLst>
              <a:rect l="0" t="0" r="r" b="b"/>
              <a:pathLst>
                <a:path w="36" h="10">
                  <a:moveTo>
                    <a:pt x="33" y="10"/>
                  </a:moveTo>
                  <a:lnTo>
                    <a:pt x="36" y="10"/>
                  </a:lnTo>
                  <a:lnTo>
                    <a:pt x="36" y="7"/>
                  </a:lnTo>
                  <a:lnTo>
                    <a:pt x="36" y="3"/>
                  </a:lnTo>
                  <a:lnTo>
                    <a:pt x="7" y="0"/>
                  </a:lnTo>
                  <a:lnTo>
                    <a:pt x="4" y="0"/>
                  </a:lnTo>
                  <a:lnTo>
                    <a:pt x="0" y="3"/>
                  </a:lnTo>
                  <a:lnTo>
                    <a:pt x="4" y="7"/>
                  </a:lnTo>
                  <a:lnTo>
                    <a:pt x="33"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3" name="Freeform 1445"/>
            <p:cNvSpPr>
              <a:spLocks/>
            </p:cNvSpPr>
            <p:nvPr/>
          </p:nvSpPr>
          <p:spPr bwMode="auto">
            <a:xfrm>
              <a:off x="4115" y="1929"/>
              <a:ext cx="36" cy="11"/>
            </a:xfrm>
            <a:custGeom>
              <a:avLst/>
              <a:gdLst/>
              <a:ahLst/>
              <a:cxnLst>
                <a:cxn ang="0">
                  <a:pos x="32" y="11"/>
                </a:cxn>
                <a:cxn ang="0">
                  <a:pos x="36" y="11"/>
                </a:cxn>
                <a:cxn ang="0">
                  <a:pos x="36" y="7"/>
                </a:cxn>
                <a:cxn ang="0">
                  <a:pos x="36" y="4"/>
                </a:cxn>
                <a:cxn ang="0">
                  <a:pos x="25" y="4"/>
                </a:cxn>
                <a:cxn ang="0">
                  <a:pos x="21" y="4"/>
                </a:cxn>
                <a:cxn ang="0">
                  <a:pos x="3" y="0"/>
                </a:cxn>
                <a:cxn ang="0">
                  <a:pos x="0" y="4"/>
                </a:cxn>
                <a:cxn ang="0">
                  <a:pos x="3" y="7"/>
                </a:cxn>
                <a:cxn ang="0">
                  <a:pos x="7" y="7"/>
                </a:cxn>
                <a:cxn ang="0">
                  <a:pos x="25" y="11"/>
                </a:cxn>
                <a:cxn ang="0">
                  <a:pos x="25" y="7"/>
                </a:cxn>
                <a:cxn ang="0">
                  <a:pos x="21" y="11"/>
                </a:cxn>
                <a:cxn ang="0">
                  <a:pos x="32" y="11"/>
                </a:cxn>
              </a:cxnLst>
              <a:rect l="0" t="0" r="r" b="b"/>
              <a:pathLst>
                <a:path w="36" h="11">
                  <a:moveTo>
                    <a:pt x="32" y="11"/>
                  </a:moveTo>
                  <a:lnTo>
                    <a:pt x="36" y="11"/>
                  </a:lnTo>
                  <a:lnTo>
                    <a:pt x="36" y="7"/>
                  </a:lnTo>
                  <a:lnTo>
                    <a:pt x="36" y="4"/>
                  </a:lnTo>
                  <a:lnTo>
                    <a:pt x="25" y="4"/>
                  </a:lnTo>
                  <a:lnTo>
                    <a:pt x="21" y="4"/>
                  </a:lnTo>
                  <a:lnTo>
                    <a:pt x="3" y="0"/>
                  </a:lnTo>
                  <a:lnTo>
                    <a:pt x="0" y="4"/>
                  </a:lnTo>
                  <a:lnTo>
                    <a:pt x="3" y="7"/>
                  </a:lnTo>
                  <a:lnTo>
                    <a:pt x="7" y="7"/>
                  </a:lnTo>
                  <a:lnTo>
                    <a:pt x="25" y="11"/>
                  </a:lnTo>
                  <a:lnTo>
                    <a:pt x="25" y="7"/>
                  </a:lnTo>
                  <a:lnTo>
                    <a:pt x="21" y="11"/>
                  </a:lnTo>
                  <a:lnTo>
                    <a:pt x="32"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4" name="Freeform 1446"/>
            <p:cNvSpPr>
              <a:spLocks/>
            </p:cNvSpPr>
            <p:nvPr/>
          </p:nvSpPr>
          <p:spPr bwMode="auto">
            <a:xfrm>
              <a:off x="4064" y="1929"/>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5" name="Freeform 1447"/>
            <p:cNvSpPr>
              <a:spLocks/>
            </p:cNvSpPr>
            <p:nvPr/>
          </p:nvSpPr>
          <p:spPr bwMode="auto">
            <a:xfrm>
              <a:off x="4013" y="1925"/>
              <a:ext cx="36" cy="11"/>
            </a:xfrm>
            <a:custGeom>
              <a:avLst/>
              <a:gdLst/>
              <a:ahLst/>
              <a:cxnLst>
                <a:cxn ang="0">
                  <a:pos x="36" y="11"/>
                </a:cxn>
                <a:cxn ang="0">
                  <a:pos x="36" y="8"/>
                </a:cxn>
                <a:cxn ang="0">
                  <a:pos x="36" y="4"/>
                </a:cxn>
                <a:cxn ang="0">
                  <a:pos x="33" y="4"/>
                </a:cxn>
                <a:cxn ang="0">
                  <a:pos x="4" y="0"/>
                </a:cxn>
                <a:cxn ang="0">
                  <a:pos x="0" y="4"/>
                </a:cxn>
                <a:cxn ang="0">
                  <a:pos x="4" y="8"/>
                </a:cxn>
                <a:cxn ang="0">
                  <a:pos x="7" y="8"/>
                </a:cxn>
                <a:cxn ang="0">
                  <a:pos x="36" y="11"/>
                </a:cxn>
              </a:cxnLst>
              <a:rect l="0" t="0" r="r" b="b"/>
              <a:pathLst>
                <a:path w="36" h="11">
                  <a:moveTo>
                    <a:pt x="36" y="11"/>
                  </a:moveTo>
                  <a:lnTo>
                    <a:pt x="36" y="8"/>
                  </a:lnTo>
                  <a:lnTo>
                    <a:pt x="36" y="4"/>
                  </a:lnTo>
                  <a:lnTo>
                    <a:pt x="33" y="4"/>
                  </a:lnTo>
                  <a:lnTo>
                    <a:pt x="4" y="0"/>
                  </a:lnTo>
                  <a:lnTo>
                    <a:pt x="0" y="4"/>
                  </a:lnTo>
                  <a:lnTo>
                    <a:pt x="4" y="8"/>
                  </a:lnTo>
                  <a:lnTo>
                    <a:pt x="7" y="8"/>
                  </a:lnTo>
                  <a:lnTo>
                    <a:pt x="36"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6" name="Freeform 1448"/>
            <p:cNvSpPr>
              <a:spLocks/>
            </p:cNvSpPr>
            <p:nvPr/>
          </p:nvSpPr>
          <p:spPr bwMode="auto">
            <a:xfrm>
              <a:off x="3962" y="1925"/>
              <a:ext cx="37" cy="8"/>
            </a:xfrm>
            <a:custGeom>
              <a:avLst/>
              <a:gdLst/>
              <a:ahLst/>
              <a:cxnLst>
                <a:cxn ang="0">
                  <a:pos x="37" y="8"/>
                </a:cxn>
                <a:cxn ang="0">
                  <a:pos x="37" y="4"/>
                </a:cxn>
                <a:cxn ang="0">
                  <a:pos x="37" y="0"/>
                </a:cxn>
                <a:cxn ang="0">
                  <a:pos x="33" y="0"/>
                </a:cxn>
                <a:cxn ang="0">
                  <a:pos x="4" y="0"/>
                </a:cxn>
                <a:cxn ang="0">
                  <a:pos x="0" y="4"/>
                </a:cxn>
                <a:cxn ang="0">
                  <a:pos x="4" y="8"/>
                </a:cxn>
                <a:cxn ang="0">
                  <a:pos x="8" y="8"/>
                </a:cxn>
                <a:cxn ang="0">
                  <a:pos x="37" y="8"/>
                </a:cxn>
              </a:cxnLst>
              <a:rect l="0" t="0" r="r" b="b"/>
              <a:pathLst>
                <a:path w="37" h="8">
                  <a:moveTo>
                    <a:pt x="37" y="8"/>
                  </a:moveTo>
                  <a:lnTo>
                    <a:pt x="37" y="4"/>
                  </a:lnTo>
                  <a:lnTo>
                    <a:pt x="37" y="0"/>
                  </a:lnTo>
                  <a:lnTo>
                    <a:pt x="33" y="0"/>
                  </a:lnTo>
                  <a:lnTo>
                    <a:pt x="4" y="0"/>
                  </a:lnTo>
                  <a:lnTo>
                    <a:pt x="0" y="4"/>
                  </a:lnTo>
                  <a:lnTo>
                    <a:pt x="4" y="8"/>
                  </a:lnTo>
                  <a:lnTo>
                    <a:pt x="8" y="8"/>
                  </a:lnTo>
                  <a:lnTo>
                    <a:pt x="37"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44" name="Group 1526"/>
          <p:cNvGrpSpPr>
            <a:grpSpLocks/>
          </p:cNvGrpSpPr>
          <p:nvPr/>
        </p:nvGrpSpPr>
        <p:grpSpPr bwMode="auto">
          <a:xfrm>
            <a:off x="4905375" y="2084388"/>
            <a:ext cx="2770188" cy="879475"/>
            <a:chOff x="3090" y="1313"/>
            <a:chExt cx="1745" cy="554"/>
          </a:xfrm>
        </p:grpSpPr>
        <p:sp>
          <p:nvSpPr>
            <p:cNvPr id="561578" name="Freeform 1450"/>
            <p:cNvSpPr>
              <a:spLocks/>
            </p:cNvSpPr>
            <p:nvPr/>
          </p:nvSpPr>
          <p:spPr bwMode="auto">
            <a:xfrm>
              <a:off x="3930" y="1313"/>
              <a:ext cx="36" cy="8"/>
            </a:xfrm>
            <a:custGeom>
              <a:avLst/>
              <a:gdLst/>
              <a:ahLst/>
              <a:cxnLst>
                <a:cxn ang="0">
                  <a:pos x="36" y="8"/>
                </a:cxn>
                <a:cxn ang="0">
                  <a:pos x="36" y="4"/>
                </a:cxn>
                <a:cxn ang="0">
                  <a:pos x="32" y="0"/>
                </a:cxn>
                <a:cxn ang="0">
                  <a:pos x="32" y="0"/>
                </a:cxn>
                <a:cxn ang="0">
                  <a:pos x="4" y="0"/>
                </a:cxn>
                <a:cxn ang="0">
                  <a:pos x="0" y="4"/>
                </a:cxn>
                <a:cxn ang="0">
                  <a:pos x="4" y="8"/>
                </a:cxn>
                <a:cxn ang="0">
                  <a:pos x="7" y="8"/>
                </a:cxn>
                <a:cxn ang="0">
                  <a:pos x="36" y="8"/>
                </a:cxn>
              </a:cxnLst>
              <a:rect l="0" t="0" r="r" b="b"/>
              <a:pathLst>
                <a:path w="36" h="8">
                  <a:moveTo>
                    <a:pt x="36" y="8"/>
                  </a:moveTo>
                  <a:lnTo>
                    <a:pt x="36" y="4"/>
                  </a:lnTo>
                  <a:lnTo>
                    <a:pt x="32" y="0"/>
                  </a:lnTo>
                  <a:lnTo>
                    <a:pt x="32" y="0"/>
                  </a:lnTo>
                  <a:lnTo>
                    <a:pt x="4" y="0"/>
                  </a:lnTo>
                  <a:lnTo>
                    <a:pt x="0" y="4"/>
                  </a:lnTo>
                  <a:lnTo>
                    <a:pt x="4" y="8"/>
                  </a:lnTo>
                  <a:lnTo>
                    <a:pt x="7" y="8"/>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79" name="Freeform 1451"/>
            <p:cNvSpPr>
              <a:spLocks/>
            </p:cNvSpPr>
            <p:nvPr/>
          </p:nvSpPr>
          <p:spPr bwMode="auto">
            <a:xfrm>
              <a:off x="3879" y="1313"/>
              <a:ext cx="36" cy="11"/>
            </a:xfrm>
            <a:custGeom>
              <a:avLst/>
              <a:gdLst/>
              <a:ahLst/>
              <a:cxnLst>
                <a:cxn ang="0">
                  <a:pos x="36" y="8"/>
                </a:cxn>
                <a:cxn ang="0">
                  <a:pos x="36" y="4"/>
                </a:cxn>
                <a:cxn ang="0">
                  <a:pos x="36" y="0"/>
                </a:cxn>
                <a:cxn ang="0">
                  <a:pos x="33" y="0"/>
                </a:cxn>
                <a:cxn ang="0">
                  <a:pos x="4" y="4"/>
                </a:cxn>
                <a:cxn ang="0">
                  <a:pos x="0" y="8"/>
                </a:cxn>
                <a:cxn ang="0">
                  <a:pos x="4" y="11"/>
                </a:cxn>
                <a:cxn ang="0">
                  <a:pos x="7" y="11"/>
                </a:cxn>
                <a:cxn ang="0">
                  <a:pos x="36" y="8"/>
                </a:cxn>
              </a:cxnLst>
              <a:rect l="0" t="0" r="r" b="b"/>
              <a:pathLst>
                <a:path w="36" h="11">
                  <a:moveTo>
                    <a:pt x="36" y="8"/>
                  </a:moveTo>
                  <a:lnTo>
                    <a:pt x="36" y="4"/>
                  </a:lnTo>
                  <a:lnTo>
                    <a:pt x="36" y="0"/>
                  </a:lnTo>
                  <a:lnTo>
                    <a:pt x="33" y="0"/>
                  </a:lnTo>
                  <a:lnTo>
                    <a:pt x="4" y="4"/>
                  </a:lnTo>
                  <a:lnTo>
                    <a:pt x="0" y="8"/>
                  </a:lnTo>
                  <a:lnTo>
                    <a:pt x="4"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0" name="Freeform 1452"/>
            <p:cNvSpPr>
              <a:spLocks/>
            </p:cNvSpPr>
            <p:nvPr/>
          </p:nvSpPr>
          <p:spPr bwMode="auto">
            <a:xfrm>
              <a:off x="3829" y="1317"/>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1" name="Freeform 1453"/>
            <p:cNvSpPr>
              <a:spLocks/>
            </p:cNvSpPr>
            <p:nvPr/>
          </p:nvSpPr>
          <p:spPr bwMode="auto">
            <a:xfrm>
              <a:off x="3778" y="1317"/>
              <a:ext cx="36" cy="11"/>
            </a:xfrm>
            <a:custGeom>
              <a:avLst/>
              <a:gdLst/>
              <a:ahLst/>
              <a:cxnLst>
                <a:cxn ang="0">
                  <a:pos x="36" y="7"/>
                </a:cxn>
                <a:cxn ang="0">
                  <a:pos x="36" y="4"/>
                </a:cxn>
                <a:cxn ang="0">
                  <a:pos x="36" y="0"/>
                </a:cxn>
                <a:cxn ang="0">
                  <a:pos x="32" y="0"/>
                </a:cxn>
                <a:cxn ang="0">
                  <a:pos x="7" y="4"/>
                </a:cxn>
                <a:cxn ang="0">
                  <a:pos x="3" y="4"/>
                </a:cxn>
                <a:cxn ang="0">
                  <a:pos x="0" y="7"/>
                </a:cxn>
                <a:cxn ang="0">
                  <a:pos x="3" y="11"/>
                </a:cxn>
                <a:cxn ang="0">
                  <a:pos x="7" y="11"/>
                </a:cxn>
                <a:cxn ang="0">
                  <a:pos x="11" y="11"/>
                </a:cxn>
                <a:cxn ang="0">
                  <a:pos x="36" y="7"/>
                </a:cxn>
              </a:cxnLst>
              <a:rect l="0" t="0" r="r" b="b"/>
              <a:pathLst>
                <a:path w="36" h="11">
                  <a:moveTo>
                    <a:pt x="36" y="7"/>
                  </a:moveTo>
                  <a:lnTo>
                    <a:pt x="36" y="4"/>
                  </a:lnTo>
                  <a:lnTo>
                    <a:pt x="36" y="0"/>
                  </a:lnTo>
                  <a:lnTo>
                    <a:pt x="32" y="0"/>
                  </a:lnTo>
                  <a:lnTo>
                    <a:pt x="7" y="4"/>
                  </a:lnTo>
                  <a:lnTo>
                    <a:pt x="3" y="4"/>
                  </a:lnTo>
                  <a:lnTo>
                    <a:pt x="0" y="7"/>
                  </a:lnTo>
                  <a:lnTo>
                    <a:pt x="3" y="11"/>
                  </a:lnTo>
                  <a:lnTo>
                    <a:pt x="7" y="11"/>
                  </a:lnTo>
                  <a:lnTo>
                    <a:pt x="11"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2" name="Freeform 1454"/>
            <p:cNvSpPr>
              <a:spLocks/>
            </p:cNvSpPr>
            <p:nvPr/>
          </p:nvSpPr>
          <p:spPr bwMode="auto">
            <a:xfrm>
              <a:off x="3727" y="1321"/>
              <a:ext cx="36" cy="11"/>
            </a:xfrm>
            <a:custGeom>
              <a:avLst/>
              <a:gdLst/>
              <a:ahLst/>
              <a:cxnLst>
                <a:cxn ang="0">
                  <a:pos x="36" y="7"/>
                </a:cxn>
                <a:cxn ang="0">
                  <a:pos x="36" y="3"/>
                </a:cxn>
                <a:cxn ang="0">
                  <a:pos x="36" y="0"/>
                </a:cxn>
                <a:cxn ang="0">
                  <a:pos x="33" y="0"/>
                </a:cxn>
                <a:cxn ang="0">
                  <a:pos x="4" y="3"/>
                </a:cxn>
                <a:cxn ang="0">
                  <a:pos x="0" y="7"/>
                </a:cxn>
                <a:cxn ang="0">
                  <a:pos x="4" y="11"/>
                </a:cxn>
                <a:cxn ang="0">
                  <a:pos x="7" y="11"/>
                </a:cxn>
                <a:cxn ang="0">
                  <a:pos x="36" y="7"/>
                </a:cxn>
              </a:cxnLst>
              <a:rect l="0" t="0" r="r" b="b"/>
              <a:pathLst>
                <a:path w="36" h="11">
                  <a:moveTo>
                    <a:pt x="36" y="7"/>
                  </a:moveTo>
                  <a:lnTo>
                    <a:pt x="36" y="3"/>
                  </a:lnTo>
                  <a:lnTo>
                    <a:pt x="36" y="0"/>
                  </a:lnTo>
                  <a:lnTo>
                    <a:pt x="33" y="0"/>
                  </a:lnTo>
                  <a:lnTo>
                    <a:pt x="4" y="3"/>
                  </a:lnTo>
                  <a:lnTo>
                    <a:pt x="0" y="7"/>
                  </a:lnTo>
                  <a:lnTo>
                    <a:pt x="4"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3" name="Freeform 1455"/>
            <p:cNvSpPr>
              <a:spLocks/>
            </p:cNvSpPr>
            <p:nvPr/>
          </p:nvSpPr>
          <p:spPr bwMode="auto">
            <a:xfrm>
              <a:off x="3676" y="1324"/>
              <a:ext cx="37" cy="11"/>
            </a:xfrm>
            <a:custGeom>
              <a:avLst/>
              <a:gdLst/>
              <a:ahLst/>
              <a:cxnLst>
                <a:cxn ang="0">
                  <a:pos x="37" y="8"/>
                </a:cxn>
                <a:cxn ang="0">
                  <a:pos x="37" y="4"/>
                </a:cxn>
                <a:cxn ang="0">
                  <a:pos x="37" y="0"/>
                </a:cxn>
                <a:cxn ang="0">
                  <a:pos x="33" y="0"/>
                </a:cxn>
                <a:cxn ang="0">
                  <a:pos x="26" y="0"/>
                </a:cxn>
                <a:cxn ang="0">
                  <a:pos x="4" y="4"/>
                </a:cxn>
                <a:cxn ang="0">
                  <a:pos x="0" y="8"/>
                </a:cxn>
                <a:cxn ang="0">
                  <a:pos x="4" y="11"/>
                </a:cxn>
                <a:cxn ang="0">
                  <a:pos x="8" y="11"/>
                </a:cxn>
                <a:cxn ang="0">
                  <a:pos x="29" y="8"/>
                </a:cxn>
                <a:cxn ang="0">
                  <a:pos x="37" y="8"/>
                </a:cxn>
              </a:cxnLst>
              <a:rect l="0" t="0" r="r" b="b"/>
              <a:pathLst>
                <a:path w="37" h="11">
                  <a:moveTo>
                    <a:pt x="37" y="8"/>
                  </a:moveTo>
                  <a:lnTo>
                    <a:pt x="37" y="4"/>
                  </a:lnTo>
                  <a:lnTo>
                    <a:pt x="37" y="0"/>
                  </a:lnTo>
                  <a:lnTo>
                    <a:pt x="33" y="0"/>
                  </a:lnTo>
                  <a:lnTo>
                    <a:pt x="26" y="0"/>
                  </a:lnTo>
                  <a:lnTo>
                    <a:pt x="4" y="4"/>
                  </a:lnTo>
                  <a:lnTo>
                    <a:pt x="0" y="8"/>
                  </a:lnTo>
                  <a:lnTo>
                    <a:pt x="4" y="11"/>
                  </a:lnTo>
                  <a:lnTo>
                    <a:pt x="8" y="11"/>
                  </a:lnTo>
                  <a:lnTo>
                    <a:pt x="29" y="8"/>
                  </a:lnTo>
                  <a:lnTo>
                    <a:pt x="37"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4" name="Freeform 1456"/>
            <p:cNvSpPr>
              <a:spLocks/>
            </p:cNvSpPr>
            <p:nvPr/>
          </p:nvSpPr>
          <p:spPr bwMode="auto">
            <a:xfrm>
              <a:off x="3626" y="1332"/>
              <a:ext cx="36" cy="10"/>
            </a:xfrm>
            <a:custGeom>
              <a:avLst/>
              <a:gdLst/>
              <a:ahLst/>
              <a:cxnLst>
                <a:cxn ang="0">
                  <a:pos x="36" y="7"/>
                </a:cxn>
                <a:cxn ang="0">
                  <a:pos x="36" y="3"/>
                </a:cxn>
                <a:cxn ang="0">
                  <a:pos x="36" y="0"/>
                </a:cxn>
                <a:cxn ang="0">
                  <a:pos x="32" y="0"/>
                </a:cxn>
                <a:cxn ang="0">
                  <a:pos x="3" y="3"/>
                </a:cxn>
                <a:cxn ang="0">
                  <a:pos x="0" y="7"/>
                </a:cxn>
                <a:cxn ang="0">
                  <a:pos x="3" y="10"/>
                </a:cxn>
                <a:cxn ang="0">
                  <a:pos x="7" y="10"/>
                </a:cxn>
                <a:cxn ang="0">
                  <a:pos x="36" y="7"/>
                </a:cxn>
              </a:cxnLst>
              <a:rect l="0" t="0" r="r" b="b"/>
              <a:pathLst>
                <a:path w="36" h="10">
                  <a:moveTo>
                    <a:pt x="36" y="7"/>
                  </a:moveTo>
                  <a:lnTo>
                    <a:pt x="36" y="3"/>
                  </a:lnTo>
                  <a:lnTo>
                    <a:pt x="36" y="0"/>
                  </a:lnTo>
                  <a:lnTo>
                    <a:pt x="32" y="0"/>
                  </a:lnTo>
                  <a:lnTo>
                    <a:pt x="3" y="3"/>
                  </a:lnTo>
                  <a:lnTo>
                    <a:pt x="0" y="7"/>
                  </a:lnTo>
                  <a:lnTo>
                    <a:pt x="3" y="10"/>
                  </a:lnTo>
                  <a:lnTo>
                    <a:pt x="7" y="10"/>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5" name="Freeform 1457"/>
            <p:cNvSpPr>
              <a:spLocks/>
            </p:cNvSpPr>
            <p:nvPr/>
          </p:nvSpPr>
          <p:spPr bwMode="auto">
            <a:xfrm>
              <a:off x="3575" y="1339"/>
              <a:ext cx="36" cy="11"/>
            </a:xfrm>
            <a:custGeom>
              <a:avLst/>
              <a:gdLst/>
              <a:ahLst/>
              <a:cxnLst>
                <a:cxn ang="0">
                  <a:pos x="36" y="7"/>
                </a:cxn>
                <a:cxn ang="0">
                  <a:pos x="36" y="3"/>
                </a:cxn>
                <a:cxn ang="0">
                  <a:pos x="36" y="0"/>
                </a:cxn>
                <a:cxn ang="0">
                  <a:pos x="33" y="0"/>
                </a:cxn>
                <a:cxn ang="0">
                  <a:pos x="4" y="3"/>
                </a:cxn>
                <a:cxn ang="0">
                  <a:pos x="0" y="7"/>
                </a:cxn>
                <a:cxn ang="0">
                  <a:pos x="4" y="11"/>
                </a:cxn>
                <a:cxn ang="0">
                  <a:pos x="7" y="11"/>
                </a:cxn>
                <a:cxn ang="0">
                  <a:pos x="36" y="7"/>
                </a:cxn>
              </a:cxnLst>
              <a:rect l="0" t="0" r="r" b="b"/>
              <a:pathLst>
                <a:path w="36" h="11">
                  <a:moveTo>
                    <a:pt x="36" y="7"/>
                  </a:moveTo>
                  <a:lnTo>
                    <a:pt x="36" y="3"/>
                  </a:lnTo>
                  <a:lnTo>
                    <a:pt x="36" y="0"/>
                  </a:lnTo>
                  <a:lnTo>
                    <a:pt x="33" y="0"/>
                  </a:lnTo>
                  <a:lnTo>
                    <a:pt x="4" y="3"/>
                  </a:lnTo>
                  <a:lnTo>
                    <a:pt x="0" y="7"/>
                  </a:lnTo>
                  <a:lnTo>
                    <a:pt x="4"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6" name="Freeform 1458"/>
            <p:cNvSpPr>
              <a:spLocks/>
            </p:cNvSpPr>
            <p:nvPr/>
          </p:nvSpPr>
          <p:spPr bwMode="auto">
            <a:xfrm>
              <a:off x="3528" y="1346"/>
              <a:ext cx="33" cy="11"/>
            </a:xfrm>
            <a:custGeom>
              <a:avLst/>
              <a:gdLst/>
              <a:ahLst/>
              <a:cxnLst>
                <a:cxn ang="0">
                  <a:pos x="33" y="7"/>
                </a:cxn>
                <a:cxn ang="0">
                  <a:pos x="33" y="4"/>
                </a:cxn>
                <a:cxn ang="0">
                  <a:pos x="33" y="0"/>
                </a:cxn>
                <a:cxn ang="0">
                  <a:pos x="29" y="0"/>
                </a:cxn>
                <a:cxn ang="0">
                  <a:pos x="18" y="0"/>
                </a:cxn>
                <a:cxn ang="0">
                  <a:pos x="0" y="4"/>
                </a:cxn>
                <a:cxn ang="0">
                  <a:pos x="0" y="7"/>
                </a:cxn>
                <a:cxn ang="0">
                  <a:pos x="0" y="11"/>
                </a:cxn>
                <a:cxn ang="0">
                  <a:pos x="4" y="11"/>
                </a:cxn>
                <a:cxn ang="0">
                  <a:pos x="22" y="7"/>
                </a:cxn>
                <a:cxn ang="0">
                  <a:pos x="33" y="7"/>
                </a:cxn>
              </a:cxnLst>
              <a:rect l="0" t="0" r="r" b="b"/>
              <a:pathLst>
                <a:path w="33" h="11">
                  <a:moveTo>
                    <a:pt x="33" y="7"/>
                  </a:moveTo>
                  <a:lnTo>
                    <a:pt x="33" y="4"/>
                  </a:lnTo>
                  <a:lnTo>
                    <a:pt x="33" y="0"/>
                  </a:lnTo>
                  <a:lnTo>
                    <a:pt x="29" y="0"/>
                  </a:lnTo>
                  <a:lnTo>
                    <a:pt x="18" y="0"/>
                  </a:lnTo>
                  <a:lnTo>
                    <a:pt x="0" y="4"/>
                  </a:lnTo>
                  <a:lnTo>
                    <a:pt x="0" y="7"/>
                  </a:lnTo>
                  <a:lnTo>
                    <a:pt x="0" y="11"/>
                  </a:lnTo>
                  <a:lnTo>
                    <a:pt x="4" y="11"/>
                  </a:lnTo>
                  <a:lnTo>
                    <a:pt x="22"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7" name="Freeform 1459"/>
            <p:cNvSpPr>
              <a:spLocks/>
            </p:cNvSpPr>
            <p:nvPr/>
          </p:nvSpPr>
          <p:spPr bwMode="auto">
            <a:xfrm>
              <a:off x="3477" y="1353"/>
              <a:ext cx="37" cy="15"/>
            </a:xfrm>
            <a:custGeom>
              <a:avLst/>
              <a:gdLst/>
              <a:ahLst/>
              <a:cxnLst>
                <a:cxn ang="0">
                  <a:pos x="33" y="8"/>
                </a:cxn>
                <a:cxn ang="0">
                  <a:pos x="37" y="4"/>
                </a:cxn>
                <a:cxn ang="0">
                  <a:pos x="33" y="0"/>
                </a:cxn>
                <a:cxn ang="0">
                  <a:pos x="29" y="0"/>
                </a:cxn>
                <a:cxn ang="0">
                  <a:pos x="0" y="8"/>
                </a:cxn>
                <a:cxn ang="0">
                  <a:pos x="0" y="11"/>
                </a:cxn>
                <a:cxn ang="0">
                  <a:pos x="0" y="15"/>
                </a:cxn>
                <a:cxn ang="0">
                  <a:pos x="4" y="15"/>
                </a:cxn>
                <a:cxn ang="0">
                  <a:pos x="33" y="8"/>
                </a:cxn>
              </a:cxnLst>
              <a:rect l="0" t="0" r="r" b="b"/>
              <a:pathLst>
                <a:path w="37" h="15">
                  <a:moveTo>
                    <a:pt x="33" y="8"/>
                  </a:moveTo>
                  <a:lnTo>
                    <a:pt x="37" y="4"/>
                  </a:lnTo>
                  <a:lnTo>
                    <a:pt x="33" y="0"/>
                  </a:lnTo>
                  <a:lnTo>
                    <a:pt x="29" y="0"/>
                  </a:lnTo>
                  <a:lnTo>
                    <a:pt x="0" y="8"/>
                  </a:lnTo>
                  <a:lnTo>
                    <a:pt x="0" y="11"/>
                  </a:lnTo>
                  <a:lnTo>
                    <a:pt x="0" y="15"/>
                  </a:lnTo>
                  <a:lnTo>
                    <a:pt x="4" y="15"/>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8" name="Freeform 1460"/>
            <p:cNvSpPr>
              <a:spLocks/>
            </p:cNvSpPr>
            <p:nvPr/>
          </p:nvSpPr>
          <p:spPr bwMode="auto">
            <a:xfrm>
              <a:off x="3427" y="1364"/>
              <a:ext cx="36" cy="15"/>
            </a:xfrm>
            <a:custGeom>
              <a:avLst/>
              <a:gdLst/>
              <a:ahLst/>
              <a:cxnLst>
                <a:cxn ang="0">
                  <a:pos x="32" y="7"/>
                </a:cxn>
                <a:cxn ang="0">
                  <a:pos x="36" y="4"/>
                </a:cxn>
                <a:cxn ang="0">
                  <a:pos x="32" y="0"/>
                </a:cxn>
                <a:cxn ang="0">
                  <a:pos x="29" y="0"/>
                </a:cxn>
                <a:cxn ang="0">
                  <a:pos x="3" y="7"/>
                </a:cxn>
                <a:cxn ang="0">
                  <a:pos x="0" y="11"/>
                </a:cxn>
                <a:cxn ang="0">
                  <a:pos x="3" y="15"/>
                </a:cxn>
                <a:cxn ang="0">
                  <a:pos x="7" y="15"/>
                </a:cxn>
                <a:cxn ang="0">
                  <a:pos x="32" y="7"/>
                </a:cxn>
              </a:cxnLst>
              <a:rect l="0" t="0" r="r" b="b"/>
              <a:pathLst>
                <a:path w="36" h="15">
                  <a:moveTo>
                    <a:pt x="32" y="7"/>
                  </a:moveTo>
                  <a:lnTo>
                    <a:pt x="36" y="4"/>
                  </a:lnTo>
                  <a:lnTo>
                    <a:pt x="32" y="0"/>
                  </a:lnTo>
                  <a:lnTo>
                    <a:pt x="29" y="0"/>
                  </a:lnTo>
                  <a:lnTo>
                    <a:pt x="3" y="7"/>
                  </a:lnTo>
                  <a:lnTo>
                    <a:pt x="0" y="11"/>
                  </a:lnTo>
                  <a:lnTo>
                    <a:pt x="3" y="15"/>
                  </a:lnTo>
                  <a:lnTo>
                    <a:pt x="7" y="15"/>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89" name="Freeform 1461"/>
            <p:cNvSpPr>
              <a:spLocks/>
            </p:cNvSpPr>
            <p:nvPr/>
          </p:nvSpPr>
          <p:spPr bwMode="auto">
            <a:xfrm>
              <a:off x="3380" y="1375"/>
              <a:ext cx="32" cy="18"/>
            </a:xfrm>
            <a:custGeom>
              <a:avLst/>
              <a:gdLst/>
              <a:ahLst/>
              <a:cxnLst>
                <a:cxn ang="0">
                  <a:pos x="32" y="7"/>
                </a:cxn>
                <a:cxn ang="0">
                  <a:pos x="32" y="4"/>
                </a:cxn>
                <a:cxn ang="0">
                  <a:pos x="32" y="0"/>
                </a:cxn>
                <a:cxn ang="0">
                  <a:pos x="29" y="0"/>
                </a:cxn>
                <a:cxn ang="0">
                  <a:pos x="29" y="0"/>
                </a:cxn>
                <a:cxn ang="0">
                  <a:pos x="0" y="11"/>
                </a:cxn>
                <a:cxn ang="0">
                  <a:pos x="0" y="14"/>
                </a:cxn>
                <a:cxn ang="0">
                  <a:pos x="0" y="18"/>
                </a:cxn>
                <a:cxn ang="0">
                  <a:pos x="3" y="18"/>
                </a:cxn>
                <a:cxn ang="0">
                  <a:pos x="32" y="7"/>
                </a:cxn>
              </a:cxnLst>
              <a:rect l="0" t="0" r="r" b="b"/>
              <a:pathLst>
                <a:path w="32" h="18">
                  <a:moveTo>
                    <a:pt x="32" y="7"/>
                  </a:moveTo>
                  <a:lnTo>
                    <a:pt x="32" y="4"/>
                  </a:lnTo>
                  <a:lnTo>
                    <a:pt x="32" y="0"/>
                  </a:lnTo>
                  <a:lnTo>
                    <a:pt x="29" y="0"/>
                  </a:lnTo>
                  <a:lnTo>
                    <a:pt x="29" y="0"/>
                  </a:lnTo>
                  <a:lnTo>
                    <a:pt x="0" y="11"/>
                  </a:lnTo>
                  <a:lnTo>
                    <a:pt x="0" y="14"/>
                  </a:lnTo>
                  <a:lnTo>
                    <a:pt x="0" y="18"/>
                  </a:lnTo>
                  <a:lnTo>
                    <a:pt x="3" y="18"/>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0" name="Freeform 1462"/>
            <p:cNvSpPr>
              <a:spLocks/>
            </p:cNvSpPr>
            <p:nvPr/>
          </p:nvSpPr>
          <p:spPr bwMode="auto">
            <a:xfrm>
              <a:off x="3329" y="1389"/>
              <a:ext cx="36" cy="19"/>
            </a:xfrm>
            <a:custGeom>
              <a:avLst/>
              <a:gdLst/>
              <a:ahLst/>
              <a:cxnLst>
                <a:cxn ang="0">
                  <a:pos x="32" y="8"/>
                </a:cxn>
                <a:cxn ang="0">
                  <a:pos x="36" y="4"/>
                </a:cxn>
                <a:cxn ang="0">
                  <a:pos x="32" y="0"/>
                </a:cxn>
                <a:cxn ang="0">
                  <a:pos x="29" y="0"/>
                </a:cxn>
                <a:cxn ang="0">
                  <a:pos x="18" y="4"/>
                </a:cxn>
                <a:cxn ang="0">
                  <a:pos x="4" y="11"/>
                </a:cxn>
                <a:cxn ang="0">
                  <a:pos x="0" y="15"/>
                </a:cxn>
                <a:cxn ang="0">
                  <a:pos x="4" y="19"/>
                </a:cxn>
                <a:cxn ang="0">
                  <a:pos x="7" y="19"/>
                </a:cxn>
                <a:cxn ang="0">
                  <a:pos x="22" y="11"/>
                </a:cxn>
                <a:cxn ang="0">
                  <a:pos x="32" y="8"/>
                </a:cxn>
              </a:cxnLst>
              <a:rect l="0" t="0" r="r" b="b"/>
              <a:pathLst>
                <a:path w="36" h="19">
                  <a:moveTo>
                    <a:pt x="32" y="8"/>
                  </a:moveTo>
                  <a:lnTo>
                    <a:pt x="36" y="4"/>
                  </a:lnTo>
                  <a:lnTo>
                    <a:pt x="32" y="0"/>
                  </a:lnTo>
                  <a:lnTo>
                    <a:pt x="29" y="0"/>
                  </a:lnTo>
                  <a:lnTo>
                    <a:pt x="18" y="4"/>
                  </a:lnTo>
                  <a:lnTo>
                    <a:pt x="4" y="11"/>
                  </a:lnTo>
                  <a:lnTo>
                    <a:pt x="0" y="15"/>
                  </a:lnTo>
                  <a:lnTo>
                    <a:pt x="4" y="19"/>
                  </a:lnTo>
                  <a:lnTo>
                    <a:pt x="7" y="19"/>
                  </a:lnTo>
                  <a:lnTo>
                    <a:pt x="22" y="11"/>
                  </a:lnTo>
                  <a:lnTo>
                    <a:pt x="32"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1" name="Freeform 1463"/>
            <p:cNvSpPr>
              <a:spLocks/>
            </p:cNvSpPr>
            <p:nvPr/>
          </p:nvSpPr>
          <p:spPr bwMode="auto">
            <a:xfrm>
              <a:off x="3282" y="1408"/>
              <a:ext cx="36" cy="14"/>
            </a:xfrm>
            <a:custGeom>
              <a:avLst/>
              <a:gdLst/>
              <a:ahLst/>
              <a:cxnLst>
                <a:cxn ang="0">
                  <a:pos x="32" y="7"/>
                </a:cxn>
                <a:cxn ang="0">
                  <a:pos x="36" y="3"/>
                </a:cxn>
                <a:cxn ang="0">
                  <a:pos x="32" y="0"/>
                </a:cxn>
                <a:cxn ang="0">
                  <a:pos x="29" y="0"/>
                </a:cxn>
                <a:cxn ang="0">
                  <a:pos x="7" y="7"/>
                </a:cxn>
                <a:cxn ang="0">
                  <a:pos x="3" y="7"/>
                </a:cxn>
                <a:cxn ang="0">
                  <a:pos x="0" y="10"/>
                </a:cxn>
                <a:cxn ang="0">
                  <a:pos x="3" y="14"/>
                </a:cxn>
                <a:cxn ang="0">
                  <a:pos x="7" y="14"/>
                </a:cxn>
                <a:cxn ang="0">
                  <a:pos x="11" y="14"/>
                </a:cxn>
                <a:cxn ang="0">
                  <a:pos x="32" y="7"/>
                </a:cxn>
              </a:cxnLst>
              <a:rect l="0" t="0" r="r" b="b"/>
              <a:pathLst>
                <a:path w="36" h="14">
                  <a:moveTo>
                    <a:pt x="32" y="7"/>
                  </a:moveTo>
                  <a:lnTo>
                    <a:pt x="36" y="3"/>
                  </a:lnTo>
                  <a:lnTo>
                    <a:pt x="32" y="0"/>
                  </a:lnTo>
                  <a:lnTo>
                    <a:pt x="29" y="0"/>
                  </a:lnTo>
                  <a:lnTo>
                    <a:pt x="7" y="7"/>
                  </a:lnTo>
                  <a:lnTo>
                    <a:pt x="3" y="7"/>
                  </a:lnTo>
                  <a:lnTo>
                    <a:pt x="0" y="10"/>
                  </a:lnTo>
                  <a:lnTo>
                    <a:pt x="3" y="14"/>
                  </a:lnTo>
                  <a:lnTo>
                    <a:pt x="7" y="14"/>
                  </a:lnTo>
                  <a:lnTo>
                    <a:pt x="11" y="14"/>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2" name="Freeform 1464"/>
            <p:cNvSpPr>
              <a:spLocks/>
            </p:cNvSpPr>
            <p:nvPr/>
          </p:nvSpPr>
          <p:spPr bwMode="auto">
            <a:xfrm>
              <a:off x="3235" y="1426"/>
              <a:ext cx="36" cy="18"/>
            </a:xfrm>
            <a:custGeom>
              <a:avLst/>
              <a:gdLst/>
              <a:ahLst/>
              <a:cxnLst>
                <a:cxn ang="0">
                  <a:pos x="32" y="7"/>
                </a:cxn>
                <a:cxn ang="0">
                  <a:pos x="36" y="3"/>
                </a:cxn>
                <a:cxn ang="0">
                  <a:pos x="32" y="0"/>
                </a:cxn>
                <a:cxn ang="0">
                  <a:pos x="29" y="0"/>
                </a:cxn>
                <a:cxn ang="0">
                  <a:pos x="3" y="11"/>
                </a:cxn>
                <a:cxn ang="0">
                  <a:pos x="3" y="11"/>
                </a:cxn>
                <a:cxn ang="0">
                  <a:pos x="0" y="14"/>
                </a:cxn>
                <a:cxn ang="0">
                  <a:pos x="3" y="18"/>
                </a:cxn>
                <a:cxn ang="0">
                  <a:pos x="7" y="18"/>
                </a:cxn>
                <a:cxn ang="0">
                  <a:pos x="7" y="18"/>
                </a:cxn>
                <a:cxn ang="0">
                  <a:pos x="32" y="7"/>
                </a:cxn>
              </a:cxnLst>
              <a:rect l="0" t="0" r="r" b="b"/>
              <a:pathLst>
                <a:path w="36" h="18">
                  <a:moveTo>
                    <a:pt x="32" y="7"/>
                  </a:moveTo>
                  <a:lnTo>
                    <a:pt x="36" y="3"/>
                  </a:lnTo>
                  <a:lnTo>
                    <a:pt x="32" y="0"/>
                  </a:lnTo>
                  <a:lnTo>
                    <a:pt x="29" y="0"/>
                  </a:lnTo>
                  <a:lnTo>
                    <a:pt x="3" y="11"/>
                  </a:lnTo>
                  <a:lnTo>
                    <a:pt x="3" y="11"/>
                  </a:lnTo>
                  <a:lnTo>
                    <a:pt x="0" y="14"/>
                  </a:lnTo>
                  <a:lnTo>
                    <a:pt x="3" y="18"/>
                  </a:lnTo>
                  <a:lnTo>
                    <a:pt x="7" y="18"/>
                  </a:lnTo>
                  <a:lnTo>
                    <a:pt x="7" y="18"/>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3" name="Freeform 1465"/>
            <p:cNvSpPr>
              <a:spLocks/>
            </p:cNvSpPr>
            <p:nvPr/>
          </p:nvSpPr>
          <p:spPr bwMode="auto">
            <a:xfrm>
              <a:off x="3191" y="1447"/>
              <a:ext cx="33" cy="18"/>
            </a:xfrm>
            <a:custGeom>
              <a:avLst/>
              <a:gdLst/>
              <a:ahLst/>
              <a:cxnLst>
                <a:cxn ang="0">
                  <a:pos x="29" y="8"/>
                </a:cxn>
                <a:cxn ang="0">
                  <a:pos x="33" y="4"/>
                </a:cxn>
                <a:cxn ang="0">
                  <a:pos x="29" y="0"/>
                </a:cxn>
                <a:cxn ang="0">
                  <a:pos x="26" y="0"/>
                </a:cxn>
                <a:cxn ang="0">
                  <a:pos x="4" y="11"/>
                </a:cxn>
                <a:cxn ang="0">
                  <a:pos x="0" y="11"/>
                </a:cxn>
                <a:cxn ang="0">
                  <a:pos x="0" y="15"/>
                </a:cxn>
                <a:cxn ang="0">
                  <a:pos x="0" y="18"/>
                </a:cxn>
                <a:cxn ang="0">
                  <a:pos x="4" y="18"/>
                </a:cxn>
                <a:cxn ang="0">
                  <a:pos x="8" y="18"/>
                </a:cxn>
                <a:cxn ang="0">
                  <a:pos x="29" y="8"/>
                </a:cxn>
              </a:cxnLst>
              <a:rect l="0" t="0" r="r" b="b"/>
              <a:pathLst>
                <a:path w="33" h="18">
                  <a:moveTo>
                    <a:pt x="29" y="8"/>
                  </a:moveTo>
                  <a:lnTo>
                    <a:pt x="33" y="4"/>
                  </a:lnTo>
                  <a:lnTo>
                    <a:pt x="29" y="0"/>
                  </a:lnTo>
                  <a:lnTo>
                    <a:pt x="26" y="0"/>
                  </a:lnTo>
                  <a:lnTo>
                    <a:pt x="4" y="11"/>
                  </a:lnTo>
                  <a:lnTo>
                    <a:pt x="0" y="11"/>
                  </a:lnTo>
                  <a:lnTo>
                    <a:pt x="0" y="15"/>
                  </a:lnTo>
                  <a:lnTo>
                    <a:pt x="0" y="18"/>
                  </a:lnTo>
                  <a:lnTo>
                    <a:pt x="4" y="18"/>
                  </a:lnTo>
                  <a:lnTo>
                    <a:pt x="8" y="18"/>
                  </a:lnTo>
                  <a:lnTo>
                    <a:pt x="29"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4" name="Freeform 1466"/>
            <p:cNvSpPr>
              <a:spLocks/>
            </p:cNvSpPr>
            <p:nvPr/>
          </p:nvSpPr>
          <p:spPr bwMode="auto">
            <a:xfrm>
              <a:off x="3148" y="1473"/>
              <a:ext cx="32" cy="21"/>
            </a:xfrm>
            <a:custGeom>
              <a:avLst/>
              <a:gdLst/>
              <a:ahLst/>
              <a:cxnLst>
                <a:cxn ang="0">
                  <a:pos x="29" y="7"/>
                </a:cxn>
                <a:cxn ang="0">
                  <a:pos x="32" y="3"/>
                </a:cxn>
                <a:cxn ang="0">
                  <a:pos x="29" y="0"/>
                </a:cxn>
                <a:cxn ang="0">
                  <a:pos x="25" y="0"/>
                </a:cxn>
                <a:cxn ang="0">
                  <a:pos x="11" y="7"/>
                </a:cxn>
                <a:cxn ang="0">
                  <a:pos x="3" y="14"/>
                </a:cxn>
                <a:cxn ang="0">
                  <a:pos x="0" y="18"/>
                </a:cxn>
                <a:cxn ang="0">
                  <a:pos x="3" y="21"/>
                </a:cxn>
                <a:cxn ang="0">
                  <a:pos x="7" y="21"/>
                </a:cxn>
                <a:cxn ang="0">
                  <a:pos x="14" y="14"/>
                </a:cxn>
                <a:cxn ang="0">
                  <a:pos x="29" y="7"/>
                </a:cxn>
              </a:cxnLst>
              <a:rect l="0" t="0" r="r" b="b"/>
              <a:pathLst>
                <a:path w="32" h="21">
                  <a:moveTo>
                    <a:pt x="29" y="7"/>
                  </a:moveTo>
                  <a:lnTo>
                    <a:pt x="32" y="3"/>
                  </a:lnTo>
                  <a:lnTo>
                    <a:pt x="29" y="0"/>
                  </a:lnTo>
                  <a:lnTo>
                    <a:pt x="25" y="0"/>
                  </a:lnTo>
                  <a:lnTo>
                    <a:pt x="11" y="7"/>
                  </a:lnTo>
                  <a:lnTo>
                    <a:pt x="3" y="14"/>
                  </a:lnTo>
                  <a:lnTo>
                    <a:pt x="0" y="18"/>
                  </a:lnTo>
                  <a:lnTo>
                    <a:pt x="3" y="21"/>
                  </a:lnTo>
                  <a:lnTo>
                    <a:pt x="7" y="21"/>
                  </a:lnTo>
                  <a:lnTo>
                    <a:pt x="14" y="14"/>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5" name="Freeform 1467"/>
            <p:cNvSpPr>
              <a:spLocks/>
            </p:cNvSpPr>
            <p:nvPr/>
          </p:nvSpPr>
          <p:spPr bwMode="auto">
            <a:xfrm>
              <a:off x="3115" y="1502"/>
              <a:ext cx="26" cy="29"/>
            </a:xfrm>
            <a:custGeom>
              <a:avLst/>
              <a:gdLst/>
              <a:ahLst/>
              <a:cxnLst>
                <a:cxn ang="0">
                  <a:pos x="22" y="7"/>
                </a:cxn>
                <a:cxn ang="0">
                  <a:pos x="26" y="3"/>
                </a:cxn>
                <a:cxn ang="0">
                  <a:pos x="22" y="0"/>
                </a:cxn>
                <a:cxn ang="0">
                  <a:pos x="18" y="0"/>
                </a:cxn>
                <a:cxn ang="0">
                  <a:pos x="15" y="3"/>
                </a:cxn>
                <a:cxn ang="0">
                  <a:pos x="0" y="21"/>
                </a:cxn>
                <a:cxn ang="0">
                  <a:pos x="0" y="25"/>
                </a:cxn>
                <a:cxn ang="0">
                  <a:pos x="0" y="29"/>
                </a:cxn>
                <a:cxn ang="0">
                  <a:pos x="4" y="29"/>
                </a:cxn>
                <a:cxn ang="0">
                  <a:pos x="18" y="11"/>
                </a:cxn>
                <a:cxn ang="0">
                  <a:pos x="22" y="7"/>
                </a:cxn>
              </a:cxnLst>
              <a:rect l="0" t="0" r="r" b="b"/>
              <a:pathLst>
                <a:path w="26" h="29">
                  <a:moveTo>
                    <a:pt x="22" y="7"/>
                  </a:moveTo>
                  <a:lnTo>
                    <a:pt x="26" y="3"/>
                  </a:lnTo>
                  <a:lnTo>
                    <a:pt x="22" y="0"/>
                  </a:lnTo>
                  <a:lnTo>
                    <a:pt x="18" y="0"/>
                  </a:lnTo>
                  <a:lnTo>
                    <a:pt x="15" y="3"/>
                  </a:lnTo>
                  <a:lnTo>
                    <a:pt x="0" y="21"/>
                  </a:lnTo>
                  <a:lnTo>
                    <a:pt x="0" y="25"/>
                  </a:lnTo>
                  <a:lnTo>
                    <a:pt x="0" y="29"/>
                  </a:lnTo>
                  <a:lnTo>
                    <a:pt x="4" y="29"/>
                  </a:lnTo>
                  <a:lnTo>
                    <a:pt x="18" y="11"/>
                  </a:lnTo>
                  <a:lnTo>
                    <a:pt x="2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6" name="Freeform 1468"/>
            <p:cNvSpPr>
              <a:spLocks/>
            </p:cNvSpPr>
            <p:nvPr/>
          </p:nvSpPr>
          <p:spPr bwMode="auto">
            <a:xfrm>
              <a:off x="3094" y="1542"/>
              <a:ext cx="18" cy="36"/>
            </a:xfrm>
            <a:custGeom>
              <a:avLst/>
              <a:gdLst/>
              <a:ahLst/>
              <a:cxnLst>
                <a:cxn ang="0">
                  <a:pos x="18" y="3"/>
                </a:cxn>
                <a:cxn ang="0">
                  <a:pos x="14" y="0"/>
                </a:cxn>
                <a:cxn ang="0">
                  <a:pos x="10" y="0"/>
                </a:cxn>
                <a:cxn ang="0">
                  <a:pos x="10" y="3"/>
                </a:cxn>
                <a:cxn ang="0">
                  <a:pos x="0" y="21"/>
                </a:cxn>
                <a:cxn ang="0">
                  <a:pos x="0" y="32"/>
                </a:cxn>
                <a:cxn ang="0">
                  <a:pos x="0" y="36"/>
                </a:cxn>
                <a:cxn ang="0">
                  <a:pos x="3" y="36"/>
                </a:cxn>
                <a:cxn ang="0">
                  <a:pos x="7" y="32"/>
                </a:cxn>
                <a:cxn ang="0">
                  <a:pos x="7" y="21"/>
                </a:cxn>
                <a:cxn ang="0">
                  <a:pos x="18" y="3"/>
                </a:cxn>
              </a:cxnLst>
              <a:rect l="0" t="0" r="r" b="b"/>
              <a:pathLst>
                <a:path w="18" h="36">
                  <a:moveTo>
                    <a:pt x="18" y="3"/>
                  </a:moveTo>
                  <a:lnTo>
                    <a:pt x="14" y="0"/>
                  </a:lnTo>
                  <a:lnTo>
                    <a:pt x="10" y="0"/>
                  </a:lnTo>
                  <a:lnTo>
                    <a:pt x="10" y="3"/>
                  </a:lnTo>
                  <a:lnTo>
                    <a:pt x="0" y="21"/>
                  </a:lnTo>
                  <a:lnTo>
                    <a:pt x="0" y="32"/>
                  </a:lnTo>
                  <a:lnTo>
                    <a:pt x="0" y="36"/>
                  </a:lnTo>
                  <a:lnTo>
                    <a:pt x="3" y="36"/>
                  </a:lnTo>
                  <a:lnTo>
                    <a:pt x="7" y="32"/>
                  </a:lnTo>
                  <a:lnTo>
                    <a:pt x="7" y="21"/>
                  </a:lnTo>
                  <a:lnTo>
                    <a:pt x="18"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7" name="Freeform 1469"/>
            <p:cNvSpPr>
              <a:spLocks/>
            </p:cNvSpPr>
            <p:nvPr/>
          </p:nvSpPr>
          <p:spPr bwMode="auto">
            <a:xfrm>
              <a:off x="3090" y="1592"/>
              <a:ext cx="14" cy="36"/>
            </a:xfrm>
            <a:custGeom>
              <a:avLst/>
              <a:gdLst/>
              <a:ahLst/>
              <a:cxnLst>
                <a:cxn ang="0">
                  <a:pos x="7" y="4"/>
                </a:cxn>
                <a:cxn ang="0">
                  <a:pos x="7" y="0"/>
                </a:cxn>
                <a:cxn ang="0">
                  <a:pos x="4" y="0"/>
                </a:cxn>
                <a:cxn ang="0">
                  <a:pos x="0" y="4"/>
                </a:cxn>
                <a:cxn ang="0">
                  <a:pos x="4" y="29"/>
                </a:cxn>
                <a:cxn ang="0">
                  <a:pos x="7" y="33"/>
                </a:cxn>
                <a:cxn ang="0">
                  <a:pos x="7" y="36"/>
                </a:cxn>
                <a:cxn ang="0">
                  <a:pos x="11" y="36"/>
                </a:cxn>
                <a:cxn ang="0">
                  <a:pos x="14" y="33"/>
                </a:cxn>
                <a:cxn ang="0">
                  <a:pos x="11" y="29"/>
                </a:cxn>
                <a:cxn ang="0">
                  <a:pos x="7" y="4"/>
                </a:cxn>
              </a:cxnLst>
              <a:rect l="0" t="0" r="r" b="b"/>
              <a:pathLst>
                <a:path w="14" h="36">
                  <a:moveTo>
                    <a:pt x="7" y="4"/>
                  </a:moveTo>
                  <a:lnTo>
                    <a:pt x="7" y="0"/>
                  </a:lnTo>
                  <a:lnTo>
                    <a:pt x="4" y="0"/>
                  </a:lnTo>
                  <a:lnTo>
                    <a:pt x="0" y="4"/>
                  </a:lnTo>
                  <a:lnTo>
                    <a:pt x="4" y="29"/>
                  </a:lnTo>
                  <a:lnTo>
                    <a:pt x="7" y="33"/>
                  </a:lnTo>
                  <a:lnTo>
                    <a:pt x="7" y="36"/>
                  </a:lnTo>
                  <a:lnTo>
                    <a:pt x="11" y="36"/>
                  </a:lnTo>
                  <a:lnTo>
                    <a:pt x="14" y="33"/>
                  </a:lnTo>
                  <a:lnTo>
                    <a:pt x="11" y="29"/>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8" name="Freeform 1470"/>
            <p:cNvSpPr>
              <a:spLocks/>
            </p:cNvSpPr>
            <p:nvPr/>
          </p:nvSpPr>
          <p:spPr bwMode="auto">
            <a:xfrm>
              <a:off x="3104" y="1639"/>
              <a:ext cx="26" cy="29"/>
            </a:xfrm>
            <a:custGeom>
              <a:avLst/>
              <a:gdLst/>
              <a:ahLst/>
              <a:cxnLst>
                <a:cxn ang="0">
                  <a:pos x="8" y="4"/>
                </a:cxn>
                <a:cxn ang="0">
                  <a:pos x="8" y="0"/>
                </a:cxn>
                <a:cxn ang="0">
                  <a:pos x="4" y="0"/>
                </a:cxn>
                <a:cxn ang="0">
                  <a:pos x="0" y="4"/>
                </a:cxn>
                <a:cxn ang="0">
                  <a:pos x="4" y="8"/>
                </a:cxn>
                <a:cxn ang="0">
                  <a:pos x="4" y="11"/>
                </a:cxn>
                <a:cxn ang="0">
                  <a:pos x="22" y="29"/>
                </a:cxn>
                <a:cxn ang="0">
                  <a:pos x="26" y="29"/>
                </a:cxn>
                <a:cxn ang="0">
                  <a:pos x="26" y="26"/>
                </a:cxn>
                <a:cxn ang="0">
                  <a:pos x="26" y="22"/>
                </a:cxn>
                <a:cxn ang="0">
                  <a:pos x="8" y="4"/>
                </a:cxn>
                <a:cxn ang="0">
                  <a:pos x="8" y="8"/>
                </a:cxn>
                <a:cxn ang="0">
                  <a:pos x="11" y="8"/>
                </a:cxn>
                <a:cxn ang="0">
                  <a:pos x="8" y="4"/>
                </a:cxn>
              </a:cxnLst>
              <a:rect l="0" t="0" r="r" b="b"/>
              <a:pathLst>
                <a:path w="26" h="29">
                  <a:moveTo>
                    <a:pt x="8" y="4"/>
                  </a:moveTo>
                  <a:lnTo>
                    <a:pt x="8" y="0"/>
                  </a:lnTo>
                  <a:lnTo>
                    <a:pt x="4" y="0"/>
                  </a:lnTo>
                  <a:lnTo>
                    <a:pt x="0" y="4"/>
                  </a:lnTo>
                  <a:lnTo>
                    <a:pt x="4" y="8"/>
                  </a:lnTo>
                  <a:lnTo>
                    <a:pt x="4" y="11"/>
                  </a:lnTo>
                  <a:lnTo>
                    <a:pt x="22" y="29"/>
                  </a:lnTo>
                  <a:lnTo>
                    <a:pt x="26" y="29"/>
                  </a:lnTo>
                  <a:lnTo>
                    <a:pt x="26" y="26"/>
                  </a:lnTo>
                  <a:lnTo>
                    <a:pt x="26" y="22"/>
                  </a:lnTo>
                  <a:lnTo>
                    <a:pt x="8" y="4"/>
                  </a:lnTo>
                  <a:lnTo>
                    <a:pt x="8" y="8"/>
                  </a:lnTo>
                  <a:lnTo>
                    <a:pt x="11" y="8"/>
                  </a:lnTo>
                  <a:lnTo>
                    <a:pt x="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599" name="Freeform 1471"/>
            <p:cNvSpPr>
              <a:spLocks/>
            </p:cNvSpPr>
            <p:nvPr/>
          </p:nvSpPr>
          <p:spPr bwMode="auto">
            <a:xfrm>
              <a:off x="3141" y="1679"/>
              <a:ext cx="29" cy="25"/>
            </a:xfrm>
            <a:custGeom>
              <a:avLst/>
              <a:gdLst/>
              <a:ahLst/>
              <a:cxnLst>
                <a:cxn ang="0">
                  <a:pos x="3" y="0"/>
                </a:cxn>
                <a:cxn ang="0">
                  <a:pos x="0" y="0"/>
                </a:cxn>
                <a:cxn ang="0">
                  <a:pos x="0" y="4"/>
                </a:cxn>
                <a:cxn ang="0">
                  <a:pos x="0" y="7"/>
                </a:cxn>
                <a:cxn ang="0">
                  <a:pos x="18" y="22"/>
                </a:cxn>
                <a:cxn ang="0">
                  <a:pos x="21" y="25"/>
                </a:cxn>
                <a:cxn ang="0">
                  <a:pos x="25" y="25"/>
                </a:cxn>
                <a:cxn ang="0">
                  <a:pos x="29" y="22"/>
                </a:cxn>
                <a:cxn ang="0">
                  <a:pos x="25" y="18"/>
                </a:cxn>
                <a:cxn ang="0">
                  <a:pos x="21" y="15"/>
                </a:cxn>
                <a:cxn ang="0">
                  <a:pos x="3" y="0"/>
                </a:cxn>
              </a:cxnLst>
              <a:rect l="0" t="0" r="r" b="b"/>
              <a:pathLst>
                <a:path w="29" h="25">
                  <a:moveTo>
                    <a:pt x="3" y="0"/>
                  </a:moveTo>
                  <a:lnTo>
                    <a:pt x="0" y="0"/>
                  </a:lnTo>
                  <a:lnTo>
                    <a:pt x="0" y="4"/>
                  </a:lnTo>
                  <a:lnTo>
                    <a:pt x="0" y="7"/>
                  </a:lnTo>
                  <a:lnTo>
                    <a:pt x="18" y="22"/>
                  </a:lnTo>
                  <a:lnTo>
                    <a:pt x="21" y="25"/>
                  </a:lnTo>
                  <a:lnTo>
                    <a:pt x="25" y="25"/>
                  </a:lnTo>
                  <a:lnTo>
                    <a:pt x="29" y="22"/>
                  </a:lnTo>
                  <a:lnTo>
                    <a:pt x="25" y="18"/>
                  </a:lnTo>
                  <a:lnTo>
                    <a:pt x="21" y="15"/>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0" name="Freeform 1472"/>
            <p:cNvSpPr>
              <a:spLocks/>
            </p:cNvSpPr>
            <p:nvPr/>
          </p:nvSpPr>
          <p:spPr bwMode="auto">
            <a:xfrm>
              <a:off x="3180" y="1708"/>
              <a:ext cx="33" cy="22"/>
            </a:xfrm>
            <a:custGeom>
              <a:avLst/>
              <a:gdLst/>
              <a:ahLst/>
              <a:cxnLst>
                <a:cxn ang="0">
                  <a:pos x="4" y="0"/>
                </a:cxn>
                <a:cxn ang="0">
                  <a:pos x="0" y="0"/>
                </a:cxn>
                <a:cxn ang="0">
                  <a:pos x="0" y="4"/>
                </a:cxn>
                <a:cxn ang="0">
                  <a:pos x="0" y="7"/>
                </a:cxn>
                <a:cxn ang="0">
                  <a:pos x="15" y="18"/>
                </a:cxn>
                <a:cxn ang="0">
                  <a:pos x="26" y="22"/>
                </a:cxn>
                <a:cxn ang="0">
                  <a:pos x="29" y="22"/>
                </a:cxn>
                <a:cxn ang="0">
                  <a:pos x="33" y="18"/>
                </a:cxn>
                <a:cxn ang="0">
                  <a:pos x="29" y="15"/>
                </a:cxn>
                <a:cxn ang="0">
                  <a:pos x="19" y="11"/>
                </a:cxn>
                <a:cxn ang="0">
                  <a:pos x="4" y="0"/>
                </a:cxn>
              </a:cxnLst>
              <a:rect l="0" t="0" r="r" b="b"/>
              <a:pathLst>
                <a:path w="33" h="22">
                  <a:moveTo>
                    <a:pt x="4" y="0"/>
                  </a:moveTo>
                  <a:lnTo>
                    <a:pt x="0" y="0"/>
                  </a:lnTo>
                  <a:lnTo>
                    <a:pt x="0" y="4"/>
                  </a:lnTo>
                  <a:lnTo>
                    <a:pt x="0" y="7"/>
                  </a:lnTo>
                  <a:lnTo>
                    <a:pt x="15" y="18"/>
                  </a:lnTo>
                  <a:lnTo>
                    <a:pt x="26" y="22"/>
                  </a:lnTo>
                  <a:lnTo>
                    <a:pt x="29" y="22"/>
                  </a:lnTo>
                  <a:lnTo>
                    <a:pt x="33" y="18"/>
                  </a:lnTo>
                  <a:lnTo>
                    <a:pt x="29" y="15"/>
                  </a:lnTo>
                  <a:lnTo>
                    <a:pt x="19" y="11"/>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1" name="Freeform 1473"/>
            <p:cNvSpPr>
              <a:spLocks/>
            </p:cNvSpPr>
            <p:nvPr/>
          </p:nvSpPr>
          <p:spPr bwMode="auto">
            <a:xfrm>
              <a:off x="3224" y="1733"/>
              <a:ext cx="32" cy="19"/>
            </a:xfrm>
            <a:custGeom>
              <a:avLst/>
              <a:gdLst/>
              <a:ahLst/>
              <a:cxnLst>
                <a:cxn ang="0">
                  <a:pos x="4" y="0"/>
                </a:cxn>
                <a:cxn ang="0">
                  <a:pos x="0" y="0"/>
                </a:cxn>
                <a:cxn ang="0">
                  <a:pos x="0" y="4"/>
                </a:cxn>
                <a:cxn ang="0">
                  <a:pos x="0" y="8"/>
                </a:cxn>
                <a:cxn ang="0">
                  <a:pos x="14" y="15"/>
                </a:cxn>
                <a:cxn ang="0">
                  <a:pos x="29" y="19"/>
                </a:cxn>
                <a:cxn ang="0">
                  <a:pos x="32" y="19"/>
                </a:cxn>
                <a:cxn ang="0">
                  <a:pos x="32" y="15"/>
                </a:cxn>
                <a:cxn ang="0">
                  <a:pos x="32" y="11"/>
                </a:cxn>
                <a:cxn ang="0">
                  <a:pos x="18" y="8"/>
                </a:cxn>
                <a:cxn ang="0">
                  <a:pos x="4" y="0"/>
                </a:cxn>
              </a:cxnLst>
              <a:rect l="0" t="0" r="r" b="b"/>
              <a:pathLst>
                <a:path w="32" h="19">
                  <a:moveTo>
                    <a:pt x="4" y="0"/>
                  </a:moveTo>
                  <a:lnTo>
                    <a:pt x="0" y="0"/>
                  </a:lnTo>
                  <a:lnTo>
                    <a:pt x="0" y="4"/>
                  </a:lnTo>
                  <a:lnTo>
                    <a:pt x="0" y="8"/>
                  </a:lnTo>
                  <a:lnTo>
                    <a:pt x="14" y="15"/>
                  </a:lnTo>
                  <a:lnTo>
                    <a:pt x="29" y="19"/>
                  </a:lnTo>
                  <a:lnTo>
                    <a:pt x="32" y="19"/>
                  </a:lnTo>
                  <a:lnTo>
                    <a:pt x="32" y="15"/>
                  </a:lnTo>
                  <a:lnTo>
                    <a:pt x="32" y="11"/>
                  </a:lnTo>
                  <a:lnTo>
                    <a:pt x="18" y="8"/>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2" name="Freeform 1474"/>
            <p:cNvSpPr>
              <a:spLocks/>
            </p:cNvSpPr>
            <p:nvPr/>
          </p:nvSpPr>
          <p:spPr bwMode="auto">
            <a:xfrm>
              <a:off x="3271" y="1752"/>
              <a:ext cx="33" cy="18"/>
            </a:xfrm>
            <a:custGeom>
              <a:avLst/>
              <a:gdLst/>
              <a:ahLst/>
              <a:cxnLst>
                <a:cxn ang="0">
                  <a:pos x="4" y="0"/>
                </a:cxn>
                <a:cxn ang="0">
                  <a:pos x="0" y="0"/>
                </a:cxn>
                <a:cxn ang="0">
                  <a:pos x="0" y="3"/>
                </a:cxn>
                <a:cxn ang="0">
                  <a:pos x="0" y="7"/>
                </a:cxn>
                <a:cxn ang="0">
                  <a:pos x="18" y="18"/>
                </a:cxn>
                <a:cxn ang="0">
                  <a:pos x="29" y="18"/>
                </a:cxn>
                <a:cxn ang="0">
                  <a:pos x="33" y="18"/>
                </a:cxn>
                <a:cxn ang="0">
                  <a:pos x="33" y="14"/>
                </a:cxn>
                <a:cxn ang="0">
                  <a:pos x="33" y="10"/>
                </a:cxn>
                <a:cxn ang="0">
                  <a:pos x="22" y="10"/>
                </a:cxn>
                <a:cxn ang="0">
                  <a:pos x="4" y="0"/>
                </a:cxn>
              </a:cxnLst>
              <a:rect l="0" t="0" r="r" b="b"/>
              <a:pathLst>
                <a:path w="33" h="18">
                  <a:moveTo>
                    <a:pt x="4" y="0"/>
                  </a:moveTo>
                  <a:lnTo>
                    <a:pt x="0" y="0"/>
                  </a:lnTo>
                  <a:lnTo>
                    <a:pt x="0" y="3"/>
                  </a:lnTo>
                  <a:lnTo>
                    <a:pt x="0" y="7"/>
                  </a:lnTo>
                  <a:lnTo>
                    <a:pt x="18" y="18"/>
                  </a:lnTo>
                  <a:lnTo>
                    <a:pt x="29" y="18"/>
                  </a:lnTo>
                  <a:lnTo>
                    <a:pt x="33" y="18"/>
                  </a:lnTo>
                  <a:lnTo>
                    <a:pt x="33" y="14"/>
                  </a:lnTo>
                  <a:lnTo>
                    <a:pt x="33" y="10"/>
                  </a:lnTo>
                  <a:lnTo>
                    <a:pt x="22" y="1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3" name="Freeform 1475"/>
            <p:cNvSpPr>
              <a:spLocks/>
            </p:cNvSpPr>
            <p:nvPr/>
          </p:nvSpPr>
          <p:spPr bwMode="auto">
            <a:xfrm>
              <a:off x="3318" y="1770"/>
              <a:ext cx="33" cy="18"/>
            </a:xfrm>
            <a:custGeom>
              <a:avLst/>
              <a:gdLst/>
              <a:ahLst/>
              <a:cxnLst>
                <a:cxn ang="0">
                  <a:pos x="4" y="0"/>
                </a:cxn>
                <a:cxn ang="0">
                  <a:pos x="0" y="0"/>
                </a:cxn>
                <a:cxn ang="0">
                  <a:pos x="0" y="3"/>
                </a:cxn>
                <a:cxn ang="0">
                  <a:pos x="0" y="7"/>
                </a:cxn>
                <a:cxn ang="0">
                  <a:pos x="29" y="18"/>
                </a:cxn>
                <a:cxn ang="0">
                  <a:pos x="29" y="18"/>
                </a:cxn>
                <a:cxn ang="0">
                  <a:pos x="33" y="18"/>
                </a:cxn>
                <a:cxn ang="0">
                  <a:pos x="33" y="14"/>
                </a:cxn>
                <a:cxn ang="0">
                  <a:pos x="33" y="10"/>
                </a:cxn>
                <a:cxn ang="0">
                  <a:pos x="33" y="10"/>
                </a:cxn>
                <a:cxn ang="0">
                  <a:pos x="4" y="0"/>
                </a:cxn>
              </a:cxnLst>
              <a:rect l="0" t="0" r="r" b="b"/>
              <a:pathLst>
                <a:path w="33" h="18">
                  <a:moveTo>
                    <a:pt x="4" y="0"/>
                  </a:moveTo>
                  <a:lnTo>
                    <a:pt x="0" y="0"/>
                  </a:lnTo>
                  <a:lnTo>
                    <a:pt x="0" y="3"/>
                  </a:lnTo>
                  <a:lnTo>
                    <a:pt x="0" y="7"/>
                  </a:lnTo>
                  <a:lnTo>
                    <a:pt x="29" y="18"/>
                  </a:lnTo>
                  <a:lnTo>
                    <a:pt x="29" y="18"/>
                  </a:lnTo>
                  <a:lnTo>
                    <a:pt x="33" y="18"/>
                  </a:lnTo>
                  <a:lnTo>
                    <a:pt x="33" y="14"/>
                  </a:lnTo>
                  <a:lnTo>
                    <a:pt x="33" y="10"/>
                  </a:lnTo>
                  <a:lnTo>
                    <a:pt x="33" y="1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4" name="Freeform 1476"/>
            <p:cNvSpPr>
              <a:spLocks/>
            </p:cNvSpPr>
            <p:nvPr/>
          </p:nvSpPr>
          <p:spPr bwMode="auto">
            <a:xfrm>
              <a:off x="3365" y="1788"/>
              <a:ext cx="36" cy="14"/>
            </a:xfrm>
            <a:custGeom>
              <a:avLst/>
              <a:gdLst/>
              <a:ahLst/>
              <a:cxnLst>
                <a:cxn ang="0">
                  <a:pos x="7" y="0"/>
                </a:cxn>
                <a:cxn ang="0">
                  <a:pos x="4" y="0"/>
                </a:cxn>
                <a:cxn ang="0">
                  <a:pos x="0" y="3"/>
                </a:cxn>
                <a:cxn ang="0">
                  <a:pos x="4" y="7"/>
                </a:cxn>
                <a:cxn ang="0">
                  <a:pos x="29" y="14"/>
                </a:cxn>
                <a:cxn ang="0">
                  <a:pos x="33" y="14"/>
                </a:cxn>
                <a:cxn ang="0">
                  <a:pos x="36" y="11"/>
                </a:cxn>
                <a:cxn ang="0">
                  <a:pos x="33" y="7"/>
                </a:cxn>
                <a:cxn ang="0">
                  <a:pos x="7" y="0"/>
                </a:cxn>
              </a:cxnLst>
              <a:rect l="0" t="0" r="r" b="b"/>
              <a:pathLst>
                <a:path w="36" h="14">
                  <a:moveTo>
                    <a:pt x="7" y="0"/>
                  </a:moveTo>
                  <a:lnTo>
                    <a:pt x="4" y="0"/>
                  </a:lnTo>
                  <a:lnTo>
                    <a:pt x="0" y="3"/>
                  </a:lnTo>
                  <a:lnTo>
                    <a:pt x="4" y="7"/>
                  </a:lnTo>
                  <a:lnTo>
                    <a:pt x="29" y="14"/>
                  </a:lnTo>
                  <a:lnTo>
                    <a:pt x="33" y="14"/>
                  </a:lnTo>
                  <a:lnTo>
                    <a:pt x="36" y="11"/>
                  </a:lnTo>
                  <a:lnTo>
                    <a:pt x="33" y="7"/>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5" name="Freeform 1477"/>
            <p:cNvSpPr>
              <a:spLocks/>
            </p:cNvSpPr>
            <p:nvPr/>
          </p:nvSpPr>
          <p:spPr bwMode="auto">
            <a:xfrm>
              <a:off x="3416" y="1799"/>
              <a:ext cx="32" cy="14"/>
            </a:xfrm>
            <a:custGeom>
              <a:avLst/>
              <a:gdLst/>
              <a:ahLst/>
              <a:cxnLst>
                <a:cxn ang="0">
                  <a:pos x="3" y="0"/>
                </a:cxn>
                <a:cxn ang="0">
                  <a:pos x="0" y="0"/>
                </a:cxn>
                <a:cxn ang="0">
                  <a:pos x="0" y="3"/>
                </a:cxn>
                <a:cxn ang="0">
                  <a:pos x="0" y="7"/>
                </a:cxn>
                <a:cxn ang="0">
                  <a:pos x="29" y="14"/>
                </a:cxn>
                <a:cxn ang="0">
                  <a:pos x="32" y="14"/>
                </a:cxn>
                <a:cxn ang="0">
                  <a:pos x="32" y="10"/>
                </a:cxn>
                <a:cxn ang="0">
                  <a:pos x="32" y="7"/>
                </a:cxn>
                <a:cxn ang="0">
                  <a:pos x="3" y="0"/>
                </a:cxn>
              </a:cxnLst>
              <a:rect l="0" t="0" r="r" b="b"/>
              <a:pathLst>
                <a:path w="32" h="14">
                  <a:moveTo>
                    <a:pt x="3" y="0"/>
                  </a:moveTo>
                  <a:lnTo>
                    <a:pt x="0" y="0"/>
                  </a:lnTo>
                  <a:lnTo>
                    <a:pt x="0" y="3"/>
                  </a:lnTo>
                  <a:lnTo>
                    <a:pt x="0" y="7"/>
                  </a:lnTo>
                  <a:lnTo>
                    <a:pt x="29" y="14"/>
                  </a:lnTo>
                  <a:lnTo>
                    <a:pt x="32" y="14"/>
                  </a:lnTo>
                  <a:lnTo>
                    <a:pt x="32" y="10"/>
                  </a:lnTo>
                  <a:lnTo>
                    <a:pt x="32" y="7"/>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6" name="Freeform 1478"/>
            <p:cNvSpPr>
              <a:spLocks/>
            </p:cNvSpPr>
            <p:nvPr/>
          </p:nvSpPr>
          <p:spPr bwMode="auto">
            <a:xfrm>
              <a:off x="3463" y="1813"/>
              <a:ext cx="36" cy="11"/>
            </a:xfrm>
            <a:custGeom>
              <a:avLst/>
              <a:gdLst/>
              <a:ahLst/>
              <a:cxnLst>
                <a:cxn ang="0">
                  <a:pos x="7" y="0"/>
                </a:cxn>
                <a:cxn ang="0">
                  <a:pos x="3" y="0"/>
                </a:cxn>
                <a:cxn ang="0">
                  <a:pos x="0" y="4"/>
                </a:cxn>
                <a:cxn ang="0">
                  <a:pos x="3" y="7"/>
                </a:cxn>
                <a:cxn ang="0">
                  <a:pos x="11" y="7"/>
                </a:cxn>
                <a:cxn ang="0">
                  <a:pos x="32" y="11"/>
                </a:cxn>
                <a:cxn ang="0">
                  <a:pos x="36" y="11"/>
                </a:cxn>
                <a:cxn ang="0">
                  <a:pos x="36" y="7"/>
                </a:cxn>
                <a:cxn ang="0">
                  <a:pos x="36" y="4"/>
                </a:cxn>
                <a:cxn ang="0">
                  <a:pos x="14" y="0"/>
                </a:cxn>
                <a:cxn ang="0">
                  <a:pos x="7" y="0"/>
                </a:cxn>
              </a:cxnLst>
              <a:rect l="0" t="0" r="r" b="b"/>
              <a:pathLst>
                <a:path w="36" h="11">
                  <a:moveTo>
                    <a:pt x="7" y="0"/>
                  </a:moveTo>
                  <a:lnTo>
                    <a:pt x="3" y="0"/>
                  </a:lnTo>
                  <a:lnTo>
                    <a:pt x="0" y="4"/>
                  </a:lnTo>
                  <a:lnTo>
                    <a:pt x="3" y="7"/>
                  </a:lnTo>
                  <a:lnTo>
                    <a:pt x="11" y="7"/>
                  </a:lnTo>
                  <a:lnTo>
                    <a:pt x="32" y="11"/>
                  </a:lnTo>
                  <a:lnTo>
                    <a:pt x="36" y="11"/>
                  </a:lnTo>
                  <a:lnTo>
                    <a:pt x="36" y="7"/>
                  </a:lnTo>
                  <a:lnTo>
                    <a:pt x="36" y="4"/>
                  </a:lnTo>
                  <a:lnTo>
                    <a:pt x="14"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7" name="Freeform 1479"/>
            <p:cNvSpPr>
              <a:spLocks/>
            </p:cNvSpPr>
            <p:nvPr/>
          </p:nvSpPr>
          <p:spPr bwMode="auto">
            <a:xfrm>
              <a:off x="3514" y="1820"/>
              <a:ext cx="36" cy="15"/>
            </a:xfrm>
            <a:custGeom>
              <a:avLst/>
              <a:gdLst/>
              <a:ahLst/>
              <a:cxnLst>
                <a:cxn ang="0">
                  <a:pos x="3" y="0"/>
                </a:cxn>
                <a:cxn ang="0">
                  <a:pos x="0" y="0"/>
                </a:cxn>
                <a:cxn ang="0">
                  <a:pos x="0" y="4"/>
                </a:cxn>
                <a:cxn ang="0">
                  <a:pos x="0" y="8"/>
                </a:cxn>
                <a:cxn ang="0">
                  <a:pos x="29" y="15"/>
                </a:cxn>
                <a:cxn ang="0">
                  <a:pos x="32" y="15"/>
                </a:cxn>
                <a:cxn ang="0">
                  <a:pos x="36" y="11"/>
                </a:cxn>
                <a:cxn ang="0">
                  <a:pos x="32" y="8"/>
                </a:cxn>
                <a:cxn ang="0">
                  <a:pos x="3" y="0"/>
                </a:cxn>
              </a:cxnLst>
              <a:rect l="0" t="0" r="r" b="b"/>
              <a:pathLst>
                <a:path w="36" h="15">
                  <a:moveTo>
                    <a:pt x="3" y="0"/>
                  </a:moveTo>
                  <a:lnTo>
                    <a:pt x="0" y="0"/>
                  </a:lnTo>
                  <a:lnTo>
                    <a:pt x="0" y="4"/>
                  </a:lnTo>
                  <a:lnTo>
                    <a:pt x="0" y="8"/>
                  </a:lnTo>
                  <a:lnTo>
                    <a:pt x="29" y="15"/>
                  </a:lnTo>
                  <a:lnTo>
                    <a:pt x="32" y="15"/>
                  </a:lnTo>
                  <a:lnTo>
                    <a:pt x="36" y="11"/>
                  </a:lnTo>
                  <a:lnTo>
                    <a:pt x="32" y="8"/>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8" name="Freeform 1480"/>
            <p:cNvSpPr>
              <a:spLocks/>
            </p:cNvSpPr>
            <p:nvPr/>
          </p:nvSpPr>
          <p:spPr bwMode="auto">
            <a:xfrm>
              <a:off x="3564" y="1831"/>
              <a:ext cx="36" cy="11"/>
            </a:xfrm>
            <a:custGeom>
              <a:avLst/>
              <a:gdLst/>
              <a:ahLst/>
              <a:cxnLst>
                <a:cxn ang="0">
                  <a:pos x="4" y="0"/>
                </a:cxn>
                <a:cxn ang="0">
                  <a:pos x="0" y="0"/>
                </a:cxn>
                <a:cxn ang="0">
                  <a:pos x="0" y="4"/>
                </a:cxn>
                <a:cxn ang="0">
                  <a:pos x="0" y="7"/>
                </a:cxn>
                <a:cxn ang="0">
                  <a:pos x="29" y="11"/>
                </a:cxn>
                <a:cxn ang="0">
                  <a:pos x="33" y="11"/>
                </a:cxn>
                <a:cxn ang="0">
                  <a:pos x="36" y="7"/>
                </a:cxn>
                <a:cxn ang="0">
                  <a:pos x="33" y="4"/>
                </a:cxn>
                <a:cxn ang="0">
                  <a:pos x="4" y="0"/>
                </a:cxn>
              </a:cxnLst>
              <a:rect l="0" t="0" r="r" b="b"/>
              <a:pathLst>
                <a:path w="36" h="11">
                  <a:moveTo>
                    <a:pt x="4" y="0"/>
                  </a:moveTo>
                  <a:lnTo>
                    <a:pt x="0" y="0"/>
                  </a:lnTo>
                  <a:lnTo>
                    <a:pt x="0" y="4"/>
                  </a:lnTo>
                  <a:lnTo>
                    <a:pt x="0" y="7"/>
                  </a:lnTo>
                  <a:lnTo>
                    <a:pt x="29" y="11"/>
                  </a:lnTo>
                  <a:lnTo>
                    <a:pt x="33" y="11"/>
                  </a:lnTo>
                  <a:lnTo>
                    <a:pt x="36" y="7"/>
                  </a:lnTo>
                  <a:lnTo>
                    <a:pt x="33"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09" name="Freeform 1481"/>
            <p:cNvSpPr>
              <a:spLocks/>
            </p:cNvSpPr>
            <p:nvPr/>
          </p:nvSpPr>
          <p:spPr bwMode="auto">
            <a:xfrm>
              <a:off x="3615" y="1838"/>
              <a:ext cx="36" cy="11"/>
            </a:xfrm>
            <a:custGeom>
              <a:avLst/>
              <a:gdLst/>
              <a:ahLst/>
              <a:cxnLst>
                <a:cxn ang="0">
                  <a:pos x="4" y="0"/>
                </a:cxn>
                <a:cxn ang="0">
                  <a:pos x="0" y="0"/>
                </a:cxn>
                <a:cxn ang="0">
                  <a:pos x="0" y="4"/>
                </a:cxn>
                <a:cxn ang="0">
                  <a:pos x="0" y="8"/>
                </a:cxn>
                <a:cxn ang="0">
                  <a:pos x="7" y="8"/>
                </a:cxn>
                <a:cxn ang="0">
                  <a:pos x="29" y="11"/>
                </a:cxn>
                <a:cxn ang="0">
                  <a:pos x="33" y="11"/>
                </a:cxn>
                <a:cxn ang="0">
                  <a:pos x="36" y="8"/>
                </a:cxn>
                <a:cxn ang="0">
                  <a:pos x="33" y="4"/>
                </a:cxn>
                <a:cxn ang="0">
                  <a:pos x="11" y="0"/>
                </a:cxn>
                <a:cxn ang="0">
                  <a:pos x="4" y="0"/>
                </a:cxn>
              </a:cxnLst>
              <a:rect l="0" t="0" r="r" b="b"/>
              <a:pathLst>
                <a:path w="36" h="11">
                  <a:moveTo>
                    <a:pt x="4" y="0"/>
                  </a:moveTo>
                  <a:lnTo>
                    <a:pt x="0" y="0"/>
                  </a:lnTo>
                  <a:lnTo>
                    <a:pt x="0" y="4"/>
                  </a:lnTo>
                  <a:lnTo>
                    <a:pt x="0" y="8"/>
                  </a:lnTo>
                  <a:lnTo>
                    <a:pt x="7" y="8"/>
                  </a:lnTo>
                  <a:lnTo>
                    <a:pt x="29" y="11"/>
                  </a:lnTo>
                  <a:lnTo>
                    <a:pt x="33" y="11"/>
                  </a:lnTo>
                  <a:lnTo>
                    <a:pt x="36" y="8"/>
                  </a:lnTo>
                  <a:lnTo>
                    <a:pt x="33" y="4"/>
                  </a:lnTo>
                  <a:lnTo>
                    <a:pt x="11"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0" name="Freeform 1482"/>
            <p:cNvSpPr>
              <a:spLocks/>
            </p:cNvSpPr>
            <p:nvPr/>
          </p:nvSpPr>
          <p:spPr bwMode="auto">
            <a:xfrm>
              <a:off x="3666" y="1842"/>
              <a:ext cx="32" cy="11"/>
            </a:xfrm>
            <a:custGeom>
              <a:avLst/>
              <a:gdLst/>
              <a:ahLst/>
              <a:cxnLst>
                <a:cxn ang="0">
                  <a:pos x="3" y="0"/>
                </a:cxn>
                <a:cxn ang="0">
                  <a:pos x="0" y="0"/>
                </a:cxn>
                <a:cxn ang="0">
                  <a:pos x="0" y="4"/>
                </a:cxn>
                <a:cxn ang="0">
                  <a:pos x="0" y="7"/>
                </a:cxn>
                <a:cxn ang="0">
                  <a:pos x="29" y="11"/>
                </a:cxn>
                <a:cxn ang="0">
                  <a:pos x="32" y="11"/>
                </a:cxn>
                <a:cxn ang="0">
                  <a:pos x="32" y="7"/>
                </a:cxn>
                <a:cxn ang="0">
                  <a:pos x="32" y="4"/>
                </a:cxn>
                <a:cxn ang="0">
                  <a:pos x="3" y="0"/>
                </a:cxn>
              </a:cxnLst>
              <a:rect l="0" t="0" r="r" b="b"/>
              <a:pathLst>
                <a:path w="32" h="11">
                  <a:moveTo>
                    <a:pt x="3" y="0"/>
                  </a:moveTo>
                  <a:lnTo>
                    <a:pt x="0" y="0"/>
                  </a:lnTo>
                  <a:lnTo>
                    <a:pt x="0" y="4"/>
                  </a:lnTo>
                  <a:lnTo>
                    <a:pt x="0" y="7"/>
                  </a:lnTo>
                  <a:lnTo>
                    <a:pt x="29" y="11"/>
                  </a:lnTo>
                  <a:lnTo>
                    <a:pt x="32" y="11"/>
                  </a:lnTo>
                  <a:lnTo>
                    <a:pt x="32" y="7"/>
                  </a:lnTo>
                  <a:lnTo>
                    <a:pt x="32" y="4"/>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1" name="Freeform 1483"/>
            <p:cNvSpPr>
              <a:spLocks/>
            </p:cNvSpPr>
            <p:nvPr/>
          </p:nvSpPr>
          <p:spPr bwMode="auto">
            <a:xfrm>
              <a:off x="3713" y="1849"/>
              <a:ext cx="36" cy="11"/>
            </a:xfrm>
            <a:custGeom>
              <a:avLst/>
              <a:gdLst/>
              <a:ahLst/>
              <a:cxnLst>
                <a:cxn ang="0">
                  <a:pos x="7" y="0"/>
                </a:cxn>
                <a:cxn ang="0">
                  <a:pos x="3" y="0"/>
                </a:cxn>
                <a:cxn ang="0">
                  <a:pos x="0" y="4"/>
                </a:cxn>
                <a:cxn ang="0">
                  <a:pos x="3" y="8"/>
                </a:cxn>
                <a:cxn ang="0">
                  <a:pos x="32" y="11"/>
                </a:cxn>
                <a:cxn ang="0">
                  <a:pos x="36" y="11"/>
                </a:cxn>
                <a:cxn ang="0">
                  <a:pos x="36" y="8"/>
                </a:cxn>
                <a:cxn ang="0">
                  <a:pos x="36" y="4"/>
                </a:cxn>
                <a:cxn ang="0">
                  <a:pos x="7" y="0"/>
                </a:cxn>
              </a:cxnLst>
              <a:rect l="0" t="0" r="r" b="b"/>
              <a:pathLst>
                <a:path w="36" h="11">
                  <a:moveTo>
                    <a:pt x="7" y="0"/>
                  </a:moveTo>
                  <a:lnTo>
                    <a:pt x="3" y="0"/>
                  </a:lnTo>
                  <a:lnTo>
                    <a:pt x="0" y="4"/>
                  </a:lnTo>
                  <a:lnTo>
                    <a:pt x="3" y="8"/>
                  </a:lnTo>
                  <a:lnTo>
                    <a:pt x="32" y="11"/>
                  </a:lnTo>
                  <a:lnTo>
                    <a:pt x="36" y="11"/>
                  </a:lnTo>
                  <a:lnTo>
                    <a:pt x="36" y="8"/>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2" name="Freeform 1484"/>
            <p:cNvSpPr>
              <a:spLocks/>
            </p:cNvSpPr>
            <p:nvPr/>
          </p:nvSpPr>
          <p:spPr bwMode="auto">
            <a:xfrm>
              <a:off x="3763" y="1853"/>
              <a:ext cx="37" cy="11"/>
            </a:xfrm>
            <a:custGeom>
              <a:avLst/>
              <a:gdLst/>
              <a:ahLst/>
              <a:cxnLst>
                <a:cxn ang="0">
                  <a:pos x="8" y="0"/>
                </a:cxn>
                <a:cxn ang="0">
                  <a:pos x="4" y="0"/>
                </a:cxn>
                <a:cxn ang="0">
                  <a:pos x="0" y="4"/>
                </a:cxn>
                <a:cxn ang="0">
                  <a:pos x="4" y="7"/>
                </a:cxn>
                <a:cxn ang="0">
                  <a:pos x="22" y="7"/>
                </a:cxn>
                <a:cxn ang="0">
                  <a:pos x="33" y="11"/>
                </a:cxn>
                <a:cxn ang="0">
                  <a:pos x="37" y="11"/>
                </a:cxn>
                <a:cxn ang="0">
                  <a:pos x="37" y="7"/>
                </a:cxn>
                <a:cxn ang="0">
                  <a:pos x="37" y="4"/>
                </a:cxn>
                <a:cxn ang="0">
                  <a:pos x="26" y="0"/>
                </a:cxn>
                <a:cxn ang="0">
                  <a:pos x="8" y="0"/>
                </a:cxn>
              </a:cxnLst>
              <a:rect l="0" t="0" r="r" b="b"/>
              <a:pathLst>
                <a:path w="37" h="11">
                  <a:moveTo>
                    <a:pt x="8" y="0"/>
                  </a:moveTo>
                  <a:lnTo>
                    <a:pt x="4" y="0"/>
                  </a:lnTo>
                  <a:lnTo>
                    <a:pt x="0" y="4"/>
                  </a:lnTo>
                  <a:lnTo>
                    <a:pt x="4" y="7"/>
                  </a:lnTo>
                  <a:lnTo>
                    <a:pt x="22" y="7"/>
                  </a:lnTo>
                  <a:lnTo>
                    <a:pt x="33" y="11"/>
                  </a:lnTo>
                  <a:lnTo>
                    <a:pt x="37" y="11"/>
                  </a:lnTo>
                  <a:lnTo>
                    <a:pt x="37" y="7"/>
                  </a:lnTo>
                  <a:lnTo>
                    <a:pt x="37" y="4"/>
                  </a:lnTo>
                  <a:lnTo>
                    <a:pt x="26"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3" name="Freeform 1485"/>
            <p:cNvSpPr>
              <a:spLocks/>
            </p:cNvSpPr>
            <p:nvPr/>
          </p:nvSpPr>
          <p:spPr bwMode="auto">
            <a:xfrm>
              <a:off x="3814" y="1857"/>
              <a:ext cx="36" cy="7"/>
            </a:xfrm>
            <a:custGeom>
              <a:avLst/>
              <a:gdLst/>
              <a:ahLst/>
              <a:cxnLst>
                <a:cxn ang="0">
                  <a:pos x="7" y="0"/>
                </a:cxn>
                <a:cxn ang="0">
                  <a:pos x="4" y="0"/>
                </a:cxn>
                <a:cxn ang="0">
                  <a:pos x="0" y="3"/>
                </a:cxn>
                <a:cxn ang="0">
                  <a:pos x="4" y="7"/>
                </a:cxn>
                <a:cxn ang="0">
                  <a:pos x="33" y="7"/>
                </a:cxn>
                <a:cxn ang="0">
                  <a:pos x="36" y="7"/>
                </a:cxn>
                <a:cxn ang="0">
                  <a:pos x="36" y="3"/>
                </a:cxn>
                <a:cxn ang="0">
                  <a:pos x="36" y="0"/>
                </a:cxn>
                <a:cxn ang="0">
                  <a:pos x="7" y="0"/>
                </a:cxn>
              </a:cxnLst>
              <a:rect l="0" t="0" r="r" b="b"/>
              <a:pathLst>
                <a:path w="36" h="7">
                  <a:moveTo>
                    <a:pt x="7" y="0"/>
                  </a:moveTo>
                  <a:lnTo>
                    <a:pt x="4" y="0"/>
                  </a:lnTo>
                  <a:lnTo>
                    <a:pt x="0" y="3"/>
                  </a:lnTo>
                  <a:lnTo>
                    <a:pt x="4" y="7"/>
                  </a:lnTo>
                  <a:lnTo>
                    <a:pt x="33"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4" name="Freeform 1486"/>
            <p:cNvSpPr>
              <a:spLocks/>
            </p:cNvSpPr>
            <p:nvPr/>
          </p:nvSpPr>
          <p:spPr bwMode="auto">
            <a:xfrm>
              <a:off x="3865" y="1857"/>
              <a:ext cx="36" cy="7"/>
            </a:xfrm>
            <a:custGeom>
              <a:avLst/>
              <a:gdLst/>
              <a:ahLst/>
              <a:cxnLst>
                <a:cxn ang="0">
                  <a:pos x="7" y="0"/>
                </a:cxn>
                <a:cxn ang="0">
                  <a:pos x="3" y="0"/>
                </a:cxn>
                <a:cxn ang="0">
                  <a:pos x="0" y="3"/>
                </a:cxn>
                <a:cxn ang="0">
                  <a:pos x="3" y="7"/>
                </a:cxn>
                <a:cxn ang="0">
                  <a:pos x="32" y="7"/>
                </a:cxn>
                <a:cxn ang="0">
                  <a:pos x="36" y="7"/>
                </a:cxn>
                <a:cxn ang="0">
                  <a:pos x="36" y="3"/>
                </a:cxn>
                <a:cxn ang="0">
                  <a:pos x="36" y="0"/>
                </a:cxn>
                <a:cxn ang="0">
                  <a:pos x="7" y="0"/>
                </a:cxn>
              </a:cxnLst>
              <a:rect l="0" t="0" r="r" b="b"/>
              <a:pathLst>
                <a:path w="36" h="7">
                  <a:moveTo>
                    <a:pt x="7" y="0"/>
                  </a:moveTo>
                  <a:lnTo>
                    <a:pt x="3" y="0"/>
                  </a:lnTo>
                  <a:lnTo>
                    <a:pt x="0" y="3"/>
                  </a:lnTo>
                  <a:lnTo>
                    <a:pt x="3" y="7"/>
                  </a:lnTo>
                  <a:lnTo>
                    <a:pt x="32"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5" name="Freeform 1487"/>
            <p:cNvSpPr>
              <a:spLocks/>
            </p:cNvSpPr>
            <p:nvPr/>
          </p:nvSpPr>
          <p:spPr bwMode="auto">
            <a:xfrm>
              <a:off x="3915" y="1860"/>
              <a:ext cx="37" cy="7"/>
            </a:xfrm>
            <a:custGeom>
              <a:avLst/>
              <a:gdLst/>
              <a:ahLst/>
              <a:cxnLst>
                <a:cxn ang="0">
                  <a:pos x="8" y="0"/>
                </a:cxn>
                <a:cxn ang="0">
                  <a:pos x="4" y="0"/>
                </a:cxn>
                <a:cxn ang="0">
                  <a:pos x="0" y="4"/>
                </a:cxn>
                <a:cxn ang="0">
                  <a:pos x="4" y="7"/>
                </a:cxn>
                <a:cxn ang="0">
                  <a:pos x="33" y="7"/>
                </a:cxn>
                <a:cxn ang="0">
                  <a:pos x="37" y="7"/>
                </a:cxn>
                <a:cxn ang="0">
                  <a:pos x="37" y="4"/>
                </a:cxn>
                <a:cxn ang="0">
                  <a:pos x="37" y="0"/>
                </a:cxn>
                <a:cxn ang="0">
                  <a:pos x="8" y="0"/>
                </a:cxn>
              </a:cxnLst>
              <a:rect l="0" t="0" r="r" b="b"/>
              <a:pathLst>
                <a:path w="37" h="7">
                  <a:moveTo>
                    <a:pt x="8" y="0"/>
                  </a:moveTo>
                  <a:lnTo>
                    <a:pt x="4" y="0"/>
                  </a:lnTo>
                  <a:lnTo>
                    <a:pt x="0" y="4"/>
                  </a:lnTo>
                  <a:lnTo>
                    <a:pt x="4" y="7"/>
                  </a:lnTo>
                  <a:lnTo>
                    <a:pt x="33" y="7"/>
                  </a:lnTo>
                  <a:lnTo>
                    <a:pt x="37" y="7"/>
                  </a:lnTo>
                  <a:lnTo>
                    <a:pt x="37" y="4"/>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6" name="Freeform 1488"/>
            <p:cNvSpPr>
              <a:spLocks/>
            </p:cNvSpPr>
            <p:nvPr/>
          </p:nvSpPr>
          <p:spPr bwMode="auto">
            <a:xfrm>
              <a:off x="3966" y="1860"/>
              <a:ext cx="36" cy="7"/>
            </a:xfrm>
            <a:custGeom>
              <a:avLst/>
              <a:gdLst/>
              <a:ahLst/>
              <a:cxnLst>
                <a:cxn ang="0">
                  <a:pos x="7" y="0"/>
                </a:cxn>
                <a:cxn ang="0">
                  <a:pos x="4" y="0"/>
                </a:cxn>
                <a:cxn ang="0">
                  <a:pos x="0" y="4"/>
                </a:cxn>
                <a:cxn ang="0">
                  <a:pos x="4" y="7"/>
                </a:cxn>
                <a:cxn ang="0">
                  <a:pos x="33" y="7"/>
                </a:cxn>
                <a:cxn ang="0">
                  <a:pos x="36" y="7"/>
                </a:cxn>
                <a:cxn ang="0">
                  <a:pos x="36" y="4"/>
                </a:cxn>
                <a:cxn ang="0">
                  <a:pos x="36" y="0"/>
                </a:cxn>
                <a:cxn ang="0">
                  <a:pos x="7" y="0"/>
                </a:cxn>
              </a:cxnLst>
              <a:rect l="0" t="0" r="r" b="b"/>
              <a:pathLst>
                <a:path w="36" h="7">
                  <a:moveTo>
                    <a:pt x="7" y="0"/>
                  </a:moveTo>
                  <a:lnTo>
                    <a:pt x="4" y="0"/>
                  </a:lnTo>
                  <a:lnTo>
                    <a:pt x="0" y="4"/>
                  </a:lnTo>
                  <a:lnTo>
                    <a:pt x="4" y="7"/>
                  </a:lnTo>
                  <a:lnTo>
                    <a:pt x="33"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7" name="Freeform 1489"/>
            <p:cNvSpPr>
              <a:spLocks/>
            </p:cNvSpPr>
            <p:nvPr/>
          </p:nvSpPr>
          <p:spPr bwMode="auto">
            <a:xfrm>
              <a:off x="4017" y="1857"/>
              <a:ext cx="36" cy="7"/>
            </a:xfrm>
            <a:custGeom>
              <a:avLst/>
              <a:gdLst/>
              <a:ahLst/>
              <a:cxnLst>
                <a:cxn ang="0">
                  <a:pos x="7" y="0"/>
                </a:cxn>
                <a:cxn ang="0">
                  <a:pos x="3" y="0"/>
                </a:cxn>
                <a:cxn ang="0">
                  <a:pos x="0" y="3"/>
                </a:cxn>
                <a:cxn ang="0">
                  <a:pos x="3" y="7"/>
                </a:cxn>
                <a:cxn ang="0">
                  <a:pos x="32" y="7"/>
                </a:cxn>
                <a:cxn ang="0">
                  <a:pos x="36" y="7"/>
                </a:cxn>
                <a:cxn ang="0">
                  <a:pos x="36" y="3"/>
                </a:cxn>
                <a:cxn ang="0">
                  <a:pos x="36" y="0"/>
                </a:cxn>
                <a:cxn ang="0">
                  <a:pos x="7" y="0"/>
                </a:cxn>
              </a:cxnLst>
              <a:rect l="0" t="0" r="r" b="b"/>
              <a:pathLst>
                <a:path w="36" h="7">
                  <a:moveTo>
                    <a:pt x="7" y="0"/>
                  </a:moveTo>
                  <a:lnTo>
                    <a:pt x="3" y="0"/>
                  </a:lnTo>
                  <a:lnTo>
                    <a:pt x="0" y="3"/>
                  </a:lnTo>
                  <a:lnTo>
                    <a:pt x="3" y="7"/>
                  </a:lnTo>
                  <a:lnTo>
                    <a:pt x="32"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8" name="Freeform 1490"/>
            <p:cNvSpPr>
              <a:spLocks/>
            </p:cNvSpPr>
            <p:nvPr/>
          </p:nvSpPr>
          <p:spPr bwMode="auto">
            <a:xfrm>
              <a:off x="4067" y="1857"/>
              <a:ext cx="37" cy="7"/>
            </a:xfrm>
            <a:custGeom>
              <a:avLst/>
              <a:gdLst/>
              <a:ahLst/>
              <a:cxnLst>
                <a:cxn ang="0">
                  <a:pos x="8" y="0"/>
                </a:cxn>
                <a:cxn ang="0">
                  <a:pos x="4" y="0"/>
                </a:cxn>
                <a:cxn ang="0">
                  <a:pos x="0" y="3"/>
                </a:cxn>
                <a:cxn ang="0">
                  <a:pos x="4" y="7"/>
                </a:cxn>
                <a:cxn ang="0">
                  <a:pos x="33" y="7"/>
                </a:cxn>
                <a:cxn ang="0">
                  <a:pos x="37" y="7"/>
                </a:cxn>
                <a:cxn ang="0">
                  <a:pos x="37" y="3"/>
                </a:cxn>
                <a:cxn ang="0">
                  <a:pos x="37" y="0"/>
                </a:cxn>
                <a:cxn ang="0">
                  <a:pos x="8" y="0"/>
                </a:cxn>
              </a:cxnLst>
              <a:rect l="0" t="0" r="r" b="b"/>
              <a:pathLst>
                <a:path w="37" h="7">
                  <a:moveTo>
                    <a:pt x="8" y="0"/>
                  </a:moveTo>
                  <a:lnTo>
                    <a:pt x="4" y="0"/>
                  </a:lnTo>
                  <a:lnTo>
                    <a:pt x="0" y="3"/>
                  </a:lnTo>
                  <a:lnTo>
                    <a:pt x="4" y="7"/>
                  </a:lnTo>
                  <a:lnTo>
                    <a:pt x="33" y="7"/>
                  </a:lnTo>
                  <a:lnTo>
                    <a:pt x="37" y="7"/>
                  </a:lnTo>
                  <a:lnTo>
                    <a:pt x="37" y="3"/>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19" name="Freeform 1491"/>
            <p:cNvSpPr>
              <a:spLocks/>
            </p:cNvSpPr>
            <p:nvPr/>
          </p:nvSpPr>
          <p:spPr bwMode="auto">
            <a:xfrm>
              <a:off x="4118" y="1853"/>
              <a:ext cx="36" cy="11"/>
            </a:xfrm>
            <a:custGeom>
              <a:avLst/>
              <a:gdLst/>
              <a:ahLst/>
              <a:cxnLst>
                <a:cxn ang="0">
                  <a:pos x="7" y="4"/>
                </a:cxn>
                <a:cxn ang="0">
                  <a:pos x="4" y="4"/>
                </a:cxn>
                <a:cxn ang="0">
                  <a:pos x="0" y="7"/>
                </a:cxn>
                <a:cxn ang="0">
                  <a:pos x="4" y="11"/>
                </a:cxn>
                <a:cxn ang="0">
                  <a:pos x="18" y="7"/>
                </a:cxn>
                <a:cxn ang="0">
                  <a:pos x="22" y="7"/>
                </a:cxn>
                <a:cxn ang="0">
                  <a:pos x="36" y="7"/>
                </a:cxn>
                <a:cxn ang="0">
                  <a:pos x="36" y="4"/>
                </a:cxn>
                <a:cxn ang="0">
                  <a:pos x="36" y="0"/>
                </a:cxn>
                <a:cxn ang="0">
                  <a:pos x="33" y="0"/>
                </a:cxn>
                <a:cxn ang="0">
                  <a:pos x="18" y="0"/>
                </a:cxn>
                <a:cxn ang="0">
                  <a:pos x="22" y="4"/>
                </a:cxn>
                <a:cxn ang="0">
                  <a:pos x="22" y="0"/>
                </a:cxn>
                <a:cxn ang="0">
                  <a:pos x="7" y="4"/>
                </a:cxn>
              </a:cxnLst>
              <a:rect l="0" t="0" r="r" b="b"/>
              <a:pathLst>
                <a:path w="36" h="11">
                  <a:moveTo>
                    <a:pt x="7" y="4"/>
                  </a:moveTo>
                  <a:lnTo>
                    <a:pt x="4" y="4"/>
                  </a:lnTo>
                  <a:lnTo>
                    <a:pt x="0" y="7"/>
                  </a:lnTo>
                  <a:lnTo>
                    <a:pt x="4" y="11"/>
                  </a:lnTo>
                  <a:lnTo>
                    <a:pt x="18" y="7"/>
                  </a:lnTo>
                  <a:lnTo>
                    <a:pt x="22" y="7"/>
                  </a:lnTo>
                  <a:lnTo>
                    <a:pt x="36" y="7"/>
                  </a:lnTo>
                  <a:lnTo>
                    <a:pt x="36" y="4"/>
                  </a:lnTo>
                  <a:lnTo>
                    <a:pt x="36" y="0"/>
                  </a:lnTo>
                  <a:lnTo>
                    <a:pt x="33" y="0"/>
                  </a:lnTo>
                  <a:lnTo>
                    <a:pt x="18" y="0"/>
                  </a:lnTo>
                  <a:lnTo>
                    <a:pt x="22" y="4"/>
                  </a:lnTo>
                  <a:lnTo>
                    <a:pt x="22" y="0"/>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0" name="Freeform 1492"/>
            <p:cNvSpPr>
              <a:spLocks/>
            </p:cNvSpPr>
            <p:nvPr/>
          </p:nvSpPr>
          <p:spPr bwMode="auto">
            <a:xfrm>
              <a:off x="4169" y="1849"/>
              <a:ext cx="36" cy="11"/>
            </a:xfrm>
            <a:custGeom>
              <a:avLst/>
              <a:gdLst/>
              <a:ahLst/>
              <a:cxnLst>
                <a:cxn ang="0">
                  <a:pos x="3" y="4"/>
                </a:cxn>
                <a:cxn ang="0">
                  <a:pos x="0" y="8"/>
                </a:cxn>
                <a:cxn ang="0">
                  <a:pos x="3" y="11"/>
                </a:cxn>
                <a:cxn ang="0">
                  <a:pos x="7" y="11"/>
                </a:cxn>
                <a:cxn ang="0">
                  <a:pos x="36" y="8"/>
                </a:cxn>
                <a:cxn ang="0">
                  <a:pos x="36" y="4"/>
                </a:cxn>
                <a:cxn ang="0">
                  <a:pos x="36" y="0"/>
                </a:cxn>
                <a:cxn ang="0">
                  <a:pos x="32" y="0"/>
                </a:cxn>
                <a:cxn ang="0">
                  <a:pos x="3" y="4"/>
                </a:cxn>
              </a:cxnLst>
              <a:rect l="0" t="0" r="r" b="b"/>
              <a:pathLst>
                <a:path w="36" h="11">
                  <a:moveTo>
                    <a:pt x="3" y="4"/>
                  </a:moveTo>
                  <a:lnTo>
                    <a:pt x="0" y="8"/>
                  </a:lnTo>
                  <a:lnTo>
                    <a:pt x="3" y="11"/>
                  </a:lnTo>
                  <a:lnTo>
                    <a:pt x="7" y="11"/>
                  </a:lnTo>
                  <a:lnTo>
                    <a:pt x="36" y="8"/>
                  </a:lnTo>
                  <a:lnTo>
                    <a:pt x="36" y="4"/>
                  </a:lnTo>
                  <a:lnTo>
                    <a:pt x="36" y="0"/>
                  </a:lnTo>
                  <a:lnTo>
                    <a:pt x="32" y="0"/>
                  </a:lnTo>
                  <a:lnTo>
                    <a:pt x="3"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1" name="Freeform 1493"/>
            <p:cNvSpPr>
              <a:spLocks/>
            </p:cNvSpPr>
            <p:nvPr/>
          </p:nvSpPr>
          <p:spPr bwMode="auto">
            <a:xfrm>
              <a:off x="4220" y="1846"/>
              <a:ext cx="36" cy="7"/>
            </a:xfrm>
            <a:custGeom>
              <a:avLst/>
              <a:gdLst/>
              <a:ahLst/>
              <a:cxnLst>
                <a:cxn ang="0">
                  <a:pos x="3" y="0"/>
                </a:cxn>
                <a:cxn ang="0">
                  <a:pos x="0" y="3"/>
                </a:cxn>
                <a:cxn ang="0">
                  <a:pos x="3" y="7"/>
                </a:cxn>
                <a:cxn ang="0">
                  <a:pos x="7" y="7"/>
                </a:cxn>
                <a:cxn ang="0">
                  <a:pos x="36" y="7"/>
                </a:cxn>
                <a:cxn ang="0">
                  <a:pos x="36" y="3"/>
                </a:cxn>
                <a:cxn ang="0">
                  <a:pos x="36" y="0"/>
                </a:cxn>
                <a:cxn ang="0">
                  <a:pos x="32" y="0"/>
                </a:cxn>
                <a:cxn ang="0">
                  <a:pos x="3" y="0"/>
                </a:cxn>
              </a:cxnLst>
              <a:rect l="0" t="0" r="r" b="b"/>
              <a:pathLst>
                <a:path w="36" h="7">
                  <a:moveTo>
                    <a:pt x="3" y="0"/>
                  </a:moveTo>
                  <a:lnTo>
                    <a:pt x="0" y="3"/>
                  </a:lnTo>
                  <a:lnTo>
                    <a:pt x="3" y="7"/>
                  </a:lnTo>
                  <a:lnTo>
                    <a:pt x="7" y="7"/>
                  </a:lnTo>
                  <a:lnTo>
                    <a:pt x="36" y="7"/>
                  </a:lnTo>
                  <a:lnTo>
                    <a:pt x="36" y="3"/>
                  </a:lnTo>
                  <a:lnTo>
                    <a:pt x="36" y="0"/>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2" name="Freeform 1494"/>
            <p:cNvSpPr>
              <a:spLocks/>
            </p:cNvSpPr>
            <p:nvPr/>
          </p:nvSpPr>
          <p:spPr bwMode="auto">
            <a:xfrm>
              <a:off x="4270" y="1838"/>
              <a:ext cx="36" cy="11"/>
            </a:xfrm>
            <a:custGeom>
              <a:avLst/>
              <a:gdLst/>
              <a:ahLst/>
              <a:cxnLst>
                <a:cxn ang="0">
                  <a:pos x="4" y="4"/>
                </a:cxn>
                <a:cxn ang="0">
                  <a:pos x="0" y="8"/>
                </a:cxn>
                <a:cxn ang="0">
                  <a:pos x="4" y="11"/>
                </a:cxn>
                <a:cxn ang="0">
                  <a:pos x="7" y="11"/>
                </a:cxn>
                <a:cxn ang="0">
                  <a:pos x="33" y="8"/>
                </a:cxn>
                <a:cxn ang="0">
                  <a:pos x="36" y="8"/>
                </a:cxn>
                <a:cxn ang="0">
                  <a:pos x="36" y="4"/>
                </a:cxn>
                <a:cxn ang="0">
                  <a:pos x="36" y="0"/>
                </a:cxn>
                <a:cxn ang="0">
                  <a:pos x="33" y="0"/>
                </a:cxn>
                <a:cxn ang="0">
                  <a:pos x="29" y="0"/>
                </a:cxn>
                <a:cxn ang="0">
                  <a:pos x="4" y="4"/>
                </a:cxn>
              </a:cxnLst>
              <a:rect l="0" t="0" r="r" b="b"/>
              <a:pathLst>
                <a:path w="36" h="11">
                  <a:moveTo>
                    <a:pt x="4" y="4"/>
                  </a:moveTo>
                  <a:lnTo>
                    <a:pt x="0" y="8"/>
                  </a:lnTo>
                  <a:lnTo>
                    <a:pt x="4" y="11"/>
                  </a:lnTo>
                  <a:lnTo>
                    <a:pt x="7" y="11"/>
                  </a:lnTo>
                  <a:lnTo>
                    <a:pt x="33" y="8"/>
                  </a:lnTo>
                  <a:lnTo>
                    <a:pt x="36" y="8"/>
                  </a:lnTo>
                  <a:lnTo>
                    <a:pt x="36" y="4"/>
                  </a:lnTo>
                  <a:lnTo>
                    <a:pt x="36" y="0"/>
                  </a:lnTo>
                  <a:lnTo>
                    <a:pt x="33" y="0"/>
                  </a:lnTo>
                  <a:lnTo>
                    <a:pt x="29"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3" name="Freeform 1495"/>
            <p:cNvSpPr>
              <a:spLocks/>
            </p:cNvSpPr>
            <p:nvPr/>
          </p:nvSpPr>
          <p:spPr bwMode="auto">
            <a:xfrm>
              <a:off x="4321" y="1831"/>
              <a:ext cx="36" cy="11"/>
            </a:xfrm>
            <a:custGeom>
              <a:avLst/>
              <a:gdLst/>
              <a:ahLst/>
              <a:cxnLst>
                <a:cxn ang="0">
                  <a:pos x="4" y="4"/>
                </a:cxn>
                <a:cxn ang="0">
                  <a:pos x="0" y="7"/>
                </a:cxn>
                <a:cxn ang="0">
                  <a:pos x="4" y="11"/>
                </a:cxn>
                <a:cxn ang="0">
                  <a:pos x="7" y="11"/>
                </a:cxn>
                <a:cxn ang="0">
                  <a:pos x="33" y="7"/>
                </a:cxn>
                <a:cxn ang="0">
                  <a:pos x="36" y="4"/>
                </a:cxn>
                <a:cxn ang="0">
                  <a:pos x="33" y="0"/>
                </a:cxn>
                <a:cxn ang="0">
                  <a:pos x="29" y="0"/>
                </a:cxn>
                <a:cxn ang="0">
                  <a:pos x="4" y="4"/>
                </a:cxn>
              </a:cxnLst>
              <a:rect l="0" t="0" r="r" b="b"/>
              <a:pathLst>
                <a:path w="36" h="11">
                  <a:moveTo>
                    <a:pt x="4" y="4"/>
                  </a:moveTo>
                  <a:lnTo>
                    <a:pt x="0" y="7"/>
                  </a:lnTo>
                  <a:lnTo>
                    <a:pt x="4" y="11"/>
                  </a:lnTo>
                  <a:lnTo>
                    <a:pt x="7" y="11"/>
                  </a:lnTo>
                  <a:lnTo>
                    <a:pt x="33" y="7"/>
                  </a:lnTo>
                  <a:lnTo>
                    <a:pt x="36" y="4"/>
                  </a:lnTo>
                  <a:lnTo>
                    <a:pt x="33" y="0"/>
                  </a:lnTo>
                  <a:lnTo>
                    <a:pt x="29"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4" name="Freeform 1496"/>
            <p:cNvSpPr>
              <a:spLocks/>
            </p:cNvSpPr>
            <p:nvPr/>
          </p:nvSpPr>
          <p:spPr bwMode="auto">
            <a:xfrm>
              <a:off x="4372" y="1824"/>
              <a:ext cx="36" cy="11"/>
            </a:xfrm>
            <a:custGeom>
              <a:avLst/>
              <a:gdLst/>
              <a:ahLst/>
              <a:cxnLst>
                <a:cxn ang="0">
                  <a:pos x="0" y="4"/>
                </a:cxn>
                <a:cxn ang="0">
                  <a:pos x="0" y="7"/>
                </a:cxn>
                <a:cxn ang="0">
                  <a:pos x="0" y="11"/>
                </a:cxn>
                <a:cxn ang="0">
                  <a:pos x="3" y="11"/>
                </a:cxn>
                <a:cxn ang="0">
                  <a:pos x="7" y="11"/>
                </a:cxn>
                <a:cxn ang="0">
                  <a:pos x="32" y="7"/>
                </a:cxn>
                <a:cxn ang="0">
                  <a:pos x="36" y="4"/>
                </a:cxn>
                <a:cxn ang="0">
                  <a:pos x="32" y="0"/>
                </a:cxn>
                <a:cxn ang="0">
                  <a:pos x="29" y="0"/>
                </a:cxn>
                <a:cxn ang="0">
                  <a:pos x="3" y="4"/>
                </a:cxn>
                <a:cxn ang="0">
                  <a:pos x="0" y="4"/>
                </a:cxn>
              </a:cxnLst>
              <a:rect l="0" t="0" r="r" b="b"/>
              <a:pathLst>
                <a:path w="36" h="11">
                  <a:moveTo>
                    <a:pt x="0" y="4"/>
                  </a:moveTo>
                  <a:lnTo>
                    <a:pt x="0" y="7"/>
                  </a:lnTo>
                  <a:lnTo>
                    <a:pt x="0" y="11"/>
                  </a:lnTo>
                  <a:lnTo>
                    <a:pt x="3" y="11"/>
                  </a:lnTo>
                  <a:lnTo>
                    <a:pt x="7" y="11"/>
                  </a:lnTo>
                  <a:lnTo>
                    <a:pt x="32" y="7"/>
                  </a:lnTo>
                  <a:lnTo>
                    <a:pt x="36" y="4"/>
                  </a:lnTo>
                  <a:lnTo>
                    <a:pt x="32" y="0"/>
                  </a:lnTo>
                  <a:lnTo>
                    <a:pt x="29" y="0"/>
                  </a:lnTo>
                  <a:lnTo>
                    <a:pt x="3" y="4"/>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5" name="Freeform 1497"/>
            <p:cNvSpPr>
              <a:spLocks/>
            </p:cNvSpPr>
            <p:nvPr/>
          </p:nvSpPr>
          <p:spPr bwMode="auto">
            <a:xfrm>
              <a:off x="4422" y="1813"/>
              <a:ext cx="33" cy="11"/>
            </a:xfrm>
            <a:custGeom>
              <a:avLst/>
              <a:gdLst/>
              <a:ahLst/>
              <a:cxnLst>
                <a:cxn ang="0">
                  <a:pos x="0" y="4"/>
                </a:cxn>
                <a:cxn ang="0">
                  <a:pos x="0" y="7"/>
                </a:cxn>
                <a:cxn ang="0">
                  <a:pos x="0" y="11"/>
                </a:cxn>
                <a:cxn ang="0">
                  <a:pos x="4" y="11"/>
                </a:cxn>
                <a:cxn ang="0">
                  <a:pos x="29" y="7"/>
                </a:cxn>
                <a:cxn ang="0">
                  <a:pos x="33" y="7"/>
                </a:cxn>
                <a:cxn ang="0">
                  <a:pos x="33" y="4"/>
                </a:cxn>
                <a:cxn ang="0">
                  <a:pos x="33" y="0"/>
                </a:cxn>
                <a:cxn ang="0">
                  <a:pos x="29" y="0"/>
                </a:cxn>
                <a:cxn ang="0">
                  <a:pos x="26" y="0"/>
                </a:cxn>
                <a:cxn ang="0">
                  <a:pos x="0" y="4"/>
                </a:cxn>
              </a:cxnLst>
              <a:rect l="0" t="0" r="r" b="b"/>
              <a:pathLst>
                <a:path w="33" h="11">
                  <a:moveTo>
                    <a:pt x="0" y="4"/>
                  </a:moveTo>
                  <a:lnTo>
                    <a:pt x="0" y="7"/>
                  </a:lnTo>
                  <a:lnTo>
                    <a:pt x="0" y="11"/>
                  </a:lnTo>
                  <a:lnTo>
                    <a:pt x="4" y="11"/>
                  </a:lnTo>
                  <a:lnTo>
                    <a:pt x="29" y="7"/>
                  </a:lnTo>
                  <a:lnTo>
                    <a:pt x="33" y="7"/>
                  </a:lnTo>
                  <a:lnTo>
                    <a:pt x="33" y="4"/>
                  </a:lnTo>
                  <a:lnTo>
                    <a:pt x="33" y="0"/>
                  </a:lnTo>
                  <a:lnTo>
                    <a:pt x="29" y="0"/>
                  </a:lnTo>
                  <a:lnTo>
                    <a:pt x="26" y="0"/>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6" name="Freeform 1498"/>
            <p:cNvSpPr>
              <a:spLocks/>
            </p:cNvSpPr>
            <p:nvPr/>
          </p:nvSpPr>
          <p:spPr bwMode="auto">
            <a:xfrm>
              <a:off x="4469" y="1802"/>
              <a:ext cx="37" cy="11"/>
            </a:xfrm>
            <a:custGeom>
              <a:avLst/>
              <a:gdLst/>
              <a:ahLst/>
              <a:cxnLst>
                <a:cxn ang="0">
                  <a:pos x="4" y="4"/>
                </a:cxn>
                <a:cxn ang="0">
                  <a:pos x="0" y="7"/>
                </a:cxn>
                <a:cxn ang="0">
                  <a:pos x="4" y="11"/>
                </a:cxn>
                <a:cxn ang="0">
                  <a:pos x="8" y="11"/>
                </a:cxn>
                <a:cxn ang="0">
                  <a:pos x="37" y="7"/>
                </a:cxn>
                <a:cxn ang="0">
                  <a:pos x="37" y="4"/>
                </a:cxn>
                <a:cxn ang="0">
                  <a:pos x="37" y="0"/>
                </a:cxn>
                <a:cxn ang="0">
                  <a:pos x="33" y="0"/>
                </a:cxn>
                <a:cxn ang="0">
                  <a:pos x="4" y="4"/>
                </a:cxn>
              </a:cxnLst>
              <a:rect l="0" t="0" r="r" b="b"/>
              <a:pathLst>
                <a:path w="37" h="11">
                  <a:moveTo>
                    <a:pt x="4" y="4"/>
                  </a:moveTo>
                  <a:lnTo>
                    <a:pt x="0" y="7"/>
                  </a:lnTo>
                  <a:lnTo>
                    <a:pt x="4" y="11"/>
                  </a:lnTo>
                  <a:lnTo>
                    <a:pt x="8" y="11"/>
                  </a:lnTo>
                  <a:lnTo>
                    <a:pt x="37" y="7"/>
                  </a:lnTo>
                  <a:lnTo>
                    <a:pt x="37" y="4"/>
                  </a:lnTo>
                  <a:lnTo>
                    <a:pt x="37" y="0"/>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7" name="Freeform 1499"/>
            <p:cNvSpPr>
              <a:spLocks/>
            </p:cNvSpPr>
            <p:nvPr/>
          </p:nvSpPr>
          <p:spPr bwMode="auto">
            <a:xfrm>
              <a:off x="4520" y="1788"/>
              <a:ext cx="36" cy="14"/>
            </a:xfrm>
            <a:custGeom>
              <a:avLst/>
              <a:gdLst/>
              <a:ahLst/>
              <a:cxnLst>
                <a:cxn ang="0">
                  <a:pos x="0" y="7"/>
                </a:cxn>
                <a:cxn ang="0">
                  <a:pos x="0" y="11"/>
                </a:cxn>
                <a:cxn ang="0">
                  <a:pos x="0" y="14"/>
                </a:cxn>
                <a:cxn ang="0">
                  <a:pos x="4" y="14"/>
                </a:cxn>
                <a:cxn ang="0">
                  <a:pos x="33" y="7"/>
                </a:cxn>
                <a:cxn ang="0">
                  <a:pos x="36" y="3"/>
                </a:cxn>
                <a:cxn ang="0">
                  <a:pos x="33" y="0"/>
                </a:cxn>
                <a:cxn ang="0">
                  <a:pos x="29" y="0"/>
                </a:cxn>
                <a:cxn ang="0">
                  <a:pos x="0" y="7"/>
                </a:cxn>
              </a:cxnLst>
              <a:rect l="0" t="0" r="r" b="b"/>
              <a:pathLst>
                <a:path w="36" h="14">
                  <a:moveTo>
                    <a:pt x="0" y="7"/>
                  </a:moveTo>
                  <a:lnTo>
                    <a:pt x="0" y="11"/>
                  </a:lnTo>
                  <a:lnTo>
                    <a:pt x="0" y="14"/>
                  </a:lnTo>
                  <a:lnTo>
                    <a:pt x="4" y="14"/>
                  </a:lnTo>
                  <a:lnTo>
                    <a:pt x="33" y="7"/>
                  </a:lnTo>
                  <a:lnTo>
                    <a:pt x="36" y="3"/>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8" name="Freeform 1500"/>
            <p:cNvSpPr>
              <a:spLocks/>
            </p:cNvSpPr>
            <p:nvPr/>
          </p:nvSpPr>
          <p:spPr bwMode="auto">
            <a:xfrm>
              <a:off x="4567" y="1773"/>
              <a:ext cx="36" cy="15"/>
            </a:xfrm>
            <a:custGeom>
              <a:avLst/>
              <a:gdLst/>
              <a:ahLst/>
              <a:cxnLst>
                <a:cxn ang="0">
                  <a:pos x="4" y="7"/>
                </a:cxn>
                <a:cxn ang="0">
                  <a:pos x="0" y="11"/>
                </a:cxn>
                <a:cxn ang="0">
                  <a:pos x="4" y="15"/>
                </a:cxn>
                <a:cxn ang="0">
                  <a:pos x="7" y="15"/>
                </a:cxn>
                <a:cxn ang="0">
                  <a:pos x="11" y="15"/>
                </a:cxn>
                <a:cxn ang="0">
                  <a:pos x="33" y="7"/>
                </a:cxn>
                <a:cxn ang="0">
                  <a:pos x="36" y="4"/>
                </a:cxn>
                <a:cxn ang="0">
                  <a:pos x="33" y="0"/>
                </a:cxn>
                <a:cxn ang="0">
                  <a:pos x="29" y="0"/>
                </a:cxn>
                <a:cxn ang="0">
                  <a:pos x="7" y="7"/>
                </a:cxn>
                <a:cxn ang="0">
                  <a:pos x="4" y="7"/>
                </a:cxn>
              </a:cxnLst>
              <a:rect l="0" t="0" r="r" b="b"/>
              <a:pathLst>
                <a:path w="36" h="15">
                  <a:moveTo>
                    <a:pt x="4" y="7"/>
                  </a:moveTo>
                  <a:lnTo>
                    <a:pt x="0" y="11"/>
                  </a:lnTo>
                  <a:lnTo>
                    <a:pt x="4" y="15"/>
                  </a:lnTo>
                  <a:lnTo>
                    <a:pt x="7" y="15"/>
                  </a:lnTo>
                  <a:lnTo>
                    <a:pt x="11" y="15"/>
                  </a:lnTo>
                  <a:lnTo>
                    <a:pt x="33" y="7"/>
                  </a:lnTo>
                  <a:lnTo>
                    <a:pt x="36" y="4"/>
                  </a:lnTo>
                  <a:lnTo>
                    <a:pt x="33" y="0"/>
                  </a:lnTo>
                  <a:lnTo>
                    <a:pt x="29" y="0"/>
                  </a:lnTo>
                  <a:lnTo>
                    <a:pt x="7" y="7"/>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29" name="Freeform 1501"/>
            <p:cNvSpPr>
              <a:spLocks/>
            </p:cNvSpPr>
            <p:nvPr/>
          </p:nvSpPr>
          <p:spPr bwMode="auto">
            <a:xfrm>
              <a:off x="4618" y="1755"/>
              <a:ext cx="32" cy="18"/>
            </a:xfrm>
            <a:custGeom>
              <a:avLst/>
              <a:gdLst/>
              <a:ahLst/>
              <a:cxnLst>
                <a:cxn ang="0">
                  <a:pos x="0" y="11"/>
                </a:cxn>
                <a:cxn ang="0">
                  <a:pos x="0" y="15"/>
                </a:cxn>
                <a:cxn ang="0">
                  <a:pos x="0" y="18"/>
                </a:cxn>
                <a:cxn ang="0">
                  <a:pos x="3" y="18"/>
                </a:cxn>
                <a:cxn ang="0">
                  <a:pos x="18" y="15"/>
                </a:cxn>
                <a:cxn ang="0">
                  <a:pos x="32" y="7"/>
                </a:cxn>
                <a:cxn ang="0">
                  <a:pos x="32" y="4"/>
                </a:cxn>
                <a:cxn ang="0">
                  <a:pos x="32" y="0"/>
                </a:cxn>
                <a:cxn ang="0">
                  <a:pos x="29" y="0"/>
                </a:cxn>
                <a:cxn ang="0">
                  <a:pos x="14" y="7"/>
                </a:cxn>
                <a:cxn ang="0">
                  <a:pos x="0" y="11"/>
                </a:cxn>
              </a:cxnLst>
              <a:rect l="0" t="0" r="r" b="b"/>
              <a:pathLst>
                <a:path w="32" h="18">
                  <a:moveTo>
                    <a:pt x="0" y="11"/>
                  </a:moveTo>
                  <a:lnTo>
                    <a:pt x="0" y="15"/>
                  </a:lnTo>
                  <a:lnTo>
                    <a:pt x="0" y="18"/>
                  </a:lnTo>
                  <a:lnTo>
                    <a:pt x="3" y="18"/>
                  </a:lnTo>
                  <a:lnTo>
                    <a:pt x="18" y="15"/>
                  </a:lnTo>
                  <a:lnTo>
                    <a:pt x="32" y="7"/>
                  </a:lnTo>
                  <a:lnTo>
                    <a:pt x="32" y="4"/>
                  </a:lnTo>
                  <a:lnTo>
                    <a:pt x="32" y="0"/>
                  </a:lnTo>
                  <a:lnTo>
                    <a:pt x="29" y="0"/>
                  </a:lnTo>
                  <a:lnTo>
                    <a:pt x="14" y="7"/>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0" name="Freeform 1502"/>
            <p:cNvSpPr>
              <a:spLocks/>
            </p:cNvSpPr>
            <p:nvPr/>
          </p:nvSpPr>
          <p:spPr bwMode="auto">
            <a:xfrm>
              <a:off x="4665" y="1733"/>
              <a:ext cx="32" cy="22"/>
            </a:xfrm>
            <a:custGeom>
              <a:avLst/>
              <a:gdLst/>
              <a:ahLst/>
              <a:cxnLst>
                <a:cxn ang="0">
                  <a:pos x="0" y="15"/>
                </a:cxn>
                <a:cxn ang="0">
                  <a:pos x="0" y="19"/>
                </a:cxn>
                <a:cxn ang="0">
                  <a:pos x="0" y="22"/>
                </a:cxn>
                <a:cxn ang="0">
                  <a:pos x="4" y="22"/>
                </a:cxn>
                <a:cxn ang="0">
                  <a:pos x="22" y="15"/>
                </a:cxn>
                <a:cxn ang="0">
                  <a:pos x="29" y="8"/>
                </a:cxn>
                <a:cxn ang="0">
                  <a:pos x="32" y="4"/>
                </a:cxn>
                <a:cxn ang="0">
                  <a:pos x="29" y="0"/>
                </a:cxn>
                <a:cxn ang="0">
                  <a:pos x="25" y="0"/>
                </a:cxn>
                <a:cxn ang="0">
                  <a:pos x="18" y="8"/>
                </a:cxn>
                <a:cxn ang="0">
                  <a:pos x="0" y="15"/>
                </a:cxn>
              </a:cxnLst>
              <a:rect l="0" t="0" r="r" b="b"/>
              <a:pathLst>
                <a:path w="32" h="22">
                  <a:moveTo>
                    <a:pt x="0" y="15"/>
                  </a:moveTo>
                  <a:lnTo>
                    <a:pt x="0" y="19"/>
                  </a:lnTo>
                  <a:lnTo>
                    <a:pt x="0" y="22"/>
                  </a:lnTo>
                  <a:lnTo>
                    <a:pt x="4" y="22"/>
                  </a:lnTo>
                  <a:lnTo>
                    <a:pt x="22" y="15"/>
                  </a:lnTo>
                  <a:lnTo>
                    <a:pt x="29" y="8"/>
                  </a:lnTo>
                  <a:lnTo>
                    <a:pt x="32" y="4"/>
                  </a:lnTo>
                  <a:lnTo>
                    <a:pt x="29" y="0"/>
                  </a:lnTo>
                  <a:lnTo>
                    <a:pt x="25" y="0"/>
                  </a:lnTo>
                  <a:lnTo>
                    <a:pt x="18" y="8"/>
                  </a:lnTo>
                  <a:lnTo>
                    <a:pt x="0"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1" name="Freeform 1503"/>
            <p:cNvSpPr>
              <a:spLocks/>
            </p:cNvSpPr>
            <p:nvPr/>
          </p:nvSpPr>
          <p:spPr bwMode="auto">
            <a:xfrm>
              <a:off x="4708" y="1712"/>
              <a:ext cx="33" cy="21"/>
            </a:xfrm>
            <a:custGeom>
              <a:avLst/>
              <a:gdLst/>
              <a:ahLst/>
              <a:cxnLst>
                <a:cxn ang="0">
                  <a:pos x="4" y="14"/>
                </a:cxn>
                <a:cxn ang="0">
                  <a:pos x="0" y="18"/>
                </a:cxn>
                <a:cxn ang="0">
                  <a:pos x="4" y="21"/>
                </a:cxn>
                <a:cxn ang="0">
                  <a:pos x="8" y="21"/>
                </a:cxn>
                <a:cxn ang="0">
                  <a:pos x="22" y="14"/>
                </a:cxn>
                <a:cxn ang="0">
                  <a:pos x="33" y="7"/>
                </a:cxn>
                <a:cxn ang="0">
                  <a:pos x="33" y="3"/>
                </a:cxn>
                <a:cxn ang="0">
                  <a:pos x="33" y="0"/>
                </a:cxn>
                <a:cxn ang="0">
                  <a:pos x="29" y="0"/>
                </a:cxn>
                <a:cxn ang="0">
                  <a:pos x="18" y="7"/>
                </a:cxn>
                <a:cxn ang="0">
                  <a:pos x="4" y="14"/>
                </a:cxn>
              </a:cxnLst>
              <a:rect l="0" t="0" r="r" b="b"/>
              <a:pathLst>
                <a:path w="33" h="21">
                  <a:moveTo>
                    <a:pt x="4" y="14"/>
                  </a:moveTo>
                  <a:lnTo>
                    <a:pt x="0" y="18"/>
                  </a:lnTo>
                  <a:lnTo>
                    <a:pt x="4" y="21"/>
                  </a:lnTo>
                  <a:lnTo>
                    <a:pt x="8" y="21"/>
                  </a:lnTo>
                  <a:lnTo>
                    <a:pt x="22" y="14"/>
                  </a:lnTo>
                  <a:lnTo>
                    <a:pt x="33" y="7"/>
                  </a:lnTo>
                  <a:lnTo>
                    <a:pt x="33" y="3"/>
                  </a:lnTo>
                  <a:lnTo>
                    <a:pt x="33" y="0"/>
                  </a:lnTo>
                  <a:lnTo>
                    <a:pt x="29" y="0"/>
                  </a:lnTo>
                  <a:lnTo>
                    <a:pt x="18" y="7"/>
                  </a:lnTo>
                  <a:lnTo>
                    <a:pt x="4"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2" name="Freeform 1504"/>
            <p:cNvSpPr>
              <a:spLocks/>
            </p:cNvSpPr>
            <p:nvPr/>
          </p:nvSpPr>
          <p:spPr bwMode="auto">
            <a:xfrm>
              <a:off x="4752" y="1679"/>
              <a:ext cx="29" cy="25"/>
            </a:xfrm>
            <a:custGeom>
              <a:avLst/>
              <a:gdLst/>
              <a:ahLst/>
              <a:cxnLst>
                <a:cxn ang="0">
                  <a:pos x="3" y="18"/>
                </a:cxn>
                <a:cxn ang="0">
                  <a:pos x="0" y="22"/>
                </a:cxn>
                <a:cxn ang="0">
                  <a:pos x="3" y="25"/>
                </a:cxn>
                <a:cxn ang="0">
                  <a:pos x="7" y="25"/>
                </a:cxn>
                <a:cxn ang="0">
                  <a:pos x="14" y="22"/>
                </a:cxn>
                <a:cxn ang="0">
                  <a:pos x="29" y="7"/>
                </a:cxn>
                <a:cxn ang="0">
                  <a:pos x="29" y="4"/>
                </a:cxn>
                <a:cxn ang="0">
                  <a:pos x="29" y="0"/>
                </a:cxn>
                <a:cxn ang="0">
                  <a:pos x="25" y="0"/>
                </a:cxn>
                <a:cxn ang="0">
                  <a:pos x="11" y="15"/>
                </a:cxn>
                <a:cxn ang="0">
                  <a:pos x="3" y="18"/>
                </a:cxn>
              </a:cxnLst>
              <a:rect l="0" t="0" r="r" b="b"/>
              <a:pathLst>
                <a:path w="29" h="25">
                  <a:moveTo>
                    <a:pt x="3" y="18"/>
                  </a:moveTo>
                  <a:lnTo>
                    <a:pt x="0" y="22"/>
                  </a:lnTo>
                  <a:lnTo>
                    <a:pt x="3" y="25"/>
                  </a:lnTo>
                  <a:lnTo>
                    <a:pt x="7" y="25"/>
                  </a:lnTo>
                  <a:lnTo>
                    <a:pt x="14" y="22"/>
                  </a:lnTo>
                  <a:lnTo>
                    <a:pt x="29" y="7"/>
                  </a:lnTo>
                  <a:lnTo>
                    <a:pt x="29" y="4"/>
                  </a:lnTo>
                  <a:lnTo>
                    <a:pt x="29" y="0"/>
                  </a:lnTo>
                  <a:lnTo>
                    <a:pt x="25" y="0"/>
                  </a:lnTo>
                  <a:lnTo>
                    <a:pt x="11" y="15"/>
                  </a:lnTo>
                  <a:lnTo>
                    <a:pt x="3"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3" name="Freeform 1505"/>
            <p:cNvSpPr>
              <a:spLocks/>
            </p:cNvSpPr>
            <p:nvPr/>
          </p:nvSpPr>
          <p:spPr bwMode="auto">
            <a:xfrm>
              <a:off x="4792" y="1643"/>
              <a:ext cx="25" cy="29"/>
            </a:xfrm>
            <a:custGeom>
              <a:avLst/>
              <a:gdLst/>
              <a:ahLst/>
              <a:cxnLst>
                <a:cxn ang="0">
                  <a:pos x="0" y="22"/>
                </a:cxn>
                <a:cxn ang="0">
                  <a:pos x="0" y="25"/>
                </a:cxn>
                <a:cxn ang="0">
                  <a:pos x="0" y="29"/>
                </a:cxn>
                <a:cxn ang="0">
                  <a:pos x="3" y="29"/>
                </a:cxn>
                <a:cxn ang="0">
                  <a:pos x="21" y="7"/>
                </a:cxn>
                <a:cxn ang="0">
                  <a:pos x="25" y="4"/>
                </a:cxn>
                <a:cxn ang="0">
                  <a:pos x="21" y="0"/>
                </a:cxn>
                <a:cxn ang="0">
                  <a:pos x="18" y="0"/>
                </a:cxn>
                <a:cxn ang="0">
                  <a:pos x="0" y="22"/>
                </a:cxn>
              </a:cxnLst>
              <a:rect l="0" t="0" r="r" b="b"/>
              <a:pathLst>
                <a:path w="25" h="29">
                  <a:moveTo>
                    <a:pt x="0" y="22"/>
                  </a:moveTo>
                  <a:lnTo>
                    <a:pt x="0" y="25"/>
                  </a:lnTo>
                  <a:lnTo>
                    <a:pt x="0" y="29"/>
                  </a:lnTo>
                  <a:lnTo>
                    <a:pt x="3" y="29"/>
                  </a:lnTo>
                  <a:lnTo>
                    <a:pt x="21" y="7"/>
                  </a:lnTo>
                  <a:lnTo>
                    <a:pt x="25" y="4"/>
                  </a:lnTo>
                  <a:lnTo>
                    <a:pt x="21" y="0"/>
                  </a:lnTo>
                  <a:lnTo>
                    <a:pt x="18" y="0"/>
                  </a:lnTo>
                  <a:lnTo>
                    <a:pt x="0"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4" name="Freeform 1506"/>
            <p:cNvSpPr>
              <a:spLocks/>
            </p:cNvSpPr>
            <p:nvPr/>
          </p:nvSpPr>
          <p:spPr bwMode="auto">
            <a:xfrm>
              <a:off x="4821" y="1596"/>
              <a:ext cx="14" cy="36"/>
            </a:xfrm>
            <a:custGeom>
              <a:avLst/>
              <a:gdLst/>
              <a:ahLst/>
              <a:cxnLst>
                <a:cxn ang="0">
                  <a:pos x="0" y="32"/>
                </a:cxn>
                <a:cxn ang="0">
                  <a:pos x="0" y="36"/>
                </a:cxn>
                <a:cxn ang="0">
                  <a:pos x="3" y="36"/>
                </a:cxn>
                <a:cxn ang="0">
                  <a:pos x="7" y="32"/>
                </a:cxn>
                <a:cxn ang="0">
                  <a:pos x="10" y="25"/>
                </a:cxn>
                <a:cxn ang="0">
                  <a:pos x="14" y="3"/>
                </a:cxn>
                <a:cxn ang="0">
                  <a:pos x="10" y="0"/>
                </a:cxn>
                <a:cxn ang="0">
                  <a:pos x="7" y="0"/>
                </a:cxn>
                <a:cxn ang="0">
                  <a:pos x="7" y="3"/>
                </a:cxn>
                <a:cxn ang="0">
                  <a:pos x="3" y="25"/>
                </a:cxn>
                <a:cxn ang="0">
                  <a:pos x="0" y="32"/>
                </a:cxn>
              </a:cxnLst>
              <a:rect l="0" t="0" r="r" b="b"/>
              <a:pathLst>
                <a:path w="14" h="36">
                  <a:moveTo>
                    <a:pt x="0" y="32"/>
                  </a:moveTo>
                  <a:lnTo>
                    <a:pt x="0" y="36"/>
                  </a:lnTo>
                  <a:lnTo>
                    <a:pt x="3" y="36"/>
                  </a:lnTo>
                  <a:lnTo>
                    <a:pt x="7" y="32"/>
                  </a:lnTo>
                  <a:lnTo>
                    <a:pt x="10" y="25"/>
                  </a:lnTo>
                  <a:lnTo>
                    <a:pt x="14" y="3"/>
                  </a:lnTo>
                  <a:lnTo>
                    <a:pt x="10" y="0"/>
                  </a:lnTo>
                  <a:lnTo>
                    <a:pt x="7" y="0"/>
                  </a:lnTo>
                  <a:lnTo>
                    <a:pt x="7" y="3"/>
                  </a:lnTo>
                  <a:lnTo>
                    <a:pt x="3" y="25"/>
                  </a:lnTo>
                  <a:lnTo>
                    <a:pt x="0" y="3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5" name="Freeform 1507"/>
            <p:cNvSpPr>
              <a:spLocks/>
            </p:cNvSpPr>
            <p:nvPr/>
          </p:nvSpPr>
          <p:spPr bwMode="auto">
            <a:xfrm>
              <a:off x="4817" y="1549"/>
              <a:ext cx="14" cy="32"/>
            </a:xfrm>
            <a:custGeom>
              <a:avLst/>
              <a:gdLst/>
              <a:ahLst/>
              <a:cxnLst>
                <a:cxn ang="0">
                  <a:pos x="7" y="29"/>
                </a:cxn>
                <a:cxn ang="0">
                  <a:pos x="11" y="32"/>
                </a:cxn>
                <a:cxn ang="0">
                  <a:pos x="14" y="32"/>
                </a:cxn>
                <a:cxn ang="0">
                  <a:pos x="14" y="29"/>
                </a:cxn>
                <a:cxn ang="0">
                  <a:pos x="14" y="14"/>
                </a:cxn>
                <a:cxn ang="0">
                  <a:pos x="7" y="3"/>
                </a:cxn>
                <a:cxn ang="0">
                  <a:pos x="7" y="0"/>
                </a:cxn>
                <a:cxn ang="0">
                  <a:pos x="4" y="0"/>
                </a:cxn>
                <a:cxn ang="0">
                  <a:pos x="0" y="3"/>
                </a:cxn>
                <a:cxn ang="0">
                  <a:pos x="7" y="14"/>
                </a:cxn>
                <a:cxn ang="0">
                  <a:pos x="7" y="29"/>
                </a:cxn>
              </a:cxnLst>
              <a:rect l="0" t="0" r="r" b="b"/>
              <a:pathLst>
                <a:path w="14" h="32">
                  <a:moveTo>
                    <a:pt x="7" y="29"/>
                  </a:moveTo>
                  <a:lnTo>
                    <a:pt x="11" y="32"/>
                  </a:lnTo>
                  <a:lnTo>
                    <a:pt x="14" y="32"/>
                  </a:lnTo>
                  <a:lnTo>
                    <a:pt x="14" y="29"/>
                  </a:lnTo>
                  <a:lnTo>
                    <a:pt x="14" y="14"/>
                  </a:lnTo>
                  <a:lnTo>
                    <a:pt x="7" y="3"/>
                  </a:lnTo>
                  <a:lnTo>
                    <a:pt x="7" y="0"/>
                  </a:lnTo>
                  <a:lnTo>
                    <a:pt x="4" y="0"/>
                  </a:lnTo>
                  <a:lnTo>
                    <a:pt x="0" y="3"/>
                  </a:lnTo>
                  <a:lnTo>
                    <a:pt x="7" y="14"/>
                  </a:lnTo>
                  <a:lnTo>
                    <a:pt x="7"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6" name="Freeform 1508"/>
            <p:cNvSpPr>
              <a:spLocks/>
            </p:cNvSpPr>
            <p:nvPr/>
          </p:nvSpPr>
          <p:spPr bwMode="auto">
            <a:xfrm>
              <a:off x="4788" y="1505"/>
              <a:ext cx="25" cy="29"/>
            </a:xfrm>
            <a:custGeom>
              <a:avLst/>
              <a:gdLst/>
              <a:ahLst/>
              <a:cxnLst>
                <a:cxn ang="0">
                  <a:pos x="22" y="29"/>
                </a:cxn>
                <a:cxn ang="0">
                  <a:pos x="25" y="29"/>
                </a:cxn>
                <a:cxn ang="0">
                  <a:pos x="25" y="26"/>
                </a:cxn>
                <a:cxn ang="0">
                  <a:pos x="25" y="22"/>
                </a:cxn>
                <a:cxn ang="0">
                  <a:pos x="7" y="0"/>
                </a:cxn>
                <a:cxn ang="0">
                  <a:pos x="7" y="0"/>
                </a:cxn>
                <a:cxn ang="0">
                  <a:pos x="4" y="0"/>
                </a:cxn>
                <a:cxn ang="0">
                  <a:pos x="0" y="4"/>
                </a:cxn>
                <a:cxn ang="0">
                  <a:pos x="4" y="8"/>
                </a:cxn>
                <a:cxn ang="0">
                  <a:pos x="4" y="8"/>
                </a:cxn>
                <a:cxn ang="0">
                  <a:pos x="22" y="29"/>
                </a:cxn>
              </a:cxnLst>
              <a:rect l="0" t="0" r="r" b="b"/>
              <a:pathLst>
                <a:path w="25" h="29">
                  <a:moveTo>
                    <a:pt x="22" y="29"/>
                  </a:moveTo>
                  <a:lnTo>
                    <a:pt x="25" y="29"/>
                  </a:lnTo>
                  <a:lnTo>
                    <a:pt x="25" y="26"/>
                  </a:lnTo>
                  <a:lnTo>
                    <a:pt x="25" y="22"/>
                  </a:lnTo>
                  <a:lnTo>
                    <a:pt x="7" y="0"/>
                  </a:lnTo>
                  <a:lnTo>
                    <a:pt x="7" y="0"/>
                  </a:lnTo>
                  <a:lnTo>
                    <a:pt x="4" y="0"/>
                  </a:lnTo>
                  <a:lnTo>
                    <a:pt x="0" y="4"/>
                  </a:lnTo>
                  <a:lnTo>
                    <a:pt x="4" y="8"/>
                  </a:lnTo>
                  <a:lnTo>
                    <a:pt x="4" y="8"/>
                  </a:lnTo>
                  <a:lnTo>
                    <a:pt x="22"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7" name="Freeform 1509"/>
            <p:cNvSpPr>
              <a:spLocks/>
            </p:cNvSpPr>
            <p:nvPr/>
          </p:nvSpPr>
          <p:spPr bwMode="auto">
            <a:xfrm>
              <a:off x="4748" y="1473"/>
              <a:ext cx="33" cy="25"/>
            </a:xfrm>
            <a:custGeom>
              <a:avLst/>
              <a:gdLst/>
              <a:ahLst/>
              <a:cxnLst>
                <a:cxn ang="0">
                  <a:pos x="26" y="25"/>
                </a:cxn>
                <a:cxn ang="0">
                  <a:pos x="29" y="25"/>
                </a:cxn>
                <a:cxn ang="0">
                  <a:pos x="33" y="21"/>
                </a:cxn>
                <a:cxn ang="0">
                  <a:pos x="29" y="18"/>
                </a:cxn>
                <a:cxn ang="0">
                  <a:pos x="18" y="7"/>
                </a:cxn>
                <a:cxn ang="0">
                  <a:pos x="7" y="0"/>
                </a:cxn>
                <a:cxn ang="0">
                  <a:pos x="4" y="0"/>
                </a:cxn>
                <a:cxn ang="0">
                  <a:pos x="0" y="3"/>
                </a:cxn>
                <a:cxn ang="0">
                  <a:pos x="4" y="7"/>
                </a:cxn>
                <a:cxn ang="0">
                  <a:pos x="15" y="14"/>
                </a:cxn>
                <a:cxn ang="0">
                  <a:pos x="26" y="25"/>
                </a:cxn>
              </a:cxnLst>
              <a:rect l="0" t="0" r="r" b="b"/>
              <a:pathLst>
                <a:path w="33" h="25">
                  <a:moveTo>
                    <a:pt x="26" y="25"/>
                  </a:moveTo>
                  <a:lnTo>
                    <a:pt x="29" y="25"/>
                  </a:lnTo>
                  <a:lnTo>
                    <a:pt x="33" y="21"/>
                  </a:lnTo>
                  <a:lnTo>
                    <a:pt x="29" y="18"/>
                  </a:lnTo>
                  <a:lnTo>
                    <a:pt x="18" y="7"/>
                  </a:lnTo>
                  <a:lnTo>
                    <a:pt x="7" y="0"/>
                  </a:lnTo>
                  <a:lnTo>
                    <a:pt x="4" y="0"/>
                  </a:lnTo>
                  <a:lnTo>
                    <a:pt x="0" y="3"/>
                  </a:lnTo>
                  <a:lnTo>
                    <a:pt x="4" y="7"/>
                  </a:lnTo>
                  <a:lnTo>
                    <a:pt x="15" y="14"/>
                  </a:lnTo>
                  <a:lnTo>
                    <a:pt x="26"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8" name="Freeform 1510"/>
            <p:cNvSpPr>
              <a:spLocks/>
            </p:cNvSpPr>
            <p:nvPr/>
          </p:nvSpPr>
          <p:spPr bwMode="auto">
            <a:xfrm>
              <a:off x="4705" y="1447"/>
              <a:ext cx="32" cy="22"/>
            </a:xfrm>
            <a:custGeom>
              <a:avLst/>
              <a:gdLst/>
              <a:ahLst/>
              <a:cxnLst>
                <a:cxn ang="0">
                  <a:pos x="29" y="22"/>
                </a:cxn>
                <a:cxn ang="0">
                  <a:pos x="32" y="22"/>
                </a:cxn>
                <a:cxn ang="0">
                  <a:pos x="32" y="18"/>
                </a:cxn>
                <a:cxn ang="0">
                  <a:pos x="32" y="15"/>
                </a:cxn>
                <a:cxn ang="0">
                  <a:pos x="25" y="11"/>
                </a:cxn>
                <a:cxn ang="0">
                  <a:pos x="7" y="0"/>
                </a:cxn>
                <a:cxn ang="0">
                  <a:pos x="3" y="0"/>
                </a:cxn>
                <a:cxn ang="0">
                  <a:pos x="0" y="4"/>
                </a:cxn>
                <a:cxn ang="0">
                  <a:pos x="3" y="8"/>
                </a:cxn>
                <a:cxn ang="0">
                  <a:pos x="21" y="18"/>
                </a:cxn>
                <a:cxn ang="0">
                  <a:pos x="29" y="22"/>
                </a:cxn>
              </a:cxnLst>
              <a:rect l="0" t="0" r="r" b="b"/>
              <a:pathLst>
                <a:path w="32" h="22">
                  <a:moveTo>
                    <a:pt x="29" y="22"/>
                  </a:moveTo>
                  <a:lnTo>
                    <a:pt x="32" y="22"/>
                  </a:lnTo>
                  <a:lnTo>
                    <a:pt x="32" y="18"/>
                  </a:lnTo>
                  <a:lnTo>
                    <a:pt x="32" y="15"/>
                  </a:lnTo>
                  <a:lnTo>
                    <a:pt x="25" y="11"/>
                  </a:lnTo>
                  <a:lnTo>
                    <a:pt x="7" y="0"/>
                  </a:lnTo>
                  <a:lnTo>
                    <a:pt x="3" y="0"/>
                  </a:lnTo>
                  <a:lnTo>
                    <a:pt x="0" y="4"/>
                  </a:lnTo>
                  <a:lnTo>
                    <a:pt x="3" y="8"/>
                  </a:lnTo>
                  <a:lnTo>
                    <a:pt x="21" y="18"/>
                  </a:lnTo>
                  <a:lnTo>
                    <a:pt x="29"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39" name="Freeform 1511"/>
            <p:cNvSpPr>
              <a:spLocks/>
            </p:cNvSpPr>
            <p:nvPr/>
          </p:nvSpPr>
          <p:spPr bwMode="auto">
            <a:xfrm>
              <a:off x="4661" y="1426"/>
              <a:ext cx="33" cy="18"/>
            </a:xfrm>
            <a:custGeom>
              <a:avLst/>
              <a:gdLst/>
              <a:ahLst/>
              <a:cxnLst>
                <a:cxn ang="0">
                  <a:pos x="26" y="18"/>
                </a:cxn>
                <a:cxn ang="0">
                  <a:pos x="29" y="18"/>
                </a:cxn>
                <a:cxn ang="0">
                  <a:pos x="33" y="14"/>
                </a:cxn>
                <a:cxn ang="0">
                  <a:pos x="29" y="11"/>
                </a:cxn>
                <a:cxn ang="0">
                  <a:pos x="26" y="11"/>
                </a:cxn>
                <a:cxn ang="0">
                  <a:pos x="4" y="0"/>
                </a:cxn>
                <a:cxn ang="0">
                  <a:pos x="0" y="0"/>
                </a:cxn>
                <a:cxn ang="0">
                  <a:pos x="0" y="3"/>
                </a:cxn>
                <a:cxn ang="0">
                  <a:pos x="0" y="7"/>
                </a:cxn>
                <a:cxn ang="0">
                  <a:pos x="22" y="18"/>
                </a:cxn>
                <a:cxn ang="0">
                  <a:pos x="26" y="18"/>
                </a:cxn>
              </a:cxnLst>
              <a:rect l="0" t="0" r="r" b="b"/>
              <a:pathLst>
                <a:path w="33" h="18">
                  <a:moveTo>
                    <a:pt x="26" y="18"/>
                  </a:moveTo>
                  <a:lnTo>
                    <a:pt x="29" y="18"/>
                  </a:lnTo>
                  <a:lnTo>
                    <a:pt x="33" y="14"/>
                  </a:lnTo>
                  <a:lnTo>
                    <a:pt x="29" y="11"/>
                  </a:lnTo>
                  <a:lnTo>
                    <a:pt x="26" y="11"/>
                  </a:lnTo>
                  <a:lnTo>
                    <a:pt x="4" y="0"/>
                  </a:lnTo>
                  <a:lnTo>
                    <a:pt x="0" y="0"/>
                  </a:lnTo>
                  <a:lnTo>
                    <a:pt x="0" y="3"/>
                  </a:lnTo>
                  <a:lnTo>
                    <a:pt x="0" y="7"/>
                  </a:lnTo>
                  <a:lnTo>
                    <a:pt x="22" y="18"/>
                  </a:lnTo>
                  <a:lnTo>
                    <a:pt x="26"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0" name="Freeform 1512"/>
            <p:cNvSpPr>
              <a:spLocks/>
            </p:cNvSpPr>
            <p:nvPr/>
          </p:nvSpPr>
          <p:spPr bwMode="auto">
            <a:xfrm>
              <a:off x="4614" y="1408"/>
              <a:ext cx="33" cy="18"/>
            </a:xfrm>
            <a:custGeom>
              <a:avLst/>
              <a:gdLst/>
              <a:ahLst/>
              <a:cxnLst>
                <a:cxn ang="0">
                  <a:pos x="29" y="18"/>
                </a:cxn>
                <a:cxn ang="0">
                  <a:pos x="33" y="18"/>
                </a:cxn>
                <a:cxn ang="0">
                  <a:pos x="33" y="14"/>
                </a:cxn>
                <a:cxn ang="0">
                  <a:pos x="33" y="10"/>
                </a:cxn>
                <a:cxn ang="0">
                  <a:pos x="22" y="7"/>
                </a:cxn>
                <a:cxn ang="0">
                  <a:pos x="4" y="0"/>
                </a:cxn>
                <a:cxn ang="0">
                  <a:pos x="0" y="0"/>
                </a:cxn>
                <a:cxn ang="0">
                  <a:pos x="0" y="3"/>
                </a:cxn>
                <a:cxn ang="0">
                  <a:pos x="0" y="7"/>
                </a:cxn>
                <a:cxn ang="0">
                  <a:pos x="18" y="14"/>
                </a:cxn>
                <a:cxn ang="0">
                  <a:pos x="29" y="18"/>
                </a:cxn>
              </a:cxnLst>
              <a:rect l="0" t="0" r="r" b="b"/>
              <a:pathLst>
                <a:path w="33" h="18">
                  <a:moveTo>
                    <a:pt x="29" y="18"/>
                  </a:moveTo>
                  <a:lnTo>
                    <a:pt x="33" y="18"/>
                  </a:lnTo>
                  <a:lnTo>
                    <a:pt x="33" y="14"/>
                  </a:lnTo>
                  <a:lnTo>
                    <a:pt x="33" y="10"/>
                  </a:lnTo>
                  <a:lnTo>
                    <a:pt x="22" y="7"/>
                  </a:lnTo>
                  <a:lnTo>
                    <a:pt x="4" y="0"/>
                  </a:lnTo>
                  <a:lnTo>
                    <a:pt x="0" y="0"/>
                  </a:lnTo>
                  <a:lnTo>
                    <a:pt x="0" y="3"/>
                  </a:lnTo>
                  <a:lnTo>
                    <a:pt x="0" y="7"/>
                  </a:lnTo>
                  <a:lnTo>
                    <a:pt x="18" y="14"/>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1" name="Freeform 1513"/>
            <p:cNvSpPr>
              <a:spLocks/>
            </p:cNvSpPr>
            <p:nvPr/>
          </p:nvSpPr>
          <p:spPr bwMode="auto">
            <a:xfrm>
              <a:off x="4564" y="1393"/>
              <a:ext cx="36" cy="15"/>
            </a:xfrm>
            <a:custGeom>
              <a:avLst/>
              <a:gdLst/>
              <a:ahLst/>
              <a:cxnLst>
                <a:cxn ang="0">
                  <a:pos x="28" y="15"/>
                </a:cxn>
                <a:cxn ang="0">
                  <a:pos x="32" y="15"/>
                </a:cxn>
                <a:cxn ang="0">
                  <a:pos x="36" y="11"/>
                </a:cxn>
                <a:cxn ang="0">
                  <a:pos x="32" y="7"/>
                </a:cxn>
                <a:cxn ang="0">
                  <a:pos x="14" y="0"/>
                </a:cxn>
                <a:cxn ang="0">
                  <a:pos x="7" y="0"/>
                </a:cxn>
                <a:cxn ang="0">
                  <a:pos x="3" y="0"/>
                </a:cxn>
                <a:cxn ang="0">
                  <a:pos x="0" y="4"/>
                </a:cxn>
                <a:cxn ang="0">
                  <a:pos x="3" y="7"/>
                </a:cxn>
                <a:cxn ang="0">
                  <a:pos x="10" y="7"/>
                </a:cxn>
                <a:cxn ang="0">
                  <a:pos x="28" y="15"/>
                </a:cxn>
              </a:cxnLst>
              <a:rect l="0" t="0" r="r" b="b"/>
              <a:pathLst>
                <a:path w="36" h="15">
                  <a:moveTo>
                    <a:pt x="28" y="15"/>
                  </a:moveTo>
                  <a:lnTo>
                    <a:pt x="32" y="15"/>
                  </a:lnTo>
                  <a:lnTo>
                    <a:pt x="36" y="11"/>
                  </a:lnTo>
                  <a:lnTo>
                    <a:pt x="32" y="7"/>
                  </a:lnTo>
                  <a:lnTo>
                    <a:pt x="14" y="0"/>
                  </a:lnTo>
                  <a:lnTo>
                    <a:pt x="7" y="0"/>
                  </a:lnTo>
                  <a:lnTo>
                    <a:pt x="3" y="0"/>
                  </a:lnTo>
                  <a:lnTo>
                    <a:pt x="0" y="4"/>
                  </a:lnTo>
                  <a:lnTo>
                    <a:pt x="3" y="7"/>
                  </a:lnTo>
                  <a:lnTo>
                    <a:pt x="10" y="7"/>
                  </a:lnTo>
                  <a:lnTo>
                    <a:pt x="28"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2" name="Freeform 1514"/>
            <p:cNvSpPr>
              <a:spLocks/>
            </p:cNvSpPr>
            <p:nvPr/>
          </p:nvSpPr>
          <p:spPr bwMode="auto">
            <a:xfrm>
              <a:off x="4516" y="1379"/>
              <a:ext cx="37" cy="14"/>
            </a:xfrm>
            <a:custGeom>
              <a:avLst/>
              <a:gdLst/>
              <a:ahLst/>
              <a:cxnLst>
                <a:cxn ang="0">
                  <a:pos x="29" y="14"/>
                </a:cxn>
                <a:cxn ang="0">
                  <a:pos x="33" y="14"/>
                </a:cxn>
                <a:cxn ang="0">
                  <a:pos x="37" y="10"/>
                </a:cxn>
                <a:cxn ang="0">
                  <a:pos x="33" y="7"/>
                </a:cxn>
                <a:cxn ang="0">
                  <a:pos x="4" y="0"/>
                </a:cxn>
                <a:cxn ang="0">
                  <a:pos x="0" y="0"/>
                </a:cxn>
                <a:cxn ang="0">
                  <a:pos x="0" y="3"/>
                </a:cxn>
                <a:cxn ang="0">
                  <a:pos x="0" y="7"/>
                </a:cxn>
                <a:cxn ang="0">
                  <a:pos x="29" y="14"/>
                </a:cxn>
              </a:cxnLst>
              <a:rect l="0" t="0" r="r" b="b"/>
              <a:pathLst>
                <a:path w="37" h="14">
                  <a:moveTo>
                    <a:pt x="29" y="14"/>
                  </a:moveTo>
                  <a:lnTo>
                    <a:pt x="33" y="14"/>
                  </a:lnTo>
                  <a:lnTo>
                    <a:pt x="37" y="10"/>
                  </a:lnTo>
                  <a:lnTo>
                    <a:pt x="33" y="7"/>
                  </a:lnTo>
                  <a:lnTo>
                    <a:pt x="4" y="0"/>
                  </a:lnTo>
                  <a:lnTo>
                    <a:pt x="0" y="0"/>
                  </a:lnTo>
                  <a:lnTo>
                    <a:pt x="0" y="3"/>
                  </a:lnTo>
                  <a:lnTo>
                    <a:pt x="0" y="7"/>
                  </a:lnTo>
                  <a:lnTo>
                    <a:pt x="29"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3" name="Freeform 1515"/>
            <p:cNvSpPr>
              <a:spLocks/>
            </p:cNvSpPr>
            <p:nvPr/>
          </p:nvSpPr>
          <p:spPr bwMode="auto">
            <a:xfrm>
              <a:off x="4466" y="1364"/>
              <a:ext cx="36" cy="15"/>
            </a:xfrm>
            <a:custGeom>
              <a:avLst/>
              <a:gdLst/>
              <a:ahLst/>
              <a:cxnLst>
                <a:cxn ang="0">
                  <a:pos x="32" y="15"/>
                </a:cxn>
                <a:cxn ang="0">
                  <a:pos x="36" y="15"/>
                </a:cxn>
                <a:cxn ang="0">
                  <a:pos x="36" y="11"/>
                </a:cxn>
                <a:cxn ang="0">
                  <a:pos x="36" y="7"/>
                </a:cxn>
                <a:cxn ang="0">
                  <a:pos x="7" y="0"/>
                </a:cxn>
                <a:cxn ang="0">
                  <a:pos x="3" y="0"/>
                </a:cxn>
                <a:cxn ang="0">
                  <a:pos x="0" y="4"/>
                </a:cxn>
                <a:cxn ang="0">
                  <a:pos x="3" y="7"/>
                </a:cxn>
                <a:cxn ang="0">
                  <a:pos x="32" y="15"/>
                </a:cxn>
              </a:cxnLst>
              <a:rect l="0" t="0" r="r" b="b"/>
              <a:pathLst>
                <a:path w="36" h="15">
                  <a:moveTo>
                    <a:pt x="32" y="15"/>
                  </a:moveTo>
                  <a:lnTo>
                    <a:pt x="36" y="15"/>
                  </a:lnTo>
                  <a:lnTo>
                    <a:pt x="36" y="11"/>
                  </a:lnTo>
                  <a:lnTo>
                    <a:pt x="36" y="7"/>
                  </a:lnTo>
                  <a:lnTo>
                    <a:pt x="7" y="0"/>
                  </a:lnTo>
                  <a:lnTo>
                    <a:pt x="3" y="0"/>
                  </a:lnTo>
                  <a:lnTo>
                    <a:pt x="0" y="4"/>
                  </a:lnTo>
                  <a:lnTo>
                    <a:pt x="3" y="7"/>
                  </a:lnTo>
                  <a:lnTo>
                    <a:pt x="32"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4" name="Freeform 1516"/>
            <p:cNvSpPr>
              <a:spLocks/>
            </p:cNvSpPr>
            <p:nvPr/>
          </p:nvSpPr>
          <p:spPr bwMode="auto">
            <a:xfrm>
              <a:off x="4419" y="1353"/>
              <a:ext cx="32" cy="15"/>
            </a:xfrm>
            <a:custGeom>
              <a:avLst/>
              <a:gdLst/>
              <a:ahLst/>
              <a:cxnLst>
                <a:cxn ang="0">
                  <a:pos x="29" y="15"/>
                </a:cxn>
                <a:cxn ang="0">
                  <a:pos x="32" y="15"/>
                </a:cxn>
                <a:cxn ang="0">
                  <a:pos x="32" y="11"/>
                </a:cxn>
                <a:cxn ang="0">
                  <a:pos x="32" y="8"/>
                </a:cxn>
                <a:cxn ang="0">
                  <a:pos x="32" y="8"/>
                </a:cxn>
                <a:cxn ang="0">
                  <a:pos x="3" y="0"/>
                </a:cxn>
                <a:cxn ang="0">
                  <a:pos x="0" y="0"/>
                </a:cxn>
                <a:cxn ang="0">
                  <a:pos x="0" y="4"/>
                </a:cxn>
                <a:cxn ang="0">
                  <a:pos x="0" y="8"/>
                </a:cxn>
                <a:cxn ang="0">
                  <a:pos x="29" y="15"/>
                </a:cxn>
              </a:cxnLst>
              <a:rect l="0" t="0" r="r" b="b"/>
              <a:pathLst>
                <a:path w="32" h="15">
                  <a:moveTo>
                    <a:pt x="29" y="15"/>
                  </a:moveTo>
                  <a:lnTo>
                    <a:pt x="32" y="15"/>
                  </a:lnTo>
                  <a:lnTo>
                    <a:pt x="32" y="11"/>
                  </a:lnTo>
                  <a:lnTo>
                    <a:pt x="32" y="8"/>
                  </a:lnTo>
                  <a:lnTo>
                    <a:pt x="32" y="8"/>
                  </a:lnTo>
                  <a:lnTo>
                    <a:pt x="3" y="0"/>
                  </a:lnTo>
                  <a:lnTo>
                    <a:pt x="0" y="0"/>
                  </a:lnTo>
                  <a:lnTo>
                    <a:pt x="0" y="4"/>
                  </a:lnTo>
                  <a:lnTo>
                    <a:pt x="0" y="8"/>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5" name="Freeform 1517"/>
            <p:cNvSpPr>
              <a:spLocks/>
            </p:cNvSpPr>
            <p:nvPr/>
          </p:nvSpPr>
          <p:spPr bwMode="auto">
            <a:xfrm>
              <a:off x="4368" y="1346"/>
              <a:ext cx="36" cy="11"/>
            </a:xfrm>
            <a:custGeom>
              <a:avLst/>
              <a:gdLst/>
              <a:ahLst/>
              <a:cxnLst>
                <a:cxn ang="0">
                  <a:pos x="29" y="11"/>
                </a:cxn>
                <a:cxn ang="0">
                  <a:pos x="33" y="11"/>
                </a:cxn>
                <a:cxn ang="0">
                  <a:pos x="36" y="7"/>
                </a:cxn>
                <a:cxn ang="0">
                  <a:pos x="33" y="4"/>
                </a:cxn>
                <a:cxn ang="0">
                  <a:pos x="11" y="0"/>
                </a:cxn>
                <a:cxn ang="0">
                  <a:pos x="4" y="0"/>
                </a:cxn>
                <a:cxn ang="0">
                  <a:pos x="0" y="0"/>
                </a:cxn>
                <a:cxn ang="0">
                  <a:pos x="0" y="4"/>
                </a:cxn>
                <a:cxn ang="0">
                  <a:pos x="0" y="7"/>
                </a:cxn>
                <a:cxn ang="0">
                  <a:pos x="7" y="7"/>
                </a:cxn>
                <a:cxn ang="0">
                  <a:pos x="29" y="11"/>
                </a:cxn>
              </a:cxnLst>
              <a:rect l="0" t="0" r="r" b="b"/>
              <a:pathLst>
                <a:path w="36" h="11">
                  <a:moveTo>
                    <a:pt x="29" y="11"/>
                  </a:moveTo>
                  <a:lnTo>
                    <a:pt x="33" y="11"/>
                  </a:lnTo>
                  <a:lnTo>
                    <a:pt x="36" y="7"/>
                  </a:lnTo>
                  <a:lnTo>
                    <a:pt x="33" y="4"/>
                  </a:lnTo>
                  <a:lnTo>
                    <a:pt x="11" y="0"/>
                  </a:lnTo>
                  <a:lnTo>
                    <a:pt x="4" y="0"/>
                  </a:lnTo>
                  <a:lnTo>
                    <a:pt x="0" y="0"/>
                  </a:lnTo>
                  <a:lnTo>
                    <a:pt x="0" y="4"/>
                  </a:lnTo>
                  <a:lnTo>
                    <a:pt x="0" y="7"/>
                  </a:lnTo>
                  <a:lnTo>
                    <a:pt x="7"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6" name="Freeform 1518"/>
            <p:cNvSpPr>
              <a:spLocks/>
            </p:cNvSpPr>
            <p:nvPr/>
          </p:nvSpPr>
          <p:spPr bwMode="auto">
            <a:xfrm>
              <a:off x="4317" y="1339"/>
              <a:ext cx="37" cy="11"/>
            </a:xfrm>
            <a:custGeom>
              <a:avLst/>
              <a:gdLst/>
              <a:ahLst/>
              <a:cxnLst>
                <a:cxn ang="0">
                  <a:pos x="29" y="11"/>
                </a:cxn>
                <a:cxn ang="0">
                  <a:pos x="33" y="11"/>
                </a:cxn>
                <a:cxn ang="0">
                  <a:pos x="37" y="7"/>
                </a:cxn>
                <a:cxn ang="0">
                  <a:pos x="33" y="3"/>
                </a:cxn>
                <a:cxn ang="0">
                  <a:pos x="4" y="0"/>
                </a:cxn>
                <a:cxn ang="0">
                  <a:pos x="0" y="0"/>
                </a:cxn>
                <a:cxn ang="0">
                  <a:pos x="0" y="3"/>
                </a:cxn>
                <a:cxn ang="0">
                  <a:pos x="0" y="7"/>
                </a:cxn>
                <a:cxn ang="0">
                  <a:pos x="29" y="11"/>
                </a:cxn>
              </a:cxnLst>
              <a:rect l="0" t="0" r="r" b="b"/>
              <a:pathLst>
                <a:path w="37" h="11">
                  <a:moveTo>
                    <a:pt x="29" y="11"/>
                  </a:moveTo>
                  <a:lnTo>
                    <a:pt x="33" y="11"/>
                  </a:lnTo>
                  <a:lnTo>
                    <a:pt x="37" y="7"/>
                  </a:lnTo>
                  <a:lnTo>
                    <a:pt x="33" y="3"/>
                  </a:lnTo>
                  <a:lnTo>
                    <a:pt x="4" y="0"/>
                  </a:lnTo>
                  <a:lnTo>
                    <a:pt x="0" y="0"/>
                  </a:lnTo>
                  <a:lnTo>
                    <a:pt x="0" y="3"/>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7" name="Freeform 1519"/>
            <p:cNvSpPr>
              <a:spLocks/>
            </p:cNvSpPr>
            <p:nvPr/>
          </p:nvSpPr>
          <p:spPr bwMode="auto">
            <a:xfrm>
              <a:off x="4267" y="1332"/>
              <a:ext cx="36" cy="10"/>
            </a:xfrm>
            <a:custGeom>
              <a:avLst/>
              <a:gdLst/>
              <a:ahLst/>
              <a:cxnLst>
                <a:cxn ang="0">
                  <a:pos x="32" y="10"/>
                </a:cxn>
                <a:cxn ang="0">
                  <a:pos x="36" y="10"/>
                </a:cxn>
                <a:cxn ang="0">
                  <a:pos x="36" y="7"/>
                </a:cxn>
                <a:cxn ang="0">
                  <a:pos x="36" y="3"/>
                </a:cxn>
                <a:cxn ang="0">
                  <a:pos x="7" y="0"/>
                </a:cxn>
                <a:cxn ang="0">
                  <a:pos x="3" y="0"/>
                </a:cxn>
                <a:cxn ang="0">
                  <a:pos x="0" y="3"/>
                </a:cxn>
                <a:cxn ang="0">
                  <a:pos x="3" y="7"/>
                </a:cxn>
                <a:cxn ang="0">
                  <a:pos x="32" y="10"/>
                </a:cxn>
              </a:cxnLst>
              <a:rect l="0" t="0" r="r" b="b"/>
              <a:pathLst>
                <a:path w="36" h="10">
                  <a:moveTo>
                    <a:pt x="32" y="10"/>
                  </a:moveTo>
                  <a:lnTo>
                    <a:pt x="36" y="10"/>
                  </a:lnTo>
                  <a:lnTo>
                    <a:pt x="36" y="7"/>
                  </a:lnTo>
                  <a:lnTo>
                    <a:pt x="36" y="3"/>
                  </a:lnTo>
                  <a:lnTo>
                    <a:pt x="7" y="0"/>
                  </a:lnTo>
                  <a:lnTo>
                    <a:pt x="3" y="0"/>
                  </a:lnTo>
                  <a:lnTo>
                    <a:pt x="0" y="3"/>
                  </a:lnTo>
                  <a:lnTo>
                    <a:pt x="3" y="7"/>
                  </a:lnTo>
                  <a:lnTo>
                    <a:pt x="32"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8" name="Freeform 1520"/>
            <p:cNvSpPr>
              <a:spLocks/>
            </p:cNvSpPr>
            <p:nvPr/>
          </p:nvSpPr>
          <p:spPr bwMode="auto">
            <a:xfrm>
              <a:off x="4216" y="1324"/>
              <a:ext cx="36" cy="11"/>
            </a:xfrm>
            <a:custGeom>
              <a:avLst/>
              <a:gdLst/>
              <a:ahLst/>
              <a:cxnLst>
                <a:cxn ang="0">
                  <a:pos x="33" y="11"/>
                </a:cxn>
                <a:cxn ang="0">
                  <a:pos x="36" y="11"/>
                </a:cxn>
                <a:cxn ang="0">
                  <a:pos x="36" y="8"/>
                </a:cxn>
                <a:cxn ang="0">
                  <a:pos x="36" y="4"/>
                </a:cxn>
                <a:cxn ang="0">
                  <a:pos x="7" y="0"/>
                </a:cxn>
                <a:cxn ang="0">
                  <a:pos x="7" y="0"/>
                </a:cxn>
                <a:cxn ang="0">
                  <a:pos x="4" y="0"/>
                </a:cxn>
                <a:cxn ang="0">
                  <a:pos x="0" y="4"/>
                </a:cxn>
                <a:cxn ang="0">
                  <a:pos x="4" y="8"/>
                </a:cxn>
                <a:cxn ang="0">
                  <a:pos x="4" y="8"/>
                </a:cxn>
                <a:cxn ang="0">
                  <a:pos x="33" y="11"/>
                </a:cxn>
              </a:cxnLst>
              <a:rect l="0" t="0" r="r" b="b"/>
              <a:pathLst>
                <a:path w="36" h="11">
                  <a:moveTo>
                    <a:pt x="33" y="11"/>
                  </a:moveTo>
                  <a:lnTo>
                    <a:pt x="36" y="11"/>
                  </a:lnTo>
                  <a:lnTo>
                    <a:pt x="36" y="8"/>
                  </a:lnTo>
                  <a:lnTo>
                    <a:pt x="36" y="4"/>
                  </a:lnTo>
                  <a:lnTo>
                    <a:pt x="7" y="0"/>
                  </a:lnTo>
                  <a:lnTo>
                    <a:pt x="7" y="0"/>
                  </a:lnTo>
                  <a:lnTo>
                    <a:pt x="4" y="0"/>
                  </a:lnTo>
                  <a:lnTo>
                    <a:pt x="0" y="4"/>
                  </a:lnTo>
                  <a:lnTo>
                    <a:pt x="4" y="8"/>
                  </a:lnTo>
                  <a:lnTo>
                    <a:pt x="4" y="8"/>
                  </a:lnTo>
                  <a:lnTo>
                    <a:pt x="33"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49" name="Freeform 1521"/>
            <p:cNvSpPr>
              <a:spLocks/>
            </p:cNvSpPr>
            <p:nvPr/>
          </p:nvSpPr>
          <p:spPr bwMode="auto">
            <a:xfrm>
              <a:off x="4165" y="1321"/>
              <a:ext cx="36" cy="11"/>
            </a:xfrm>
            <a:custGeom>
              <a:avLst/>
              <a:gdLst/>
              <a:ahLst/>
              <a:cxnLst>
                <a:cxn ang="0">
                  <a:pos x="33" y="11"/>
                </a:cxn>
                <a:cxn ang="0">
                  <a:pos x="36" y="11"/>
                </a:cxn>
                <a:cxn ang="0">
                  <a:pos x="36" y="7"/>
                </a:cxn>
                <a:cxn ang="0">
                  <a:pos x="36" y="3"/>
                </a:cxn>
                <a:cxn ang="0">
                  <a:pos x="7" y="0"/>
                </a:cxn>
                <a:cxn ang="0">
                  <a:pos x="4" y="0"/>
                </a:cxn>
                <a:cxn ang="0">
                  <a:pos x="0" y="3"/>
                </a:cxn>
                <a:cxn ang="0">
                  <a:pos x="4" y="7"/>
                </a:cxn>
                <a:cxn ang="0">
                  <a:pos x="33" y="11"/>
                </a:cxn>
              </a:cxnLst>
              <a:rect l="0" t="0" r="r" b="b"/>
              <a:pathLst>
                <a:path w="36" h="11">
                  <a:moveTo>
                    <a:pt x="33" y="11"/>
                  </a:moveTo>
                  <a:lnTo>
                    <a:pt x="36" y="11"/>
                  </a:lnTo>
                  <a:lnTo>
                    <a:pt x="36" y="7"/>
                  </a:lnTo>
                  <a:lnTo>
                    <a:pt x="36" y="3"/>
                  </a:lnTo>
                  <a:lnTo>
                    <a:pt x="7" y="0"/>
                  </a:lnTo>
                  <a:lnTo>
                    <a:pt x="4" y="0"/>
                  </a:lnTo>
                  <a:lnTo>
                    <a:pt x="0" y="3"/>
                  </a:lnTo>
                  <a:lnTo>
                    <a:pt x="4" y="7"/>
                  </a:lnTo>
                  <a:lnTo>
                    <a:pt x="33"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0" name="Freeform 1522"/>
            <p:cNvSpPr>
              <a:spLocks/>
            </p:cNvSpPr>
            <p:nvPr/>
          </p:nvSpPr>
          <p:spPr bwMode="auto">
            <a:xfrm>
              <a:off x="4115" y="1317"/>
              <a:ext cx="36" cy="11"/>
            </a:xfrm>
            <a:custGeom>
              <a:avLst/>
              <a:gdLst/>
              <a:ahLst/>
              <a:cxnLst>
                <a:cxn ang="0">
                  <a:pos x="32" y="11"/>
                </a:cxn>
                <a:cxn ang="0">
                  <a:pos x="36" y="11"/>
                </a:cxn>
                <a:cxn ang="0">
                  <a:pos x="36" y="7"/>
                </a:cxn>
                <a:cxn ang="0">
                  <a:pos x="36" y="4"/>
                </a:cxn>
                <a:cxn ang="0">
                  <a:pos x="25" y="4"/>
                </a:cxn>
                <a:cxn ang="0">
                  <a:pos x="21" y="4"/>
                </a:cxn>
                <a:cxn ang="0">
                  <a:pos x="3" y="0"/>
                </a:cxn>
                <a:cxn ang="0">
                  <a:pos x="0" y="4"/>
                </a:cxn>
                <a:cxn ang="0">
                  <a:pos x="3" y="7"/>
                </a:cxn>
                <a:cxn ang="0">
                  <a:pos x="7" y="7"/>
                </a:cxn>
                <a:cxn ang="0">
                  <a:pos x="25" y="11"/>
                </a:cxn>
                <a:cxn ang="0">
                  <a:pos x="25" y="7"/>
                </a:cxn>
                <a:cxn ang="0">
                  <a:pos x="21" y="11"/>
                </a:cxn>
                <a:cxn ang="0">
                  <a:pos x="32" y="11"/>
                </a:cxn>
              </a:cxnLst>
              <a:rect l="0" t="0" r="r" b="b"/>
              <a:pathLst>
                <a:path w="36" h="11">
                  <a:moveTo>
                    <a:pt x="32" y="11"/>
                  </a:moveTo>
                  <a:lnTo>
                    <a:pt x="36" y="11"/>
                  </a:lnTo>
                  <a:lnTo>
                    <a:pt x="36" y="7"/>
                  </a:lnTo>
                  <a:lnTo>
                    <a:pt x="36" y="4"/>
                  </a:lnTo>
                  <a:lnTo>
                    <a:pt x="25" y="4"/>
                  </a:lnTo>
                  <a:lnTo>
                    <a:pt x="21" y="4"/>
                  </a:lnTo>
                  <a:lnTo>
                    <a:pt x="3" y="0"/>
                  </a:lnTo>
                  <a:lnTo>
                    <a:pt x="0" y="4"/>
                  </a:lnTo>
                  <a:lnTo>
                    <a:pt x="3" y="7"/>
                  </a:lnTo>
                  <a:lnTo>
                    <a:pt x="7" y="7"/>
                  </a:lnTo>
                  <a:lnTo>
                    <a:pt x="25" y="11"/>
                  </a:lnTo>
                  <a:lnTo>
                    <a:pt x="25" y="7"/>
                  </a:lnTo>
                  <a:lnTo>
                    <a:pt x="21" y="11"/>
                  </a:lnTo>
                  <a:lnTo>
                    <a:pt x="32"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1" name="Freeform 1523"/>
            <p:cNvSpPr>
              <a:spLocks/>
            </p:cNvSpPr>
            <p:nvPr/>
          </p:nvSpPr>
          <p:spPr bwMode="auto">
            <a:xfrm>
              <a:off x="4064" y="1317"/>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2" name="Freeform 1524"/>
            <p:cNvSpPr>
              <a:spLocks/>
            </p:cNvSpPr>
            <p:nvPr/>
          </p:nvSpPr>
          <p:spPr bwMode="auto">
            <a:xfrm>
              <a:off x="4013" y="1313"/>
              <a:ext cx="36" cy="11"/>
            </a:xfrm>
            <a:custGeom>
              <a:avLst/>
              <a:gdLst/>
              <a:ahLst/>
              <a:cxnLst>
                <a:cxn ang="0">
                  <a:pos x="36" y="11"/>
                </a:cxn>
                <a:cxn ang="0">
                  <a:pos x="36" y="8"/>
                </a:cxn>
                <a:cxn ang="0">
                  <a:pos x="36" y="4"/>
                </a:cxn>
                <a:cxn ang="0">
                  <a:pos x="33" y="4"/>
                </a:cxn>
                <a:cxn ang="0">
                  <a:pos x="4" y="0"/>
                </a:cxn>
                <a:cxn ang="0">
                  <a:pos x="0" y="4"/>
                </a:cxn>
                <a:cxn ang="0">
                  <a:pos x="4" y="8"/>
                </a:cxn>
                <a:cxn ang="0">
                  <a:pos x="7" y="8"/>
                </a:cxn>
                <a:cxn ang="0">
                  <a:pos x="36" y="11"/>
                </a:cxn>
              </a:cxnLst>
              <a:rect l="0" t="0" r="r" b="b"/>
              <a:pathLst>
                <a:path w="36" h="11">
                  <a:moveTo>
                    <a:pt x="36" y="11"/>
                  </a:moveTo>
                  <a:lnTo>
                    <a:pt x="36" y="8"/>
                  </a:lnTo>
                  <a:lnTo>
                    <a:pt x="36" y="4"/>
                  </a:lnTo>
                  <a:lnTo>
                    <a:pt x="33" y="4"/>
                  </a:lnTo>
                  <a:lnTo>
                    <a:pt x="4" y="0"/>
                  </a:lnTo>
                  <a:lnTo>
                    <a:pt x="0" y="4"/>
                  </a:lnTo>
                  <a:lnTo>
                    <a:pt x="4" y="8"/>
                  </a:lnTo>
                  <a:lnTo>
                    <a:pt x="7" y="8"/>
                  </a:lnTo>
                  <a:lnTo>
                    <a:pt x="36"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3" name="Freeform 1525"/>
            <p:cNvSpPr>
              <a:spLocks/>
            </p:cNvSpPr>
            <p:nvPr/>
          </p:nvSpPr>
          <p:spPr bwMode="auto">
            <a:xfrm>
              <a:off x="3962" y="1313"/>
              <a:ext cx="37" cy="8"/>
            </a:xfrm>
            <a:custGeom>
              <a:avLst/>
              <a:gdLst/>
              <a:ahLst/>
              <a:cxnLst>
                <a:cxn ang="0">
                  <a:pos x="37" y="8"/>
                </a:cxn>
                <a:cxn ang="0">
                  <a:pos x="37" y="4"/>
                </a:cxn>
                <a:cxn ang="0">
                  <a:pos x="37" y="0"/>
                </a:cxn>
                <a:cxn ang="0">
                  <a:pos x="33" y="0"/>
                </a:cxn>
                <a:cxn ang="0">
                  <a:pos x="4" y="0"/>
                </a:cxn>
                <a:cxn ang="0">
                  <a:pos x="0" y="4"/>
                </a:cxn>
                <a:cxn ang="0">
                  <a:pos x="4" y="8"/>
                </a:cxn>
                <a:cxn ang="0">
                  <a:pos x="8" y="8"/>
                </a:cxn>
                <a:cxn ang="0">
                  <a:pos x="37" y="8"/>
                </a:cxn>
              </a:cxnLst>
              <a:rect l="0" t="0" r="r" b="b"/>
              <a:pathLst>
                <a:path w="37" h="8">
                  <a:moveTo>
                    <a:pt x="37" y="8"/>
                  </a:moveTo>
                  <a:lnTo>
                    <a:pt x="37" y="4"/>
                  </a:lnTo>
                  <a:lnTo>
                    <a:pt x="37" y="0"/>
                  </a:lnTo>
                  <a:lnTo>
                    <a:pt x="33" y="0"/>
                  </a:lnTo>
                  <a:lnTo>
                    <a:pt x="4" y="0"/>
                  </a:lnTo>
                  <a:lnTo>
                    <a:pt x="0" y="4"/>
                  </a:lnTo>
                  <a:lnTo>
                    <a:pt x="4" y="8"/>
                  </a:lnTo>
                  <a:lnTo>
                    <a:pt x="8" y="8"/>
                  </a:lnTo>
                  <a:lnTo>
                    <a:pt x="37"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45" name="Group 1595"/>
          <p:cNvGrpSpPr>
            <a:grpSpLocks/>
          </p:cNvGrpSpPr>
          <p:nvPr/>
        </p:nvGrpSpPr>
        <p:grpSpPr bwMode="auto">
          <a:xfrm>
            <a:off x="5032375" y="2147888"/>
            <a:ext cx="2493963" cy="793750"/>
            <a:chOff x="3170" y="1353"/>
            <a:chExt cx="1571" cy="500"/>
          </a:xfrm>
        </p:grpSpPr>
        <p:sp>
          <p:nvSpPr>
            <p:cNvPr id="561655" name="Freeform 1527"/>
            <p:cNvSpPr>
              <a:spLocks/>
            </p:cNvSpPr>
            <p:nvPr/>
          </p:nvSpPr>
          <p:spPr bwMode="auto">
            <a:xfrm>
              <a:off x="3923" y="1353"/>
              <a:ext cx="43" cy="8"/>
            </a:xfrm>
            <a:custGeom>
              <a:avLst/>
              <a:gdLst/>
              <a:ahLst/>
              <a:cxnLst>
                <a:cxn ang="0">
                  <a:pos x="36" y="8"/>
                </a:cxn>
                <a:cxn ang="0">
                  <a:pos x="39" y="8"/>
                </a:cxn>
                <a:cxn ang="0">
                  <a:pos x="43" y="4"/>
                </a:cxn>
                <a:cxn ang="0">
                  <a:pos x="39" y="0"/>
                </a:cxn>
                <a:cxn ang="0">
                  <a:pos x="36" y="0"/>
                </a:cxn>
                <a:cxn ang="0">
                  <a:pos x="32" y="0"/>
                </a:cxn>
                <a:cxn ang="0">
                  <a:pos x="3" y="0"/>
                </a:cxn>
                <a:cxn ang="0">
                  <a:pos x="0" y="4"/>
                </a:cxn>
                <a:cxn ang="0">
                  <a:pos x="3" y="8"/>
                </a:cxn>
                <a:cxn ang="0">
                  <a:pos x="7" y="8"/>
                </a:cxn>
                <a:cxn ang="0">
                  <a:pos x="36" y="8"/>
                </a:cxn>
              </a:cxnLst>
              <a:rect l="0" t="0" r="r" b="b"/>
              <a:pathLst>
                <a:path w="43" h="8">
                  <a:moveTo>
                    <a:pt x="36" y="8"/>
                  </a:moveTo>
                  <a:lnTo>
                    <a:pt x="39" y="8"/>
                  </a:lnTo>
                  <a:lnTo>
                    <a:pt x="43" y="4"/>
                  </a:lnTo>
                  <a:lnTo>
                    <a:pt x="39" y="0"/>
                  </a:lnTo>
                  <a:lnTo>
                    <a:pt x="36" y="0"/>
                  </a:lnTo>
                  <a:lnTo>
                    <a:pt x="32" y="0"/>
                  </a:lnTo>
                  <a:lnTo>
                    <a:pt x="3" y="0"/>
                  </a:lnTo>
                  <a:lnTo>
                    <a:pt x="0" y="4"/>
                  </a:lnTo>
                  <a:lnTo>
                    <a:pt x="3" y="8"/>
                  </a:lnTo>
                  <a:lnTo>
                    <a:pt x="7" y="8"/>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6" name="Freeform 1528"/>
            <p:cNvSpPr>
              <a:spLocks/>
            </p:cNvSpPr>
            <p:nvPr/>
          </p:nvSpPr>
          <p:spPr bwMode="auto">
            <a:xfrm>
              <a:off x="3872" y="1353"/>
              <a:ext cx="36" cy="11"/>
            </a:xfrm>
            <a:custGeom>
              <a:avLst/>
              <a:gdLst/>
              <a:ahLst/>
              <a:cxnLst>
                <a:cxn ang="0">
                  <a:pos x="36" y="8"/>
                </a:cxn>
                <a:cxn ang="0">
                  <a:pos x="36" y="4"/>
                </a:cxn>
                <a:cxn ang="0">
                  <a:pos x="36" y="0"/>
                </a:cxn>
                <a:cxn ang="0">
                  <a:pos x="33" y="0"/>
                </a:cxn>
                <a:cxn ang="0">
                  <a:pos x="4" y="4"/>
                </a:cxn>
                <a:cxn ang="0">
                  <a:pos x="0" y="8"/>
                </a:cxn>
                <a:cxn ang="0">
                  <a:pos x="4" y="11"/>
                </a:cxn>
                <a:cxn ang="0">
                  <a:pos x="7" y="11"/>
                </a:cxn>
                <a:cxn ang="0">
                  <a:pos x="36" y="8"/>
                </a:cxn>
              </a:cxnLst>
              <a:rect l="0" t="0" r="r" b="b"/>
              <a:pathLst>
                <a:path w="36" h="11">
                  <a:moveTo>
                    <a:pt x="36" y="8"/>
                  </a:moveTo>
                  <a:lnTo>
                    <a:pt x="36" y="4"/>
                  </a:lnTo>
                  <a:lnTo>
                    <a:pt x="36" y="0"/>
                  </a:lnTo>
                  <a:lnTo>
                    <a:pt x="33" y="0"/>
                  </a:lnTo>
                  <a:lnTo>
                    <a:pt x="4" y="4"/>
                  </a:lnTo>
                  <a:lnTo>
                    <a:pt x="0" y="8"/>
                  </a:lnTo>
                  <a:lnTo>
                    <a:pt x="4"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7" name="Freeform 1529"/>
            <p:cNvSpPr>
              <a:spLocks/>
            </p:cNvSpPr>
            <p:nvPr/>
          </p:nvSpPr>
          <p:spPr bwMode="auto">
            <a:xfrm>
              <a:off x="3821" y="1357"/>
              <a:ext cx="37" cy="7"/>
            </a:xfrm>
            <a:custGeom>
              <a:avLst/>
              <a:gdLst/>
              <a:ahLst/>
              <a:cxnLst>
                <a:cxn ang="0">
                  <a:pos x="37" y="7"/>
                </a:cxn>
                <a:cxn ang="0">
                  <a:pos x="37" y="4"/>
                </a:cxn>
                <a:cxn ang="0">
                  <a:pos x="37" y="0"/>
                </a:cxn>
                <a:cxn ang="0">
                  <a:pos x="33" y="0"/>
                </a:cxn>
                <a:cxn ang="0">
                  <a:pos x="4" y="0"/>
                </a:cxn>
                <a:cxn ang="0">
                  <a:pos x="0" y="4"/>
                </a:cxn>
                <a:cxn ang="0">
                  <a:pos x="4" y="7"/>
                </a:cxn>
                <a:cxn ang="0">
                  <a:pos x="8" y="7"/>
                </a:cxn>
                <a:cxn ang="0">
                  <a:pos x="37" y="7"/>
                </a:cxn>
              </a:cxnLst>
              <a:rect l="0" t="0" r="r" b="b"/>
              <a:pathLst>
                <a:path w="37" h="7">
                  <a:moveTo>
                    <a:pt x="37" y="7"/>
                  </a:moveTo>
                  <a:lnTo>
                    <a:pt x="37" y="4"/>
                  </a:lnTo>
                  <a:lnTo>
                    <a:pt x="37" y="0"/>
                  </a:lnTo>
                  <a:lnTo>
                    <a:pt x="33" y="0"/>
                  </a:lnTo>
                  <a:lnTo>
                    <a:pt x="4" y="0"/>
                  </a:lnTo>
                  <a:lnTo>
                    <a:pt x="0" y="4"/>
                  </a:lnTo>
                  <a:lnTo>
                    <a:pt x="4" y="7"/>
                  </a:lnTo>
                  <a:lnTo>
                    <a:pt x="8" y="7"/>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8" name="Freeform 1530"/>
            <p:cNvSpPr>
              <a:spLocks/>
            </p:cNvSpPr>
            <p:nvPr/>
          </p:nvSpPr>
          <p:spPr bwMode="auto">
            <a:xfrm>
              <a:off x="3771" y="1357"/>
              <a:ext cx="36" cy="11"/>
            </a:xfrm>
            <a:custGeom>
              <a:avLst/>
              <a:gdLst/>
              <a:ahLst/>
              <a:cxnLst>
                <a:cxn ang="0">
                  <a:pos x="36" y="7"/>
                </a:cxn>
                <a:cxn ang="0">
                  <a:pos x="36" y="4"/>
                </a:cxn>
                <a:cxn ang="0">
                  <a:pos x="36" y="0"/>
                </a:cxn>
                <a:cxn ang="0">
                  <a:pos x="32" y="0"/>
                </a:cxn>
                <a:cxn ang="0">
                  <a:pos x="25" y="0"/>
                </a:cxn>
                <a:cxn ang="0">
                  <a:pos x="3" y="4"/>
                </a:cxn>
                <a:cxn ang="0">
                  <a:pos x="0" y="7"/>
                </a:cxn>
                <a:cxn ang="0">
                  <a:pos x="3" y="11"/>
                </a:cxn>
                <a:cxn ang="0">
                  <a:pos x="7" y="11"/>
                </a:cxn>
                <a:cxn ang="0">
                  <a:pos x="29" y="7"/>
                </a:cxn>
                <a:cxn ang="0">
                  <a:pos x="36" y="7"/>
                </a:cxn>
              </a:cxnLst>
              <a:rect l="0" t="0" r="r" b="b"/>
              <a:pathLst>
                <a:path w="36" h="11">
                  <a:moveTo>
                    <a:pt x="36" y="7"/>
                  </a:moveTo>
                  <a:lnTo>
                    <a:pt x="36" y="4"/>
                  </a:lnTo>
                  <a:lnTo>
                    <a:pt x="36" y="0"/>
                  </a:lnTo>
                  <a:lnTo>
                    <a:pt x="32" y="0"/>
                  </a:lnTo>
                  <a:lnTo>
                    <a:pt x="25" y="0"/>
                  </a:lnTo>
                  <a:lnTo>
                    <a:pt x="3" y="4"/>
                  </a:lnTo>
                  <a:lnTo>
                    <a:pt x="0" y="7"/>
                  </a:lnTo>
                  <a:lnTo>
                    <a:pt x="3" y="11"/>
                  </a:lnTo>
                  <a:lnTo>
                    <a:pt x="7" y="11"/>
                  </a:lnTo>
                  <a:lnTo>
                    <a:pt x="29"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59" name="Freeform 1531"/>
            <p:cNvSpPr>
              <a:spLocks/>
            </p:cNvSpPr>
            <p:nvPr/>
          </p:nvSpPr>
          <p:spPr bwMode="auto">
            <a:xfrm>
              <a:off x="3720" y="1364"/>
              <a:ext cx="36" cy="7"/>
            </a:xfrm>
            <a:custGeom>
              <a:avLst/>
              <a:gdLst/>
              <a:ahLst/>
              <a:cxnLst>
                <a:cxn ang="0">
                  <a:pos x="36" y="7"/>
                </a:cxn>
                <a:cxn ang="0">
                  <a:pos x="36" y="4"/>
                </a:cxn>
                <a:cxn ang="0">
                  <a:pos x="36" y="0"/>
                </a:cxn>
                <a:cxn ang="0">
                  <a:pos x="33" y="0"/>
                </a:cxn>
                <a:cxn ang="0">
                  <a:pos x="4" y="0"/>
                </a:cxn>
                <a:cxn ang="0">
                  <a:pos x="0" y="4"/>
                </a:cxn>
                <a:cxn ang="0">
                  <a:pos x="4" y="7"/>
                </a:cxn>
                <a:cxn ang="0">
                  <a:pos x="7" y="7"/>
                </a:cxn>
                <a:cxn ang="0">
                  <a:pos x="36" y="7"/>
                </a:cxn>
              </a:cxnLst>
              <a:rect l="0" t="0" r="r" b="b"/>
              <a:pathLst>
                <a:path w="36" h="7">
                  <a:moveTo>
                    <a:pt x="36" y="7"/>
                  </a:moveTo>
                  <a:lnTo>
                    <a:pt x="36" y="4"/>
                  </a:lnTo>
                  <a:lnTo>
                    <a:pt x="36" y="0"/>
                  </a:lnTo>
                  <a:lnTo>
                    <a:pt x="33" y="0"/>
                  </a:lnTo>
                  <a:lnTo>
                    <a:pt x="4" y="0"/>
                  </a:lnTo>
                  <a:lnTo>
                    <a:pt x="0" y="4"/>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0" name="Freeform 1532"/>
            <p:cNvSpPr>
              <a:spLocks/>
            </p:cNvSpPr>
            <p:nvPr/>
          </p:nvSpPr>
          <p:spPr bwMode="auto">
            <a:xfrm>
              <a:off x="3669" y="1368"/>
              <a:ext cx="36" cy="11"/>
            </a:xfrm>
            <a:custGeom>
              <a:avLst/>
              <a:gdLst/>
              <a:ahLst/>
              <a:cxnLst>
                <a:cxn ang="0">
                  <a:pos x="36" y="7"/>
                </a:cxn>
                <a:cxn ang="0">
                  <a:pos x="36" y="3"/>
                </a:cxn>
                <a:cxn ang="0">
                  <a:pos x="36" y="0"/>
                </a:cxn>
                <a:cxn ang="0">
                  <a:pos x="33" y="0"/>
                </a:cxn>
                <a:cxn ang="0">
                  <a:pos x="4" y="3"/>
                </a:cxn>
                <a:cxn ang="0">
                  <a:pos x="0" y="7"/>
                </a:cxn>
                <a:cxn ang="0">
                  <a:pos x="4" y="11"/>
                </a:cxn>
                <a:cxn ang="0">
                  <a:pos x="7" y="11"/>
                </a:cxn>
                <a:cxn ang="0">
                  <a:pos x="36" y="7"/>
                </a:cxn>
              </a:cxnLst>
              <a:rect l="0" t="0" r="r" b="b"/>
              <a:pathLst>
                <a:path w="36" h="11">
                  <a:moveTo>
                    <a:pt x="36" y="7"/>
                  </a:moveTo>
                  <a:lnTo>
                    <a:pt x="36" y="3"/>
                  </a:lnTo>
                  <a:lnTo>
                    <a:pt x="36" y="0"/>
                  </a:lnTo>
                  <a:lnTo>
                    <a:pt x="33" y="0"/>
                  </a:lnTo>
                  <a:lnTo>
                    <a:pt x="4" y="3"/>
                  </a:lnTo>
                  <a:lnTo>
                    <a:pt x="0" y="7"/>
                  </a:lnTo>
                  <a:lnTo>
                    <a:pt x="4"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1" name="Freeform 1533"/>
            <p:cNvSpPr>
              <a:spLocks/>
            </p:cNvSpPr>
            <p:nvPr/>
          </p:nvSpPr>
          <p:spPr bwMode="auto">
            <a:xfrm>
              <a:off x="3619" y="1371"/>
              <a:ext cx="36" cy="11"/>
            </a:xfrm>
            <a:custGeom>
              <a:avLst/>
              <a:gdLst/>
              <a:ahLst/>
              <a:cxnLst>
                <a:cxn ang="0">
                  <a:pos x="36" y="8"/>
                </a:cxn>
                <a:cxn ang="0">
                  <a:pos x="36" y="4"/>
                </a:cxn>
                <a:cxn ang="0">
                  <a:pos x="36" y="0"/>
                </a:cxn>
                <a:cxn ang="0">
                  <a:pos x="32" y="0"/>
                </a:cxn>
                <a:cxn ang="0">
                  <a:pos x="32" y="0"/>
                </a:cxn>
                <a:cxn ang="0">
                  <a:pos x="3" y="4"/>
                </a:cxn>
                <a:cxn ang="0">
                  <a:pos x="0" y="8"/>
                </a:cxn>
                <a:cxn ang="0">
                  <a:pos x="3" y="11"/>
                </a:cxn>
                <a:cxn ang="0">
                  <a:pos x="7" y="11"/>
                </a:cxn>
                <a:cxn ang="0">
                  <a:pos x="36" y="8"/>
                </a:cxn>
              </a:cxnLst>
              <a:rect l="0" t="0" r="r" b="b"/>
              <a:pathLst>
                <a:path w="36" h="11">
                  <a:moveTo>
                    <a:pt x="36" y="8"/>
                  </a:moveTo>
                  <a:lnTo>
                    <a:pt x="36" y="4"/>
                  </a:lnTo>
                  <a:lnTo>
                    <a:pt x="36" y="0"/>
                  </a:lnTo>
                  <a:lnTo>
                    <a:pt x="32" y="0"/>
                  </a:lnTo>
                  <a:lnTo>
                    <a:pt x="32" y="0"/>
                  </a:lnTo>
                  <a:lnTo>
                    <a:pt x="3" y="4"/>
                  </a:lnTo>
                  <a:lnTo>
                    <a:pt x="0" y="8"/>
                  </a:lnTo>
                  <a:lnTo>
                    <a:pt x="3"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2" name="Freeform 1534"/>
            <p:cNvSpPr>
              <a:spLocks/>
            </p:cNvSpPr>
            <p:nvPr/>
          </p:nvSpPr>
          <p:spPr bwMode="auto">
            <a:xfrm>
              <a:off x="3568" y="1379"/>
              <a:ext cx="36" cy="14"/>
            </a:xfrm>
            <a:custGeom>
              <a:avLst/>
              <a:gdLst/>
              <a:ahLst/>
              <a:cxnLst>
                <a:cxn ang="0">
                  <a:pos x="36" y="7"/>
                </a:cxn>
                <a:cxn ang="0">
                  <a:pos x="36" y="3"/>
                </a:cxn>
                <a:cxn ang="0">
                  <a:pos x="36" y="0"/>
                </a:cxn>
                <a:cxn ang="0">
                  <a:pos x="32" y="0"/>
                </a:cxn>
                <a:cxn ang="0">
                  <a:pos x="14" y="3"/>
                </a:cxn>
                <a:cxn ang="0">
                  <a:pos x="3" y="7"/>
                </a:cxn>
                <a:cxn ang="0">
                  <a:pos x="0" y="10"/>
                </a:cxn>
                <a:cxn ang="0">
                  <a:pos x="3" y="14"/>
                </a:cxn>
                <a:cxn ang="0">
                  <a:pos x="7" y="14"/>
                </a:cxn>
                <a:cxn ang="0">
                  <a:pos x="18" y="10"/>
                </a:cxn>
                <a:cxn ang="0">
                  <a:pos x="36" y="7"/>
                </a:cxn>
              </a:cxnLst>
              <a:rect l="0" t="0" r="r" b="b"/>
              <a:pathLst>
                <a:path w="36" h="14">
                  <a:moveTo>
                    <a:pt x="36" y="7"/>
                  </a:moveTo>
                  <a:lnTo>
                    <a:pt x="36" y="3"/>
                  </a:lnTo>
                  <a:lnTo>
                    <a:pt x="36" y="0"/>
                  </a:lnTo>
                  <a:lnTo>
                    <a:pt x="32" y="0"/>
                  </a:lnTo>
                  <a:lnTo>
                    <a:pt x="14" y="3"/>
                  </a:lnTo>
                  <a:lnTo>
                    <a:pt x="3" y="7"/>
                  </a:lnTo>
                  <a:lnTo>
                    <a:pt x="0" y="10"/>
                  </a:lnTo>
                  <a:lnTo>
                    <a:pt x="3" y="14"/>
                  </a:lnTo>
                  <a:lnTo>
                    <a:pt x="7" y="14"/>
                  </a:lnTo>
                  <a:lnTo>
                    <a:pt x="18" y="10"/>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3" name="Freeform 1535"/>
            <p:cNvSpPr>
              <a:spLocks/>
            </p:cNvSpPr>
            <p:nvPr/>
          </p:nvSpPr>
          <p:spPr bwMode="auto">
            <a:xfrm>
              <a:off x="3521" y="1389"/>
              <a:ext cx="36" cy="11"/>
            </a:xfrm>
            <a:custGeom>
              <a:avLst/>
              <a:gdLst/>
              <a:ahLst/>
              <a:cxnLst>
                <a:cxn ang="0">
                  <a:pos x="32" y="8"/>
                </a:cxn>
                <a:cxn ang="0">
                  <a:pos x="36" y="4"/>
                </a:cxn>
                <a:cxn ang="0">
                  <a:pos x="32" y="0"/>
                </a:cxn>
                <a:cxn ang="0">
                  <a:pos x="29" y="0"/>
                </a:cxn>
                <a:cxn ang="0">
                  <a:pos x="0" y="4"/>
                </a:cxn>
                <a:cxn ang="0">
                  <a:pos x="0" y="8"/>
                </a:cxn>
                <a:cxn ang="0">
                  <a:pos x="0" y="11"/>
                </a:cxn>
                <a:cxn ang="0">
                  <a:pos x="3" y="11"/>
                </a:cxn>
                <a:cxn ang="0">
                  <a:pos x="32" y="8"/>
                </a:cxn>
              </a:cxnLst>
              <a:rect l="0" t="0" r="r" b="b"/>
              <a:pathLst>
                <a:path w="36" h="11">
                  <a:moveTo>
                    <a:pt x="32" y="8"/>
                  </a:moveTo>
                  <a:lnTo>
                    <a:pt x="36" y="4"/>
                  </a:lnTo>
                  <a:lnTo>
                    <a:pt x="32" y="0"/>
                  </a:lnTo>
                  <a:lnTo>
                    <a:pt x="29" y="0"/>
                  </a:lnTo>
                  <a:lnTo>
                    <a:pt x="0" y="4"/>
                  </a:lnTo>
                  <a:lnTo>
                    <a:pt x="0" y="8"/>
                  </a:lnTo>
                  <a:lnTo>
                    <a:pt x="0" y="11"/>
                  </a:lnTo>
                  <a:lnTo>
                    <a:pt x="3" y="11"/>
                  </a:lnTo>
                  <a:lnTo>
                    <a:pt x="32"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4" name="Freeform 1536"/>
            <p:cNvSpPr>
              <a:spLocks/>
            </p:cNvSpPr>
            <p:nvPr/>
          </p:nvSpPr>
          <p:spPr bwMode="auto">
            <a:xfrm>
              <a:off x="3470" y="1400"/>
              <a:ext cx="36" cy="11"/>
            </a:xfrm>
            <a:custGeom>
              <a:avLst/>
              <a:gdLst/>
              <a:ahLst/>
              <a:cxnLst>
                <a:cxn ang="0">
                  <a:pos x="33" y="8"/>
                </a:cxn>
                <a:cxn ang="0">
                  <a:pos x="36" y="4"/>
                </a:cxn>
                <a:cxn ang="0">
                  <a:pos x="33" y="0"/>
                </a:cxn>
                <a:cxn ang="0">
                  <a:pos x="29" y="0"/>
                </a:cxn>
                <a:cxn ang="0">
                  <a:pos x="4" y="4"/>
                </a:cxn>
                <a:cxn ang="0">
                  <a:pos x="0" y="8"/>
                </a:cxn>
                <a:cxn ang="0">
                  <a:pos x="4" y="11"/>
                </a:cxn>
                <a:cxn ang="0">
                  <a:pos x="7" y="11"/>
                </a:cxn>
                <a:cxn ang="0">
                  <a:pos x="33" y="8"/>
                </a:cxn>
              </a:cxnLst>
              <a:rect l="0" t="0" r="r" b="b"/>
              <a:pathLst>
                <a:path w="36" h="11">
                  <a:moveTo>
                    <a:pt x="33" y="8"/>
                  </a:moveTo>
                  <a:lnTo>
                    <a:pt x="36" y="4"/>
                  </a:lnTo>
                  <a:lnTo>
                    <a:pt x="33" y="0"/>
                  </a:lnTo>
                  <a:lnTo>
                    <a:pt x="29" y="0"/>
                  </a:lnTo>
                  <a:lnTo>
                    <a:pt x="4" y="4"/>
                  </a:lnTo>
                  <a:lnTo>
                    <a:pt x="0" y="8"/>
                  </a:lnTo>
                  <a:lnTo>
                    <a:pt x="4" y="11"/>
                  </a:lnTo>
                  <a:lnTo>
                    <a:pt x="7" y="11"/>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5" name="Freeform 1537"/>
            <p:cNvSpPr>
              <a:spLocks/>
            </p:cNvSpPr>
            <p:nvPr/>
          </p:nvSpPr>
          <p:spPr bwMode="auto">
            <a:xfrm>
              <a:off x="3423" y="1411"/>
              <a:ext cx="33" cy="15"/>
            </a:xfrm>
            <a:custGeom>
              <a:avLst/>
              <a:gdLst/>
              <a:ahLst/>
              <a:cxnLst>
                <a:cxn ang="0">
                  <a:pos x="33" y="7"/>
                </a:cxn>
                <a:cxn ang="0">
                  <a:pos x="33" y="4"/>
                </a:cxn>
                <a:cxn ang="0">
                  <a:pos x="33" y="0"/>
                </a:cxn>
                <a:cxn ang="0">
                  <a:pos x="29" y="0"/>
                </a:cxn>
                <a:cxn ang="0">
                  <a:pos x="0" y="7"/>
                </a:cxn>
                <a:cxn ang="0">
                  <a:pos x="0" y="11"/>
                </a:cxn>
                <a:cxn ang="0">
                  <a:pos x="0" y="15"/>
                </a:cxn>
                <a:cxn ang="0">
                  <a:pos x="4" y="15"/>
                </a:cxn>
                <a:cxn ang="0">
                  <a:pos x="33" y="7"/>
                </a:cxn>
              </a:cxnLst>
              <a:rect l="0" t="0" r="r" b="b"/>
              <a:pathLst>
                <a:path w="33" h="15">
                  <a:moveTo>
                    <a:pt x="33" y="7"/>
                  </a:moveTo>
                  <a:lnTo>
                    <a:pt x="33" y="4"/>
                  </a:lnTo>
                  <a:lnTo>
                    <a:pt x="33" y="0"/>
                  </a:lnTo>
                  <a:lnTo>
                    <a:pt x="29" y="0"/>
                  </a:lnTo>
                  <a:lnTo>
                    <a:pt x="0" y="7"/>
                  </a:lnTo>
                  <a:lnTo>
                    <a:pt x="0" y="11"/>
                  </a:lnTo>
                  <a:lnTo>
                    <a:pt x="0" y="15"/>
                  </a:lnTo>
                  <a:lnTo>
                    <a:pt x="4" y="15"/>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6" name="Freeform 1538"/>
            <p:cNvSpPr>
              <a:spLocks/>
            </p:cNvSpPr>
            <p:nvPr/>
          </p:nvSpPr>
          <p:spPr bwMode="auto">
            <a:xfrm>
              <a:off x="3372" y="1426"/>
              <a:ext cx="37" cy="14"/>
            </a:xfrm>
            <a:custGeom>
              <a:avLst/>
              <a:gdLst/>
              <a:ahLst/>
              <a:cxnLst>
                <a:cxn ang="0">
                  <a:pos x="33" y="7"/>
                </a:cxn>
                <a:cxn ang="0">
                  <a:pos x="37" y="3"/>
                </a:cxn>
                <a:cxn ang="0">
                  <a:pos x="33" y="0"/>
                </a:cxn>
                <a:cxn ang="0">
                  <a:pos x="29" y="0"/>
                </a:cxn>
                <a:cxn ang="0">
                  <a:pos x="29" y="0"/>
                </a:cxn>
                <a:cxn ang="0">
                  <a:pos x="4" y="7"/>
                </a:cxn>
                <a:cxn ang="0">
                  <a:pos x="0" y="11"/>
                </a:cxn>
                <a:cxn ang="0">
                  <a:pos x="4" y="14"/>
                </a:cxn>
                <a:cxn ang="0">
                  <a:pos x="8" y="14"/>
                </a:cxn>
                <a:cxn ang="0">
                  <a:pos x="33" y="7"/>
                </a:cxn>
              </a:cxnLst>
              <a:rect l="0" t="0" r="r" b="b"/>
              <a:pathLst>
                <a:path w="37" h="14">
                  <a:moveTo>
                    <a:pt x="33" y="7"/>
                  </a:moveTo>
                  <a:lnTo>
                    <a:pt x="37" y="3"/>
                  </a:lnTo>
                  <a:lnTo>
                    <a:pt x="33" y="0"/>
                  </a:lnTo>
                  <a:lnTo>
                    <a:pt x="29" y="0"/>
                  </a:lnTo>
                  <a:lnTo>
                    <a:pt x="29" y="0"/>
                  </a:lnTo>
                  <a:lnTo>
                    <a:pt x="4" y="7"/>
                  </a:lnTo>
                  <a:lnTo>
                    <a:pt x="0" y="11"/>
                  </a:lnTo>
                  <a:lnTo>
                    <a:pt x="4" y="14"/>
                  </a:lnTo>
                  <a:lnTo>
                    <a:pt x="8" y="14"/>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7" name="Freeform 1539"/>
            <p:cNvSpPr>
              <a:spLocks/>
            </p:cNvSpPr>
            <p:nvPr/>
          </p:nvSpPr>
          <p:spPr bwMode="auto">
            <a:xfrm>
              <a:off x="3325" y="1440"/>
              <a:ext cx="36" cy="18"/>
            </a:xfrm>
            <a:custGeom>
              <a:avLst/>
              <a:gdLst/>
              <a:ahLst/>
              <a:cxnLst>
                <a:cxn ang="0">
                  <a:pos x="33" y="7"/>
                </a:cxn>
                <a:cxn ang="0">
                  <a:pos x="36" y="4"/>
                </a:cxn>
                <a:cxn ang="0">
                  <a:pos x="33" y="0"/>
                </a:cxn>
                <a:cxn ang="0">
                  <a:pos x="29" y="0"/>
                </a:cxn>
                <a:cxn ang="0">
                  <a:pos x="26" y="4"/>
                </a:cxn>
                <a:cxn ang="0">
                  <a:pos x="4" y="11"/>
                </a:cxn>
                <a:cxn ang="0">
                  <a:pos x="0" y="15"/>
                </a:cxn>
                <a:cxn ang="0">
                  <a:pos x="4" y="18"/>
                </a:cxn>
                <a:cxn ang="0">
                  <a:pos x="8" y="18"/>
                </a:cxn>
                <a:cxn ang="0">
                  <a:pos x="29" y="11"/>
                </a:cxn>
                <a:cxn ang="0">
                  <a:pos x="33" y="7"/>
                </a:cxn>
              </a:cxnLst>
              <a:rect l="0" t="0" r="r" b="b"/>
              <a:pathLst>
                <a:path w="36" h="18">
                  <a:moveTo>
                    <a:pt x="33" y="7"/>
                  </a:moveTo>
                  <a:lnTo>
                    <a:pt x="36" y="4"/>
                  </a:lnTo>
                  <a:lnTo>
                    <a:pt x="33" y="0"/>
                  </a:lnTo>
                  <a:lnTo>
                    <a:pt x="29" y="0"/>
                  </a:lnTo>
                  <a:lnTo>
                    <a:pt x="26" y="4"/>
                  </a:lnTo>
                  <a:lnTo>
                    <a:pt x="4" y="11"/>
                  </a:lnTo>
                  <a:lnTo>
                    <a:pt x="0" y="15"/>
                  </a:lnTo>
                  <a:lnTo>
                    <a:pt x="4" y="18"/>
                  </a:lnTo>
                  <a:lnTo>
                    <a:pt x="8" y="18"/>
                  </a:lnTo>
                  <a:lnTo>
                    <a:pt x="29" y="11"/>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8" name="Freeform 1540"/>
            <p:cNvSpPr>
              <a:spLocks/>
            </p:cNvSpPr>
            <p:nvPr/>
          </p:nvSpPr>
          <p:spPr bwMode="auto">
            <a:xfrm>
              <a:off x="3278" y="1462"/>
              <a:ext cx="36" cy="18"/>
            </a:xfrm>
            <a:custGeom>
              <a:avLst/>
              <a:gdLst/>
              <a:ahLst/>
              <a:cxnLst>
                <a:cxn ang="0">
                  <a:pos x="33" y="7"/>
                </a:cxn>
                <a:cxn ang="0">
                  <a:pos x="36" y="3"/>
                </a:cxn>
                <a:cxn ang="0">
                  <a:pos x="33" y="0"/>
                </a:cxn>
                <a:cxn ang="0">
                  <a:pos x="29" y="0"/>
                </a:cxn>
                <a:cxn ang="0">
                  <a:pos x="26" y="0"/>
                </a:cxn>
                <a:cxn ang="0">
                  <a:pos x="4" y="11"/>
                </a:cxn>
                <a:cxn ang="0">
                  <a:pos x="0" y="14"/>
                </a:cxn>
                <a:cxn ang="0">
                  <a:pos x="4" y="18"/>
                </a:cxn>
                <a:cxn ang="0">
                  <a:pos x="7" y="18"/>
                </a:cxn>
                <a:cxn ang="0">
                  <a:pos x="29" y="7"/>
                </a:cxn>
                <a:cxn ang="0">
                  <a:pos x="33" y="7"/>
                </a:cxn>
              </a:cxnLst>
              <a:rect l="0" t="0" r="r" b="b"/>
              <a:pathLst>
                <a:path w="36" h="18">
                  <a:moveTo>
                    <a:pt x="33" y="7"/>
                  </a:moveTo>
                  <a:lnTo>
                    <a:pt x="36" y="3"/>
                  </a:lnTo>
                  <a:lnTo>
                    <a:pt x="33" y="0"/>
                  </a:lnTo>
                  <a:lnTo>
                    <a:pt x="29" y="0"/>
                  </a:lnTo>
                  <a:lnTo>
                    <a:pt x="26" y="0"/>
                  </a:lnTo>
                  <a:lnTo>
                    <a:pt x="4" y="11"/>
                  </a:lnTo>
                  <a:lnTo>
                    <a:pt x="0" y="14"/>
                  </a:lnTo>
                  <a:lnTo>
                    <a:pt x="4" y="18"/>
                  </a:lnTo>
                  <a:lnTo>
                    <a:pt x="7" y="18"/>
                  </a:lnTo>
                  <a:lnTo>
                    <a:pt x="29"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69" name="Freeform 1541"/>
            <p:cNvSpPr>
              <a:spLocks/>
            </p:cNvSpPr>
            <p:nvPr/>
          </p:nvSpPr>
          <p:spPr bwMode="auto">
            <a:xfrm>
              <a:off x="3238" y="1484"/>
              <a:ext cx="29" cy="21"/>
            </a:xfrm>
            <a:custGeom>
              <a:avLst/>
              <a:gdLst/>
              <a:ahLst/>
              <a:cxnLst>
                <a:cxn ang="0">
                  <a:pos x="29" y="7"/>
                </a:cxn>
                <a:cxn ang="0">
                  <a:pos x="29" y="3"/>
                </a:cxn>
                <a:cxn ang="0">
                  <a:pos x="29" y="0"/>
                </a:cxn>
                <a:cxn ang="0">
                  <a:pos x="26" y="0"/>
                </a:cxn>
                <a:cxn ang="0">
                  <a:pos x="0" y="14"/>
                </a:cxn>
                <a:cxn ang="0">
                  <a:pos x="0" y="18"/>
                </a:cxn>
                <a:cxn ang="0">
                  <a:pos x="0" y="21"/>
                </a:cxn>
                <a:cxn ang="0">
                  <a:pos x="4" y="21"/>
                </a:cxn>
                <a:cxn ang="0">
                  <a:pos x="29" y="7"/>
                </a:cxn>
              </a:cxnLst>
              <a:rect l="0" t="0" r="r" b="b"/>
              <a:pathLst>
                <a:path w="29" h="21">
                  <a:moveTo>
                    <a:pt x="29" y="7"/>
                  </a:moveTo>
                  <a:lnTo>
                    <a:pt x="29" y="3"/>
                  </a:lnTo>
                  <a:lnTo>
                    <a:pt x="29" y="0"/>
                  </a:lnTo>
                  <a:lnTo>
                    <a:pt x="26" y="0"/>
                  </a:lnTo>
                  <a:lnTo>
                    <a:pt x="0" y="14"/>
                  </a:lnTo>
                  <a:lnTo>
                    <a:pt x="0" y="18"/>
                  </a:lnTo>
                  <a:lnTo>
                    <a:pt x="0" y="21"/>
                  </a:lnTo>
                  <a:lnTo>
                    <a:pt x="4" y="21"/>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0" name="Freeform 1542"/>
            <p:cNvSpPr>
              <a:spLocks/>
            </p:cNvSpPr>
            <p:nvPr/>
          </p:nvSpPr>
          <p:spPr bwMode="auto">
            <a:xfrm>
              <a:off x="3199" y="1513"/>
              <a:ext cx="29" cy="29"/>
            </a:xfrm>
            <a:custGeom>
              <a:avLst/>
              <a:gdLst/>
              <a:ahLst/>
              <a:cxnLst>
                <a:cxn ang="0">
                  <a:pos x="25" y="7"/>
                </a:cxn>
                <a:cxn ang="0">
                  <a:pos x="29" y="3"/>
                </a:cxn>
                <a:cxn ang="0">
                  <a:pos x="25" y="0"/>
                </a:cxn>
                <a:cxn ang="0">
                  <a:pos x="21" y="0"/>
                </a:cxn>
                <a:cxn ang="0">
                  <a:pos x="7" y="14"/>
                </a:cxn>
                <a:cxn ang="0">
                  <a:pos x="3" y="21"/>
                </a:cxn>
                <a:cxn ang="0">
                  <a:pos x="0" y="25"/>
                </a:cxn>
                <a:cxn ang="0">
                  <a:pos x="3" y="29"/>
                </a:cxn>
                <a:cxn ang="0">
                  <a:pos x="7" y="29"/>
                </a:cxn>
                <a:cxn ang="0">
                  <a:pos x="10" y="21"/>
                </a:cxn>
                <a:cxn ang="0">
                  <a:pos x="25" y="7"/>
                </a:cxn>
              </a:cxnLst>
              <a:rect l="0" t="0" r="r" b="b"/>
              <a:pathLst>
                <a:path w="29" h="29">
                  <a:moveTo>
                    <a:pt x="25" y="7"/>
                  </a:moveTo>
                  <a:lnTo>
                    <a:pt x="29" y="3"/>
                  </a:lnTo>
                  <a:lnTo>
                    <a:pt x="25" y="0"/>
                  </a:lnTo>
                  <a:lnTo>
                    <a:pt x="21" y="0"/>
                  </a:lnTo>
                  <a:lnTo>
                    <a:pt x="7" y="14"/>
                  </a:lnTo>
                  <a:lnTo>
                    <a:pt x="3" y="21"/>
                  </a:lnTo>
                  <a:lnTo>
                    <a:pt x="0" y="25"/>
                  </a:lnTo>
                  <a:lnTo>
                    <a:pt x="3" y="29"/>
                  </a:lnTo>
                  <a:lnTo>
                    <a:pt x="7" y="29"/>
                  </a:lnTo>
                  <a:lnTo>
                    <a:pt x="10" y="21"/>
                  </a:lnTo>
                  <a:lnTo>
                    <a:pt x="25"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1" name="Freeform 1543"/>
            <p:cNvSpPr>
              <a:spLocks/>
            </p:cNvSpPr>
            <p:nvPr/>
          </p:nvSpPr>
          <p:spPr bwMode="auto">
            <a:xfrm>
              <a:off x="3173" y="1549"/>
              <a:ext cx="18" cy="36"/>
            </a:xfrm>
            <a:custGeom>
              <a:avLst/>
              <a:gdLst/>
              <a:ahLst/>
              <a:cxnLst>
                <a:cxn ang="0">
                  <a:pos x="18" y="3"/>
                </a:cxn>
                <a:cxn ang="0">
                  <a:pos x="18" y="0"/>
                </a:cxn>
                <a:cxn ang="0">
                  <a:pos x="15" y="0"/>
                </a:cxn>
                <a:cxn ang="0">
                  <a:pos x="11" y="3"/>
                </a:cxn>
                <a:cxn ang="0">
                  <a:pos x="0" y="29"/>
                </a:cxn>
                <a:cxn ang="0">
                  <a:pos x="0" y="32"/>
                </a:cxn>
                <a:cxn ang="0">
                  <a:pos x="4" y="36"/>
                </a:cxn>
                <a:cxn ang="0">
                  <a:pos x="7" y="36"/>
                </a:cxn>
                <a:cxn ang="0">
                  <a:pos x="7" y="32"/>
                </a:cxn>
                <a:cxn ang="0">
                  <a:pos x="7" y="29"/>
                </a:cxn>
                <a:cxn ang="0">
                  <a:pos x="18" y="3"/>
                </a:cxn>
              </a:cxnLst>
              <a:rect l="0" t="0" r="r" b="b"/>
              <a:pathLst>
                <a:path w="18" h="36">
                  <a:moveTo>
                    <a:pt x="18" y="3"/>
                  </a:moveTo>
                  <a:lnTo>
                    <a:pt x="18" y="0"/>
                  </a:lnTo>
                  <a:lnTo>
                    <a:pt x="15" y="0"/>
                  </a:lnTo>
                  <a:lnTo>
                    <a:pt x="11" y="3"/>
                  </a:lnTo>
                  <a:lnTo>
                    <a:pt x="0" y="29"/>
                  </a:lnTo>
                  <a:lnTo>
                    <a:pt x="0" y="32"/>
                  </a:lnTo>
                  <a:lnTo>
                    <a:pt x="4" y="36"/>
                  </a:lnTo>
                  <a:lnTo>
                    <a:pt x="7" y="36"/>
                  </a:lnTo>
                  <a:lnTo>
                    <a:pt x="7" y="32"/>
                  </a:lnTo>
                  <a:lnTo>
                    <a:pt x="7" y="29"/>
                  </a:lnTo>
                  <a:lnTo>
                    <a:pt x="18"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2" name="Freeform 1544"/>
            <p:cNvSpPr>
              <a:spLocks/>
            </p:cNvSpPr>
            <p:nvPr/>
          </p:nvSpPr>
          <p:spPr bwMode="auto">
            <a:xfrm>
              <a:off x="3170" y="1599"/>
              <a:ext cx="10" cy="33"/>
            </a:xfrm>
            <a:custGeom>
              <a:avLst/>
              <a:gdLst/>
              <a:ahLst/>
              <a:cxnLst>
                <a:cxn ang="0">
                  <a:pos x="7" y="4"/>
                </a:cxn>
                <a:cxn ang="0">
                  <a:pos x="7" y="0"/>
                </a:cxn>
                <a:cxn ang="0">
                  <a:pos x="3" y="0"/>
                </a:cxn>
                <a:cxn ang="0">
                  <a:pos x="0" y="4"/>
                </a:cxn>
                <a:cxn ang="0">
                  <a:pos x="0" y="4"/>
                </a:cxn>
                <a:cxn ang="0">
                  <a:pos x="3" y="29"/>
                </a:cxn>
                <a:cxn ang="0">
                  <a:pos x="3" y="29"/>
                </a:cxn>
                <a:cxn ang="0">
                  <a:pos x="7" y="33"/>
                </a:cxn>
                <a:cxn ang="0">
                  <a:pos x="10" y="33"/>
                </a:cxn>
                <a:cxn ang="0">
                  <a:pos x="10" y="29"/>
                </a:cxn>
                <a:cxn ang="0">
                  <a:pos x="10" y="29"/>
                </a:cxn>
                <a:cxn ang="0">
                  <a:pos x="7" y="4"/>
                </a:cxn>
              </a:cxnLst>
              <a:rect l="0" t="0" r="r" b="b"/>
              <a:pathLst>
                <a:path w="10" h="33">
                  <a:moveTo>
                    <a:pt x="7" y="4"/>
                  </a:moveTo>
                  <a:lnTo>
                    <a:pt x="7" y="0"/>
                  </a:lnTo>
                  <a:lnTo>
                    <a:pt x="3" y="0"/>
                  </a:lnTo>
                  <a:lnTo>
                    <a:pt x="0" y="4"/>
                  </a:lnTo>
                  <a:lnTo>
                    <a:pt x="0" y="4"/>
                  </a:lnTo>
                  <a:lnTo>
                    <a:pt x="3" y="29"/>
                  </a:lnTo>
                  <a:lnTo>
                    <a:pt x="3" y="29"/>
                  </a:lnTo>
                  <a:lnTo>
                    <a:pt x="7" y="33"/>
                  </a:lnTo>
                  <a:lnTo>
                    <a:pt x="10" y="33"/>
                  </a:lnTo>
                  <a:lnTo>
                    <a:pt x="10" y="29"/>
                  </a:lnTo>
                  <a:lnTo>
                    <a:pt x="10" y="29"/>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3" name="Freeform 1545"/>
            <p:cNvSpPr>
              <a:spLocks/>
            </p:cNvSpPr>
            <p:nvPr/>
          </p:nvSpPr>
          <p:spPr bwMode="auto">
            <a:xfrm>
              <a:off x="3184" y="1647"/>
              <a:ext cx="25" cy="28"/>
            </a:xfrm>
            <a:custGeom>
              <a:avLst/>
              <a:gdLst/>
              <a:ahLst/>
              <a:cxnLst>
                <a:cxn ang="0">
                  <a:pos x="7" y="3"/>
                </a:cxn>
                <a:cxn ang="0">
                  <a:pos x="4" y="0"/>
                </a:cxn>
                <a:cxn ang="0">
                  <a:pos x="0" y="0"/>
                </a:cxn>
                <a:cxn ang="0">
                  <a:pos x="0" y="3"/>
                </a:cxn>
                <a:cxn ang="0">
                  <a:pos x="0" y="7"/>
                </a:cxn>
                <a:cxn ang="0">
                  <a:pos x="4" y="10"/>
                </a:cxn>
                <a:cxn ang="0">
                  <a:pos x="18" y="28"/>
                </a:cxn>
                <a:cxn ang="0">
                  <a:pos x="22" y="28"/>
                </a:cxn>
                <a:cxn ang="0">
                  <a:pos x="25" y="25"/>
                </a:cxn>
                <a:cxn ang="0">
                  <a:pos x="22" y="21"/>
                </a:cxn>
                <a:cxn ang="0">
                  <a:pos x="7" y="3"/>
                </a:cxn>
                <a:cxn ang="0">
                  <a:pos x="4" y="7"/>
                </a:cxn>
                <a:cxn ang="0">
                  <a:pos x="7" y="7"/>
                </a:cxn>
                <a:cxn ang="0">
                  <a:pos x="7" y="3"/>
                </a:cxn>
              </a:cxnLst>
              <a:rect l="0" t="0" r="r" b="b"/>
              <a:pathLst>
                <a:path w="25" h="28">
                  <a:moveTo>
                    <a:pt x="7" y="3"/>
                  </a:moveTo>
                  <a:lnTo>
                    <a:pt x="4" y="0"/>
                  </a:lnTo>
                  <a:lnTo>
                    <a:pt x="0" y="0"/>
                  </a:lnTo>
                  <a:lnTo>
                    <a:pt x="0" y="3"/>
                  </a:lnTo>
                  <a:lnTo>
                    <a:pt x="0" y="7"/>
                  </a:lnTo>
                  <a:lnTo>
                    <a:pt x="4" y="10"/>
                  </a:lnTo>
                  <a:lnTo>
                    <a:pt x="18" y="28"/>
                  </a:lnTo>
                  <a:lnTo>
                    <a:pt x="22" y="28"/>
                  </a:lnTo>
                  <a:lnTo>
                    <a:pt x="25" y="25"/>
                  </a:lnTo>
                  <a:lnTo>
                    <a:pt x="22" y="21"/>
                  </a:lnTo>
                  <a:lnTo>
                    <a:pt x="7" y="3"/>
                  </a:lnTo>
                  <a:lnTo>
                    <a:pt x="4" y="7"/>
                  </a:lnTo>
                  <a:lnTo>
                    <a:pt x="7" y="7"/>
                  </a:lnTo>
                  <a:lnTo>
                    <a:pt x="7"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4" name="Freeform 1546"/>
            <p:cNvSpPr>
              <a:spLocks/>
            </p:cNvSpPr>
            <p:nvPr/>
          </p:nvSpPr>
          <p:spPr bwMode="auto">
            <a:xfrm>
              <a:off x="3217" y="1683"/>
              <a:ext cx="32" cy="25"/>
            </a:xfrm>
            <a:custGeom>
              <a:avLst/>
              <a:gdLst/>
              <a:ahLst/>
              <a:cxnLst>
                <a:cxn ang="0">
                  <a:pos x="7" y="0"/>
                </a:cxn>
                <a:cxn ang="0">
                  <a:pos x="3" y="0"/>
                </a:cxn>
                <a:cxn ang="0">
                  <a:pos x="0" y="3"/>
                </a:cxn>
                <a:cxn ang="0">
                  <a:pos x="3" y="7"/>
                </a:cxn>
                <a:cxn ang="0">
                  <a:pos x="18" y="18"/>
                </a:cxn>
                <a:cxn ang="0">
                  <a:pos x="25" y="25"/>
                </a:cxn>
                <a:cxn ang="0">
                  <a:pos x="29" y="25"/>
                </a:cxn>
                <a:cxn ang="0">
                  <a:pos x="32" y="21"/>
                </a:cxn>
                <a:cxn ang="0">
                  <a:pos x="29" y="18"/>
                </a:cxn>
                <a:cxn ang="0">
                  <a:pos x="21" y="11"/>
                </a:cxn>
                <a:cxn ang="0">
                  <a:pos x="7" y="0"/>
                </a:cxn>
              </a:cxnLst>
              <a:rect l="0" t="0" r="r" b="b"/>
              <a:pathLst>
                <a:path w="32" h="25">
                  <a:moveTo>
                    <a:pt x="7" y="0"/>
                  </a:moveTo>
                  <a:lnTo>
                    <a:pt x="3" y="0"/>
                  </a:lnTo>
                  <a:lnTo>
                    <a:pt x="0" y="3"/>
                  </a:lnTo>
                  <a:lnTo>
                    <a:pt x="3" y="7"/>
                  </a:lnTo>
                  <a:lnTo>
                    <a:pt x="18" y="18"/>
                  </a:lnTo>
                  <a:lnTo>
                    <a:pt x="25" y="25"/>
                  </a:lnTo>
                  <a:lnTo>
                    <a:pt x="29" y="25"/>
                  </a:lnTo>
                  <a:lnTo>
                    <a:pt x="32" y="21"/>
                  </a:lnTo>
                  <a:lnTo>
                    <a:pt x="29" y="18"/>
                  </a:lnTo>
                  <a:lnTo>
                    <a:pt x="21" y="11"/>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5" name="Freeform 1547"/>
            <p:cNvSpPr>
              <a:spLocks/>
            </p:cNvSpPr>
            <p:nvPr/>
          </p:nvSpPr>
          <p:spPr bwMode="auto">
            <a:xfrm>
              <a:off x="3260" y="1712"/>
              <a:ext cx="33" cy="21"/>
            </a:xfrm>
            <a:custGeom>
              <a:avLst/>
              <a:gdLst/>
              <a:ahLst/>
              <a:cxnLst>
                <a:cxn ang="0">
                  <a:pos x="4" y="0"/>
                </a:cxn>
                <a:cxn ang="0">
                  <a:pos x="0" y="0"/>
                </a:cxn>
                <a:cxn ang="0">
                  <a:pos x="0" y="3"/>
                </a:cxn>
                <a:cxn ang="0">
                  <a:pos x="0" y="7"/>
                </a:cxn>
                <a:cxn ang="0">
                  <a:pos x="7" y="11"/>
                </a:cxn>
                <a:cxn ang="0">
                  <a:pos x="25" y="21"/>
                </a:cxn>
                <a:cxn ang="0">
                  <a:pos x="29" y="21"/>
                </a:cxn>
                <a:cxn ang="0">
                  <a:pos x="33" y="18"/>
                </a:cxn>
                <a:cxn ang="0">
                  <a:pos x="29" y="14"/>
                </a:cxn>
                <a:cxn ang="0">
                  <a:pos x="11" y="3"/>
                </a:cxn>
                <a:cxn ang="0">
                  <a:pos x="4" y="0"/>
                </a:cxn>
              </a:cxnLst>
              <a:rect l="0" t="0" r="r" b="b"/>
              <a:pathLst>
                <a:path w="33" h="21">
                  <a:moveTo>
                    <a:pt x="4" y="0"/>
                  </a:moveTo>
                  <a:lnTo>
                    <a:pt x="0" y="0"/>
                  </a:lnTo>
                  <a:lnTo>
                    <a:pt x="0" y="3"/>
                  </a:lnTo>
                  <a:lnTo>
                    <a:pt x="0" y="7"/>
                  </a:lnTo>
                  <a:lnTo>
                    <a:pt x="7" y="11"/>
                  </a:lnTo>
                  <a:lnTo>
                    <a:pt x="25" y="21"/>
                  </a:lnTo>
                  <a:lnTo>
                    <a:pt x="29" y="21"/>
                  </a:lnTo>
                  <a:lnTo>
                    <a:pt x="33" y="18"/>
                  </a:lnTo>
                  <a:lnTo>
                    <a:pt x="29" y="14"/>
                  </a:lnTo>
                  <a:lnTo>
                    <a:pt x="11" y="3"/>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6" name="Freeform 1548"/>
            <p:cNvSpPr>
              <a:spLocks/>
            </p:cNvSpPr>
            <p:nvPr/>
          </p:nvSpPr>
          <p:spPr bwMode="auto">
            <a:xfrm>
              <a:off x="3304" y="1737"/>
              <a:ext cx="32" cy="18"/>
            </a:xfrm>
            <a:custGeom>
              <a:avLst/>
              <a:gdLst/>
              <a:ahLst/>
              <a:cxnLst>
                <a:cxn ang="0">
                  <a:pos x="7" y="0"/>
                </a:cxn>
                <a:cxn ang="0">
                  <a:pos x="3" y="0"/>
                </a:cxn>
                <a:cxn ang="0">
                  <a:pos x="0" y="4"/>
                </a:cxn>
                <a:cxn ang="0">
                  <a:pos x="3" y="7"/>
                </a:cxn>
                <a:cxn ang="0">
                  <a:pos x="29" y="18"/>
                </a:cxn>
                <a:cxn ang="0">
                  <a:pos x="32" y="18"/>
                </a:cxn>
                <a:cxn ang="0">
                  <a:pos x="32" y="15"/>
                </a:cxn>
                <a:cxn ang="0">
                  <a:pos x="32" y="11"/>
                </a:cxn>
                <a:cxn ang="0">
                  <a:pos x="7" y="0"/>
                </a:cxn>
              </a:cxnLst>
              <a:rect l="0" t="0" r="r" b="b"/>
              <a:pathLst>
                <a:path w="32" h="18">
                  <a:moveTo>
                    <a:pt x="7" y="0"/>
                  </a:moveTo>
                  <a:lnTo>
                    <a:pt x="3" y="0"/>
                  </a:lnTo>
                  <a:lnTo>
                    <a:pt x="0" y="4"/>
                  </a:lnTo>
                  <a:lnTo>
                    <a:pt x="3" y="7"/>
                  </a:lnTo>
                  <a:lnTo>
                    <a:pt x="29" y="18"/>
                  </a:lnTo>
                  <a:lnTo>
                    <a:pt x="32" y="18"/>
                  </a:lnTo>
                  <a:lnTo>
                    <a:pt x="32" y="15"/>
                  </a:lnTo>
                  <a:lnTo>
                    <a:pt x="32" y="11"/>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7" name="Freeform 1549"/>
            <p:cNvSpPr>
              <a:spLocks/>
            </p:cNvSpPr>
            <p:nvPr/>
          </p:nvSpPr>
          <p:spPr bwMode="auto">
            <a:xfrm>
              <a:off x="3351" y="1755"/>
              <a:ext cx="32" cy="18"/>
            </a:xfrm>
            <a:custGeom>
              <a:avLst/>
              <a:gdLst/>
              <a:ahLst/>
              <a:cxnLst>
                <a:cxn ang="0">
                  <a:pos x="3" y="0"/>
                </a:cxn>
                <a:cxn ang="0">
                  <a:pos x="0" y="0"/>
                </a:cxn>
                <a:cxn ang="0">
                  <a:pos x="0" y="4"/>
                </a:cxn>
                <a:cxn ang="0">
                  <a:pos x="0" y="7"/>
                </a:cxn>
                <a:cxn ang="0">
                  <a:pos x="29" y="18"/>
                </a:cxn>
                <a:cxn ang="0">
                  <a:pos x="32" y="18"/>
                </a:cxn>
                <a:cxn ang="0">
                  <a:pos x="32" y="15"/>
                </a:cxn>
                <a:cxn ang="0">
                  <a:pos x="32" y="11"/>
                </a:cxn>
                <a:cxn ang="0">
                  <a:pos x="3" y="0"/>
                </a:cxn>
              </a:cxnLst>
              <a:rect l="0" t="0" r="r" b="b"/>
              <a:pathLst>
                <a:path w="32" h="18">
                  <a:moveTo>
                    <a:pt x="3" y="0"/>
                  </a:moveTo>
                  <a:lnTo>
                    <a:pt x="0" y="0"/>
                  </a:lnTo>
                  <a:lnTo>
                    <a:pt x="0" y="4"/>
                  </a:lnTo>
                  <a:lnTo>
                    <a:pt x="0" y="7"/>
                  </a:lnTo>
                  <a:lnTo>
                    <a:pt x="29" y="18"/>
                  </a:lnTo>
                  <a:lnTo>
                    <a:pt x="32" y="18"/>
                  </a:lnTo>
                  <a:lnTo>
                    <a:pt x="32" y="15"/>
                  </a:lnTo>
                  <a:lnTo>
                    <a:pt x="32" y="11"/>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8" name="Freeform 1550"/>
            <p:cNvSpPr>
              <a:spLocks/>
            </p:cNvSpPr>
            <p:nvPr/>
          </p:nvSpPr>
          <p:spPr bwMode="auto">
            <a:xfrm>
              <a:off x="3398" y="1773"/>
              <a:ext cx="36" cy="15"/>
            </a:xfrm>
            <a:custGeom>
              <a:avLst/>
              <a:gdLst/>
              <a:ahLst/>
              <a:cxnLst>
                <a:cxn ang="0">
                  <a:pos x="7" y="0"/>
                </a:cxn>
                <a:cxn ang="0">
                  <a:pos x="3" y="0"/>
                </a:cxn>
                <a:cxn ang="0">
                  <a:pos x="0" y="4"/>
                </a:cxn>
                <a:cxn ang="0">
                  <a:pos x="3" y="7"/>
                </a:cxn>
                <a:cxn ang="0">
                  <a:pos x="3" y="7"/>
                </a:cxn>
                <a:cxn ang="0">
                  <a:pos x="29" y="15"/>
                </a:cxn>
                <a:cxn ang="0">
                  <a:pos x="32" y="15"/>
                </a:cxn>
                <a:cxn ang="0">
                  <a:pos x="36" y="11"/>
                </a:cxn>
                <a:cxn ang="0">
                  <a:pos x="32" y="7"/>
                </a:cxn>
                <a:cxn ang="0">
                  <a:pos x="7" y="0"/>
                </a:cxn>
              </a:cxnLst>
              <a:rect l="0" t="0" r="r" b="b"/>
              <a:pathLst>
                <a:path w="36" h="15">
                  <a:moveTo>
                    <a:pt x="7" y="0"/>
                  </a:moveTo>
                  <a:lnTo>
                    <a:pt x="3" y="0"/>
                  </a:lnTo>
                  <a:lnTo>
                    <a:pt x="0" y="4"/>
                  </a:lnTo>
                  <a:lnTo>
                    <a:pt x="3" y="7"/>
                  </a:lnTo>
                  <a:lnTo>
                    <a:pt x="3" y="7"/>
                  </a:lnTo>
                  <a:lnTo>
                    <a:pt x="29" y="15"/>
                  </a:lnTo>
                  <a:lnTo>
                    <a:pt x="32" y="15"/>
                  </a:lnTo>
                  <a:lnTo>
                    <a:pt x="36" y="11"/>
                  </a:lnTo>
                  <a:lnTo>
                    <a:pt x="32" y="7"/>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79" name="Freeform 1551"/>
            <p:cNvSpPr>
              <a:spLocks/>
            </p:cNvSpPr>
            <p:nvPr/>
          </p:nvSpPr>
          <p:spPr bwMode="auto">
            <a:xfrm>
              <a:off x="3448" y="1788"/>
              <a:ext cx="33" cy="14"/>
            </a:xfrm>
            <a:custGeom>
              <a:avLst/>
              <a:gdLst/>
              <a:ahLst/>
              <a:cxnLst>
                <a:cxn ang="0">
                  <a:pos x="4" y="0"/>
                </a:cxn>
                <a:cxn ang="0">
                  <a:pos x="0" y="0"/>
                </a:cxn>
                <a:cxn ang="0">
                  <a:pos x="0" y="3"/>
                </a:cxn>
                <a:cxn ang="0">
                  <a:pos x="0" y="7"/>
                </a:cxn>
                <a:cxn ang="0">
                  <a:pos x="8" y="7"/>
                </a:cxn>
                <a:cxn ang="0">
                  <a:pos x="29" y="14"/>
                </a:cxn>
                <a:cxn ang="0">
                  <a:pos x="33" y="14"/>
                </a:cxn>
                <a:cxn ang="0">
                  <a:pos x="33" y="11"/>
                </a:cxn>
                <a:cxn ang="0">
                  <a:pos x="33" y="7"/>
                </a:cxn>
                <a:cxn ang="0">
                  <a:pos x="11" y="0"/>
                </a:cxn>
                <a:cxn ang="0">
                  <a:pos x="4" y="0"/>
                </a:cxn>
              </a:cxnLst>
              <a:rect l="0" t="0" r="r" b="b"/>
              <a:pathLst>
                <a:path w="33" h="14">
                  <a:moveTo>
                    <a:pt x="4" y="0"/>
                  </a:moveTo>
                  <a:lnTo>
                    <a:pt x="0" y="0"/>
                  </a:lnTo>
                  <a:lnTo>
                    <a:pt x="0" y="3"/>
                  </a:lnTo>
                  <a:lnTo>
                    <a:pt x="0" y="7"/>
                  </a:lnTo>
                  <a:lnTo>
                    <a:pt x="8" y="7"/>
                  </a:lnTo>
                  <a:lnTo>
                    <a:pt x="29" y="14"/>
                  </a:lnTo>
                  <a:lnTo>
                    <a:pt x="33" y="14"/>
                  </a:lnTo>
                  <a:lnTo>
                    <a:pt x="33" y="11"/>
                  </a:lnTo>
                  <a:lnTo>
                    <a:pt x="33" y="7"/>
                  </a:lnTo>
                  <a:lnTo>
                    <a:pt x="11"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0" name="Freeform 1552"/>
            <p:cNvSpPr>
              <a:spLocks/>
            </p:cNvSpPr>
            <p:nvPr/>
          </p:nvSpPr>
          <p:spPr bwMode="auto">
            <a:xfrm>
              <a:off x="3495" y="1799"/>
              <a:ext cx="37" cy="14"/>
            </a:xfrm>
            <a:custGeom>
              <a:avLst/>
              <a:gdLst/>
              <a:ahLst/>
              <a:cxnLst>
                <a:cxn ang="0">
                  <a:pos x="8" y="0"/>
                </a:cxn>
                <a:cxn ang="0">
                  <a:pos x="4" y="0"/>
                </a:cxn>
                <a:cxn ang="0">
                  <a:pos x="0" y="3"/>
                </a:cxn>
                <a:cxn ang="0">
                  <a:pos x="4" y="7"/>
                </a:cxn>
                <a:cxn ang="0">
                  <a:pos x="22" y="10"/>
                </a:cxn>
                <a:cxn ang="0">
                  <a:pos x="33" y="14"/>
                </a:cxn>
                <a:cxn ang="0">
                  <a:pos x="37" y="14"/>
                </a:cxn>
                <a:cxn ang="0">
                  <a:pos x="37" y="10"/>
                </a:cxn>
                <a:cxn ang="0">
                  <a:pos x="37" y="7"/>
                </a:cxn>
                <a:cxn ang="0">
                  <a:pos x="26" y="3"/>
                </a:cxn>
                <a:cxn ang="0">
                  <a:pos x="8" y="0"/>
                </a:cxn>
              </a:cxnLst>
              <a:rect l="0" t="0" r="r" b="b"/>
              <a:pathLst>
                <a:path w="37" h="14">
                  <a:moveTo>
                    <a:pt x="8" y="0"/>
                  </a:moveTo>
                  <a:lnTo>
                    <a:pt x="4" y="0"/>
                  </a:lnTo>
                  <a:lnTo>
                    <a:pt x="0" y="3"/>
                  </a:lnTo>
                  <a:lnTo>
                    <a:pt x="4" y="7"/>
                  </a:lnTo>
                  <a:lnTo>
                    <a:pt x="22" y="10"/>
                  </a:lnTo>
                  <a:lnTo>
                    <a:pt x="33" y="14"/>
                  </a:lnTo>
                  <a:lnTo>
                    <a:pt x="37" y="14"/>
                  </a:lnTo>
                  <a:lnTo>
                    <a:pt x="37" y="10"/>
                  </a:lnTo>
                  <a:lnTo>
                    <a:pt x="37" y="7"/>
                  </a:lnTo>
                  <a:lnTo>
                    <a:pt x="26" y="3"/>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1" name="Freeform 1553"/>
            <p:cNvSpPr>
              <a:spLocks/>
            </p:cNvSpPr>
            <p:nvPr/>
          </p:nvSpPr>
          <p:spPr bwMode="auto">
            <a:xfrm>
              <a:off x="3546" y="1809"/>
              <a:ext cx="36" cy="11"/>
            </a:xfrm>
            <a:custGeom>
              <a:avLst/>
              <a:gdLst/>
              <a:ahLst/>
              <a:cxnLst>
                <a:cxn ang="0">
                  <a:pos x="4" y="0"/>
                </a:cxn>
                <a:cxn ang="0">
                  <a:pos x="0" y="0"/>
                </a:cxn>
                <a:cxn ang="0">
                  <a:pos x="0" y="4"/>
                </a:cxn>
                <a:cxn ang="0">
                  <a:pos x="0" y="8"/>
                </a:cxn>
                <a:cxn ang="0">
                  <a:pos x="29" y="11"/>
                </a:cxn>
                <a:cxn ang="0">
                  <a:pos x="33" y="11"/>
                </a:cxn>
                <a:cxn ang="0">
                  <a:pos x="36" y="8"/>
                </a:cxn>
                <a:cxn ang="0">
                  <a:pos x="33" y="4"/>
                </a:cxn>
                <a:cxn ang="0">
                  <a:pos x="4" y="0"/>
                </a:cxn>
              </a:cxnLst>
              <a:rect l="0" t="0" r="r" b="b"/>
              <a:pathLst>
                <a:path w="36" h="11">
                  <a:moveTo>
                    <a:pt x="4" y="0"/>
                  </a:moveTo>
                  <a:lnTo>
                    <a:pt x="0" y="0"/>
                  </a:lnTo>
                  <a:lnTo>
                    <a:pt x="0" y="4"/>
                  </a:lnTo>
                  <a:lnTo>
                    <a:pt x="0" y="8"/>
                  </a:lnTo>
                  <a:lnTo>
                    <a:pt x="29" y="11"/>
                  </a:lnTo>
                  <a:lnTo>
                    <a:pt x="33" y="11"/>
                  </a:lnTo>
                  <a:lnTo>
                    <a:pt x="36" y="8"/>
                  </a:lnTo>
                  <a:lnTo>
                    <a:pt x="33"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2" name="Freeform 1554"/>
            <p:cNvSpPr>
              <a:spLocks/>
            </p:cNvSpPr>
            <p:nvPr/>
          </p:nvSpPr>
          <p:spPr bwMode="auto">
            <a:xfrm>
              <a:off x="3597" y="1817"/>
              <a:ext cx="36" cy="14"/>
            </a:xfrm>
            <a:custGeom>
              <a:avLst/>
              <a:gdLst/>
              <a:ahLst/>
              <a:cxnLst>
                <a:cxn ang="0">
                  <a:pos x="3" y="0"/>
                </a:cxn>
                <a:cxn ang="0">
                  <a:pos x="0" y="0"/>
                </a:cxn>
                <a:cxn ang="0">
                  <a:pos x="0" y="3"/>
                </a:cxn>
                <a:cxn ang="0">
                  <a:pos x="0" y="7"/>
                </a:cxn>
                <a:cxn ang="0">
                  <a:pos x="29" y="14"/>
                </a:cxn>
                <a:cxn ang="0">
                  <a:pos x="32" y="14"/>
                </a:cxn>
                <a:cxn ang="0">
                  <a:pos x="36" y="11"/>
                </a:cxn>
                <a:cxn ang="0">
                  <a:pos x="32" y="7"/>
                </a:cxn>
                <a:cxn ang="0">
                  <a:pos x="3" y="0"/>
                </a:cxn>
              </a:cxnLst>
              <a:rect l="0" t="0" r="r" b="b"/>
              <a:pathLst>
                <a:path w="36" h="14">
                  <a:moveTo>
                    <a:pt x="3" y="0"/>
                  </a:moveTo>
                  <a:lnTo>
                    <a:pt x="0" y="0"/>
                  </a:lnTo>
                  <a:lnTo>
                    <a:pt x="0" y="3"/>
                  </a:lnTo>
                  <a:lnTo>
                    <a:pt x="0" y="7"/>
                  </a:lnTo>
                  <a:lnTo>
                    <a:pt x="29" y="14"/>
                  </a:lnTo>
                  <a:lnTo>
                    <a:pt x="32" y="14"/>
                  </a:lnTo>
                  <a:lnTo>
                    <a:pt x="36" y="11"/>
                  </a:lnTo>
                  <a:lnTo>
                    <a:pt x="32" y="7"/>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3" name="Freeform 1555"/>
            <p:cNvSpPr>
              <a:spLocks/>
            </p:cNvSpPr>
            <p:nvPr/>
          </p:nvSpPr>
          <p:spPr bwMode="auto">
            <a:xfrm>
              <a:off x="3648" y="1824"/>
              <a:ext cx="32" cy="11"/>
            </a:xfrm>
            <a:custGeom>
              <a:avLst/>
              <a:gdLst/>
              <a:ahLst/>
              <a:cxnLst>
                <a:cxn ang="0">
                  <a:pos x="3" y="0"/>
                </a:cxn>
                <a:cxn ang="0">
                  <a:pos x="0" y="0"/>
                </a:cxn>
                <a:cxn ang="0">
                  <a:pos x="0" y="4"/>
                </a:cxn>
                <a:cxn ang="0">
                  <a:pos x="0" y="7"/>
                </a:cxn>
                <a:cxn ang="0">
                  <a:pos x="3" y="11"/>
                </a:cxn>
                <a:cxn ang="0">
                  <a:pos x="28" y="11"/>
                </a:cxn>
                <a:cxn ang="0">
                  <a:pos x="32" y="11"/>
                </a:cxn>
                <a:cxn ang="0">
                  <a:pos x="32" y="7"/>
                </a:cxn>
                <a:cxn ang="0">
                  <a:pos x="32" y="4"/>
                </a:cxn>
                <a:cxn ang="0">
                  <a:pos x="7" y="4"/>
                </a:cxn>
                <a:cxn ang="0">
                  <a:pos x="3" y="0"/>
                </a:cxn>
              </a:cxnLst>
              <a:rect l="0" t="0" r="r" b="b"/>
              <a:pathLst>
                <a:path w="32" h="11">
                  <a:moveTo>
                    <a:pt x="3" y="0"/>
                  </a:moveTo>
                  <a:lnTo>
                    <a:pt x="0" y="0"/>
                  </a:lnTo>
                  <a:lnTo>
                    <a:pt x="0" y="4"/>
                  </a:lnTo>
                  <a:lnTo>
                    <a:pt x="0" y="7"/>
                  </a:lnTo>
                  <a:lnTo>
                    <a:pt x="3" y="11"/>
                  </a:lnTo>
                  <a:lnTo>
                    <a:pt x="28" y="11"/>
                  </a:lnTo>
                  <a:lnTo>
                    <a:pt x="32" y="11"/>
                  </a:lnTo>
                  <a:lnTo>
                    <a:pt x="32" y="7"/>
                  </a:lnTo>
                  <a:lnTo>
                    <a:pt x="32" y="4"/>
                  </a:lnTo>
                  <a:lnTo>
                    <a:pt x="7" y="4"/>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4" name="Freeform 1556"/>
            <p:cNvSpPr>
              <a:spLocks/>
            </p:cNvSpPr>
            <p:nvPr/>
          </p:nvSpPr>
          <p:spPr bwMode="auto">
            <a:xfrm>
              <a:off x="3695" y="1831"/>
              <a:ext cx="36" cy="11"/>
            </a:xfrm>
            <a:custGeom>
              <a:avLst/>
              <a:gdLst/>
              <a:ahLst/>
              <a:cxnLst>
                <a:cxn ang="0">
                  <a:pos x="7" y="0"/>
                </a:cxn>
                <a:cxn ang="0">
                  <a:pos x="3" y="0"/>
                </a:cxn>
                <a:cxn ang="0">
                  <a:pos x="0" y="4"/>
                </a:cxn>
                <a:cxn ang="0">
                  <a:pos x="3" y="7"/>
                </a:cxn>
                <a:cxn ang="0">
                  <a:pos x="32" y="11"/>
                </a:cxn>
                <a:cxn ang="0">
                  <a:pos x="36" y="11"/>
                </a:cxn>
                <a:cxn ang="0">
                  <a:pos x="36" y="7"/>
                </a:cxn>
                <a:cxn ang="0">
                  <a:pos x="36" y="4"/>
                </a:cxn>
                <a:cxn ang="0">
                  <a:pos x="7" y="0"/>
                </a:cxn>
              </a:cxnLst>
              <a:rect l="0" t="0" r="r" b="b"/>
              <a:pathLst>
                <a:path w="36" h="11">
                  <a:moveTo>
                    <a:pt x="7" y="0"/>
                  </a:moveTo>
                  <a:lnTo>
                    <a:pt x="3" y="0"/>
                  </a:lnTo>
                  <a:lnTo>
                    <a:pt x="0" y="4"/>
                  </a:lnTo>
                  <a:lnTo>
                    <a:pt x="3" y="7"/>
                  </a:lnTo>
                  <a:lnTo>
                    <a:pt x="32" y="11"/>
                  </a:lnTo>
                  <a:lnTo>
                    <a:pt x="36" y="11"/>
                  </a:lnTo>
                  <a:lnTo>
                    <a:pt x="36" y="7"/>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5" name="Freeform 1557"/>
            <p:cNvSpPr>
              <a:spLocks/>
            </p:cNvSpPr>
            <p:nvPr/>
          </p:nvSpPr>
          <p:spPr bwMode="auto">
            <a:xfrm>
              <a:off x="3745" y="1835"/>
              <a:ext cx="36" cy="11"/>
            </a:xfrm>
            <a:custGeom>
              <a:avLst/>
              <a:gdLst/>
              <a:ahLst/>
              <a:cxnLst>
                <a:cxn ang="0">
                  <a:pos x="8" y="0"/>
                </a:cxn>
                <a:cxn ang="0">
                  <a:pos x="4" y="0"/>
                </a:cxn>
                <a:cxn ang="0">
                  <a:pos x="0" y="3"/>
                </a:cxn>
                <a:cxn ang="0">
                  <a:pos x="4" y="7"/>
                </a:cxn>
                <a:cxn ang="0">
                  <a:pos x="33" y="11"/>
                </a:cxn>
                <a:cxn ang="0">
                  <a:pos x="36" y="11"/>
                </a:cxn>
                <a:cxn ang="0">
                  <a:pos x="36" y="7"/>
                </a:cxn>
                <a:cxn ang="0">
                  <a:pos x="36" y="3"/>
                </a:cxn>
                <a:cxn ang="0">
                  <a:pos x="8" y="0"/>
                </a:cxn>
              </a:cxnLst>
              <a:rect l="0" t="0" r="r" b="b"/>
              <a:pathLst>
                <a:path w="36" h="11">
                  <a:moveTo>
                    <a:pt x="8" y="0"/>
                  </a:moveTo>
                  <a:lnTo>
                    <a:pt x="4" y="0"/>
                  </a:lnTo>
                  <a:lnTo>
                    <a:pt x="0" y="3"/>
                  </a:lnTo>
                  <a:lnTo>
                    <a:pt x="4" y="7"/>
                  </a:lnTo>
                  <a:lnTo>
                    <a:pt x="33" y="11"/>
                  </a:lnTo>
                  <a:lnTo>
                    <a:pt x="36" y="11"/>
                  </a:lnTo>
                  <a:lnTo>
                    <a:pt x="36" y="7"/>
                  </a:lnTo>
                  <a:lnTo>
                    <a:pt x="36" y="3"/>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6" name="Freeform 1558"/>
            <p:cNvSpPr>
              <a:spLocks/>
            </p:cNvSpPr>
            <p:nvPr/>
          </p:nvSpPr>
          <p:spPr bwMode="auto">
            <a:xfrm>
              <a:off x="3796" y="1842"/>
              <a:ext cx="36" cy="7"/>
            </a:xfrm>
            <a:custGeom>
              <a:avLst/>
              <a:gdLst/>
              <a:ahLst/>
              <a:cxnLst>
                <a:cxn ang="0">
                  <a:pos x="7" y="0"/>
                </a:cxn>
                <a:cxn ang="0">
                  <a:pos x="4" y="0"/>
                </a:cxn>
                <a:cxn ang="0">
                  <a:pos x="0" y="4"/>
                </a:cxn>
                <a:cxn ang="0">
                  <a:pos x="4" y="7"/>
                </a:cxn>
                <a:cxn ang="0">
                  <a:pos x="33" y="7"/>
                </a:cxn>
                <a:cxn ang="0">
                  <a:pos x="36" y="7"/>
                </a:cxn>
                <a:cxn ang="0">
                  <a:pos x="36" y="4"/>
                </a:cxn>
                <a:cxn ang="0">
                  <a:pos x="36" y="0"/>
                </a:cxn>
                <a:cxn ang="0">
                  <a:pos x="7" y="0"/>
                </a:cxn>
              </a:cxnLst>
              <a:rect l="0" t="0" r="r" b="b"/>
              <a:pathLst>
                <a:path w="36" h="7">
                  <a:moveTo>
                    <a:pt x="7" y="0"/>
                  </a:moveTo>
                  <a:lnTo>
                    <a:pt x="4" y="0"/>
                  </a:lnTo>
                  <a:lnTo>
                    <a:pt x="0" y="4"/>
                  </a:lnTo>
                  <a:lnTo>
                    <a:pt x="4" y="7"/>
                  </a:lnTo>
                  <a:lnTo>
                    <a:pt x="33"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7" name="Freeform 1559"/>
            <p:cNvSpPr>
              <a:spLocks/>
            </p:cNvSpPr>
            <p:nvPr/>
          </p:nvSpPr>
          <p:spPr bwMode="auto">
            <a:xfrm>
              <a:off x="3847" y="1842"/>
              <a:ext cx="36" cy="7"/>
            </a:xfrm>
            <a:custGeom>
              <a:avLst/>
              <a:gdLst/>
              <a:ahLst/>
              <a:cxnLst>
                <a:cxn ang="0">
                  <a:pos x="7" y="0"/>
                </a:cxn>
                <a:cxn ang="0">
                  <a:pos x="3" y="0"/>
                </a:cxn>
                <a:cxn ang="0">
                  <a:pos x="0" y="4"/>
                </a:cxn>
                <a:cxn ang="0">
                  <a:pos x="3" y="7"/>
                </a:cxn>
                <a:cxn ang="0">
                  <a:pos x="32" y="7"/>
                </a:cxn>
                <a:cxn ang="0">
                  <a:pos x="36" y="7"/>
                </a:cxn>
                <a:cxn ang="0">
                  <a:pos x="36" y="4"/>
                </a:cxn>
                <a:cxn ang="0">
                  <a:pos x="36" y="0"/>
                </a:cxn>
                <a:cxn ang="0">
                  <a:pos x="7" y="0"/>
                </a:cxn>
              </a:cxnLst>
              <a:rect l="0" t="0" r="r" b="b"/>
              <a:pathLst>
                <a:path w="36" h="7">
                  <a:moveTo>
                    <a:pt x="7" y="0"/>
                  </a:moveTo>
                  <a:lnTo>
                    <a:pt x="3" y="0"/>
                  </a:lnTo>
                  <a:lnTo>
                    <a:pt x="0" y="4"/>
                  </a:lnTo>
                  <a:lnTo>
                    <a:pt x="3" y="7"/>
                  </a:lnTo>
                  <a:lnTo>
                    <a:pt x="32"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8" name="Freeform 1560"/>
            <p:cNvSpPr>
              <a:spLocks/>
            </p:cNvSpPr>
            <p:nvPr/>
          </p:nvSpPr>
          <p:spPr bwMode="auto">
            <a:xfrm>
              <a:off x="3897" y="1846"/>
              <a:ext cx="37" cy="7"/>
            </a:xfrm>
            <a:custGeom>
              <a:avLst/>
              <a:gdLst/>
              <a:ahLst/>
              <a:cxnLst>
                <a:cxn ang="0">
                  <a:pos x="8" y="0"/>
                </a:cxn>
                <a:cxn ang="0">
                  <a:pos x="4" y="0"/>
                </a:cxn>
                <a:cxn ang="0">
                  <a:pos x="0" y="3"/>
                </a:cxn>
                <a:cxn ang="0">
                  <a:pos x="4" y="7"/>
                </a:cxn>
                <a:cxn ang="0">
                  <a:pos x="33" y="7"/>
                </a:cxn>
                <a:cxn ang="0">
                  <a:pos x="37" y="7"/>
                </a:cxn>
                <a:cxn ang="0">
                  <a:pos x="37" y="3"/>
                </a:cxn>
                <a:cxn ang="0">
                  <a:pos x="37" y="0"/>
                </a:cxn>
                <a:cxn ang="0">
                  <a:pos x="8" y="0"/>
                </a:cxn>
              </a:cxnLst>
              <a:rect l="0" t="0" r="r" b="b"/>
              <a:pathLst>
                <a:path w="37" h="7">
                  <a:moveTo>
                    <a:pt x="8" y="0"/>
                  </a:moveTo>
                  <a:lnTo>
                    <a:pt x="4" y="0"/>
                  </a:lnTo>
                  <a:lnTo>
                    <a:pt x="0" y="3"/>
                  </a:lnTo>
                  <a:lnTo>
                    <a:pt x="4" y="7"/>
                  </a:lnTo>
                  <a:lnTo>
                    <a:pt x="33" y="7"/>
                  </a:lnTo>
                  <a:lnTo>
                    <a:pt x="37" y="7"/>
                  </a:lnTo>
                  <a:lnTo>
                    <a:pt x="37" y="3"/>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89" name="Freeform 1561"/>
            <p:cNvSpPr>
              <a:spLocks/>
            </p:cNvSpPr>
            <p:nvPr/>
          </p:nvSpPr>
          <p:spPr bwMode="auto">
            <a:xfrm>
              <a:off x="3948" y="1846"/>
              <a:ext cx="36" cy="7"/>
            </a:xfrm>
            <a:custGeom>
              <a:avLst/>
              <a:gdLst/>
              <a:ahLst/>
              <a:cxnLst>
                <a:cxn ang="0">
                  <a:pos x="7" y="0"/>
                </a:cxn>
                <a:cxn ang="0">
                  <a:pos x="4" y="0"/>
                </a:cxn>
                <a:cxn ang="0">
                  <a:pos x="0" y="3"/>
                </a:cxn>
                <a:cxn ang="0">
                  <a:pos x="4" y="7"/>
                </a:cxn>
                <a:cxn ang="0">
                  <a:pos x="7" y="7"/>
                </a:cxn>
                <a:cxn ang="0">
                  <a:pos x="33" y="7"/>
                </a:cxn>
                <a:cxn ang="0">
                  <a:pos x="36" y="7"/>
                </a:cxn>
                <a:cxn ang="0">
                  <a:pos x="36" y="3"/>
                </a:cxn>
                <a:cxn ang="0">
                  <a:pos x="36" y="0"/>
                </a:cxn>
                <a:cxn ang="0">
                  <a:pos x="11" y="0"/>
                </a:cxn>
                <a:cxn ang="0">
                  <a:pos x="7" y="0"/>
                </a:cxn>
              </a:cxnLst>
              <a:rect l="0" t="0" r="r" b="b"/>
              <a:pathLst>
                <a:path w="36" h="7">
                  <a:moveTo>
                    <a:pt x="7" y="0"/>
                  </a:moveTo>
                  <a:lnTo>
                    <a:pt x="4" y="0"/>
                  </a:lnTo>
                  <a:lnTo>
                    <a:pt x="0" y="3"/>
                  </a:lnTo>
                  <a:lnTo>
                    <a:pt x="4" y="7"/>
                  </a:lnTo>
                  <a:lnTo>
                    <a:pt x="7" y="7"/>
                  </a:lnTo>
                  <a:lnTo>
                    <a:pt x="33" y="7"/>
                  </a:lnTo>
                  <a:lnTo>
                    <a:pt x="36" y="7"/>
                  </a:lnTo>
                  <a:lnTo>
                    <a:pt x="36" y="3"/>
                  </a:lnTo>
                  <a:lnTo>
                    <a:pt x="36" y="0"/>
                  </a:lnTo>
                  <a:lnTo>
                    <a:pt x="11"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0" name="Freeform 1562"/>
            <p:cNvSpPr>
              <a:spLocks/>
            </p:cNvSpPr>
            <p:nvPr/>
          </p:nvSpPr>
          <p:spPr bwMode="auto">
            <a:xfrm>
              <a:off x="3999" y="1842"/>
              <a:ext cx="36" cy="11"/>
            </a:xfrm>
            <a:custGeom>
              <a:avLst/>
              <a:gdLst/>
              <a:ahLst/>
              <a:cxnLst>
                <a:cxn ang="0">
                  <a:pos x="7" y="4"/>
                </a:cxn>
                <a:cxn ang="0">
                  <a:pos x="3" y="4"/>
                </a:cxn>
                <a:cxn ang="0">
                  <a:pos x="0" y="7"/>
                </a:cxn>
                <a:cxn ang="0">
                  <a:pos x="3" y="11"/>
                </a:cxn>
                <a:cxn ang="0">
                  <a:pos x="32" y="7"/>
                </a:cxn>
                <a:cxn ang="0">
                  <a:pos x="36" y="7"/>
                </a:cxn>
                <a:cxn ang="0">
                  <a:pos x="36" y="4"/>
                </a:cxn>
                <a:cxn ang="0">
                  <a:pos x="36" y="0"/>
                </a:cxn>
                <a:cxn ang="0">
                  <a:pos x="7" y="4"/>
                </a:cxn>
              </a:cxnLst>
              <a:rect l="0" t="0" r="r" b="b"/>
              <a:pathLst>
                <a:path w="36" h="11">
                  <a:moveTo>
                    <a:pt x="7" y="4"/>
                  </a:moveTo>
                  <a:lnTo>
                    <a:pt x="3" y="4"/>
                  </a:lnTo>
                  <a:lnTo>
                    <a:pt x="0" y="7"/>
                  </a:lnTo>
                  <a:lnTo>
                    <a:pt x="3" y="11"/>
                  </a:lnTo>
                  <a:lnTo>
                    <a:pt x="32" y="7"/>
                  </a:lnTo>
                  <a:lnTo>
                    <a:pt x="36" y="7"/>
                  </a:lnTo>
                  <a:lnTo>
                    <a:pt x="36" y="4"/>
                  </a:lnTo>
                  <a:lnTo>
                    <a:pt x="36" y="0"/>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1" name="Freeform 1563"/>
            <p:cNvSpPr>
              <a:spLocks/>
            </p:cNvSpPr>
            <p:nvPr/>
          </p:nvSpPr>
          <p:spPr bwMode="auto">
            <a:xfrm>
              <a:off x="4049" y="1842"/>
              <a:ext cx="37" cy="7"/>
            </a:xfrm>
            <a:custGeom>
              <a:avLst/>
              <a:gdLst/>
              <a:ahLst/>
              <a:cxnLst>
                <a:cxn ang="0">
                  <a:pos x="8" y="0"/>
                </a:cxn>
                <a:cxn ang="0">
                  <a:pos x="4" y="0"/>
                </a:cxn>
                <a:cxn ang="0">
                  <a:pos x="0" y="4"/>
                </a:cxn>
                <a:cxn ang="0">
                  <a:pos x="4" y="7"/>
                </a:cxn>
                <a:cxn ang="0">
                  <a:pos x="33" y="7"/>
                </a:cxn>
                <a:cxn ang="0">
                  <a:pos x="37" y="7"/>
                </a:cxn>
                <a:cxn ang="0">
                  <a:pos x="37" y="4"/>
                </a:cxn>
                <a:cxn ang="0">
                  <a:pos x="37" y="0"/>
                </a:cxn>
                <a:cxn ang="0">
                  <a:pos x="8" y="0"/>
                </a:cxn>
              </a:cxnLst>
              <a:rect l="0" t="0" r="r" b="b"/>
              <a:pathLst>
                <a:path w="37" h="7">
                  <a:moveTo>
                    <a:pt x="8" y="0"/>
                  </a:moveTo>
                  <a:lnTo>
                    <a:pt x="4" y="0"/>
                  </a:lnTo>
                  <a:lnTo>
                    <a:pt x="0" y="4"/>
                  </a:lnTo>
                  <a:lnTo>
                    <a:pt x="4" y="7"/>
                  </a:lnTo>
                  <a:lnTo>
                    <a:pt x="33" y="7"/>
                  </a:lnTo>
                  <a:lnTo>
                    <a:pt x="37" y="7"/>
                  </a:lnTo>
                  <a:lnTo>
                    <a:pt x="37" y="4"/>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2" name="Freeform 1564"/>
            <p:cNvSpPr>
              <a:spLocks/>
            </p:cNvSpPr>
            <p:nvPr/>
          </p:nvSpPr>
          <p:spPr bwMode="auto">
            <a:xfrm>
              <a:off x="4100" y="1838"/>
              <a:ext cx="36" cy="11"/>
            </a:xfrm>
            <a:custGeom>
              <a:avLst/>
              <a:gdLst/>
              <a:ahLst/>
              <a:cxnLst>
                <a:cxn ang="0">
                  <a:pos x="7" y="4"/>
                </a:cxn>
                <a:cxn ang="0">
                  <a:pos x="4" y="4"/>
                </a:cxn>
                <a:cxn ang="0">
                  <a:pos x="0" y="8"/>
                </a:cxn>
                <a:cxn ang="0">
                  <a:pos x="4" y="11"/>
                </a:cxn>
                <a:cxn ang="0">
                  <a:pos x="11" y="11"/>
                </a:cxn>
                <a:cxn ang="0">
                  <a:pos x="15" y="11"/>
                </a:cxn>
                <a:cxn ang="0">
                  <a:pos x="36" y="8"/>
                </a:cxn>
                <a:cxn ang="0">
                  <a:pos x="36" y="4"/>
                </a:cxn>
                <a:cxn ang="0">
                  <a:pos x="36" y="0"/>
                </a:cxn>
                <a:cxn ang="0">
                  <a:pos x="33" y="0"/>
                </a:cxn>
                <a:cxn ang="0">
                  <a:pos x="11" y="4"/>
                </a:cxn>
                <a:cxn ang="0">
                  <a:pos x="15" y="8"/>
                </a:cxn>
                <a:cxn ang="0">
                  <a:pos x="15" y="4"/>
                </a:cxn>
                <a:cxn ang="0">
                  <a:pos x="7" y="4"/>
                </a:cxn>
              </a:cxnLst>
              <a:rect l="0" t="0" r="r" b="b"/>
              <a:pathLst>
                <a:path w="36" h="11">
                  <a:moveTo>
                    <a:pt x="7" y="4"/>
                  </a:moveTo>
                  <a:lnTo>
                    <a:pt x="4" y="4"/>
                  </a:lnTo>
                  <a:lnTo>
                    <a:pt x="0" y="8"/>
                  </a:lnTo>
                  <a:lnTo>
                    <a:pt x="4" y="11"/>
                  </a:lnTo>
                  <a:lnTo>
                    <a:pt x="11" y="11"/>
                  </a:lnTo>
                  <a:lnTo>
                    <a:pt x="15" y="11"/>
                  </a:lnTo>
                  <a:lnTo>
                    <a:pt x="36" y="8"/>
                  </a:lnTo>
                  <a:lnTo>
                    <a:pt x="36" y="4"/>
                  </a:lnTo>
                  <a:lnTo>
                    <a:pt x="36" y="0"/>
                  </a:lnTo>
                  <a:lnTo>
                    <a:pt x="33" y="0"/>
                  </a:lnTo>
                  <a:lnTo>
                    <a:pt x="11" y="4"/>
                  </a:lnTo>
                  <a:lnTo>
                    <a:pt x="15" y="8"/>
                  </a:lnTo>
                  <a:lnTo>
                    <a:pt x="15" y="4"/>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3" name="Freeform 1565"/>
            <p:cNvSpPr>
              <a:spLocks/>
            </p:cNvSpPr>
            <p:nvPr/>
          </p:nvSpPr>
          <p:spPr bwMode="auto">
            <a:xfrm>
              <a:off x="4151" y="1835"/>
              <a:ext cx="36" cy="7"/>
            </a:xfrm>
            <a:custGeom>
              <a:avLst/>
              <a:gdLst/>
              <a:ahLst/>
              <a:cxnLst>
                <a:cxn ang="0">
                  <a:pos x="3" y="0"/>
                </a:cxn>
                <a:cxn ang="0">
                  <a:pos x="0" y="3"/>
                </a:cxn>
                <a:cxn ang="0">
                  <a:pos x="3" y="7"/>
                </a:cxn>
                <a:cxn ang="0">
                  <a:pos x="7" y="7"/>
                </a:cxn>
                <a:cxn ang="0">
                  <a:pos x="36" y="7"/>
                </a:cxn>
                <a:cxn ang="0">
                  <a:pos x="36" y="3"/>
                </a:cxn>
                <a:cxn ang="0">
                  <a:pos x="36" y="0"/>
                </a:cxn>
                <a:cxn ang="0">
                  <a:pos x="32" y="0"/>
                </a:cxn>
                <a:cxn ang="0">
                  <a:pos x="3" y="0"/>
                </a:cxn>
              </a:cxnLst>
              <a:rect l="0" t="0" r="r" b="b"/>
              <a:pathLst>
                <a:path w="36" h="7">
                  <a:moveTo>
                    <a:pt x="3" y="0"/>
                  </a:moveTo>
                  <a:lnTo>
                    <a:pt x="0" y="3"/>
                  </a:lnTo>
                  <a:lnTo>
                    <a:pt x="3" y="7"/>
                  </a:lnTo>
                  <a:lnTo>
                    <a:pt x="7" y="7"/>
                  </a:lnTo>
                  <a:lnTo>
                    <a:pt x="36" y="7"/>
                  </a:lnTo>
                  <a:lnTo>
                    <a:pt x="36" y="3"/>
                  </a:lnTo>
                  <a:lnTo>
                    <a:pt x="36" y="0"/>
                  </a:lnTo>
                  <a:lnTo>
                    <a:pt x="32" y="0"/>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4" name="Freeform 1566"/>
            <p:cNvSpPr>
              <a:spLocks/>
            </p:cNvSpPr>
            <p:nvPr/>
          </p:nvSpPr>
          <p:spPr bwMode="auto">
            <a:xfrm>
              <a:off x="4201" y="1828"/>
              <a:ext cx="37" cy="10"/>
            </a:xfrm>
            <a:custGeom>
              <a:avLst/>
              <a:gdLst/>
              <a:ahLst/>
              <a:cxnLst>
                <a:cxn ang="0">
                  <a:pos x="4" y="3"/>
                </a:cxn>
                <a:cxn ang="0">
                  <a:pos x="0" y="7"/>
                </a:cxn>
                <a:cxn ang="0">
                  <a:pos x="4" y="10"/>
                </a:cxn>
                <a:cxn ang="0">
                  <a:pos x="8" y="10"/>
                </a:cxn>
                <a:cxn ang="0">
                  <a:pos x="37" y="7"/>
                </a:cxn>
                <a:cxn ang="0">
                  <a:pos x="37" y="3"/>
                </a:cxn>
                <a:cxn ang="0">
                  <a:pos x="37" y="0"/>
                </a:cxn>
                <a:cxn ang="0">
                  <a:pos x="33" y="0"/>
                </a:cxn>
                <a:cxn ang="0">
                  <a:pos x="4" y="3"/>
                </a:cxn>
              </a:cxnLst>
              <a:rect l="0" t="0" r="r" b="b"/>
              <a:pathLst>
                <a:path w="37" h="10">
                  <a:moveTo>
                    <a:pt x="4" y="3"/>
                  </a:moveTo>
                  <a:lnTo>
                    <a:pt x="0" y="7"/>
                  </a:lnTo>
                  <a:lnTo>
                    <a:pt x="4" y="10"/>
                  </a:lnTo>
                  <a:lnTo>
                    <a:pt x="8" y="10"/>
                  </a:lnTo>
                  <a:lnTo>
                    <a:pt x="37" y="7"/>
                  </a:lnTo>
                  <a:lnTo>
                    <a:pt x="37" y="3"/>
                  </a:lnTo>
                  <a:lnTo>
                    <a:pt x="37" y="0"/>
                  </a:lnTo>
                  <a:lnTo>
                    <a:pt x="33" y="0"/>
                  </a:lnTo>
                  <a:lnTo>
                    <a:pt x="4"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5" name="Freeform 1567"/>
            <p:cNvSpPr>
              <a:spLocks/>
            </p:cNvSpPr>
            <p:nvPr/>
          </p:nvSpPr>
          <p:spPr bwMode="auto">
            <a:xfrm>
              <a:off x="4252" y="1824"/>
              <a:ext cx="36" cy="11"/>
            </a:xfrm>
            <a:custGeom>
              <a:avLst/>
              <a:gdLst/>
              <a:ahLst/>
              <a:cxnLst>
                <a:cxn ang="0">
                  <a:pos x="4" y="4"/>
                </a:cxn>
                <a:cxn ang="0">
                  <a:pos x="0" y="7"/>
                </a:cxn>
                <a:cxn ang="0">
                  <a:pos x="4" y="11"/>
                </a:cxn>
                <a:cxn ang="0">
                  <a:pos x="7" y="11"/>
                </a:cxn>
                <a:cxn ang="0">
                  <a:pos x="11" y="11"/>
                </a:cxn>
                <a:cxn ang="0">
                  <a:pos x="33" y="7"/>
                </a:cxn>
                <a:cxn ang="0">
                  <a:pos x="36" y="4"/>
                </a:cxn>
                <a:cxn ang="0">
                  <a:pos x="33" y="0"/>
                </a:cxn>
                <a:cxn ang="0">
                  <a:pos x="29" y="0"/>
                </a:cxn>
                <a:cxn ang="0">
                  <a:pos x="7" y="4"/>
                </a:cxn>
                <a:cxn ang="0">
                  <a:pos x="4" y="4"/>
                </a:cxn>
              </a:cxnLst>
              <a:rect l="0" t="0" r="r" b="b"/>
              <a:pathLst>
                <a:path w="36" h="11">
                  <a:moveTo>
                    <a:pt x="4" y="4"/>
                  </a:moveTo>
                  <a:lnTo>
                    <a:pt x="0" y="7"/>
                  </a:lnTo>
                  <a:lnTo>
                    <a:pt x="4" y="11"/>
                  </a:lnTo>
                  <a:lnTo>
                    <a:pt x="7" y="11"/>
                  </a:lnTo>
                  <a:lnTo>
                    <a:pt x="11" y="11"/>
                  </a:lnTo>
                  <a:lnTo>
                    <a:pt x="33" y="7"/>
                  </a:lnTo>
                  <a:lnTo>
                    <a:pt x="36" y="4"/>
                  </a:lnTo>
                  <a:lnTo>
                    <a:pt x="33" y="0"/>
                  </a:lnTo>
                  <a:lnTo>
                    <a:pt x="29" y="0"/>
                  </a:lnTo>
                  <a:lnTo>
                    <a:pt x="7" y="4"/>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6" name="Freeform 1568"/>
            <p:cNvSpPr>
              <a:spLocks/>
            </p:cNvSpPr>
            <p:nvPr/>
          </p:nvSpPr>
          <p:spPr bwMode="auto">
            <a:xfrm>
              <a:off x="4303" y="1813"/>
              <a:ext cx="36" cy="15"/>
            </a:xfrm>
            <a:custGeom>
              <a:avLst/>
              <a:gdLst/>
              <a:ahLst/>
              <a:cxnLst>
                <a:cxn ang="0">
                  <a:pos x="0" y="7"/>
                </a:cxn>
                <a:cxn ang="0">
                  <a:pos x="0" y="11"/>
                </a:cxn>
                <a:cxn ang="0">
                  <a:pos x="0" y="15"/>
                </a:cxn>
                <a:cxn ang="0">
                  <a:pos x="3" y="15"/>
                </a:cxn>
                <a:cxn ang="0">
                  <a:pos x="29" y="11"/>
                </a:cxn>
                <a:cxn ang="0">
                  <a:pos x="32" y="7"/>
                </a:cxn>
                <a:cxn ang="0">
                  <a:pos x="36" y="4"/>
                </a:cxn>
                <a:cxn ang="0">
                  <a:pos x="32" y="0"/>
                </a:cxn>
                <a:cxn ang="0">
                  <a:pos x="29" y="0"/>
                </a:cxn>
                <a:cxn ang="0">
                  <a:pos x="25" y="4"/>
                </a:cxn>
                <a:cxn ang="0">
                  <a:pos x="0" y="7"/>
                </a:cxn>
              </a:cxnLst>
              <a:rect l="0" t="0" r="r" b="b"/>
              <a:pathLst>
                <a:path w="36" h="15">
                  <a:moveTo>
                    <a:pt x="0" y="7"/>
                  </a:moveTo>
                  <a:lnTo>
                    <a:pt x="0" y="11"/>
                  </a:lnTo>
                  <a:lnTo>
                    <a:pt x="0" y="15"/>
                  </a:lnTo>
                  <a:lnTo>
                    <a:pt x="3" y="15"/>
                  </a:lnTo>
                  <a:lnTo>
                    <a:pt x="29" y="11"/>
                  </a:lnTo>
                  <a:lnTo>
                    <a:pt x="32" y="7"/>
                  </a:lnTo>
                  <a:lnTo>
                    <a:pt x="36" y="4"/>
                  </a:lnTo>
                  <a:lnTo>
                    <a:pt x="32" y="0"/>
                  </a:lnTo>
                  <a:lnTo>
                    <a:pt x="29" y="0"/>
                  </a:lnTo>
                  <a:lnTo>
                    <a:pt x="25" y="4"/>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7" name="Freeform 1569"/>
            <p:cNvSpPr>
              <a:spLocks/>
            </p:cNvSpPr>
            <p:nvPr/>
          </p:nvSpPr>
          <p:spPr bwMode="auto">
            <a:xfrm>
              <a:off x="4354" y="1806"/>
              <a:ext cx="36" cy="11"/>
            </a:xfrm>
            <a:custGeom>
              <a:avLst/>
              <a:gdLst/>
              <a:ahLst/>
              <a:cxnLst>
                <a:cxn ang="0">
                  <a:pos x="0" y="3"/>
                </a:cxn>
                <a:cxn ang="0">
                  <a:pos x="0" y="7"/>
                </a:cxn>
                <a:cxn ang="0">
                  <a:pos x="0" y="11"/>
                </a:cxn>
                <a:cxn ang="0">
                  <a:pos x="3" y="11"/>
                </a:cxn>
                <a:cxn ang="0">
                  <a:pos x="32" y="7"/>
                </a:cxn>
                <a:cxn ang="0">
                  <a:pos x="36" y="3"/>
                </a:cxn>
                <a:cxn ang="0">
                  <a:pos x="32" y="0"/>
                </a:cxn>
                <a:cxn ang="0">
                  <a:pos x="28" y="0"/>
                </a:cxn>
                <a:cxn ang="0">
                  <a:pos x="0" y="3"/>
                </a:cxn>
              </a:cxnLst>
              <a:rect l="0" t="0" r="r" b="b"/>
              <a:pathLst>
                <a:path w="36" h="11">
                  <a:moveTo>
                    <a:pt x="0" y="3"/>
                  </a:moveTo>
                  <a:lnTo>
                    <a:pt x="0" y="7"/>
                  </a:lnTo>
                  <a:lnTo>
                    <a:pt x="0" y="11"/>
                  </a:lnTo>
                  <a:lnTo>
                    <a:pt x="3" y="11"/>
                  </a:lnTo>
                  <a:lnTo>
                    <a:pt x="32" y="7"/>
                  </a:lnTo>
                  <a:lnTo>
                    <a:pt x="36" y="3"/>
                  </a:lnTo>
                  <a:lnTo>
                    <a:pt x="32" y="0"/>
                  </a:lnTo>
                  <a:lnTo>
                    <a:pt x="28" y="0"/>
                  </a:lnTo>
                  <a:lnTo>
                    <a:pt x="0"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8" name="Freeform 1570"/>
            <p:cNvSpPr>
              <a:spLocks/>
            </p:cNvSpPr>
            <p:nvPr/>
          </p:nvSpPr>
          <p:spPr bwMode="auto">
            <a:xfrm>
              <a:off x="4401" y="1795"/>
              <a:ext cx="36" cy="11"/>
            </a:xfrm>
            <a:custGeom>
              <a:avLst/>
              <a:gdLst/>
              <a:ahLst/>
              <a:cxnLst>
                <a:cxn ang="0">
                  <a:pos x="3" y="4"/>
                </a:cxn>
                <a:cxn ang="0">
                  <a:pos x="0" y="7"/>
                </a:cxn>
                <a:cxn ang="0">
                  <a:pos x="3" y="11"/>
                </a:cxn>
                <a:cxn ang="0">
                  <a:pos x="7" y="11"/>
                </a:cxn>
                <a:cxn ang="0">
                  <a:pos x="36" y="7"/>
                </a:cxn>
                <a:cxn ang="0">
                  <a:pos x="36" y="4"/>
                </a:cxn>
                <a:cxn ang="0">
                  <a:pos x="36" y="0"/>
                </a:cxn>
                <a:cxn ang="0">
                  <a:pos x="32" y="0"/>
                </a:cxn>
                <a:cxn ang="0">
                  <a:pos x="3" y="4"/>
                </a:cxn>
              </a:cxnLst>
              <a:rect l="0" t="0" r="r" b="b"/>
              <a:pathLst>
                <a:path w="36" h="11">
                  <a:moveTo>
                    <a:pt x="3" y="4"/>
                  </a:moveTo>
                  <a:lnTo>
                    <a:pt x="0" y="7"/>
                  </a:lnTo>
                  <a:lnTo>
                    <a:pt x="3" y="11"/>
                  </a:lnTo>
                  <a:lnTo>
                    <a:pt x="7" y="11"/>
                  </a:lnTo>
                  <a:lnTo>
                    <a:pt x="36" y="7"/>
                  </a:lnTo>
                  <a:lnTo>
                    <a:pt x="36" y="4"/>
                  </a:lnTo>
                  <a:lnTo>
                    <a:pt x="36" y="0"/>
                  </a:lnTo>
                  <a:lnTo>
                    <a:pt x="32" y="0"/>
                  </a:lnTo>
                  <a:lnTo>
                    <a:pt x="3"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699" name="Freeform 1571"/>
            <p:cNvSpPr>
              <a:spLocks/>
            </p:cNvSpPr>
            <p:nvPr/>
          </p:nvSpPr>
          <p:spPr bwMode="auto">
            <a:xfrm>
              <a:off x="4451" y="1780"/>
              <a:ext cx="36" cy="15"/>
            </a:xfrm>
            <a:custGeom>
              <a:avLst/>
              <a:gdLst/>
              <a:ahLst/>
              <a:cxnLst>
                <a:cxn ang="0">
                  <a:pos x="4" y="8"/>
                </a:cxn>
                <a:cxn ang="0">
                  <a:pos x="0" y="11"/>
                </a:cxn>
                <a:cxn ang="0">
                  <a:pos x="4" y="15"/>
                </a:cxn>
                <a:cxn ang="0">
                  <a:pos x="8" y="15"/>
                </a:cxn>
                <a:cxn ang="0">
                  <a:pos x="33" y="8"/>
                </a:cxn>
                <a:cxn ang="0">
                  <a:pos x="36" y="4"/>
                </a:cxn>
                <a:cxn ang="0">
                  <a:pos x="33" y="0"/>
                </a:cxn>
                <a:cxn ang="0">
                  <a:pos x="29" y="0"/>
                </a:cxn>
                <a:cxn ang="0">
                  <a:pos x="4" y="8"/>
                </a:cxn>
              </a:cxnLst>
              <a:rect l="0" t="0" r="r" b="b"/>
              <a:pathLst>
                <a:path w="36" h="15">
                  <a:moveTo>
                    <a:pt x="4" y="8"/>
                  </a:moveTo>
                  <a:lnTo>
                    <a:pt x="0" y="11"/>
                  </a:lnTo>
                  <a:lnTo>
                    <a:pt x="4" y="15"/>
                  </a:lnTo>
                  <a:lnTo>
                    <a:pt x="8" y="15"/>
                  </a:lnTo>
                  <a:lnTo>
                    <a:pt x="33" y="8"/>
                  </a:lnTo>
                  <a:lnTo>
                    <a:pt x="36" y="4"/>
                  </a:lnTo>
                  <a:lnTo>
                    <a:pt x="33" y="0"/>
                  </a:lnTo>
                  <a:lnTo>
                    <a:pt x="29" y="0"/>
                  </a:lnTo>
                  <a:lnTo>
                    <a:pt x="4"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0" name="Freeform 1572"/>
            <p:cNvSpPr>
              <a:spLocks/>
            </p:cNvSpPr>
            <p:nvPr/>
          </p:nvSpPr>
          <p:spPr bwMode="auto">
            <a:xfrm>
              <a:off x="4498" y="1766"/>
              <a:ext cx="37" cy="14"/>
            </a:xfrm>
            <a:custGeom>
              <a:avLst/>
              <a:gdLst/>
              <a:ahLst/>
              <a:cxnLst>
                <a:cxn ang="0">
                  <a:pos x="4" y="7"/>
                </a:cxn>
                <a:cxn ang="0">
                  <a:pos x="0" y="11"/>
                </a:cxn>
                <a:cxn ang="0">
                  <a:pos x="4" y="14"/>
                </a:cxn>
                <a:cxn ang="0">
                  <a:pos x="8" y="14"/>
                </a:cxn>
                <a:cxn ang="0">
                  <a:pos x="15" y="14"/>
                </a:cxn>
                <a:cxn ang="0">
                  <a:pos x="37" y="7"/>
                </a:cxn>
                <a:cxn ang="0">
                  <a:pos x="37" y="4"/>
                </a:cxn>
                <a:cxn ang="0">
                  <a:pos x="37" y="0"/>
                </a:cxn>
                <a:cxn ang="0">
                  <a:pos x="33" y="0"/>
                </a:cxn>
                <a:cxn ang="0">
                  <a:pos x="11" y="7"/>
                </a:cxn>
                <a:cxn ang="0">
                  <a:pos x="4" y="7"/>
                </a:cxn>
              </a:cxnLst>
              <a:rect l="0" t="0" r="r" b="b"/>
              <a:pathLst>
                <a:path w="37" h="14">
                  <a:moveTo>
                    <a:pt x="4" y="7"/>
                  </a:moveTo>
                  <a:lnTo>
                    <a:pt x="0" y="11"/>
                  </a:lnTo>
                  <a:lnTo>
                    <a:pt x="4" y="14"/>
                  </a:lnTo>
                  <a:lnTo>
                    <a:pt x="8" y="14"/>
                  </a:lnTo>
                  <a:lnTo>
                    <a:pt x="15" y="14"/>
                  </a:lnTo>
                  <a:lnTo>
                    <a:pt x="37" y="7"/>
                  </a:lnTo>
                  <a:lnTo>
                    <a:pt x="37" y="4"/>
                  </a:lnTo>
                  <a:lnTo>
                    <a:pt x="37" y="0"/>
                  </a:lnTo>
                  <a:lnTo>
                    <a:pt x="33" y="0"/>
                  </a:lnTo>
                  <a:lnTo>
                    <a:pt x="11" y="7"/>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1" name="Freeform 1573"/>
            <p:cNvSpPr>
              <a:spLocks/>
            </p:cNvSpPr>
            <p:nvPr/>
          </p:nvSpPr>
          <p:spPr bwMode="auto">
            <a:xfrm>
              <a:off x="4549" y="1748"/>
              <a:ext cx="33" cy="18"/>
            </a:xfrm>
            <a:custGeom>
              <a:avLst/>
              <a:gdLst/>
              <a:ahLst/>
              <a:cxnLst>
                <a:cxn ang="0">
                  <a:pos x="0" y="11"/>
                </a:cxn>
                <a:cxn ang="0">
                  <a:pos x="0" y="14"/>
                </a:cxn>
                <a:cxn ang="0">
                  <a:pos x="0" y="18"/>
                </a:cxn>
                <a:cxn ang="0">
                  <a:pos x="4" y="18"/>
                </a:cxn>
                <a:cxn ang="0">
                  <a:pos x="11" y="14"/>
                </a:cxn>
                <a:cxn ang="0">
                  <a:pos x="33" y="7"/>
                </a:cxn>
                <a:cxn ang="0">
                  <a:pos x="33" y="4"/>
                </a:cxn>
                <a:cxn ang="0">
                  <a:pos x="33" y="0"/>
                </a:cxn>
                <a:cxn ang="0">
                  <a:pos x="29" y="0"/>
                </a:cxn>
                <a:cxn ang="0">
                  <a:pos x="7" y="7"/>
                </a:cxn>
                <a:cxn ang="0">
                  <a:pos x="0" y="11"/>
                </a:cxn>
              </a:cxnLst>
              <a:rect l="0" t="0" r="r" b="b"/>
              <a:pathLst>
                <a:path w="33" h="18">
                  <a:moveTo>
                    <a:pt x="0" y="11"/>
                  </a:moveTo>
                  <a:lnTo>
                    <a:pt x="0" y="14"/>
                  </a:lnTo>
                  <a:lnTo>
                    <a:pt x="0" y="18"/>
                  </a:lnTo>
                  <a:lnTo>
                    <a:pt x="4" y="18"/>
                  </a:lnTo>
                  <a:lnTo>
                    <a:pt x="11" y="14"/>
                  </a:lnTo>
                  <a:lnTo>
                    <a:pt x="33" y="7"/>
                  </a:lnTo>
                  <a:lnTo>
                    <a:pt x="33" y="4"/>
                  </a:lnTo>
                  <a:lnTo>
                    <a:pt x="33" y="0"/>
                  </a:lnTo>
                  <a:lnTo>
                    <a:pt x="29" y="0"/>
                  </a:lnTo>
                  <a:lnTo>
                    <a:pt x="7" y="7"/>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2" name="Freeform 1574"/>
            <p:cNvSpPr>
              <a:spLocks/>
            </p:cNvSpPr>
            <p:nvPr/>
          </p:nvSpPr>
          <p:spPr bwMode="auto">
            <a:xfrm>
              <a:off x="4596" y="1726"/>
              <a:ext cx="33" cy="18"/>
            </a:xfrm>
            <a:custGeom>
              <a:avLst/>
              <a:gdLst/>
              <a:ahLst/>
              <a:cxnLst>
                <a:cxn ang="0">
                  <a:pos x="0" y="11"/>
                </a:cxn>
                <a:cxn ang="0">
                  <a:pos x="0" y="15"/>
                </a:cxn>
                <a:cxn ang="0">
                  <a:pos x="0" y="18"/>
                </a:cxn>
                <a:cxn ang="0">
                  <a:pos x="4" y="18"/>
                </a:cxn>
                <a:cxn ang="0">
                  <a:pos x="11" y="18"/>
                </a:cxn>
                <a:cxn ang="0">
                  <a:pos x="29" y="7"/>
                </a:cxn>
                <a:cxn ang="0">
                  <a:pos x="33" y="4"/>
                </a:cxn>
                <a:cxn ang="0">
                  <a:pos x="29" y="0"/>
                </a:cxn>
                <a:cxn ang="0">
                  <a:pos x="25" y="0"/>
                </a:cxn>
                <a:cxn ang="0">
                  <a:pos x="7" y="11"/>
                </a:cxn>
                <a:cxn ang="0">
                  <a:pos x="0" y="11"/>
                </a:cxn>
              </a:cxnLst>
              <a:rect l="0" t="0" r="r" b="b"/>
              <a:pathLst>
                <a:path w="33" h="18">
                  <a:moveTo>
                    <a:pt x="0" y="11"/>
                  </a:moveTo>
                  <a:lnTo>
                    <a:pt x="0" y="15"/>
                  </a:lnTo>
                  <a:lnTo>
                    <a:pt x="0" y="18"/>
                  </a:lnTo>
                  <a:lnTo>
                    <a:pt x="4" y="18"/>
                  </a:lnTo>
                  <a:lnTo>
                    <a:pt x="11" y="18"/>
                  </a:lnTo>
                  <a:lnTo>
                    <a:pt x="29" y="7"/>
                  </a:lnTo>
                  <a:lnTo>
                    <a:pt x="33" y="4"/>
                  </a:lnTo>
                  <a:lnTo>
                    <a:pt x="29" y="0"/>
                  </a:lnTo>
                  <a:lnTo>
                    <a:pt x="25" y="0"/>
                  </a:lnTo>
                  <a:lnTo>
                    <a:pt x="7" y="11"/>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3" name="Freeform 1575"/>
            <p:cNvSpPr>
              <a:spLocks/>
            </p:cNvSpPr>
            <p:nvPr/>
          </p:nvSpPr>
          <p:spPr bwMode="auto">
            <a:xfrm>
              <a:off x="4640" y="1701"/>
              <a:ext cx="32" cy="22"/>
            </a:xfrm>
            <a:custGeom>
              <a:avLst/>
              <a:gdLst/>
              <a:ahLst/>
              <a:cxnLst>
                <a:cxn ang="0">
                  <a:pos x="3" y="14"/>
                </a:cxn>
                <a:cxn ang="0">
                  <a:pos x="0" y="18"/>
                </a:cxn>
                <a:cxn ang="0">
                  <a:pos x="3" y="22"/>
                </a:cxn>
                <a:cxn ang="0">
                  <a:pos x="7" y="22"/>
                </a:cxn>
                <a:cxn ang="0">
                  <a:pos x="29" y="7"/>
                </a:cxn>
                <a:cxn ang="0">
                  <a:pos x="32" y="3"/>
                </a:cxn>
                <a:cxn ang="0">
                  <a:pos x="29" y="0"/>
                </a:cxn>
                <a:cxn ang="0">
                  <a:pos x="25" y="0"/>
                </a:cxn>
                <a:cxn ang="0">
                  <a:pos x="3" y="14"/>
                </a:cxn>
              </a:cxnLst>
              <a:rect l="0" t="0" r="r" b="b"/>
              <a:pathLst>
                <a:path w="32" h="22">
                  <a:moveTo>
                    <a:pt x="3" y="14"/>
                  </a:moveTo>
                  <a:lnTo>
                    <a:pt x="0" y="18"/>
                  </a:lnTo>
                  <a:lnTo>
                    <a:pt x="3" y="22"/>
                  </a:lnTo>
                  <a:lnTo>
                    <a:pt x="7" y="22"/>
                  </a:lnTo>
                  <a:lnTo>
                    <a:pt x="29" y="7"/>
                  </a:lnTo>
                  <a:lnTo>
                    <a:pt x="32" y="3"/>
                  </a:lnTo>
                  <a:lnTo>
                    <a:pt x="29" y="0"/>
                  </a:lnTo>
                  <a:lnTo>
                    <a:pt x="25" y="0"/>
                  </a:lnTo>
                  <a:lnTo>
                    <a:pt x="3"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4" name="Freeform 1576"/>
            <p:cNvSpPr>
              <a:spLocks/>
            </p:cNvSpPr>
            <p:nvPr/>
          </p:nvSpPr>
          <p:spPr bwMode="auto">
            <a:xfrm>
              <a:off x="4683" y="1668"/>
              <a:ext cx="25" cy="26"/>
            </a:xfrm>
            <a:custGeom>
              <a:avLst/>
              <a:gdLst/>
              <a:ahLst/>
              <a:cxnLst>
                <a:cxn ang="0">
                  <a:pos x="0" y="18"/>
                </a:cxn>
                <a:cxn ang="0">
                  <a:pos x="0" y="22"/>
                </a:cxn>
                <a:cxn ang="0">
                  <a:pos x="0" y="26"/>
                </a:cxn>
                <a:cxn ang="0">
                  <a:pos x="4" y="26"/>
                </a:cxn>
                <a:cxn ang="0">
                  <a:pos x="22" y="11"/>
                </a:cxn>
                <a:cxn ang="0">
                  <a:pos x="25" y="7"/>
                </a:cxn>
                <a:cxn ang="0">
                  <a:pos x="25" y="4"/>
                </a:cxn>
                <a:cxn ang="0">
                  <a:pos x="25" y="0"/>
                </a:cxn>
                <a:cxn ang="0">
                  <a:pos x="22" y="0"/>
                </a:cxn>
                <a:cxn ang="0">
                  <a:pos x="18" y="4"/>
                </a:cxn>
                <a:cxn ang="0">
                  <a:pos x="0" y="18"/>
                </a:cxn>
              </a:cxnLst>
              <a:rect l="0" t="0" r="r" b="b"/>
              <a:pathLst>
                <a:path w="25" h="26">
                  <a:moveTo>
                    <a:pt x="0" y="18"/>
                  </a:moveTo>
                  <a:lnTo>
                    <a:pt x="0" y="22"/>
                  </a:lnTo>
                  <a:lnTo>
                    <a:pt x="0" y="26"/>
                  </a:lnTo>
                  <a:lnTo>
                    <a:pt x="4" y="26"/>
                  </a:lnTo>
                  <a:lnTo>
                    <a:pt x="22" y="11"/>
                  </a:lnTo>
                  <a:lnTo>
                    <a:pt x="25" y="7"/>
                  </a:lnTo>
                  <a:lnTo>
                    <a:pt x="25" y="4"/>
                  </a:lnTo>
                  <a:lnTo>
                    <a:pt x="25" y="0"/>
                  </a:lnTo>
                  <a:lnTo>
                    <a:pt x="22" y="0"/>
                  </a:lnTo>
                  <a:lnTo>
                    <a:pt x="18" y="4"/>
                  </a:lnTo>
                  <a:lnTo>
                    <a:pt x="0"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5" name="Freeform 1577"/>
            <p:cNvSpPr>
              <a:spLocks/>
            </p:cNvSpPr>
            <p:nvPr/>
          </p:nvSpPr>
          <p:spPr bwMode="auto">
            <a:xfrm>
              <a:off x="4716" y="1625"/>
              <a:ext cx="21" cy="32"/>
            </a:xfrm>
            <a:custGeom>
              <a:avLst/>
              <a:gdLst/>
              <a:ahLst/>
              <a:cxnLst>
                <a:cxn ang="0">
                  <a:pos x="3" y="25"/>
                </a:cxn>
                <a:cxn ang="0">
                  <a:pos x="0" y="29"/>
                </a:cxn>
                <a:cxn ang="0">
                  <a:pos x="3" y="32"/>
                </a:cxn>
                <a:cxn ang="0">
                  <a:pos x="7" y="32"/>
                </a:cxn>
                <a:cxn ang="0">
                  <a:pos x="7" y="32"/>
                </a:cxn>
                <a:cxn ang="0">
                  <a:pos x="10" y="29"/>
                </a:cxn>
                <a:cxn ang="0">
                  <a:pos x="21" y="3"/>
                </a:cxn>
                <a:cxn ang="0">
                  <a:pos x="18" y="0"/>
                </a:cxn>
                <a:cxn ang="0">
                  <a:pos x="14" y="0"/>
                </a:cxn>
                <a:cxn ang="0">
                  <a:pos x="14" y="3"/>
                </a:cxn>
                <a:cxn ang="0">
                  <a:pos x="3" y="29"/>
                </a:cxn>
                <a:cxn ang="0">
                  <a:pos x="7" y="29"/>
                </a:cxn>
                <a:cxn ang="0">
                  <a:pos x="3" y="25"/>
                </a:cxn>
              </a:cxnLst>
              <a:rect l="0" t="0" r="r" b="b"/>
              <a:pathLst>
                <a:path w="21" h="32">
                  <a:moveTo>
                    <a:pt x="3" y="25"/>
                  </a:moveTo>
                  <a:lnTo>
                    <a:pt x="0" y="29"/>
                  </a:lnTo>
                  <a:lnTo>
                    <a:pt x="3" y="32"/>
                  </a:lnTo>
                  <a:lnTo>
                    <a:pt x="7" y="32"/>
                  </a:lnTo>
                  <a:lnTo>
                    <a:pt x="7" y="32"/>
                  </a:lnTo>
                  <a:lnTo>
                    <a:pt x="10" y="29"/>
                  </a:lnTo>
                  <a:lnTo>
                    <a:pt x="21" y="3"/>
                  </a:lnTo>
                  <a:lnTo>
                    <a:pt x="18" y="0"/>
                  </a:lnTo>
                  <a:lnTo>
                    <a:pt x="14" y="0"/>
                  </a:lnTo>
                  <a:lnTo>
                    <a:pt x="14" y="3"/>
                  </a:lnTo>
                  <a:lnTo>
                    <a:pt x="3" y="29"/>
                  </a:lnTo>
                  <a:lnTo>
                    <a:pt x="7" y="29"/>
                  </a:lnTo>
                  <a:lnTo>
                    <a:pt x="3"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6" name="Freeform 1578"/>
            <p:cNvSpPr>
              <a:spLocks/>
            </p:cNvSpPr>
            <p:nvPr/>
          </p:nvSpPr>
          <p:spPr bwMode="auto">
            <a:xfrm>
              <a:off x="4730" y="1574"/>
              <a:ext cx="11" cy="36"/>
            </a:xfrm>
            <a:custGeom>
              <a:avLst/>
              <a:gdLst/>
              <a:ahLst/>
              <a:cxnLst>
                <a:cxn ang="0">
                  <a:pos x="4" y="33"/>
                </a:cxn>
                <a:cxn ang="0">
                  <a:pos x="4" y="36"/>
                </a:cxn>
                <a:cxn ang="0">
                  <a:pos x="7" y="36"/>
                </a:cxn>
                <a:cxn ang="0">
                  <a:pos x="11" y="33"/>
                </a:cxn>
                <a:cxn ang="0">
                  <a:pos x="11" y="29"/>
                </a:cxn>
                <a:cxn ang="0">
                  <a:pos x="7" y="4"/>
                </a:cxn>
                <a:cxn ang="0">
                  <a:pos x="4" y="0"/>
                </a:cxn>
                <a:cxn ang="0">
                  <a:pos x="0" y="0"/>
                </a:cxn>
                <a:cxn ang="0">
                  <a:pos x="0" y="4"/>
                </a:cxn>
                <a:cxn ang="0">
                  <a:pos x="4" y="29"/>
                </a:cxn>
                <a:cxn ang="0">
                  <a:pos x="4" y="33"/>
                </a:cxn>
              </a:cxnLst>
              <a:rect l="0" t="0" r="r" b="b"/>
              <a:pathLst>
                <a:path w="11" h="36">
                  <a:moveTo>
                    <a:pt x="4" y="33"/>
                  </a:moveTo>
                  <a:lnTo>
                    <a:pt x="4" y="36"/>
                  </a:lnTo>
                  <a:lnTo>
                    <a:pt x="7" y="36"/>
                  </a:lnTo>
                  <a:lnTo>
                    <a:pt x="11" y="33"/>
                  </a:lnTo>
                  <a:lnTo>
                    <a:pt x="11" y="29"/>
                  </a:lnTo>
                  <a:lnTo>
                    <a:pt x="7" y="4"/>
                  </a:lnTo>
                  <a:lnTo>
                    <a:pt x="4" y="0"/>
                  </a:lnTo>
                  <a:lnTo>
                    <a:pt x="0" y="0"/>
                  </a:lnTo>
                  <a:lnTo>
                    <a:pt x="0" y="4"/>
                  </a:lnTo>
                  <a:lnTo>
                    <a:pt x="4" y="29"/>
                  </a:lnTo>
                  <a:lnTo>
                    <a:pt x="4" y="3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7" name="Freeform 1579"/>
            <p:cNvSpPr>
              <a:spLocks/>
            </p:cNvSpPr>
            <p:nvPr/>
          </p:nvSpPr>
          <p:spPr bwMode="auto">
            <a:xfrm>
              <a:off x="4705" y="1531"/>
              <a:ext cx="21" cy="32"/>
            </a:xfrm>
            <a:custGeom>
              <a:avLst/>
              <a:gdLst/>
              <a:ahLst/>
              <a:cxnLst>
                <a:cxn ang="0">
                  <a:pos x="14" y="29"/>
                </a:cxn>
                <a:cxn ang="0">
                  <a:pos x="18" y="32"/>
                </a:cxn>
                <a:cxn ang="0">
                  <a:pos x="21" y="32"/>
                </a:cxn>
                <a:cxn ang="0">
                  <a:pos x="21" y="29"/>
                </a:cxn>
                <a:cxn ang="0">
                  <a:pos x="21" y="21"/>
                </a:cxn>
                <a:cxn ang="0">
                  <a:pos x="18" y="18"/>
                </a:cxn>
                <a:cxn ang="0">
                  <a:pos x="3" y="0"/>
                </a:cxn>
                <a:cxn ang="0">
                  <a:pos x="0" y="0"/>
                </a:cxn>
                <a:cxn ang="0">
                  <a:pos x="0" y="3"/>
                </a:cxn>
                <a:cxn ang="0">
                  <a:pos x="0" y="7"/>
                </a:cxn>
                <a:cxn ang="0">
                  <a:pos x="14" y="25"/>
                </a:cxn>
                <a:cxn ang="0">
                  <a:pos x="18" y="21"/>
                </a:cxn>
                <a:cxn ang="0">
                  <a:pos x="14" y="21"/>
                </a:cxn>
                <a:cxn ang="0">
                  <a:pos x="14" y="29"/>
                </a:cxn>
              </a:cxnLst>
              <a:rect l="0" t="0" r="r" b="b"/>
              <a:pathLst>
                <a:path w="21" h="32">
                  <a:moveTo>
                    <a:pt x="14" y="29"/>
                  </a:moveTo>
                  <a:lnTo>
                    <a:pt x="18" y="32"/>
                  </a:lnTo>
                  <a:lnTo>
                    <a:pt x="21" y="32"/>
                  </a:lnTo>
                  <a:lnTo>
                    <a:pt x="21" y="29"/>
                  </a:lnTo>
                  <a:lnTo>
                    <a:pt x="21" y="21"/>
                  </a:lnTo>
                  <a:lnTo>
                    <a:pt x="18" y="18"/>
                  </a:lnTo>
                  <a:lnTo>
                    <a:pt x="3" y="0"/>
                  </a:lnTo>
                  <a:lnTo>
                    <a:pt x="0" y="0"/>
                  </a:lnTo>
                  <a:lnTo>
                    <a:pt x="0" y="3"/>
                  </a:lnTo>
                  <a:lnTo>
                    <a:pt x="0" y="7"/>
                  </a:lnTo>
                  <a:lnTo>
                    <a:pt x="14" y="25"/>
                  </a:lnTo>
                  <a:lnTo>
                    <a:pt x="18" y="21"/>
                  </a:lnTo>
                  <a:lnTo>
                    <a:pt x="14" y="21"/>
                  </a:lnTo>
                  <a:lnTo>
                    <a:pt x="14"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8" name="Freeform 1580"/>
            <p:cNvSpPr>
              <a:spLocks/>
            </p:cNvSpPr>
            <p:nvPr/>
          </p:nvSpPr>
          <p:spPr bwMode="auto">
            <a:xfrm>
              <a:off x="4665" y="1498"/>
              <a:ext cx="29" cy="25"/>
            </a:xfrm>
            <a:custGeom>
              <a:avLst/>
              <a:gdLst/>
              <a:ahLst/>
              <a:cxnLst>
                <a:cxn ang="0">
                  <a:pos x="25" y="25"/>
                </a:cxn>
                <a:cxn ang="0">
                  <a:pos x="29" y="25"/>
                </a:cxn>
                <a:cxn ang="0">
                  <a:pos x="29" y="22"/>
                </a:cxn>
                <a:cxn ang="0">
                  <a:pos x="29" y="18"/>
                </a:cxn>
                <a:cxn ang="0">
                  <a:pos x="14" y="4"/>
                </a:cxn>
                <a:cxn ang="0">
                  <a:pos x="7" y="0"/>
                </a:cxn>
                <a:cxn ang="0">
                  <a:pos x="4" y="0"/>
                </a:cxn>
                <a:cxn ang="0">
                  <a:pos x="0" y="4"/>
                </a:cxn>
                <a:cxn ang="0">
                  <a:pos x="4" y="7"/>
                </a:cxn>
                <a:cxn ang="0">
                  <a:pos x="11" y="11"/>
                </a:cxn>
                <a:cxn ang="0">
                  <a:pos x="25" y="25"/>
                </a:cxn>
              </a:cxnLst>
              <a:rect l="0" t="0" r="r" b="b"/>
              <a:pathLst>
                <a:path w="29" h="25">
                  <a:moveTo>
                    <a:pt x="25" y="25"/>
                  </a:moveTo>
                  <a:lnTo>
                    <a:pt x="29" y="25"/>
                  </a:lnTo>
                  <a:lnTo>
                    <a:pt x="29" y="22"/>
                  </a:lnTo>
                  <a:lnTo>
                    <a:pt x="29" y="18"/>
                  </a:lnTo>
                  <a:lnTo>
                    <a:pt x="14" y="4"/>
                  </a:lnTo>
                  <a:lnTo>
                    <a:pt x="7" y="0"/>
                  </a:lnTo>
                  <a:lnTo>
                    <a:pt x="4" y="0"/>
                  </a:lnTo>
                  <a:lnTo>
                    <a:pt x="0" y="4"/>
                  </a:lnTo>
                  <a:lnTo>
                    <a:pt x="4" y="7"/>
                  </a:lnTo>
                  <a:lnTo>
                    <a:pt x="11" y="11"/>
                  </a:lnTo>
                  <a:lnTo>
                    <a:pt x="25"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09" name="Freeform 1581"/>
            <p:cNvSpPr>
              <a:spLocks/>
            </p:cNvSpPr>
            <p:nvPr/>
          </p:nvSpPr>
          <p:spPr bwMode="auto">
            <a:xfrm>
              <a:off x="4621" y="1473"/>
              <a:ext cx="33" cy="21"/>
            </a:xfrm>
            <a:custGeom>
              <a:avLst/>
              <a:gdLst/>
              <a:ahLst/>
              <a:cxnLst>
                <a:cxn ang="0">
                  <a:pos x="29" y="21"/>
                </a:cxn>
                <a:cxn ang="0">
                  <a:pos x="33" y="21"/>
                </a:cxn>
                <a:cxn ang="0">
                  <a:pos x="33" y="18"/>
                </a:cxn>
                <a:cxn ang="0">
                  <a:pos x="33" y="14"/>
                </a:cxn>
                <a:cxn ang="0">
                  <a:pos x="26" y="7"/>
                </a:cxn>
                <a:cxn ang="0">
                  <a:pos x="8" y="0"/>
                </a:cxn>
                <a:cxn ang="0">
                  <a:pos x="4" y="0"/>
                </a:cxn>
                <a:cxn ang="0">
                  <a:pos x="0" y="3"/>
                </a:cxn>
                <a:cxn ang="0">
                  <a:pos x="4" y="7"/>
                </a:cxn>
                <a:cxn ang="0">
                  <a:pos x="22" y="14"/>
                </a:cxn>
                <a:cxn ang="0">
                  <a:pos x="29" y="21"/>
                </a:cxn>
              </a:cxnLst>
              <a:rect l="0" t="0" r="r" b="b"/>
              <a:pathLst>
                <a:path w="33" h="21">
                  <a:moveTo>
                    <a:pt x="29" y="21"/>
                  </a:moveTo>
                  <a:lnTo>
                    <a:pt x="33" y="21"/>
                  </a:lnTo>
                  <a:lnTo>
                    <a:pt x="33" y="18"/>
                  </a:lnTo>
                  <a:lnTo>
                    <a:pt x="33" y="14"/>
                  </a:lnTo>
                  <a:lnTo>
                    <a:pt x="26" y="7"/>
                  </a:lnTo>
                  <a:lnTo>
                    <a:pt x="8" y="0"/>
                  </a:lnTo>
                  <a:lnTo>
                    <a:pt x="4" y="0"/>
                  </a:lnTo>
                  <a:lnTo>
                    <a:pt x="0" y="3"/>
                  </a:lnTo>
                  <a:lnTo>
                    <a:pt x="4" y="7"/>
                  </a:lnTo>
                  <a:lnTo>
                    <a:pt x="22" y="14"/>
                  </a:lnTo>
                  <a:lnTo>
                    <a:pt x="29" y="2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0" name="Freeform 1582"/>
            <p:cNvSpPr>
              <a:spLocks/>
            </p:cNvSpPr>
            <p:nvPr/>
          </p:nvSpPr>
          <p:spPr bwMode="auto">
            <a:xfrm>
              <a:off x="4574" y="1451"/>
              <a:ext cx="37" cy="18"/>
            </a:xfrm>
            <a:custGeom>
              <a:avLst/>
              <a:gdLst/>
              <a:ahLst/>
              <a:cxnLst>
                <a:cxn ang="0">
                  <a:pos x="29" y="18"/>
                </a:cxn>
                <a:cxn ang="0">
                  <a:pos x="33" y="18"/>
                </a:cxn>
                <a:cxn ang="0">
                  <a:pos x="37" y="14"/>
                </a:cxn>
                <a:cxn ang="0">
                  <a:pos x="33" y="11"/>
                </a:cxn>
                <a:cxn ang="0">
                  <a:pos x="33" y="11"/>
                </a:cxn>
                <a:cxn ang="0">
                  <a:pos x="8" y="0"/>
                </a:cxn>
                <a:cxn ang="0">
                  <a:pos x="4" y="0"/>
                </a:cxn>
                <a:cxn ang="0">
                  <a:pos x="0" y="4"/>
                </a:cxn>
                <a:cxn ang="0">
                  <a:pos x="4" y="7"/>
                </a:cxn>
                <a:cxn ang="0">
                  <a:pos x="29" y="18"/>
                </a:cxn>
              </a:cxnLst>
              <a:rect l="0" t="0" r="r" b="b"/>
              <a:pathLst>
                <a:path w="37" h="18">
                  <a:moveTo>
                    <a:pt x="29" y="18"/>
                  </a:moveTo>
                  <a:lnTo>
                    <a:pt x="33" y="18"/>
                  </a:lnTo>
                  <a:lnTo>
                    <a:pt x="37" y="14"/>
                  </a:lnTo>
                  <a:lnTo>
                    <a:pt x="33" y="11"/>
                  </a:lnTo>
                  <a:lnTo>
                    <a:pt x="33" y="11"/>
                  </a:lnTo>
                  <a:lnTo>
                    <a:pt x="8" y="0"/>
                  </a:lnTo>
                  <a:lnTo>
                    <a:pt x="4" y="0"/>
                  </a:lnTo>
                  <a:lnTo>
                    <a:pt x="0" y="4"/>
                  </a:lnTo>
                  <a:lnTo>
                    <a:pt x="4"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1" name="Freeform 1583"/>
            <p:cNvSpPr>
              <a:spLocks/>
            </p:cNvSpPr>
            <p:nvPr/>
          </p:nvSpPr>
          <p:spPr bwMode="auto">
            <a:xfrm>
              <a:off x="4527" y="1433"/>
              <a:ext cx="37" cy="18"/>
            </a:xfrm>
            <a:custGeom>
              <a:avLst/>
              <a:gdLst/>
              <a:ahLst/>
              <a:cxnLst>
                <a:cxn ang="0">
                  <a:pos x="29" y="18"/>
                </a:cxn>
                <a:cxn ang="0">
                  <a:pos x="33" y="18"/>
                </a:cxn>
                <a:cxn ang="0">
                  <a:pos x="37" y="14"/>
                </a:cxn>
                <a:cxn ang="0">
                  <a:pos x="33" y="11"/>
                </a:cxn>
                <a:cxn ang="0">
                  <a:pos x="33" y="11"/>
                </a:cxn>
                <a:cxn ang="0">
                  <a:pos x="8" y="0"/>
                </a:cxn>
                <a:cxn ang="0">
                  <a:pos x="4" y="0"/>
                </a:cxn>
                <a:cxn ang="0">
                  <a:pos x="0" y="4"/>
                </a:cxn>
                <a:cxn ang="0">
                  <a:pos x="4" y="7"/>
                </a:cxn>
                <a:cxn ang="0">
                  <a:pos x="29" y="18"/>
                </a:cxn>
              </a:cxnLst>
              <a:rect l="0" t="0" r="r" b="b"/>
              <a:pathLst>
                <a:path w="37" h="18">
                  <a:moveTo>
                    <a:pt x="29" y="18"/>
                  </a:moveTo>
                  <a:lnTo>
                    <a:pt x="33" y="18"/>
                  </a:lnTo>
                  <a:lnTo>
                    <a:pt x="37" y="14"/>
                  </a:lnTo>
                  <a:lnTo>
                    <a:pt x="33" y="11"/>
                  </a:lnTo>
                  <a:lnTo>
                    <a:pt x="33" y="11"/>
                  </a:lnTo>
                  <a:lnTo>
                    <a:pt x="8" y="0"/>
                  </a:lnTo>
                  <a:lnTo>
                    <a:pt x="4" y="0"/>
                  </a:lnTo>
                  <a:lnTo>
                    <a:pt x="0" y="4"/>
                  </a:lnTo>
                  <a:lnTo>
                    <a:pt x="4"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2" name="Freeform 1584"/>
            <p:cNvSpPr>
              <a:spLocks/>
            </p:cNvSpPr>
            <p:nvPr/>
          </p:nvSpPr>
          <p:spPr bwMode="auto">
            <a:xfrm>
              <a:off x="4480" y="1418"/>
              <a:ext cx="36" cy="15"/>
            </a:xfrm>
            <a:custGeom>
              <a:avLst/>
              <a:gdLst/>
              <a:ahLst/>
              <a:cxnLst>
                <a:cxn ang="0">
                  <a:pos x="29" y="15"/>
                </a:cxn>
                <a:cxn ang="0">
                  <a:pos x="33" y="15"/>
                </a:cxn>
                <a:cxn ang="0">
                  <a:pos x="36" y="11"/>
                </a:cxn>
                <a:cxn ang="0">
                  <a:pos x="33" y="8"/>
                </a:cxn>
                <a:cxn ang="0">
                  <a:pos x="33" y="8"/>
                </a:cxn>
                <a:cxn ang="0">
                  <a:pos x="7" y="0"/>
                </a:cxn>
                <a:cxn ang="0">
                  <a:pos x="4" y="0"/>
                </a:cxn>
                <a:cxn ang="0">
                  <a:pos x="0" y="4"/>
                </a:cxn>
                <a:cxn ang="0">
                  <a:pos x="4" y="8"/>
                </a:cxn>
                <a:cxn ang="0">
                  <a:pos x="29" y="15"/>
                </a:cxn>
              </a:cxnLst>
              <a:rect l="0" t="0" r="r" b="b"/>
              <a:pathLst>
                <a:path w="36" h="15">
                  <a:moveTo>
                    <a:pt x="29" y="15"/>
                  </a:moveTo>
                  <a:lnTo>
                    <a:pt x="33" y="15"/>
                  </a:lnTo>
                  <a:lnTo>
                    <a:pt x="36" y="11"/>
                  </a:lnTo>
                  <a:lnTo>
                    <a:pt x="33" y="8"/>
                  </a:lnTo>
                  <a:lnTo>
                    <a:pt x="33" y="8"/>
                  </a:lnTo>
                  <a:lnTo>
                    <a:pt x="7" y="0"/>
                  </a:lnTo>
                  <a:lnTo>
                    <a:pt x="4" y="0"/>
                  </a:lnTo>
                  <a:lnTo>
                    <a:pt x="0" y="4"/>
                  </a:lnTo>
                  <a:lnTo>
                    <a:pt x="4" y="8"/>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3" name="Freeform 1585"/>
            <p:cNvSpPr>
              <a:spLocks/>
            </p:cNvSpPr>
            <p:nvPr/>
          </p:nvSpPr>
          <p:spPr bwMode="auto">
            <a:xfrm>
              <a:off x="4433" y="1404"/>
              <a:ext cx="33" cy="14"/>
            </a:xfrm>
            <a:custGeom>
              <a:avLst/>
              <a:gdLst/>
              <a:ahLst/>
              <a:cxnLst>
                <a:cxn ang="0">
                  <a:pos x="29" y="14"/>
                </a:cxn>
                <a:cxn ang="0">
                  <a:pos x="33" y="14"/>
                </a:cxn>
                <a:cxn ang="0">
                  <a:pos x="33" y="11"/>
                </a:cxn>
                <a:cxn ang="0">
                  <a:pos x="33" y="7"/>
                </a:cxn>
                <a:cxn ang="0">
                  <a:pos x="22" y="4"/>
                </a:cxn>
                <a:cxn ang="0">
                  <a:pos x="4" y="0"/>
                </a:cxn>
                <a:cxn ang="0">
                  <a:pos x="0" y="0"/>
                </a:cxn>
                <a:cxn ang="0">
                  <a:pos x="0" y="4"/>
                </a:cxn>
                <a:cxn ang="0">
                  <a:pos x="0" y="7"/>
                </a:cxn>
                <a:cxn ang="0">
                  <a:pos x="18" y="11"/>
                </a:cxn>
                <a:cxn ang="0">
                  <a:pos x="29" y="14"/>
                </a:cxn>
              </a:cxnLst>
              <a:rect l="0" t="0" r="r" b="b"/>
              <a:pathLst>
                <a:path w="33" h="14">
                  <a:moveTo>
                    <a:pt x="29" y="14"/>
                  </a:moveTo>
                  <a:lnTo>
                    <a:pt x="33" y="14"/>
                  </a:lnTo>
                  <a:lnTo>
                    <a:pt x="33" y="11"/>
                  </a:lnTo>
                  <a:lnTo>
                    <a:pt x="33" y="7"/>
                  </a:lnTo>
                  <a:lnTo>
                    <a:pt x="22" y="4"/>
                  </a:lnTo>
                  <a:lnTo>
                    <a:pt x="4" y="0"/>
                  </a:lnTo>
                  <a:lnTo>
                    <a:pt x="0" y="0"/>
                  </a:lnTo>
                  <a:lnTo>
                    <a:pt x="0" y="4"/>
                  </a:lnTo>
                  <a:lnTo>
                    <a:pt x="0" y="7"/>
                  </a:lnTo>
                  <a:lnTo>
                    <a:pt x="18" y="11"/>
                  </a:lnTo>
                  <a:lnTo>
                    <a:pt x="29"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4" name="Freeform 1586"/>
            <p:cNvSpPr>
              <a:spLocks/>
            </p:cNvSpPr>
            <p:nvPr/>
          </p:nvSpPr>
          <p:spPr bwMode="auto">
            <a:xfrm>
              <a:off x="4382" y="1393"/>
              <a:ext cx="37" cy="15"/>
            </a:xfrm>
            <a:custGeom>
              <a:avLst/>
              <a:gdLst/>
              <a:ahLst/>
              <a:cxnLst>
                <a:cxn ang="0">
                  <a:pos x="29" y="15"/>
                </a:cxn>
                <a:cxn ang="0">
                  <a:pos x="33" y="15"/>
                </a:cxn>
                <a:cxn ang="0">
                  <a:pos x="37" y="11"/>
                </a:cxn>
                <a:cxn ang="0">
                  <a:pos x="33" y="7"/>
                </a:cxn>
                <a:cxn ang="0">
                  <a:pos x="15" y="4"/>
                </a:cxn>
                <a:cxn ang="0">
                  <a:pos x="4" y="0"/>
                </a:cxn>
                <a:cxn ang="0">
                  <a:pos x="0" y="0"/>
                </a:cxn>
                <a:cxn ang="0">
                  <a:pos x="0" y="4"/>
                </a:cxn>
                <a:cxn ang="0">
                  <a:pos x="0" y="7"/>
                </a:cxn>
                <a:cxn ang="0">
                  <a:pos x="11" y="11"/>
                </a:cxn>
                <a:cxn ang="0">
                  <a:pos x="29" y="15"/>
                </a:cxn>
              </a:cxnLst>
              <a:rect l="0" t="0" r="r" b="b"/>
              <a:pathLst>
                <a:path w="37" h="15">
                  <a:moveTo>
                    <a:pt x="29" y="15"/>
                  </a:moveTo>
                  <a:lnTo>
                    <a:pt x="33" y="15"/>
                  </a:lnTo>
                  <a:lnTo>
                    <a:pt x="37" y="11"/>
                  </a:lnTo>
                  <a:lnTo>
                    <a:pt x="33" y="7"/>
                  </a:lnTo>
                  <a:lnTo>
                    <a:pt x="15" y="4"/>
                  </a:lnTo>
                  <a:lnTo>
                    <a:pt x="4" y="0"/>
                  </a:lnTo>
                  <a:lnTo>
                    <a:pt x="0" y="0"/>
                  </a:lnTo>
                  <a:lnTo>
                    <a:pt x="0" y="4"/>
                  </a:lnTo>
                  <a:lnTo>
                    <a:pt x="0" y="7"/>
                  </a:lnTo>
                  <a:lnTo>
                    <a:pt x="11" y="11"/>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5" name="Freeform 1587"/>
            <p:cNvSpPr>
              <a:spLocks/>
            </p:cNvSpPr>
            <p:nvPr/>
          </p:nvSpPr>
          <p:spPr bwMode="auto">
            <a:xfrm>
              <a:off x="4332" y="1382"/>
              <a:ext cx="36" cy="15"/>
            </a:xfrm>
            <a:custGeom>
              <a:avLst/>
              <a:gdLst/>
              <a:ahLst/>
              <a:cxnLst>
                <a:cxn ang="0">
                  <a:pos x="29" y="15"/>
                </a:cxn>
                <a:cxn ang="0">
                  <a:pos x="32" y="15"/>
                </a:cxn>
                <a:cxn ang="0">
                  <a:pos x="36" y="11"/>
                </a:cxn>
                <a:cxn ang="0">
                  <a:pos x="32" y="7"/>
                </a:cxn>
                <a:cxn ang="0">
                  <a:pos x="7" y="0"/>
                </a:cxn>
                <a:cxn ang="0">
                  <a:pos x="3" y="0"/>
                </a:cxn>
                <a:cxn ang="0">
                  <a:pos x="0" y="4"/>
                </a:cxn>
                <a:cxn ang="0">
                  <a:pos x="3" y="7"/>
                </a:cxn>
                <a:cxn ang="0">
                  <a:pos x="29" y="15"/>
                </a:cxn>
              </a:cxnLst>
              <a:rect l="0" t="0" r="r" b="b"/>
              <a:pathLst>
                <a:path w="36" h="15">
                  <a:moveTo>
                    <a:pt x="29" y="15"/>
                  </a:moveTo>
                  <a:lnTo>
                    <a:pt x="32" y="15"/>
                  </a:lnTo>
                  <a:lnTo>
                    <a:pt x="36" y="11"/>
                  </a:lnTo>
                  <a:lnTo>
                    <a:pt x="32" y="7"/>
                  </a:lnTo>
                  <a:lnTo>
                    <a:pt x="7" y="0"/>
                  </a:lnTo>
                  <a:lnTo>
                    <a:pt x="3" y="0"/>
                  </a:lnTo>
                  <a:lnTo>
                    <a:pt x="0" y="4"/>
                  </a:lnTo>
                  <a:lnTo>
                    <a:pt x="3" y="7"/>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6" name="Freeform 1588"/>
            <p:cNvSpPr>
              <a:spLocks/>
            </p:cNvSpPr>
            <p:nvPr/>
          </p:nvSpPr>
          <p:spPr bwMode="auto">
            <a:xfrm>
              <a:off x="4281" y="1375"/>
              <a:ext cx="36" cy="14"/>
            </a:xfrm>
            <a:custGeom>
              <a:avLst/>
              <a:gdLst/>
              <a:ahLst/>
              <a:cxnLst>
                <a:cxn ang="0">
                  <a:pos x="33" y="14"/>
                </a:cxn>
                <a:cxn ang="0">
                  <a:pos x="36" y="14"/>
                </a:cxn>
                <a:cxn ang="0">
                  <a:pos x="36" y="11"/>
                </a:cxn>
                <a:cxn ang="0">
                  <a:pos x="36" y="7"/>
                </a:cxn>
                <a:cxn ang="0">
                  <a:pos x="7" y="0"/>
                </a:cxn>
                <a:cxn ang="0">
                  <a:pos x="4" y="0"/>
                </a:cxn>
                <a:cxn ang="0">
                  <a:pos x="0" y="4"/>
                </a:cxn>
                <a:cxn ang="0">
                  <a:pos x="4" y="7"/>
                </a:cxn>
                <a:cxn ang="0">
                  <a:pos x="33" y="14"/>
                </a:cxn>
              </a:cxnLst>
              <a:rect l="0" t="0" r="r" b="b"/>
              <a:pathLst>
                <a:path w="36" h="14">
                  <a:moveTo>
                    <a:pt x="33" y="14"/>
                  </a:moveTo>
                  <a:lnTo>
                    <a:pt x="36" y="14"/>
                  </a:lnTo>
                  <a:lnTo>
                    <a:pt x="36" y="11"/>
                  </a:lnTo>
                  <a:lnTo>
                    <a:pt x="36" y="7"/>
                  </a:lnTo>
                  <a:lnTo>
                    <a:pt x="7" y="0"/>
                  </a:lnTo>
                  <a:lnTo>
                    <a:pt x="4" y="0"/>
                  </a:lnTo>
                  <a:lnTo>
                    <a:pt x="0" y="4"/>
                  </a:lnTo>
                  <a:lnTo>
                    <a:pt x="4" y="7"/>
                  </a:lnTo>
                  <a:lnTo>
                    <a:pt x="33"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7" name="Freeform 1589"/>
            <p:cNvSpPr>
              <a:spLocks/>
            </p:cNvSpPr>
            <p:nvPr/>
          </p:nvSpPr>
          <p:spPr bwMode="auto">
            <a:xfrm>
              <a:off x="4230" y="1371"/>
              <a:ext cx="37" cy="8"/>
            </a:xfrm>
            <a:custGeom>
              <a:avLst/>
              <a:gdLst/>
              <a:ahLst/>
              <a:cxnLst>
                <a:cxn ang="0">
                  <a:pos x="33" y="8"/>
                </a:cxn>
                <a:cxn ang="0">
                  <a:pos x="37" y="8"/>
                </a:cxn>
                <a:cxn ang="0">
                  <a:pos x="37" y="4"/>
                </a:cxn>
                <a:cxn ang="0">
                  <a:pos x="37" y="0"/>
                </a:cxn>
                <a:cxn ang="0">
                  <a:pos x="33" y="0"/>
                </a:cxn>
                <a:cxn ang="0">
                  <a:pos x="8" y="0"/>
                </a:cxn>
                <a:cxn ang="0">
                  <a:pos x="4" y="0"/>
                </a:cxn>
                <a:cxn ang="0">
                  <a:pos x="0" y="4"/>
                </a:cxn>
                <a:cxn ang="0">
                  <a:pos x="4" y="8"/>
                </a:cxn>
                <a:cxn ang="0">
                  <a:pos x="29" y="8"/>
                </a:cxn>
                <a:cxn ang="0">
                  <a:pos x="33" y="8"/>
                </a:cxn>
              </a:cxnLst>
              <a:rect l="0" t="0" r="r" b="b"/>
              <a:pathLst>
                <a:path w="37" h="8">
                  <a:moveTo>
                    <a:pt x="33" y="8"/>
                  </a:moveTo>
                  <a:lnTo>
                    <a:pt x="37" y="8"/>
                  </a:lnTo>
                  <a:lnTo>
                    <a:pt x="37" y="4"/>
                  </a:lnTo>
                  <a:lnTo>
                    <a:pt x="37" y="0"/>
                  </a:lnTo>
                  <a:lnTo>
                    <a:pt x="33" y="0"/>
                  </a:lnTo>
                  <a:lnTo>
                    <a:pt x="8" y="0"/>
                  </a:lnTo>
                  <a:lnTo>
                    <a:pt x="4" y="0"/>
                  </a:lnTo>
                  <a:lnTo>
                    <a:pt x="0" y="4"/>
                  </a:lnTo>
                  <a:lnTo>
                    <a:pt x="4" y="8"/>
                  </a:lnTo>
                  <a:lnTo>
                    <a:pt x="29" y="8"/>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8" name="Freeform 1590"/>
            <p:cNvSpPr>
              <a:spLocks/>
            </p:cNvSpPr>
            <p:nvPr/>
          </p:nvSpPr>
          <p:spPr bwMode="auto">
            <a:xfrm>
              <a:off x="4180" y="1364"/>
              <a:ext cx="36" cy="11"/>
            </a:xfrm>
            <a:custGeom>
              <a:avLst/>
              <a:gdLst/>
              <a:ahLst/>
              <a:cxnLst>
                <a:cxn ang="0">
                  <a:pos x="32" y="11"/>
                </a:cxn>
                <a:cxn ang="0">
                  <a:pos x="36" y="11"/>
                </a:cxn>
                <a:cxn ang="0">
                  <a:pos x="36" y="7"/>
                </a:cxn>
                <a:cxn ang="0">
                  <a:pos x="36" y="4"/>
                </a:cxn>
                <a:cxn ang="0">
                  <a:pos x="7" y="0"/>
                </a:cxn>
                <a:cxn ang="0">
                  <a:pos x="3" y="0"/>
                </a:cxn>
                <a:cxn ang="0">
                  <a:pos x="0" y="4"/>
                </a:cxn>
                <a:cxn ang="0">
                  <a:pos x="3" y="7"/>
                </a:cxn>
                <a:cxn ang="0">
                  <a:pos x="32" y="11"/>
                </a:cxn>
              </a:cxnLst>
              <a:rect l="0" t="0" r="r" b="b"/>
              <a:pathLst>
                <a:path w="36" h="11">
                  <a:moveTo>
                    <a:pt x="32" y="11"/>
                  </a:moveTo>
                  <a:lnTo>
                    <a:pt x="36" y="11"/>
                  </a:lnTo>
                  <a:lnTo>
                    <a:pt x="36" y="7"/>
                  </a:lnTo>
                  <a:lnTo>
                    <a:pt x="36" y="4"/>
                  </a:lnTo>
                  <a:lnTo>
                    <a:pt x="7" y="0"/>
                  </a:lnTo>
                  <a:lnTo>
                    <a:pt x="3" y="0"/>
                  </a:lnTo>
                  <a:lnTo>
                    <a:pt x="0" y="4"/>
                  </a:lnTo>
                  <a:lnTo>
                    <a:pt x="3" y="7"/>
                  </a:lnTo>
                  <a:lnTo>
                    <a:pt x="32"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19" name="Freeform 1591"/>
            <p:cNvSpPr>
              <a:spLocks/>
            </p:cNvSpPr>
            <p:nvPr/>
          </p:nvSpPr>
          <p:spPr bwMode="auto">
            <a:xfrm>
              <a:off x="4133" y="1361"/>
              <a:ext cx="32" cy="10"/>
            </a:xfrm>
            <a:custGeom>
              <a:avLst/>
              <a:gdLst/>
              <a:ahLst/>
              <a:cxnLst>
                <a:cxn ang="0">
                  <a:pos x="29" y="10"/>
                </a:cxn>
                <a:cxn ang="0">
                  <a:pos x="32" y="10"/>
                </a:cxn>
                <a:cxn ang="0">
                  <a:pos x="32" y="7"/>
                </a:cxn>
                <a:cxn ang="0">
                  <a:pos x="32" y="3"/>
                </a:cxn>
                <a:cxn ang="0">
                  <a:pos x="3" y="0"/>
                </a:cxn>
                <a:cxn ang="0">
                  <a:pos x="0" y="0"/>
                </a:cxn>
                <a:cxn ang="0">
                  <a:pos x="0" y="3"/>
                </a:cxn>
                <a:cxn ang="0">
                  <a:pos x="0" y="7"/>
                </a:cxn>
                <a:cxn ang="0">
                  <a:pos x="29" y="10"/>
                </a:cxn>
              </a:cxnLst>
              <a:rect l="0" t="0" r="r" b="b"/>
              <a:pathLst>
                <a:path w="32" h="10">
                  <a:moveTo>
                    <a:pt x="29" y="10"/>
                  </a:moveTo>
                  <a:lnTo>
                    <a:pt x="32" y="10"/>
                  </a:lnTo>
                  <a:lnTo>
                    <a:pt x="32" y="7"/>
                  </a:lnTo>
                  <a:lnTo>
                    <a:pt x="32" y="3"/>
                  </a:lnTo>
                  <a:lnTo>
                    <a:pt x="3" y="0"/>
                  </a:lnTo>
                  <a:lnTo>
                    <a:pt x="0" y="0"/>
                  </a:lnTo>
                  <a:lnTo>
                    <a:pt x="0" y="3"/>
                  </a:lnTo>
                  <a:lnTo>
                    <a:pt x="0" y="7"/>
                  </a:lnTo>
                  <a:lnTo>
                    <a:pt x="29"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0" name="Freeform 1592"/>
            <p:cNvSpPr>
              <a:spLocks/>
            </p:cNvSpPr>
            <p:nvPr/>
          </p:nvSpPr>
          <p:spPr bwMode="auto">
            <a:xfrm>
              <a:off x="4082" y="1357"/>
              <a:ext cx="36" cy="7"/>
            </a:xfrm>
            <a:custGeom>
              <a:avLst/>
              <a:gdLst/>
              <a:ahLst/>
              <a:cxnLst>
                <a:cxn ang="0">
                  <a:pos x="33" y="7"/>
                </a:cxn>
                <a:cxn ang="0">
                  <a:pos x="36" y="4"/>
                </a:cxn>
                <a:cxn ang="0">
                  <a:pos x="33" y="0"/>
                </a:cxn>
                <a:cxn ang="0">
                  <a:pos x="29" y="0"/>
                </a:cxn>
                <a:cxn ang="0">
                  <a:pos x="0" y="0"/>
                </a:cxn>
                <a:cxn ang="0">
                  <a:pos x="0" y="4"/>
                </a:cxn>
                <a:cxn ang="0">
                  <a:pos x="0" y="7"/>
                </a:cxn>
                <a:cxn ang="0">
                  <a:pos x="4" y="7"/>
                </a:cxn>
                <a:cxn ang="0">
                  <a:pos x="33" y="7"/>
                </a:cxn>
              </a:cxnLst>
              <a:rect l="0" t="0" r="r" b="b"/>
              <a:pathLst>
                <a:path w="36" h="7">
                  <a:moveTo>
                    <a:pt x="33" y="7"/>
                  </a:moveTo>
                  <a:lnTo>
                    <a:pt x="36" y="4"/>
                  </a:lnTo>
                  <a:lnTo>
                    <a:pt x="33" y="0"/>
                  </a:lnTo>
                  <a:lnTo>
                    <a:pt x="29" y="0"/>
                  </a:lnTo>
                  <a:lnTo>
                    <a:pt x="0" y="0"/>
                  </a:lnTo>
                  <a:lnTo>
                    <a:pt x="0" y="4"/>
                  </a:lnTo>
                  <a:lnTo>
                    <a:pt x="0" y="7"/>
                  </a:lnTo>
                  <a:lnTo>
                    <a:pt x="4"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1" name="Freeform 1593"/>
            <p:cNvSpPr>
              <a:spLocks/>
            </p:cNvSpPr>
            <p:nvPr/>
          </p:nvSpPr>
          <p:spPr bwMode="auto">
            <a:xfrm>
              <a:off x="4031" y="1357"/>
              <a:ext cx="36" cy="7"/>
            </a:xfrm>
            <a:custGeom>
              <a:avLst/>
              <a:gdLst/>
              <a:ahLst/>
              <a:cxnLst>
                <a:cxn ang="0">
                  <a:pos x="33" y="7"/>
                </a:cxn>
                <a:cxn ang="0">
                  <a:pos x="36" y="4"/>
                </a:cxn>
                <a:cxn ang="0">
                  <a:pos x="33" y="0"/>
                </a:cxn>
                <a:cxn ang="0">
                  <a:pos x="29" y="0"/>
                </a:cxn>
                <a:cxn ang="0">
                  <a:pos x="0" y="0"/>
                </a:cxn>
                <a:cxn ang="0">
                  <a:pos x="0" y="4"/>
                </a:cxn>
                <a:cxn ang="0">
                  <a:pos x="0" y="7"/>
                </a:cxn>
                <a:cxn ang="0">
                  <a:pos x="4" y="7"/>
                </a:cxn>
                <a:cxn ang="0">
                  <a:pos x="33" y="7"/>
                </a:cxn>
              </a:cxnLst>
              <a:rect l="0" t="0" r="r" b="b"/>
              <a:pathLst>
                <a:path w="36" h="7">
                  <a:moveTo>
                    <a:pt x="33" y="7"/>
                  </a:moveTo>
                  <a:lnTo>
                    <a:pt x="36" y="4"/>
                  </a:lnTo>
                  <a:lnTo>
                    <a:pt x="33" y="0"/>
                  </a:lnTo>
                  <a:lnTo>
                    <a:pt x="29" y="0"/>
                  </a:lnTo>
                  <a:lnTo>
                    <a:pt x="0" y="0"/>
                  </a:lnTo>
                  <a:lnTo>
                    <a:pt x="0" y="4"/>
                  </a:lnTo>
                  <a:lnTo>
                    <a:pt x="0" y="7"/>
                  </a:lnTo>
                  <a:lnTo>
                    <a:pt x="4" y="7"/>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2" name="Freeform 1594"/>
            <p:cNvSpPr>
              <a:spLocks/>
            </p:cNvSpPr>
            <p:nvPr/>
          </p:nvSpPr>
          <p:spPr bwMode="auto">
            <a:xfrm>
              <a:off x="3981" y="1353"/>
              <a:ext cx="36" cy="8"/>
            </a:xfrm>
            <a:custGeom>
              <a:avLst/>
              <a:gdLst/>
              <a:ahLst/>
              <a:cxnLst>
                <a:cxn ang="0">
                  <a:pos x="32" y="8"/>
                </a:cxn>
                <a:cxn ang="0">
                  <a:pos x="36" y="4"/>
                </a:cxn>
                <a:cxn ang="0">
                  <a:pos x="32" y="0"/>
                </a:cxn>
                <a:cxn ang="0">
                  <a:pos x="29" y="0"/>
                </a:cxn>
                <a:cxn ang="0">
                  <a:pos x="0" y="0"/>
                </a:cxn>
                <a:cxn ang="0">
                  <a:pos x="0" y="4"/>
                </a:cxn>
                <a:cxn ang="0">
                  <a:pos x="0" y="8"/>
                </a:cxn>
                <a:cxn ang="0">
                  <a:pos x="3" y="8"/>
                </a:cxn>
                <a:cxn ang="0">
                  <a:pos x="32" y="8"/>
                </a:cxn>
              </a:cxnLst>
              <a:rect l="0" t="0" r="r" b="b"/>
              <a:pathLst>
                <a:path w="36" h="8">
                  <a:moveTo>
                    <a:pt x="32" y="8"/>
                  </a:moveTo>
                  <a:lnTo>
                    <a:pt x="36" y="4"/>
                  </a:lnTo>
                  <a:lnTo>
                    <a:pt x="32" y="0"/>
                  </a:lnTo>
                  <a:lnTo>
                    <a:pt x="29" y="0"/>
                  </a:lnTo>
                  <a:lnTo>
                    <a:pt x="0" y="0"/>
                  </a:lnTo>
                  <a:lnTo>
                    <a:pt x="0" y="4"/>
                  </a:lnTo>
                  <a:lnTo>
                    <a:pt x="0" y="8"/>
                  </a:lnTo>
                  <a:lnTo>
                    <a:pt x="3" y="8"/>
                  </a:lnTo>
                  <a:lnTo>
                    <a:pt x="32"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46" name="Group 1664"/>
          <p:cNvGrpSpPr>
            <a:grpSpLocks/>
          </p:cNvGrpSpPr>
          <p:nvPr/>
        </p:nvGrpSpPr>
        <p:grpSpPr bwMode="auto">
          <a:xfrm>
            <a:off x="5048250" y="3079750"/>
            <a:ext cx="2500313" cy="792163"/>
            <a:chOff x="3180" y="1940"/>
            <a:chExt cx="1575" cy="499"/>
          </a:xfrm>
        </p:grpSpPr>
        <p:sp>
          <p:nvSpPr>
            <p:cNvPr id="561724" name="Freeform 1596"/>
            <p:cNvSpPr>
              <a:spLocks/>
            </p:cNvSpPr>
            <p:nvPr/>
          </p:nvSpPr>
          <p:spPr bwMode="auto">
            <a:xfrm>
              <a:off x="3934" y="1940"/>
              <a:ext cx="47" cy="7"/>
            </a:xfrm>
            <a:custGeom>
              <a:avLst/>
              <a:gdLst/>
              <a:ahLst/>
              <a:cxnLst>
                <a:cxn ang="0">
                  <a:pos x="36" y="7"/>
                </a:cxn>
                <a:cxn ang="0">
                  <a:pos x="47" y="7"/>
                </a:cxn>
                <a:cxn ang="0">
                  <a:pos x="47" y="3"/>
                </a:cxn>
                <a:cxn ang="0">
                  <a:pos x="47" y="0"/>
                </a:cxn>
                <a:cxn ang="0">
                  <a:pos x="43" y="0"/>
                </a:cxn>
                <a:cxn ang="0">
                  <a:pos x="32" y="0"/>
                </a:cxn>
                <a:cxn ang="0">
                  <a:pos x="3" y="0"/>
                </a:cxn>
                <a:cxn ang="0">
                  <a:pos x="0" y="3"/>
                </a:cxn>
                <a:cxn ang="0">
                  <a:pos x="3" y="7"/>
                </a:cxn>
                <a:cxn ang="0">
                  <a:pos x="7" y="7"/>
                </a:cxn>
                <a:cxn ang="0">
                  <a:pos x="36" y="7"/>
                </a:cxn>
              </a:cxnLst>
              <a:rect l="0" t="0" r="r" b="b"/>
              <a:pathLst>
                <a:path w="47" h="7">
                  <a:moveTo>
                    <a:pt x="36" y="7"/>
                  </a:moveTo>
                  <a:lnTo>
                    <a:pt x="47" y="7"/>
                  </a:lnTo>
                  <a:lnTo>
                    <a:pt x="47" y="3"/>
                  </a:lnTo>
                  <a:lnTo>
                    <a:pt x="47" y="0"/>
                  </a:lnTo>
                  <a:lnTo>
                    <a:pt x="43" y="0"/>
                  </a:lnTo>
                  <a:lnTo>
                    <a:pt x="32" y="0"/>
                  </a:lnTo>
                  <a:lnTo>
                    <a:pt x="3" y="0"/>
                  </a:lnTo>
                  <a:lnTo>
                    <a:pt x="0" y="3"/>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5" name="Freeform 1597"/>
            <p:cNvSpPr>
              <a:spLocks/>
            </p:cNvSpPr>
            <p:nvPr/>
          </p:nvSpPr>
          <p:spPr bwMode="auto">
            <a:xfrm>
              <a:off x="3883" y="1940"/>
              <a:ext cx="36" cy="11"/>
            </a:xfrm>
            <a:custGeom>
              <a:avLst/>
              <a:gdLst/>
              <a:ahLst/>
              <a:cxnLst>
                <a:cxn ang="0">
                  <a:pos x="36" y="7"/>
                </a:cxn>
                <a:cxn ang="0">
                  <a:pos x="36" y="3"/>
                </a:cxn>
                <a:cxn ang="0">
                  <a:pos x="36" y="0"/>
                </a:cxn>
                <a:cxn ang="0">
                  <a:pos x="32" y="0"/>
                </a:cxn>
                <a:cxn ang="0">
                  <a:pos x="3" y="3"/>
                </a:cxn>
                <a:cxn ang="0">
                  <a:pos x="0" y="7"/>
                </a:cxn>
                <a:cxn ang="0">
                  <a:pos x="3" y="11"/>
                </a:cxn>
                <a:cxn ang="0">
                  <a:pos x="7" y="11"/>
                </a:cxn>
                <a:cxn ang="0">
                  <a:pos x="36" y="7"/>
                </a:cxn>
              </a:cxnLst>
              <a:rect l="0" t="0" r="r" b="b"/>
              <a:pathLst>
                <a:path w="36" h="11">
                  <a:moveTo>
                    <a:pt x="36" y="7"/>
                  </a:moveTo>
                  <a:lnTo>
                    <a:pt x="36" y="3"/>
                  </a:lnTo>
                  <a:lnTo>
                    <a:pt x="36" y="0"/>
                  </a:lnTo>
                  <a:lnTo>
                    <a:pt x="32" y="0"/>
                  </a:lnTo>
                  <a:lnTo>
                    <a:pt x="3" y="3"/>
                  </a:lnTo>
                  <a:lnTo>
                    <a:pt x="0" y="7"/>
                  </a:lnTo>
                  <a:lnTo>
                    <a:pt x="3" y="11"/>
                  </a:lnTo>
                  <a:lnTo>
                    <a:pt x="7"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6" name="Freeform 1598"/>
            <p:cNvSpPr>
              <a:spLocks/>
            </p:cNvSpPr>
            <p:nvPr/>
          </p:nvSpPr>
          <p:spPr bwMode="auto">
            <a:xfrm>
              <a:off x="3832" y="1943"/>
              <a:ext cx="36" cy="8"/>
            </a:xfrm>
            <a:custGeom>
              <a:avLst/>
              <a:gdLst/>
              <a:ahLst/>
              <a:cxnLst>
                <a:cxn ang="0">
                  <a:pos x="36" y="8"/>
                </a:cxn>
                <a:cxn ang="0">
                  <a:pos x="36" y="4"/>
                </a:cxn>
                <a:cxn ang="0">
                  <a:pos x="36" y="0"/>
                </a:cxn>
                <a:cxn ang="0">
                  <a:pos x="33" y="0"/>
                </a:cxn>
                <a:cxn ang="0">
                  <a:pos x="4" y="0"/>
                </a:cxn>
                <a:cxn ang="0">
                  <a:pos x="0" y="4"/>
                </a:cxn>
                <a:cxn ang="0">
                  <a:pos x="4" y="8"/>
                </a:cxn>
                <a:cxn ang="0">
                  <a:pos x="7" y="8"/>
                </a:cxn>
                <a:cxn ang="0">
                  <a:pos x="36" y="8"/>
                </a:cxn>
              </a:cxnLst>
              <a:rect l="0" t="0" r="r" b="b"/>
              <a:pathLst>
                <a:path w="36" h="8">
                  <a:moveTo>
                    <a:pt x="36" y="8"/>
                  </a:moveTo>
                  <a:lnTo>
                    <a:pt x="36" y="4"/>
                  </a:lnTo>
                  <a:lnTo>
                    <a:pt x="36" y="0"/>
                  </a:lnTo>
                  <a:lnTo>
                    <a:pt x="33" y="0"/>
                  </a:lnTo>
                  <a:lnTo>
                    <a:pt x="4" y="0"/>
                  </a:lnTo>
                  <a:lnTo>
                    <a:pt x="0" y="4"/>
                  </a:lnTo>
                  <a:lnTo>
                    <a:pt x="4" y="8"/>
                  </a:lnTo>
                  <a:lnTo>
                    <a:pt x="7" y="8"/>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7" name="Freeform 1599"/>
            <p:cNvSpPr>
              <a:spLocks/>
            </p:cNvSpPr>
            <p:nvPr/>
          </p:nvSpPr>
          <p:spPr bwMode="auto">
            <a:xfrm>
              <a:off x="3781" y="1943"/>
              <a:ext cx="37" cy="11"/>
            </a:xfrm>
            <a:custGeom>
              <a:avLst/>
              <a:gdLst/>
              <a:ahLst/>
              <a:cxnLst>
                <a:cxn ang="0">
                  <a:pos x="37" y="8"/>
                </a:cxn>
                <a:cxn ang="0">
                  <a:pos x="37" y="4"/>
                </a:cxn>
                <a:cxn ang="0">
                  <a:pos x="37" y="0"/>
                </a:cxn>
                <a:cxn ang="0">
                  <a:pos x="33" y="0"/>
                </a:cxn>
                <a:cxn ang="0">
                  <a:pos x="26" y="0"/>
                </a:cxn>
                <a:cxn ang="0">
                  <a:pos x="4" y="4"/>
                </a:cxn>
                <a:cxn ang="0">
                  <a:pos x="0" y="8"/>
                </a:cxn>
                <a:cxn ang="0">
                  <a:pos x="4" y="11"/>
                </a:cxn>
                <a:cxn ang="0">
                  <a:pos x="8" y="11"/>
                </a:cxn>
                <a:cxn ang="0">
                  <a:pos x="29" y="8"/>
                </a:cxn>
                <a:cxn ang="0">
                  <a:pos x="37" y="8"/>
                </a:cxn>
              </a:cxnLst>
              <a:rect l="0" t="0" r="r" b="b"/>
              <a:pathLst>
                <a:path w="37" h="11">
                  <a:moveTo>
                    <a:pt x="37" y="8"/>
                  </a:moveTo>
                  <a:lnTo>
                    <a:pt x="37" y="4"/>
                  </a:lnTo>
                  <a:lnTo>
                    <a:pt x="37" y="0"/>
                  </a:lnTo>
                  <a:lnTo>
                    <a:pt x="33" y="0"/>
                  </a:lnTo>
                  <a:lnTo>
                    <a:pt x="26" y="0"/>
                  </a:lnTo>
                  <a:lnTo>
                    <a:pt x="4" y="4"/>
                  </a:lnTo>
                  <a:lnTo>
                    <a:pt x="0" y="8"/>
                  </a:lnTo>
                  <a:lnTo>
                    <a:pt x="4" y="11"/>
                  </a:lnTo>
                  <a:lnTo>
                    <a:pt x="8" y="11"/>
                  </a:lnTo>
                  <a:lnTo>
                    <a:pt x="29" y="8"/>
                  </a:lnTo>
                  <a:lnTo>
                    <a:pt x="37"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8" name="Freeform 1600"/>
            <p:cNvSpPr>
              <a:spLocks/>
            </p:cNvSpPr>
            <p:nvPr/>
          </p:nvSpPr>
          <p:spPr bwMode="auto">
            <a:xfrm>
              <a:off x="3731" y="1951"/>
              <a:ext cx="36" cy="7"/>
            </a:xfrm>
            <a:custGeom>
              <a:avLst/>
              <a:gdLst/>
              <a:ahLst/>
              <a:cxnLst>
                <a:cxn ang="0">
                  <a:pos x="36" y="7"/>
                </a:cxn>
                <a:cxn ang="0">
                  <a:pos x="36" y="3"/>
                </a:cxn>
                <a:cxn ang="0">
                  <a:pos x="36" y="0"/>
                </a:cxn>
                <a:cxn ang="0">
                  <a:pos x="32" y="0"/>
                </a:cxn>
                <a:cxn ang="0">
                  <a:pos x="3" y="0"/>
                </a:cxn>
                <a:cxn ang="0">
                  <a:pos x="0" y="3"/>
                </a:cxn>
                <a:cxn ang="0">
                  <a:pos x="3" y="7"/>
                </a:cxn>
                <a:cxn ang="0">
                  <a:pos x="7" y="7"/>
                </a:cxn>
                <a:cxn ang="0">
                  <a:pos x="36" y="7"/>
                </a:cxn>
              </a:cxnLst>
              <a:rect l="0" t="0" r="r" b="b"/>
              <a:pathLst>
                <a:path w="36" h="7">
                  <a:moveTo>
                    <a:pt x="36" y="7"/>
                  </a:moveTo>
                  <a:lnTo>
                    <a:pt x="36" y="3"/>
                  </a:lnTo>
                  <a:lnTo>
                    <a:pt x="36" y="0"/>
                  </a:lnTo>
                  <a:lnTo>
                    <a:pt x="32" y="0"/>
                  </a:lnTo>
                  <a:lnTo>
                    <a:pt x="3" y="0"/>
                  </a:lnTo>
                  <a:lnTo>
                    <a:pt x="0" y="3"/>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29" name="Freeform 1601"/>
            <p:cNvSpPr>
              <a:spLocks/>
            </p:cNvSpPr>
            <p:nvPr/>
          </p:nvSpPr>
          <p:spPr bwMode="auto">
            <a:xfrm>
              <a:off x="3680" y="1954"/>
              <a:ext cx="36" cy="11"/>
            </a:xfrm>
            <a:custGeom>
              <a:avLst/>
              <a:gdLst/>
              <a:ahLst/>
              <a:cxnLst>
                <a:cxn ang="0">
                  <a:pos x="36" y="8"/>
                </a:cxn>
                <a:cxn ang="0">
                  <a:pos x="36" y="4"/>
                </a:cxn>
                <a:cxn ang="0">
                  <a:pos x="36" y="0"/>
                </a:cxn>
                <a:cxn ang="0">
                  <a:pos x="33" y="0"/>
                </a:cxn>
                <a:cxn ang="0">
                  <a:pos x="4" y="4"/>
                </a:cxn>
                <a:cxn ang="0">
                  <a:pos x="0" y="8"/>
                </a:cxn>
                <a:cxn ang="0">
                  <a:pos x="4" y="11"/>
                </a:cxn>
                <a:cxn ang="0">
                  <a:pos x="7" y="11"/>
                </a:cxn>
                <a:cxn ang="0">
                  <a:pos x="36" y="8"/>
                </a:cxn>
              </a:cxnLst>
              <a:rect l="0" t="0" r="r" b="b"/>
              <a:pathLst>
                <a:path w="36" h="11">
                  <a:moveTo>
                    <a:pt x="36" y="8"/>
                  </a:moveTo>
                  <a:lnTo>
                    <a:pt x="36" y="4"/>
                  </a:lnTo>
                  <a:lnTo>
                    <a:pt x="36" y="0"/>
                  </a:lnTo>
                  <a:lnTo>
                    <a:pt x="33" y="0"/>
                  </a:lnTo>
                  <a:lnTo>
                    <a:pt x="4" y="4"/>
                  </a:lnTo>
                  <a:lnTo>
                    <a:pt x="0" y="8"/>
                  </a:lnTo>
                  <a:lnTo>
                    <a:pt x="4"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0" name="Freeform 1602"/>
            <p:cNvSpPr>
              <a:spLocks/>
            </p:cNvSpPr>
            <p:nvPr/>
          </p:nvSpPr>
          <p:spPr bwMode="auto">
            <a:xfrm>
              <a:off x="3629" y="1958"/>
              <a:ext cx="37" cy="14"/>
            </a:xfrm>
            <a:custGeom>
              <a:avLst/>
              <a:gdLst/>
              <a:ahLst/>
              <a:cxnLst>
                <a:cxn ang="0">
                  <a:pos x="37" y="7"/>
                </a:cxn>
                <a:cxn ang="0">
                  <a:pos x="37" y="4"/>
                </a:cxn>
                <a:cxn ang="0">
                  <a:pos x="37" y="0"/>
                </a:cxn>
                <a:cxn ang="0">
                  <a:pos x="33" y="0"/>
                </a:cxn>
                <a:cxn ang="0">
                  <a:pos x="33" y="0"/>
                </a:cxn>
                <a:cxn ang="0">
                  <a:pos x="4" y="7"/>
                </a:cxn>
                <a:cxn ang="0">
                  <a:pos x="0" y="11"/>
                </a:cxn>
                <a:cxn ang="0">
                  <a:pos x="4" y="14"/>
                </a:cxn>
                <a:cxn ang="0">
                  <a:pos x="8" y="14"/>
                </a:cxn>
                <a:cxn ang="0">
                  <a:pos x="37" y="7"/>
                </a:cxn>
              </a:cxnLst>
              <a:rect l="0" t="0" r="r" b="b"/>
              <a:pathLst>
                <a:path w="37" h="14">
                  <a:moveTo>
                    <a:pt x="37" y="7"/>
                  </a:moveTo>
                  <a:lnTo>
                    <a:pt x="37" y="4"/>
                  </a:lnTo>
                  <a:lnTo>
                    <a:pt x="37" y="0"/>
                  </a:lnTo>
                  <a:lnTo>
                    <a:pt x="33" y="0"/>
                  </a:lnTo>
                  <a:lnTo>
                    <a:pt x="33" y="0"/>
                  </a:lnTo>
                  <a:lnTo>
                    <a:pt x="4" y="7"/>
                  </a:lnTo>
                  <a:lnTo>
                    <a:pt x="0" y="11"/>
                  </a:lnTo>
                  <a:lnTo>
                    <a:pt x="4" y="14"/>
                  </a:lnTo>
                  <a:lnTo>
                    <a:pt x="8" y="14"/>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1" name="Freeform 1603"/>
            <p:cNvSpPr>
              <a:spLocks/>
            </p:cNvSpPr>
            <p:nvPr/>
          </p:nvSpPr>
          <p:spPr bwMode="auto">
            <a:xfrm>
              <a:off x="3579" y="1969"/>
              <a:ext cx="36" cy="11"/>
            </a:xfrm>
            <a:custGeom>
              <a:avLst/>
              <a:gdLst/>
              <a:ahLst/>
              <a:cxnLst>
                <a:cxn ang="0">
                  <a:pos x="36" y="7"/>
                </a:cxn>
                <a:cxn ang="0">
                  <a:pos x="36" y="3"/>
                </a:cxn>
                <a:cxn ang="0">
                  <a:pos x="36" y="0"/>
                </a:cxn>
                <a:cxn ang="0">
                  <a:pos x="32" y="0"/>
                </a:cxn>
                <a:cxn ang="0">
                  <a:pos x="14" y="0"/>
                </a:cxn>
                <a:cxn ang="0">
                  <a:pos x="3" y="3"/>
                </a:cxn>
                <a:cxn ang="0">
                  <a:pos x="0" y="7"/>
                </a:cxn>
                <a:cxn ang="0">
                  <a:pos x="3" y="11"/>
                </a:cxn>
                <a:cxn ang="0">
                  <a:pos x="7" y="11"/>
                </a:cxn>
                <a:cxn ang="0">
                  <a:pos x="18" y="7"/>
                </a:cxn>
                <a:cxn ang="0">
                  <a:pos x="36" y="7"/>
                </a:cxn>
              </a:cxnLst>
              <a:rect l="0" t="0" r="r" b="b"/>
              <a:pathLst>
                <a:path w="36" h="11">
                  <a:moveTo>
                    <a:pt x="36" y="7"/>
                  </a:moveTo>
                  <a:lnTo>
                    <a:pt x="36" y="3"/>
                  </a:lnTo>
                  <a:lnTo>
                    <a:pt x="36" y="0"/>
                  </a:lnTo>
                  <a:lnTo>
                    <a:pt x="32" y="0"/>
                  </a:lnTo>
                  <a:lnTo>
                    <a:pt x="14" y="0"/>
                  </a:lnTo>
                  <a:lnTo>
                    <a:pt x="3" y="3"/>
                  </a:lnTo>
                  <a:lnTo>
                    <a:pt x="0" y="7"/>
                  </a:lnTo>
                  <a:lnTo>
                    <a:pt x="3" y="11"/>
                  </a:lnTo>
                  <a:lnTo>
                    <a:pt x="7" y="11"/>
                  </a:lnTo>
                  <a:lnTo>
                    <a:pt x="18"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2" name="Freeform 1604"/>
            <p:cNvSpPr>
              <a:spLocks/>
            </p:cNvSpPr>
            <p:nvPr/>
          </p:nvSpPr>
          <p:spPr bwMode="auto">
            <a:xfrm>
              <a:off x="3532" y="1976"/>
              <a:ext cx="36" cy="11"/>
            </a:xfrm>
            <a:custGeom>
              <a:avLst/>
              <a:gdLst/>
              <a:ahLst/>
              <a:cxnLst>
                <a:cxn ang="0">
                  <a:pos x="32" y="7"/>
                </a:cxn>
                <a:cxn ang="0">
                  <a:pos x="36" y="4"/>
                </a:cxn>
                <a:cxn ang="0">
                  <a:pos x="32" y="0"/>
                </a:cxn>
                <a:cxn ang="0">
                  <a:pos x="29" y="0"/>
                </a:cxn>
                <a:cxn ang="0">
                  <a:pos x="0" y="4"/>
                </a:cxn>
                <a:cxn ang="0">
                  <a:pos x="0" y="7"/>
                </a:cxn>
                <a:cxn ang="0">
                  <a:pos x="0" y="11"/>
                </a:cxn>
                <a:cxn ang="0">
                  <a:pos x="3" y="11"/>
                </a:cxn>
                <a:cxn ang="0">
                  <a:pos x="32" y="7"/>
                </a:cxn>
              </a:cxnLst>
              <a:rect l="0" t="0" r="r" b="b"/>
              <a:pathLst>
                <a:path w="36" h="11">
                  <a:moveTo>
                    <a:pt x="32" y="7"/>
                  </a:moveTo>
                  <a:lnTo>
                    <a:pt x="36" y="4"/>
                  </a:lnTo>
                  <a:lnTo>
                    <a:pt x="32" y="0"/>
                  </a:lnTo>
                  <a:lnTo>
                    <a:pt x="29" y="0"/>
                  </a:lnTo>
                  <a:lnTo>
                    <a:pt x="0" y="4"/>
                  </a:lnTo>
                  <a:lnTo>
                    <a:pt x="0" y="7"/>
                  </a:lnTo>
                  <a:lnTo>
                    <a:pt x="0" y="11"/>
                  </a:lnTo>
                  <a:lnTo>
                    <a:pt x="3" y="11"/>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3" name="Freeform 1605"/>
            <p:cNvSpPr>
              <a:spLocks/>
            </p:cNvSpPr>
            <p:nvPr/>
          </p:nvSpPr>
          <p:spPr bwMode="auto">
            <a:xfrm>
              <a:off x="3481" y="1987"/>
              <a:ext cx="36" cy="14"/>
            </a:xfrm>
            <a:custGeom>
              <a:avLst/>
              <a:gdLst/>
              <a:ahLst/>
              <a:cxnLst>
                <a:cxn ang="0">
                  <a:pos x="33" y="7"/>
                </a:cxn>
                <a:cxn ang="0">
                  <a:pos x="36" y="3"/>
                </a:cxn>
                <a:cxn ang="0">
                  <a:pos x="33" y="0"/>
                </a:cxn>
                <a:cxn ang="0">
                  <a:pos x="29" y="0"/>
                </a:cxn>
                <a:cxn ang="0">
                  <a:pos x="4" y="7"/>
                </a:cxn>
                <a:cxn ang="0">
                  <a:pos x="0" y="11"/>
                </a:cxn>
                <a:cxn ang="0">
                  <a:pos x="4" y="14"/>
                </a:cxn>
                <a:cxn ang="0">
                  <a:pos x="7" y="14"/>
                </a:cxn>
                <a:cxn ang="0">
                  <a:pos x="33" y="7"/>
                </a:cxn>
              </a:cxnLst>
              <a:rect l="0" t="0" r="r" b="b"/>
              <a:pathLst>
                <a:path w="36" h="14">
                  <a:moveTo>
                    <a:pt x="33" y="7"/>
                  </a:moveTo>
                  <a:lnTo>
                    <a:pt x="36" y="3"/>
                  </a:lnTo>
                  <a:lnTo>
                    <a:pt x="33" y="0"/>
                  </a:lnTo>
                  <a:lnTo>
                    <a:pt x="29" y="0"/>
                  </a:lnTo>
                  <a:lnTo>
                    <a:pt x="4" y="7"/>
                  </a:lnTo>
                  <a:lnTo>
                    <a:pt x="0" y="11"/>
                  </a:lnTo>
                  <a:lnTo>
                    <a:pt x="4" y="14"/>
                  </a:lnTo>
                  <a:lnTo>
                    <a:pt x="7" y="14"/>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4" name="Freeform 1606"/>
            <p:cNvSpPr>
              <a:spLocks/>
            </p:cNvSpPr>
            <p:nvPr/>
          </p:nvSpPr>
          <p:spPr bwMode="auto">
            <a:xfrm>
              <a:off x="3434" y="1998"/>
              <a:ext cx="32" cy="14"/>
            </a:xfrm>
            <a:custGeom>
              <a:avLst/>
              <a:gdLst/>
              <a:ahLst/>
              <a:cxnLst>
                <a:cxn ang="0">
                  <a:pos x="32" y="7"/>
                </a:cxn>
                <a:cxn ang="0">
                  <a:pos x="32" y="3"/>
                </a:cxn>
                <a:cxn ang="0">
                  <a:pos x="32" y="0"/>
                </a:cxn>
                <a:cxn ang="0">
                  <a:pos x="29" y="0"/>
                </a:cxn>
                <a:cxn ang="0">
                  <a:pos x="0" y="7"/>
                </a:cxn>
                <a:cxn ang="0">
                  <a:pos x="0" y="11"/>
                </a:cxn>
                <a:cxn ang="0">
                  <a:pos x="0" y="14"/>
                </a:cxn>
                <a:cxn ang="0">
                  <a:pos x="4" y="14"/>
                </a:cxn>
                <a:cxn ang="0">
                  <a:pos x="32" y="7"/>
                </a:cxn>
              </a:cxnLst>
              <a:rect l="0" t="0" r="r" b="b"/>
              <a:pathLst>
                <a:path w="32" h="14">
                  <a:moveTo>
                    <a:pt x="32" y="7"/>
                  </a:moveTo>
                  <a:lnTo>
                    <a:pt x="32" y="3"/>
                  </a:lnTo>
                  <a:lnTo>
                    <a:pt x="32" y="0"/>
                  </a:lnTo>
                  <a:lnTo>
                    <a:pt x="29" y="0"/>
                  </a:lnTo>
                  <a:lnTo>
                    <a:pt x="0" y="7"/>
                  </a:lnTo>
                  <a:lnTo>
                    <a:pt x="0" y="11"/>
                  </a:lnTo>
                  <a:lnTo>
                    <a:pt x="0" y="14"/>
                  </a:lnTo>
                  <a:lnTo>
                    <a:pt x="4" y="14"/>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5" name="Freeform 1607"/>
            <p:cNvSpPr>
              <a:spLocks/>
            </p:cNvSpPr>
            <p:nvPr/>
          </p:nvSpPr>
          <p:spPr bwMode="auto">
            <a:xfrm>
              <a:off x="3383" y="2012"/>
              <a:ext cx="36" cy="18"/>
            </a:xfrm>
            <a:custGeom>
              <a:avLst/>
              <a:gdLst/>
              <a:ahLst/>
              <a:cxnLst>
                <a:cxn ang="0">
                  <a:pos x="33" y="7"/>
                </a:cxn>
                <a:cxn ang="0">
                  <a:pos x="36" y="4"/>
                </a:cxn>
                <a:cxn ang="0">
                  <a:pos x="33" y="0"/>
                </a:cxn>
                <a:cxn ang="0">
                  <a:pos x="29" y="0"/>
                </a:cxn>
                <a:cxn ang="0">
                  <a:pos x="29" y="0"/>
                </a:cxn>
                <a:cxn ang="0">
                  <a:pos x="4" y="11"/>
                </a:cxn>
                <a:cxn ang="0">
                  <a:pos x="0" y="15"/>
                </a:cxn>
                <a:cxn ang="0">
                  <a:pos x="4" y="18"/>
                </a:cxn>
                <a:cxn ang="0">
                  <a:pos x="7" y="18"/>
                </a:cxn>
                <a:cxn ang="0">
                  <a:pos x="33" y="7"/>
                </a:cxn>
              </a:cxnLst>
              <a:rect l="0" t="0" r="r" b="b"/>
              <a:pathLst>
                <a:path w="36" h="18">
                  <a:moveTo>
                    <a:pt x="33" y="7"/>
                  </a:moveTo>
                  <a:lnTo>
                    <a:pt x="36" y="4"/>
                  </a:lnTo>
                  <a:lnTo>
                    <a:pt x="33" y="0"/>
                  </a:lnTo>
                  <a:lnTo>
                    <a:pt x="29" y="0"/>
                  </a:lnTo>
                  <a:lnTo>
                    <a:pt x="29" y="0"/>
                  </a:lnTo>
                  <a:lnTo>
                    <a:pt x="4" y="11"/>
                  </a:lnTo>
                  <a:lnTo>
                    <a:pt x="0" y="15"/>
                  </a:lnTo>
                  <a:lnTo>
                    <a:pt x="4" y="18"/>
                  </a:lnTo>
                  <a:lnTo>
                    <a:pt x="7"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6" name="Freeform 1608"/>
            <p:cNvSpPr>
              <a:spLocks/>
            </p:cNvSpPr>
            <p:nvPr/>
          </p:nvSpPr>
          <p:spPr bwMode="auto">
            <a:xfrm>
              <a:off x="3336" y="2030"/>
              <a:ext cx="36" cy="18"/>
            </a:xfrm>
            <a:custGeom>
              <a:avLst/>
              <a:gdLst/>
              <a:ahLst/>
              <a:cxnLst>
                <a:cxn ang="0">
                  <a:pos x="33" y="8"/>
                </a:cxn>
                <a:cxn ang="0">
                  <a:pos x="36" y="4"/>
                </a:cxn>
                <a:cxn ang="0">
                  <a:pos x="33" y="0"/>
                </a:cxn>
                <a:cxn ang="0">
                  <a:pos x="29" y="0"/>
                </a:cxn>
                <a:cxn ang="0">
                  <a:pos x="25" y="0"/>
                </a:cxn>
                <a:cxn ang="0">
                  <a:pos x="4" y="11"/>
                </a:cxn>
                <a:cxn ang="0">
                  <a:pos x="0" y="15"/>
                </a:cxn>
                <a:cxn ang="0">
                  <a:pos x="4" y="18"/>
                </a:cxn>
                <a:cxn ang="0">
                  <a:pos x="7" y="18"/>
                </a:cxn>
                <a:cxn ang="0">
                  <a:pos x="29" y="8"/>
                </a:cxn>
                <a:cxn ang="0">
                  <a:pos x="33" y="8"/>
                </a:cxn>
              </a:cxnLst>
              <a:rect l="0" t="0" r="r" b="b"/>
              <a:pathLst>
                <a:path w="36" h="18">
                  <a:moveTo>
                    <a:pt x="33" y="8"/>
                  </a:moveTo>
                  <a:lnTo>
                    <a:pt x="36" y="4"/>
                  </a:lnTo>
                  <a:lnTo>
                    <a:pt x="33" y="0"/>
                  </a:lnTo>
                  <a:lnTo>
                    <a:pt x="29" y="0"/>
                  </a:lnTo>
                  <a:lnTo>
                    <a:pt x="25" y="0"/>
                  </a:lnTo>
                  <a:lnTo>
                    <a:pt x="4" y="11"/>
                  </a:lnTo>
                  <a:lnTo>
                    <a:pt x="0" y="15"/>
                  </a:lnTo>
                  <a:lnTo>
                    <a:pt x="4" y="18"/>
                  </a:lnTo>
                  <a:lnTo>
                    <a:pt x="7" y="18"/>
                  </a:lnTo>
                  <a:lnTo>
                    <a:pt x="29" y="8"/>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7" name="Freeform 1609"/>
            <p:cNvSpPr>
              <a:spLocks/>
            </p:cNvSpPr>
            <p:nvPr/>
          </p:nvSpPr>
          <p:spPr bwMode="auto">
            <a:xfrm>
              <a:off x="3293" y="2048"/>
              <a:ext cx="32" cy="22"/>
            </a:xfrm>
            <a:custGeom>
              <a:avLst/>
              <a:gdLst/>
              <a:ahLst/>
              <a:cxnLst>
                <a:cxn ang="0">
                  <a:pos x="29" y="8"/>
                </a:cxn>
                <a:cxn ang="0">
                  <a:pos x="32" y="4"/>
                </a:cxn>
                <a:cxn ang="0">
                  <a:pos x="29" y="0"/>
                </a:cxn>
                <a:cxn ang="0">
                  <a:pos x="25" y="0"/>
                </a:cxn>
                <a:cxn ang="0">
                  <a:pos x="21" y="0"/>
                </a:cxn>
                <a:cxn ang="0">
                  <a:pos x="0" y="15"/>
                </a:cxn>
                <a:cxn ang="0">
                  <a:pos x="0" y="19"/>
                </a:cxn>
                <a:cxn ang="0">
                  <a:pos x="0" y="22"/>
                </a:cxn>
                <a:cxn ang="0">
                  <a:pos x="3" y="22"/>
                </a:cxn>
                <a:cxn ang="0">
                  <a:pos x="25" y="8"/>
                </a:cxn>
                <a:cxn ang="0">
                  <a:pos x="29" y="8"/>
                </a:cxn>
              </a:cxnLst>
              <a:rect l="0" t="0" r="r" b="b"/>
              <a:pathLst>
                <a:path w="32" h="22">
                  <a:moveTo>
                    <a:pt x="29" y="8"/>
                  </a:moveTo>
                  <a:lnTo>
                    <a:pt x="32" y="4"/>
                  </a:lnTo>
                  <a:lnTo>
                    <a:pt x="29" y="0"/>
                  </a:lnTo>
                  <a:lnTo>
                    <a:pt x="25" y="0"/>
                  </a:lnTo>
                  <a:lnTo>
                    <a:pt x="21" y="0"/>
                  </a:lnTo>
                  <a:lnTo>
                    <a:pt x="0" y="15"/>
                  </a:lnTo>
                  <a:lnTo>
                    <a:pt x="0" y="19"/>
                  </a:lnTo>
                  <a:lnTo>
                    <a:pt x="0" y="22"/>
                  </a:lnTo>
                  <a:lnTo>
                    <a:pt x="3" y="22"/>
                  </a:lnTo>
                  <a:lnTo>
                    <a:pt x="25" y="8"/>
                  </a:lnTo>
                  <a:lnTo>
                    <a:pt x="29"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8" name="Freeform 1610"/>
            <p:cNvSpPr>
              <a:spLocks/>
            </p:cNvSpPr>
            <p:nvPr/>
          </p:nvSpPr>
          <p:spPr bwMode="auto">
            <a:xfrm>
              <a:off x="3249" y="2070"/>
              <a:ext cx="29" cy="25"/>
            </a:xfrm>
            <a:custGeom>
              <a:avLst/>
              <a:gdLst/>
              <a:ahLst/>
              <a:cxnLst>
                <a:cxn ang="0">
                  <a:pos x="29" y="7"/>
                </a:cxn>
                <a:cxn ang="0">
                  <a:pos x="29" y="4"/>
                </a:cxn>
                <a:cxn ang="0">
                  <a:pos x="29" y="0"/>
                </a:cxn>
                <a:cxn ang="0">
                  <a:pos x="26" y="0"/>
                </a:cxn>
                <a:cxn ang="0">
                  <a:pos x="0" y="18"/>
                </a:cxn>
                <a:cxn ang="0">
                  <a:pos x="0" y="22"/>
                </a:cxn>
                <a:cxn ang="0">
                  <a:pos x="0" y="25"/>
                </a:cxn>
                <a:cxn ang="0">
                  <a:pos x="4" y="25"/>
                </a:cxn>
                <a:cxn ang="0">
                  <a:pos x="29" y="7"/>
                </a:cxn>
              </a:cxnLst>
              <a:rect l="0" t="0" r="r" b="b"/>
              <a:pathLst>
                <a:path w="29" h="25">
                  <a:moveTo>
                    <a:pt x="29" y="7"/>
                  </a:moveTo>
                  <a:lnTo>
                    <a:pt x="29" y="4"/>
                  </a:lnTo>
                  <a:lnTo>
                    <a:pt x="29" y="0"/>
                  </a:lnTo>
                  <a:lnTo>
                    <a:pt x="26" y="0"/>
                  </a:lnTo>
                  <a:lnTo>
                    <a:pt x="0" y="18"/>
                  </a:lnTo>
                  <a:lnTo>
                    <a:pt x="0" y="22"/>
                  </a:lnTo>
                  <a:lnTo>
                    <a:pt x="0" y="25"/>
                  </a:lnTo>
                  <a:lnTo>
                    <a:pt x="4" y="25"/>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39" name="Freeform 1611"/>
            <p:cNvSpPr>
              <a:spLocks/>
            </p:cNvSpPr>
            <p:nvPr/>
          </p:nvSpPr>
          <p:spPr bwMode="auto">
            <a:xfrm>
              <a:off x="3209" y="2099"/>
              <a:ext cx="29" cy="29"/>
            </a:xfrm>
            <a:custGeom>
              <a:avLst/>
              <a:gdLst/>
              <a:ahLst/>
              <a:cxnLst>
                <a:cxn ang="0">
                  <a:pos x="26" y="7"/>
                </a:cxn>
                <a:cxn ang="0">
                  <a:pos x="29" y="4"/>
                </a:cxn>
                <a:cxn ang="0">
                  <a:pos x="26" y="0"/>
                </a:cxn>
                <a:cxn ang="0">
                  <a:pos x="22" y="0"/>
                </a:cxn>
                <a:cxn ang="0">
                  <a:pos x="8" y="15"/>
                </a:cxn>
                <a:cxn ang="0">
                  <a:pos x="4" y="22"/>
                </a:cxn>
                <a:cxn ang="0">
                  <a:pos x="0" y="25"/>
                </a:cxn>
                <a:cxn ang="0">
                  <a:pos x="4" y="29"/>
                </a:cxn>
                <a:cxn ang="0">
                  <a:pos x="8" y="29"/>
                </a:cxn>
                <a:cxn ang="0">
                  <a:pos x="11" y="22"/>
                </a:cxn>
                <a:cxn ang="0">
                  <a:pos x="26" y="7"/>
                </a:cxn>
              </a:cxnLst>
              <a:rect l="0" t="0" r="r" b="b"/>
              <a:pathLst>
                <a:path w="29" h="29">
                  <a:moveTo>
                    <a:pt x="26" y="7"/>
                  </a:moveTo>
                  <a:lnTo>
                    <a:pt x="29" y="4"/>
                  </a:lnTo>
                  <a:lnTo>
                    <a:pt x="26" y="0"/>
                  </a:lnTo>
                  <a:lnTo>
                    <a:pt x="22" y="0"/>
                  </a:lnTo>
                  <a:lnTo>
                    <a:pt x="8" y="15"/>
                  </a:lnTo>
                  <a:lnTo>
                    <a:pt x="4" y="22"/>
                  </a:lnTo>
                  <a:lnTo>
                    <a:pt x="0" y="25"/>
                  </a:lnTo>
                  <a:lnTo>
                    <a:pt x="4" y="29"/>
                  </a:lnTo>
                  <a:lnTo>
                    <a:pt x="8" y="29"/>
                  </a:lnTo>
                  <a:lnTo>
                    <a:pt x="11" y="22"/>
                  </a:lnTo>
                  <a:lnTo>
                    <a:pt x="2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0" name="Freeform 1612"/>
            <p:cNvSpPr>
              <a:spLocks/>
            </p:cNvSpPr>
            <p:nvPr/>
          </p:nvSpPr>
          <p:spPr bwMode="auto">
            <a:xfrm>
              <a:off x="3184" y="2139"/>
              <a:ext cx="18" cy="33"/>
            </a:xfrm>
            <a:custGeom>
              <a:avLst/>
              <a:gdLst/>
              <a:ahLst/>
              <a:cxnLst>
                <a:cxn ang="0">
                  <a:pos x="18" y="4"/>
                </a:cxn>
                <a:cxn ang="0">
                  <a:pos x="18" y="0"/>
                </a:cxn>
                <a:cxn ang="0">
                  <a:pos x="15" y="0"/>
                </a:cxn>
                <a:cxn ang="0">
                  <a:pos x="11" y="4"/>
                </a:cxn>
                <a:cxn ang="0">
                  <a:pos x="0" y="25"/>
                </a:cxn>
                <a:cxn ang="0">
                  <a:pos x="0" y="29"/>
                </a:cxn>
                <a:cxn ang="0">
                  <a:pos x="4" y="33"/>
                </a:cxn>
                <a:cxn ang="0">
                  <a:pos x="7" y="33"/>
                </a:cxn>
                <a:cxn ang="0">
                  <a:pos x="7" y="29"/>
                </a:cxn>
                <a:cxn ang="0">
                  <a:pos x="7" y="25"/>
                </a:cxn>
                <a:cxn ang="0">
                  <a:pos x="18" y="4"/>
                </a:cxn>
              </a:cxnLst>
              <a:rect l="0" t="0" r="r" b="b"/>
              <a:pathLst>
                <a:path w="18" h="33">
                  <a:moveTo>
                    <a:pt x="18" y="4"/>
                  </a:moveTo>
                  <a:lnTo>
                    <a:pt x="18" y="0"/>
                  </a:lnTo>
                  <a:lnTo>
                    <a:pt x="15" y="0"/>
                  </a:lnTo>
                  <a:lnTo>
                    <a:pt x="11" y="4"/>
                  </a:lnTo>
                  <a:lnTo>
                    <a:pt x="0" y="25"/>
                  </a:lnTo>
                  <a:lnTo>
                    <a:pt x="0" y="29"/>
                  </a:lnTo>
                  <a:lnTo>
                    <a:pt x="4" y="33"/>
                  </a:lnTo>
                  <a:lnTo>
                    <a:pt x="7" y="33"/>
                  </a:lnTo>
                  <a:lnTo>
                    <a:pt x="7" y="29"/>
                  </a:lnTo>
                  <a:lnTo>
                    <a:pt x="7" y="25"/>
                  </a:lnTo>
                  <a:lnTo>
                    <a:pt x="1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1" name="Freeform 1613"/>
            <p:cNvSpPr>
              <a:spLocks/>
            </p:cNvSpPr>
            <p:nvPr/>
          </p:nvSpPr>
          <p:spPr bwMode="auto">
            <a:xfrm>
              <a:off x="3180" y="2186"/>
              <a:ext cx="11" cy="36"/>
            </a:xfrm>
            <a:custGeom>
              <a:avLst/>
              <a:gdLst/>
              <a:ahLst/>
              <a:cxnLst>
                <a:cxn ang="0">
                  <a:pos x="8" y="4"/>
                </a:cxn>
                <a:cxn ang="0">
                  <a:pos x="8" y="0"/>
                </a:cxn>
                <a:cxn ang="0">
                  <a:pos x="4" y="0"/>
                </a:cxn>
                <a:cxn ang="0">
                  <a:pos x="0" y="4"/>
                </a:cxn>
                <a:cxn ang="0">
                  <a:pos x="0" y="4"/>
                </a:cxn>
                <a:cxn ang="0">
                  <a:pos x="4" y="29"/>
                </a:cxn>
                <a:cxn ang="0">
                  <a:pos x="4" y="33"/>
                </a:cxn>
                <a:cxn ang="0">
                  <a:pos x="8" y="36"/>
                </a:cxn>
                <a:cxn ang="0">
                  <a:pos x="11" y="36"/>
                </a:cxn>
                <a:cxn ang="0">
                  <a:pos x="11" y="33"/>
                </a:cxn>
                <a:cxn ang="0">
                  <a:pos x="11" y="29"/>
                </a:cxn>
                <a:cxn ang="0">
                  <a:pos x="8" y="4"/>
                </a:cxn>
              </a:cxnLst>
              <a:rect l="0" t="0" r="r" b="b"/>
              <a:pathLst>
                <a:path w="11" h="36">
                  <a:moveTo>
                    <a:pt x="8" y="4"/>
                  </a:moveTo>
                  <a:lnTo>
                    <a:pt x="8" y="0"/>
                  </a:lnTo>
                  <a:lnTo>
                    <a:pt x="4" y="0"/>
                  </a:lnTo>
                  <a:lnTo>
                    <a:pt x="0" y="4"/>
                  </a:lnTo>
                  <a:lnTo>
                    <a:pt x="0" y="4"/>
                  </a:lnTo>
                  <a:lnTo>
                    <a:pt x="4" y="29"/>
                  </a:lnTo>
                  <a:lnTo>
                    <a:pt x="4" y="33"/>
                  </a:lnTo>
                  <a:lnTo>
                    <a:pt x="8" y="36"/>
                  </a:lnTo>
                  <a:lnTo>
                    <a:pt x="11" y="36"/>
                  </a:lnTo>
                  <a:lnTo>
                    <a:pt x="11" y="33"/>
                  </a:lnTo>
                  <a:lnTo>
                    <a:pt x="11" y="29"/>
                  </a:lnTo>
                  <a:lnTo>
                    <a:pt x="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2" name="Freeform 1614"/>
            <p:cNvSpPr>
              <a:spLocks/>
            </p:cNvSpPr>
            <p:nvPr/>
          </p:nvSpPr>
          <p:spPr bwMode="auto">
            <a:xfrm>
              <a:off x="3195" y="2233"/>
              <a:ext cx="25" cy="29"/>
            </a:xfrm>
            <a:custGeom>
              <a:avLst/>
              <a:gdLst/>
              <a:ahLst/>
              <a:cxnLst>
                <a:cxn ang="0">
                  <a:pos x="7" y="4"/>
                </a:cxn>
                <a:cxn ang="0">
                  <a:pos x="4" y="0"/>
                </a:cxn>
                <a:cxn ang="0">
                  <a:pos x="4" y="0"/>
                </a:cxn>
                <a:cxn ang="0">
                  <a:pos x="0" y="4"/>
                </a:cxn>
                <a:cxn ang="0">
                  <a:pos x="0" y="7"/>
                </a:cxn>
                <a:cxn ang="0">
                  <a:pos x="4" y="11"/>
                </a:cxn>
                <a:cxn ang="0">
                  <a:pos x="18" y="29"/>
                </a:cxn>
                <a:cxn ang="0">
                  <a:pos x="22" y="29"/>
                </a:cxn>
                <a:cxn ang="0">
                  <a:pos x="25" y="25"/>
                </a:cxn>
                <a:cxn ang="0">
                  <a:pos x="22" y="22"/>
                </a:cxn>
                <a:cxn ang="0">
                  <a:pos x="7" y="4"/>
                </a:cxn>
                <a:cxn ang="0">
                  <a:pos x="4" y="7"/>
                </a:cxn>
                <a:cxn ang="0">
                  <a:pos x="7" y="7"/>
                </a:cxn>
                <a:cxn ang="0">
                  <a:pos x="7" y="4"/>
                </a:cxn>
              </a:cxnLst>
              <a:rect l="0" t="0" r="r" b="b"/>
              <a:pathLst>
                <a:path w="25" h="29">
                  <a:moveTo>
                    <a:pt x="7" y="4"/>
                  </a:moveTo>
                  <a:lnTo>
                    <a:pt x="4" y="0"/>
                  </a:lnTo>
                  <a:lnTo>
                    <a:pt x="4" y="0"/>
                  </a:lnTo>
                  <a:lnTo>
                    <a:pt x="0" y="4"/>
                  </a:lnTo>
                  <a:lnTo>
                    <a:pt x="0" y="7"/>
                  </a:lnTo>
                  <a:lnTo>
                    <a:pt x="4" y="11"/>
                  </a:lnTo>
                  <a:lnTo>
                    <a:pt x="18" y="29"/>
                  </a:lnTo>
                  <a:lnTo>
                    <a:pt x="22" y="29"/>
                  </a:lnTo>
                  <a:lnTo>
                    <a:pt x="25" y="25"/>
                  </a:lnTo>
                  <a:lnTo>
                    <a:pt x="22" y="22"/>
                  </a:lnTo>
                  <a:lnTo>
                    <a:pt x="7" y="4"/>
                  </a:lnTo>
                  <a:lnTo>
                    <a:pt x="4" y="7"/>
                  </a:lnTo>
                  <a:lnTo>
                    <a:pt x="7" y="7"/>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3" name="Freeform 1615"/>
            <p:cNvSpPr>
              <a:spLocks/>
            </p:cNvSpPr>
            <p:nvPr/>
          </p:nvSpPr>
          <p:spPr bwMode="auto">
            <a:xfrm>
              <a:off x="3228" y="2269"/>
              <a:ext cx="32" cy="26"/>
            </a:xfrm>
            <a:custGeom>
              <a:avLst/>
              <a:gdLst/>
              <a:ahLst/>
              <a:cxnLst>
                <a:cxn ang="0">
                  <a:pos x="7" y="0"/>
                </a:cxn>
                <a:cxn ang="0">
                  <a:pos x="3" y="0"/>
                </a:cxn>
                <a:cxn ang="0">
                  <a:pos x="0" y="4"/>
                </a:cxn>
                <a:cxn ang="0">
                  <a:pos x="3" y="8"/>
                </a:cxn>
                <a:cxn ang="0">
                  <a:pos x="18" y="22"/>
                </a:cxn>
                <a:cxn ang="0">
                  <a:pos x="25" y="26"/>
                </a:cxn>
                <a:cxn ang="0">
                  <a:pos x="28" y="26"/>
                </a:cxn>
                <a:cxn ang="0">
                  <a:pos x="32" y="22"/>
                </a:cxn>
                <a:cxn ang="0">
                  <a:pos x="28" y="18"/>
                </a:cxn>
                <a:cxn ang="0">
                  <a:pos x="21" y="15"/>
                </a:cxn>
                <a:cxn ang="0">
                  <a:pos x="7" y="0"/>
                </a:cxn>
              </a:cxnLst>
              <a:rect l="0" t="0" r="r" b="b"/>
              <a:pathLst>
                <a:path w="32" h="26">
                  <a:moveTo>
                    <a:pt x="7" y="0"/>
                  </a:moveTo>
                  <a:lnTo>
                    <a:pt x="3" y="0"/>
                  </a:lnTo>
                  <a:lnTo>
                    <a:pt x="0" y="4"/>
                  </a:lnTo>
                  <a:lnTo>
                    <a:pt x="3" y="8"/>
                  </a:lnTo>
                  <a:lnTo>
                    <a:pt x="18" y="22"/>
                  </a:lnTo>
                  <a:lnTo>
                    <a:pt x="25" y="26"/>
                  </a:lnTo>
                  <a:lnTo>
                    <a:pt x="28" y="26"/>
                  </a:lnTo>
                  <a:lnTo>
                    <a:pt x="32" y="22"/>
                  </a:lnTo>
                  <a:lnTo>
                    <a:pt x="28" y="18"/>
                  </a:lnTo>
                  <a:lnTo>
                    <a:pt x="21" y="15"/>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4" name="Freeform 1616"/>
            <p:cNvSpPr>
              <a:spLocks/>
            </p:cNvSpPr>
            <p:nvPr/>
          </p:nvSpPr>
          <p:spPr bwMode="auto">
            <a:xfrm>
              <a:off x="3271" y="2302"/>
              <a:ext cx="33" cy="18"/>
            </a:xfrm>
            <a:custGeom>
              <a:avLst/>
              <a:gdLst/>
              <a:ahLst/>
              <a:cxnLst>
                <a:cxn ang="0">
                  <a:pos x="4" y="0"/>
                </a:cxn>
                <a:cxn ang="0">
                  <a:pos x="0" y="0"/>
                </a:cxn>
                <a:cxn ang="0">
                  <a:pos x="0" y="3"/>
                </a:cxn>
                <a:cxn ang="0">
                  <a:pos x="0" y="7"/>
                </a:cxn>
                <a:cxn ang="0">
                  <a:pos x="7" y="11"/>
                </a:cxn>
                <a:cxn ang="0">
                  <a:pos x="25" y="18"/>
                </a:cxn>
                <a:cxn ang="0">
                  <a:pos x="29" y="18"/>
                </a:cxn>
                <a:cxn ang="0">
                  <a:pos x="33" y="14"/>
                </a:cxn>
                <a:cxn ang="0">
                  <a:pos x="29" y="11"/>
                </a:cxn>
                <a:cxn ang="0">
                  <a:pos x="11" y="3"/>
                </a:cxn>
                <a:cxn ang="0">
                  <a:pos x="4" y="0"/>
                </a:cxn>
              </a:cxnLst>
              <a:rect l="0" t="0" r="r" b="b"/>
              <a:pathLst>
                <a:path w="33" h="18">
                  <a:moveTo>
                    <a:pt x="4" y="0"/>
                  </a:moveTo>
                  <a:lnTo>
                    <a:pt x="0" y="0"/>
                  </a:lnTo>
                  <a:lnTo>
                    <a:pt x="0" y="3"/>
                  </a:lnTo>
                  <a:lnTo>
                    <a:pt x="0" y="7"/>
                  </a:lnTo>
                  <a:lnTo>
                    <a:pt x="7" y="11"/>
                  </a:lnTo>
                  <a:lnTo>
                    <a:pt x="25" y="18"/>
                  </a:lnTo>
                  <a:lnTo>
                    <a:pt x="29" y="18"/>
                  </a:lnTo>
                  <a:lnTo>
                    <a:pt x="33" y="14"/>
                  </a:lnTo>
                  <a:lnTo>
                    <a:pt x="29" y="11"/>
                  </a:lnTo>
                  <a:lnTo>
                    <a:pt x="11" y="3"/>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5" name="Freeform 1617"/>
            <p:cNvSpPr>
              <a:spLocks/>
            </p:cNvSpPr>
            <p:nvPr/>
          </p:nvSpPr>
          <p:spPr bwMode="auto">
            <a:xfrm>
              <a:off x="3314" y="2324"/>
              <a:ext cx="33" cy="18"/>
            </a:xfrm>
            <a:custGeom>
              <a:avLst/>
              <a:gdLst/>
              <a:ahLst/>
              <a:cxnLst>
                <a:cxn ang="0">
                  <a:pos x="4" y="0"/>
                </a:cxn>
                <a:cxn ang="0">
                  <a:pos x="0" y="0"/>
                </a:cxn>
                <a:cxn ang="0">
                  <a:pos x="0" y="3"/>
                </a:cxn>
                <a:cxn ang="0">
                  <a:pos x="0" y="7"/>
                </a:cxn>
                <a:cxn ang="0">
                  <a:pos x="29" y="18"/>
                </a:cxn>
                <a:cxn ang="0">
                  <a:pos x="33" y="18"/>
                </a:cxn>
                <a:cxn ang="0">
                  <a:pos x="33" y="14"/>
                </a:cxn>
                <a:cxn ang="0">
                  <a:pos x="33" y="10"/>
                </a:cxn>
                <a:cxn ang="0">
                  <a:pos x="4" y="0"/>
                </a:cxn>
              </a:cxnLst>
              <a:rect l="0" t="0" r="r" b="b"/>
              <a:pathLst>
                <a:path w="33" h="18">
                  <a:moveTo>
                    <a:pt x="4" y="0"/>
                  </a:moveTo>
                  <a:lnTo>
                    <a:pt x="0" y="0"/>
                  </a:lnTo>
                  <a:lnTo>
                    <a:pt x="0" y="3"/>
                  </a:lnTo>
                  <a:lnTo>
                    <a:pt x="0" y="7"/>
                  </a:lnTo>
                  <a:lnTo>
                    <a:pt x="29" y="18"/>
                  </a:lnTo>
                  <a:lnTo>
                    <a:pt x="33" y="18"/>
                  </a:lnTo>
                  <a:lnTo>
                    <a:pt x="33" y="14"/>
                  </a:lnTo>
                  <a:lnTo>
                    <a:pt x="33" y="1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6" name="Freeform 1618"/>
            <p:cNvSpPr>
              <a:spLocks/>
            </p:cNvSpPr>
            <p:nvPr/>
          </p:nvSpPr>
          <p:spPr bwMode="auto">
            <a:xfrm>
              <a:off x="3361" y="2345"/>
              <a:ext cx="33" cy="15"/>
            </a:xfrm>
            <a:custGeom>
              <a:avLst/>
              <a:gdLst/>
              <a:ahLst/>
              <a:cxnLst>
                <a:cxn ang="0">
                  <a:pos x="4" y="0"/>
                </a:cxn>
                <a:cxn ang="0">
                  <a:pos x="0" y="0"/>
                </a:cxn>
                <a:cxn ang="0">
                  <a:pos x="0" y="4"/>
                </a:cxn>
                <a:cxn ang="0">
                  <a:pos x="0" y="8"/>
                </a:cxn>
                <a:cxn ang="0">
                  <a:pos x="29" y="15"/>
                </a:cxn>
                <a:cxn ang="0">
                  <a:pos x="33" y="15"/>
                </a:cxn>
                <a:cxn ang="0">
                  <a:pos x="33" y="11"/>
                </a:cxn>
                <a:cxn ang="0">
                  <a:pos x="33" y="8"/>
                </a:cxn>
                <a:cxn ang="0">
                  <a:pos x="4" y="0"/>
                </a:cxn>
              </a:cxnLst>
              <a:rect l="0" t="0" r="r" b="b"/>
              <a:pathLst>
                <a:path w="33" h="15">
                  <a:moveTo>
                    <a:pt x="4" y="0"/>
                  </a:moveTo>
                  <a:lnTo>
                    <a:pt x="0" y="0"/>
                  </a:lnTo>
                  <a:lnTo>
                    <a:pt x="0" y="4"/>
                  </a:lnTo>
                  <a:lnTo>
                    <a:pt x="0" y="8"/>
                  </a:lnTo>
                  <a:lnTo>
                    <a:pt x="29" y="15"/>
                  </a:lnTo>
                  <a:lnTo>
                    <a:pt x="33" y="15"/>
                  </a:lnTo>
                  <a:lnTo>
                    <a:pt x="33" y="11"/>
                  </a:lnTo>
                  <a:lnTo>
                    <a:pt x="33" y="8"/>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7" name="Freeform 1619"/>
            <p:cNvSpPr>
              <a:spLocks/>
            </p:cNvSpPr>
            <p:nvPr/>
          </p:nvSpPr>
          <p:spPr bwMode="auto">
            <a:xfrm>
              <a:off x="3409" y="2360"/>
              <a:ext cx="36" cy="14"/>
            </a:xfrm>
            <a:custGeom>
              <a:avLst/>
              <a:gdLst/>
              <a:ahLst/>
              <a:cxnLst>
                <a:cxn ang="0">
                  <a:pos x="7" y="0"/>
                </a:cxn>
                <a:cxn ang="0">
                  <a:pos x="3" y="0"/>
                </a:cxn>
                <a:cxn ang="0">
                  <a:pos x="0" y="3"/>
                </a:cxn>
                <a:cxn ang="0">
                  <a:pos x="3" y="7"/>
                </a:cxn>
                <a:cxn ang="0">
                  <a:pos x="3" y="7"/>
                </a:cxn>
                <a:cxn ang="0">
                  <a:pos x="29" y="14"/>
                </a:cxn>
                <a:cxn ang="0">
                  <a:pos x="32" y="14"/>
                </a:cxn>
                <a:cxn ang="0">
                  <a:pos x="36" y="11"/>
                </a:cxn>
                <a:cxn ang="0">
                  <a:pos x="32" y="7"/>
                </a:cxn>
                <a:cxn ang="0">
                  <a:pos x="7" y="0"/>
                </a:cxn>
              </a:cxnLst>
              <a:rect l="0" t="0" r="r" b="b"/>
              <a:pathLst>
                <a:path w="36" h="14">
                  <a:moveTo>
                    <a:pt x="7" y="0"/>
                  </a:moveTo>
                  <a:lnTo>
                    <a:pt x="3" y="0"/>
                  </a:lnTo>
                  <a:lnTo>
                    <a:pt x="0" y="3"/>
                  </a:lnTo>
                  <a:lnTo>
                    <a:pt x="3" y="7"/>
                  </a:lnTo>
                  <a:lnTo>
                    <a:pt x="3" y="7"/>
                  </a:lnTo>
                  <a:lnTo>
                    <a:pt x="29" y="14"/>
                  </a:lnTo>
                  <a:lnTo>
                    <a:pt x="32" y="14"/>
                  </a:lnTo>
                  <a:lnTo>
                    <a:pt x="36" y="11"/>
                  </a:lnTo>
                  <a:lnTo>
                    <a:pt x="32" y="7"/>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8" name="Freeform 1620"/>
            <p:cNvSpPr>
              <a:spLocks/>
            </p:cNvSpPr>
            <p:nvPr/>
          </p:nvSpPr>
          <p:spPr bwMode="auto">
            <a:xfrm>
              <a:off x="3459" y="2374"/>
              <a:ext cx="33" cy="15"/>
            </a:xfrm>
            <a:custGeom>
              <a:avLst/>
              <a:gdLst/>
              <a:ahLst/>
              <a:cxnLst>
                <a:cxn ang="0">
                  <a:pos x="4" y="0"/>
                </a:cxn>
                <a:cxn ang="0">
                  <a:pos x="0" y="0"/>
                </a:cxn>
                <a:cxn ang="0">
                  <a:pos x="0" y="4"/>
                </a:cxn>
                <a:cxn ang="0">
                  <a:pos x="0" y="8"/>
                </a:cxn>
                <a:cxn ang="0">
                  <a:pos x="7" y="11"/>
                </a:cxn>
                <a:cxn ang="0">
                  <a:pos x="29" y="15"/>
                </a:cxn>
                <a:cxn ang="0">
                  <a:pos x="33" y="15"/>
                </a:cxn>
                <a:cxn ang="0">
                  <a:pos x="33" y="11"/>
                </a:cxn>
                <a:cxn ang="0">
                  <a:pos x="33" y="8"/>
                </a:cxn>
                <a:cxn ang="0">
                  <a:pos x="11" y="4"/>
                </a:cxn>
                <a:cxn ang="0">
                  <a:pos x="4" y="0"/>
                </a:cxn>
              </a:cxnLst>
              <a:rect l="0" t="0" r="r" b="b"/>
              <a:pathLst>
                <a:path w="33" h="15">
                  <a:moveTo>
                    <a:pt x="4" y="0"/>
                  </a:moveTo>
                  <a:lnTo>
                    <a:pt x="0" y="0"/>
                  </a:lnTo>
                  <a:lnTo>
                    <a:pt x="0" y="4"/>
                  </a:lnTo>
                  <a:lnTo>
                    <a:pt x="0" y="8"/>
                  </a:lnTo>
                  <a:lnTo>
                    <a:pt x="7" y="11"/>
                  </a:lnTo>
                  <a:lnTo>
                    <a:pt x="29" y="15"/>
                  </a:lnTo>
                  <a:lnTo>
                    <a:pt x="33" y="15"/>
                  </a:lnTo>
                  <a:lnTo>
                    <a:pt x="33" y="11"/>
                  </a:lnTo>
                  <a:lnTo>
                    <a:pt x="33" y="8"/>
                  </a:lnTo>
                  <a:lnTo>
                    <a:pt x="11"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49" name="Freeform 1621"/>
            <p:cNvSpPr>
              <a:spLocks/>
            </p:cNvSpPr>
            <p:nvPr/>
          </p:nvSpPr>
          <p:spPr bwMode="auto">
            <a:xfrm>
              <a:off x="3506" y="2385"/>
              <a:ext cx="37" cy="15"/>
            </a:xfrm>
            <a:custGeom>
              <a:avLst/>
              <a:gdLst/>
              <a:ahLst/>
              <a:cxnLst>
                <a:cxn ang="0">
                  <a:pos x="8" y="0"/>
                </a:cxn>
                <a:cxn ang="0">
                  <a:pos x="4" y="0"/>
                </a:cxn>
                <a:cxn ang="0">
                  <a:pos x="0" y="4"/>
                </a:cxn>
                <a:cxn ang="0">
                  <a:pos x="4" y="7"/>
                </a:cxn>
                <a:cxn ang="0">
                  <a:pos x="22" y="15"/>
                </a:cxn>
                <a:cxn ang="0">
                  <a:pos x="29" y="15"/>
                </a:cxn>
                <a:cxn ang="0">
                  <a:pos x="33" y="15"/>
                </a:cxn>
                <a:cxn ang="0">
                  <a:pos x="37" y="11"/>
                </a:cxn>
                <a:cxn ang="0">
                  <a:pos x="33" y="7"/>
                </a:cxn>
                <a:cxn ang="0">
                  <a:pos x="26" y="7"/>
                </a:cxn>
                <a:cxn ang="0">
                  <a:pos x="8" y="0"/>
                </a:cxn>
              </a:cxnLst>
              <a:rect l="0" t="0" r="r" b="b"/>
              <a:pathLst>
                <a:path w="37" h="15">
                  <a:moveTo>
                    <a:pt x="8" y="0"/>
                  </a:moveTo>
                  <a:lnTo>
                    <a:pt x="4" y="0"/>
                  </a:lnTo>
                  <a:lnTo>
                    <a:pt x="0" y="4"/>
                  </a:lnTo>
                  <a:lnTo>
                    <a:pt x="4" y="7"/>
                  </a:lnTo>
                  <a:lnTo>
                    <a:pt x="22" y="15"/>
                  </a:lnTo>
                  <a:lnTo>
                    <a:pt x="29" y="15"/>
                  </a:lnTo>
                  <a:lnTo>
                    <a:pt x="33" y="15"/>
                  </a:lnTo>
                  <a:lnTo>
                    <a:pt x="37" y="11"/>
                  </a:lnTo>
                  <a:lnTo>
                    <a:pt x="33" y="7"/>
                  </a:lnTo>
                  <a:lnTo>
                    <a:pt x="26" y="7"/>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0" name="Freeform 1622"/>
            <p:cNvSpPr>
              <a:spLocks/>
            </p:cNvSpPr>
            <p:nvPr/>
          </p:nvSpPr>
          <p:spPr bwMode="auto">
            <a:xfrm>
              <a:off x="3557" y="2396"/>
              <a:ext cx="36" cy="14"/>
            </a:xfrm>
            <a:custGeom>
              <a:avLst/>
              <a:gdLst/>
              <a:ahLst/>
              <a:cxnLst>
                <a:cxn ang="0">
                  <a:pos x="4" y="0"/>
                </a:cxn>
                <a:cxn ang="0">
                  <a:pos x="0" y="0"/>
                </a:cxn>
                <a:cxn ang="0">
                  <a:pos x="0" y="4"/>
                </a:cxn>
                <a:cxn ang="0">
                  <a:pos x="0" y="7"/>
                </a:cxn>
                <a:cxn ang="0">
                  <a:pos x="29" y="14"/>
                </a:cxn>
                <a:cxn ang="0">
                  <a:pos x="33" y="14"/>
                </a:cxn>
                <a:cxn ang="0">
                  <a:pos x="36" y="11"/>
                </a:cxn>
                <a:cxn ang="0">
                  <a:pos x="33" y="7"/>
                </a:cxn>
                <a:cxn ang="0">
                  <a:pos x="4" y="0"/>
                </a:cxn>
              </a:cxnLst>
              <a:rect l="0" t="0" r="r" b="b"/>
              <a:pathLst>
                <a:path w="36" h="14">
                  <a:moveTo>
                    <a:pt x="4" y="0"/>
                  </a:moveTo>
                  <a:lnTo>
                    <a:pt x="0" y="0"/>
                  </a:lnTo>
                  <a:lnTo>
                    <a:pt x="0" y="4"/>
                  </a:lnTo>
                  <a:lnTo>
                    <a:pt x="0" y="7"/>
                  </a:lnTo>
                  <a:lnTo>
                    <a:pt x="29" y="14"/>
                  </a:lnTo>
                  <a:lnTo>
                    <a:pt x="33" y="14"/>
                  </a:lnTo>
                  <a:lnTo>
                    <a:pt x="36" y="11"/>
                  </a:lnTo>
                  <a:lnTo>
                    <a:pt x="33" y="7"/>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1" name="Freeform 1623"/>
            <p:cNvSpPr>
              <a:spLocks/>
            </p:cNvSpPr>
            <p:nvPr/>
          </p:nvSpPr>
          <p:spPr bwMode="auto">
            <a:xfrm>
              <a:off x="3608" y="2407"/>
              <a:ext cx="36" cy="11"/>
            </a:xfrm>
            <a:custGeom>
              <a:avLst/>
              <a:gdLst/>
              <a:ahLst/>
              <a:cxnLst>
                <a:cxn ang="0">
                  <a:pos x="3" y="0"/>
                </a:cxn>
                <a:cxn ang="0">
                  <a:pos x="0" y="0"/>
                </a:cxn>
                <a:cxn ang="0">
                  <a:pos x="0" y="3"/>
                </a:cxn>
                <a:cxn ang="0">
                  <a:pos x="0" y="7"/>
                </a:cxn>
                <a:cxn ang="0">
                  <a:pos x="29" y="11"/>
                </a:cxn>
                <a:cxn ang="0">
                  <a:pos x="32" y="11"/>
                </a:cxn>
                <a:cxn ang="0">
                  <a:pos x="36" y="7"/>
                </a:cxn>
                <a:cxn ang="0">
                  <a:pos x="32" y="3"/>
                </a:cxn>
                <a:cxn ang="0">
                  <a:pos x="3" y="0"/>
                </a:cxn>
              </a:cxnLst>
              <a:rect l="0" t="0" r="r" b="b"/>
              <a:pathLst>
                <a:path w="36" h="11">
                  <a:moveTo>
                    <a:pt x="3" y="0"/>
                  </a:moveTo>
                  <a:lnTo>
                    <a:pt x="0" y="0"/>
                  </a:lnTo>
                  <a:lnTo>
                    <a:pt x="0" y="3"/>
                  </a:lnTo>
                  <a:lnTo>
                    <a:pt x="0" y="7"/>
                  </a:lnTo>
                  <a:lnTo>
                    <a:pt x="29" y="11"/>
                  </a:lnTo>
                  <a:lnTo>
                    <a:pt x="32" y="11"/>
                  </a:lnTo>
                  <a:lnTo>
                    <a:pt x="36" y="7"/>
                  </a:lnTo>
                  <a:lnTo>
                    <a:pt x="32" y="3"/>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2" name="Freeform 1624"/>
            <p:cNvSpPr>
              <a:spLocks/>
            </p:cNvSpPr>
            <p:nvPr/>
          </p:nvSpPr>
          <p:spPr bwMode="auto">
            <a:xfrm>
              <a:off x="3655" y="2414"/>
              <a:ext cx="36" cy="7"/>
            </a:xfrm>
            <a:custGeom>
              <a:avLst/>
              <a:gdLst/>
              <a:ahLst/>
              <a:cxnLst>
                <a:cxn ang="0">
                  <a:pos x="7" y="0"/>
                </a:cxn>
                <a:cxn ang="0">
                  <a:pos x="3" y="0"/>
                </a:cxn>
                <a:cxn ang="0">
                  <a:pos x="0" y="4"/>
                </a:cxn>
                <a:cxn ang="0">
                  <a:pos x="3" y="7"/>
                </a:cxn>
                <a:cxn ang="0">
                  <a:pos x="7" y="7"/>
                </a:cxn>
                <a:cxn ang="0">
                  <a:pos x="32" y="7"/>
                </a:cxn>
                <a:cxn ang="0">
                  <a:pos x="36" y="7"/>
                </a:cxn>
                <a:cxn ang="0">
                  <a:pos x="36" y="4"/>
                </a:cxn>
                <a:cxn ang="0">
                  <a:pos x="36" y="0"/>
                </a:cxn>
                <a:cxn ang="0">
                  <a:pos x="11" y="0"/>
                </a:cxn>
                <a:cxn ang="0">
                  <a:pos x="7" y="0"/>
                </a:cxn>
              </a:cxnLst>
              <a:rect l="0" t="0" r="r" b="b"/>
              <a:pathLst>
                <a:path w="36" h="7">
                  <a:moveTo>
                    <a:pt x="7" y="0"/>
                  </a:moveTo>
                  <a:lnTo>
                    <a:pt x="3" y="0"/>
                  </a:lnTo>
                  <a:lnTo>
                    <a:pt x="0" y="4"/>
                  </a:lnTo>
                  <a:lnTo>
                    <a:pt x="3" y="7"/>
                  </a:lnTo>
                  <a:lnTo>
                    <a:pt x="7" y="7"/>
                  </a:lnTo>
                  <a:lnTo>
                    <a:pt x="32" y="7"/>
                  </a:lnTo>
                  <a:lnTo>
                    <a:pt x="36" y="7"/>
                  </a:lnTo>
                  <a:lnTo>
                    <a:pt x="36" y="4"/>
                  </a:lnTo>
                  <a:lnTo>
                    <a:pt x="36" y="0"/>
                  </a:lnTo>
                  <a:lnTo>
                    <a:pt x="11"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3" name="Freeform 1625"/>
            <p:cNvSpPr>
              <a:spLocks/>
            </p:cNvSpPr>
            <p:nvPr/>
          </p:nvSpPr>
          <p:spPr bwMode="auto">
            <a:xfrm>
              <a:off x="3705" y="2418"/>
              <a:ext cx="37" cy="11"/>
            </a:xfrm>
            <a:custGeom>
              <a:avLst/>
              <a:gdLst/>
              <a:ahLst/>
              <a:cxnLst>
                <a:cxn ang="0">
                  <a:pos x="8" y="0"/>
                </a:cxn>
                <a:cxn ang="0">
                  <a:pos x="4" y="0"/>
                </a:cxn>
                <a:cxn ang="0">
                  <a:pos x="0" y="3"/>
                </a:cxn>
                <a:cxn ang="0">
                  <a:pos x="4" y="7"/>
                </a:cxn>
                <a:cxn ang="0">
                  <a:pos x="33" y="11"/>
                </a:cxn>
                <a:cxn ang="0">
                  <a:pos x="37" y="11"/>
                </a:cxn>
                <a:cxn ang="0">
                  <a:pos x="37" y="7"/>
                </a:cxn>
                <a:cxn ang="0">
                  <a:pos x="37" y="3"/>
                </a:cxn>
                <a:cxn ang="0">
                  <a:pos x="8" y="0"/>
                </a:cxn>
              </a:cxnLst>
              <a:rect l="0" t="0" r="r" b="b"/>
              <a:pathLst>
                <a:path w="37" h="11">
                  <a:moveTo>
                    <a:pt x="8" y="0"/>
                  </a:moveTo>
                  <a:lnTo>
                    <a:pt x="4" y="0"/>
                  </a:lnTo>
                  <a:lnTo>
                    <a:pt x="0" y="3"/>
                  </a:lnTo>
                  <a:lnTo>
                    <a:pt x="4" y="7"/>
                  </a:lnTo>
                  <a:lnTo>
                    <a:pt x="33" y="11"/>
                  </a:lnTo>
                  <a:lnTo>
                    <a:pt x="37" y="11"/>
                  </a:lnTo>
                  <a:lnTo>
                    <a:pt x="37" y="7"/>
                  </a:lnTo>
                  <a:lnTo>
                    <a:pt x="37" y="3"/>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4" name="Freeform 1626"/>
            <p:cNvSpPr>
              <a:spLocks/>
            </p:cNvSpPr>
            <p:nvPr/>
          </p:nvSpPr>
          <p:spPr bwMode="auto">
            <a:xfrm>
              <a:off x="3756" y="2421"/>
              <a:ext cx="36" cy="11"/>
            </a:xfrm>
            <a:custGeom>
              <a:avLst/>
              <a:gdLst/>
              <a:ahLst/>
              <a:cxnLst>
                <a:cxn ang="0">
                  <a:pos x="7" y="0"/>
                </a:cxn>
                <a:cxn ang="0">
                  <a:pos x="4" y="0"/>
                </a:cxn>
                <a:cxn ang="0">
                  <a:pos x="0" y="4"/>
                </a:cxn>
                <a:cxn ang="0">
                  <a:pos x="4" y="8"/>
                </a:cxn>
                <a:cxn ang="0">
                  <a:pos x="33" y="11"/>
                </a:cxn>
                <a:cxn ang="0">
                  <a:pos x="36" y="11"/>
                </a:cxn>
                <a:cxn ang="0">
                  <a:pos x="36" y="8"/>
                </a:cxn>
                <a:cxn ang="0">
                  <a:pos x="36" y="4"/>
                </a:cxn>
                <a:cxn ang="0">
                  <a:pos x="7" y="0"/>
                </a:cxn>
              </a:cxnLst>
              <a:rect l="0" t="0" r="r" b="b"/>
              <a:pathLst>
                <a:path w="36" h="11">
                  <a:moveTo>
                    <a:pt x="7" y="0"/>
                  </a:moveTo>
                  <a:lnTo>
                    <a:pt x="4" y="0"/>
                  </a:lnTo>
                  <a:lnTo>
                    <a:pt x="0" y="4"/>
                  </a:lnTo>
                  <a:lnTo>
                    <a:pt x="4" y="8"/>
                  </a:lnTo>
                  <a:lnTo>
                    <a:pt x="33" y="11"/>
                  </a:lnTo>
                  <a:lnTo>
                    <a:pt x="36" y="11"/>
                  </a:lnTo>
                  <a:lnTo>
                    <a:pt x="36" y="8"/>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5" name="Freeform 1627"/>
            <p:cNvSpPr>
              <a:spLocks/>
            </p:cNvSpPr>
            <p:nvPr/>
          </p:nvSpPr>
          <p:spPr bwMode="auto">
            <a:xfrm>
              <a:off x="3807" y="2429"/>
              <a:ext cx="36" cy="7"/>
            </a:xfrm>
            <a:custGeom>
              <a:avLst/>
              <a:gdLst/>
              <a:ahLst/>
              <a:cxnLst>
                <a:cxn ang="0">
                  <a:pos x="7" y="0"/>
                </a:cxn>
                <a:cxn ang="0">
                  <a:pos x="3" y="0"/>
                </a:cxn>
                <a:cxn ang="0">
                  <a:pos x="0" y="3"/>
                </a:cxn>
                <a:cxn ang="0">
                  <a:pos x="3" y="7"/>
                </a:cxn>
                <a:cxn ang="0">
                  <a:pos x="32" y="7"/>
                </a:cxn>
                <a:cxn ang="0">
                  <a:pos x="36" y="7"/>
                </a:cxn>
                <a:cxn ang="0">
                  <a:pos x="36" y="3"/>
                </a:cxn>
                <a:cxn ang="0">
                  <a:pos x="36" y="0"/>
                </a:cxn>
                <a:cxn ang="0">
                  <a:pos x="7" y="0"/>
                </a:cxn>
              </a:cxnLst>
              <a:rect l="0" t="0" r="r" b="b"/>
              <a:pathLst>
                <a:path w="36" h="7">
                  <a:moveTo>
                    <a:pt x="7" y="0"/>
                  </a:moveTo>
                  <a:lnTo>
                    <a:pt x="3" y="0"/>
                  </a:lnTo>
                  <a:lnTo>
                    <a:pt x="0" y="3"/>
                  </a:lnTo>
                  <a:lnTo>
                    <a:pt x="3" y="7"/>
                  </a:lnTo>
                  <a:lnTo>
                    <a:pt x="32"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6" name="Freeform 1628"/>
            <p:cNvSpPr>
              <a:spLocks/>
            </p:cNvSpPr>
            <p:nvPr/>
          </p:nvSpPr>
          <p:spPr bwMode="auto">
            <a:xfrm>
              <a:off x="3858" y="2429"/>
              <a:ext cx="36" cy="7"/>
            </a:xfrm>
            <a:custGeom>
              <a:avLst/>
              <a:gdLst/>
              <a:ahLst/>
              <a:cxnLst>
                <a:cxn ang="0">
                  <a:pos x="7" y="0"/>
                </a:cxn>
                <a:cxn ang="0">
                  <a:pos x="3" y="0"/>
                </a:cxn>
                <a:cxn ang="0">
                  <a:pos x="0" y="3"/>
                </a:cxn>
                <a:cxn ang="0">
                  <a:pos x="3" y="7"/>
                </a:cxn>
                <a:cxn ang="0">
                  <a:pos x="32" y="7"/>
                </a:cxn>
                <a:cxn ang="0">
                  <a:pos x="36" y="7"/>
                </a:cxn>
                <a:cxn ang="0">
                  <a:pos x="36" y="3"/>
                </a:cxn>
                <a:cxn ang="0">
                  <a:pos x="36" y="0"/>
                </a:cxn>
                <a:cxn ang="0">
                  <a:pos x="7" y="0"/>
                </a:cxn>
              </a:cxnLst>
              <a:rect l="0" t="0" r="r" b="b"/>
              <a:pathLst>
                <a:path w="36" h="7">
                  <a:moveTo>
                    <a:pt x="7" y="0"/>
                  </a:moveTo>
                  <a:lnTo>
                    <a:pt x="3" y="0"/>
                  </a:lnTo>
                  <a:lnTo>
                    <a:pt x="0" y="3"/>
                  </a:lnTo>
                  <a:lnTo>
                    <a:pt x="3" y="7"/>
                  </a:lnTo>
                  <a:lnTo>
                    <a:pt x="32"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7" name="Freeform 1629"/>
            <p:cNvSpPr>
              <a:spLocks/>
            </p:cNvSpPr>
            <p:nvPr/>
          </p:nvSpPr>
          <p:spPr bwMode="auto">
            <a:xfrm>
              <a:off x="3908" y="2432"/>
              <a:ext cx="36" cy="7"/>
            </a:xfrm>
            <a:custGeom>
              <a:avLst/>
              <a:gdLst/>
              <a:ahLst/>
              <a:cxnLst>
                <a:cxn ang="0">
                  <a:pos x="7" y="0"/>
                </a:cxn>
                <a:cxn ang="0">
                  <a:pos x="4" y="0"/>
                </a:cxn>
                <a:cxn ang="0">
                  <a:pos x="0" y="4"/>
                </a:cxn>
                <a:cxn ang="0">
                  <a:pos x="4" y="7"/>
                </a:cxn>
                <a:cxn ang="0">
                  <a:pos x="33" y="7"/>
                </a:cxn>
                <a:cxn ang="0">
                  <a:pos x="36" y="7"/>
                </a:cxn>
                <a:cxn ang="0">
                  <a:pos x="36" y="4"/>
                </a:cxn>
                <a:cxn ang="0">
                  <a:pos x="36" y="0"/>
                </a:cxn>
                <a:cxn ang="0">
                  <a:pos x="7" y="0"/>
                </a:cxn>
              </a:cxnLst>
              <a:rect l="0" t="0" r="r" b="b"/>
              <a:pathLst>
                <a:path w="36" h="7">
                  <a:moveTo>
                    <a:pt x="7" y="0"/>
                  </a:moveTo>
                  <a:lnTo>
                    <a:pt x="4" y="0"/>
                  </a:lnTo>
                  <a:lnTo>
                    <a:pt x="0" y="4"/>
                  </a:lnTo>
                  <a:lnTo>
                    <a:pt x="4" y="7"/>
                  </a:lnTo>
                  <a:lnTo>
                    <a:pt x="33"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8" name="Freeform 1630"/>
            <p:cNvSpPr>
              <a:spLocks/>
            </p:cNvSpPr>
            <p:nvPr/>
          </p:nvSpPr>
          <p:spPr bwMode="auto">
            <a:xfrm>
              <a:off x="3959" y="2432"/>
              <a:ext cx="36" cy="7"/>
            </a:xfrm>
            <a:custGeom>
              <a:avLst/>
              <a:gdLst/>
              <a:ahLst/>
              <a:cxnLst>
                <a:cxn ang="0">
                  <a:pos x="7" y="0"/>
                </a:cxn>
                <a:cxn ang="0">
                  <a:pos x="3" y="0"/>
                </a:cxn>
                <a:cxn ang="0">
                  <a:pos x="0" y="4"/>
                </a:cxn>
                <a:cxn ang="0">
                  <a:pos x="3" y="7"/>
                </a:cxn>
                <a:cxn ang="0">
                  <a:pos x="7" y="7"/>
                </a:cxn>
                <a:cxn ang="0">
                  <a:pos x="32" y="7"/>
                </a:cxn>
                <a:cxn ang="0">
                  <a:pos x="36" y="7"/>
                </a:cxn>
                <a:cxn ang="0">
                  <a:pos x="36" y="4"/>
                </a:cxn>
                <a:cxn ang="0">
                  <a:pos x="36" y="0"/>
                </a:cxn>
                <a:cxn ang="0">
                  <a:pos x="11" y="0"/>
                </a:cxn>
                <a:cxn ang="0">
                  <a:pos x="7" y="0"/>
                </a:cxn>
              </a:cxnLst>
              <a:rect l="0" t="0" r="r" b="b"/>
              <a:pathLst>
                <a:path w="36" h="7">
                  <a:moveTo>
                    <a:pt x="7" y="0"/>
                  </a:moveTo>
                  <a:lnTo>
                    <a:pt x="3" y="0"/>
                  </a:lnTo>
                  <a:lnTo>
                    <a:pt x="0" y="4"/>
                  </a:lnTo>
                  <a:lnTo>
                    <a:pt x="3" y="7"/>
                  </a:lnTo>
                  <a:lnTo>
                    <a:pt x="7" y="7"/>
                  </a:lnTo>
                  <a:lnTo>
                    <a:pt x="32" y="7"/>
                  </a:lnTo>
                  <a:lnTo>
                    <a:pt x="36" y="7"/>
                  </a:lnTo>
                  <a:lnTo>
                    <a:pt x="36" y="4"/>
                  </a:lnTo>
                  <a:lnTo>
                    <a:pt x="36" y="0"/>
                  </a:lnTo>
                  <a:lnTo>
                    <a:pt x="11"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59" name="Freeform 1631"/>
            <p:cNvSpPr>
              <a:spLocks/>
            </p:cNvSpPr>
            <p:nvPr/>
          </p:nvSpPr>
          <p:spPr bwMode="auto">
            <a:xfrm>
              <a:off x="4010" y="2429"/>
              <a:ext cx="36" cy="10"/>
            </a:xfrm>
            <a:custGeom>
              <a:avLst/>
              <a:gdLst/>
              <a:ahLst/>
              <a:cxnLst>
                <a:cxn ang="0">
                  <a:pos x="7" y="3"/>
                </a:cxn>
                <a:cxn ang="0">
                  <a:pos x="3" y="3"/>
                </a:cxn>
                <a:cxn ang="0">
                  <a:pos x="0" y="7"/>
                </a:cxn>
                <a:cxn ang="0">
                  <a:pos x="3" y="10"/>
                </a:cxn>
                <a:cxn ang="0">
                  <a:pos x="32" y="7"/>
                </a:cxn>
                <a:cxn ang="0">
                  <a:pos x="36" y="7"/>
                </a:cxn>
                <a:cxn ang="0">
                  <a:pos x="36" y="3"/>
                </a:cxn>
                <a:cxn ang="0">
                  <a:pos x="36" y="0"/>
                </a:cxn>
                <a:cxn ang="0">
                  <a:pos x="7" y="3"/>
                </a:cxn>
              </a:cxnLst>
              <a:rect l="0" t="0" r="r" b="b"/>
              <a:pathLst>
                <a:path w="36" h="10">
                  <a:moveTo>
                    <a:pt x="7" y="3"/>
                  </a:moveTo>
                  <a:lnTo>
                    <a:pt x="3" y="3"/>
                  </a:lnTo>
                  <a:lnTo>
                    <a:pt x="0" y="7"/>
                  </a:lnTo>
                  <a:lnTo>
                    <a:pt x="3" y="10"/>
                  </a:lnTo>
                  <a:lnTo>
                    <a:pt x="32" y="7"/>
                  </a:lnTo>
                  <a:lnTo>
                    <a:pt x="36" y="7"/>
                  </a:lnTo>
                  <a:lnTo>
                    <a:pt x="36" y="3"/>
                  </a:lnTo>
                  <a:lnTo>
                    <a:pt x="36" y="0"/>
                  </a:lnTo>
                  <a:lnTo>
                    <a:pt x="7"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0" name="Freeform 1632"/>
            <p:cNvSpPr>
              <a:spLocks/>
            </p:cNvSpPr>
            <p:nvPr/>
          </p:nvSpPr>
          <p:spPr bwMode="auto">
            <a:xfrm>
              <a:off x="4060" y="2429"/>
              <a:ext cx="36" cy="7"/>
            </a:xfrm>
            <a:custGeom>
              <a:avLst/>
              <a:gdLst/>
              <a:ahLst/>
              <a:cxnLst>
                <a:cxn ang="0">
                  <a:pos x="7" y="0"/>
                </a:cxn>
                <a:cxn ang="0">
                  <a:pos x="4" y="0"/>
                </a:cxn>
                <a:cxn ang="0">
                  <a:pos x="0" y="3"/>
                </a:cxn>
                <a:cxn ang="0">
                  <a:pos x="4" y="7"/>
                </a:cxn>
                <a:cxn ang="0">
                  <a:pos x="33" y="7"/>
                </a:cxn>
                <a:cxn ang="0">
                  <a:pos x="36" y="7"/>
                </a:cxn>
                <a:cxn ang="0">
                  <a:pos x="36" y="3"/>
                </a:cxn>
                <a:cxn ang="0">
                  <a:pos x="36" y="0"/>
                </a:cxn>
                <a:cxn ang="0">
                  <a:pos x="7" y="0"/>
                </a:cxn>
              </a:cxnLst>
              <a:rect l="0" t="0" r="r" b="b"/>
              <a:pathLst>
                <a:path w="36" h="7">
                  <a:moveTo>
                    <a:pt x="7" y="0"/>
                  </a:moveTo>
                  <a:lnTo>
                    <a:pt x="4" y="0"/>
                  </a:lnTo>
                  <a:lnTo>
                    <a:pt x="0" y="3"/>
                  </a:lnTo>
                  <a:lnTo>
                    <a:pt x="4" y="7"/>
                  </a:lnTo>
                  <a:lnTo>
                    <a:pt x="33"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1" name="Freeform 1633"/>
            <p:cNvSpPr>
              <a:spLocks/>
            </p:cNvSpPr>
            <p:nvPr/>
          </p:nvSpPr>
          <p:spPr bwMode="auto">
            <a:xfrm>
              <a:off x="4111" y="2425"/>
              <a:ext cx="36" cy="11"/>
            </a:xfrm>
            <a:custGeom>
              <a:avLst/>
              <a:gdLst/>
              <a:ahLst/>
              <a:cxnLst>
                <a:cxn ang="0">
                  <a:pos x="7" y="4"/>
                </a:cxn>
                <a:cxn ang="0">
                  <a:pos x="4" y="4"/>
                </a:cxn>
                <a:cxn ang="0">
                  <a:pos x="0" y="7"/>
                </a:cxn>
                <a:cxn ang="0">
                  <a:pos x="4" y="11"/>
                </a:cxn>
                <a:cxn ang="0">
                  <a:pos x="11" y="11"/>
                </a:cxn>
                <a:cxn ang="0">
                  <a:pos x="14" y="11"/>
                </a:cxn>
                <a:cxn ang="0">
                  <a:pos x="36" y="7"/>
                </a:cxn>
                <a:cxn ang="0">
                  <a:pos x="36" y="4"/>
                </a:cxn>
                <a:cxn ang="0">
                  <a:pos x="36" y="0"/>
                </a:cxn>
                <a:cxn ang="0">
                  <a:pos x="33" y="0"/>
                </a:cxn>
                <a:cxn ang="0">
                  <a:pos x="11" y="4"/>
                </a:cxn>
                <a:cxn ang="0">
                  <a:pos x="14" y="7"/>
                </a:cxn>
                <a:cxn ang="0">
                  <a:pos x="14" y="4"/>
                </a:cxn>
                <a:cxn ang="0">
                  <a:pos x="7" y="4"/>
                </a:cxn>
              </a:cxnLst>
              <a:rect l="0" t="0" r="r" b="b"/>
              <a:pathLst>
                <a:path w="36" h="11">
                  <a:moveTo>
                    <a:pt x="7" y="4"/>
                  </a:moveTo>
                  <a:lnTo>
                    <a:pt x="4" y="4"/>
                  </a:lnTo>
                  <a:lnTo>
                    <a:pt x="0" y="7"/>
                  </a:lnTo>
                  <a:lnTo>
                    <a:pt x="4" y="11"/>
                  </a:lnTo>
                  <a:lnTo>
                    <a:pt x="11" y="11"/>
                  </a:lnTo>
                  <a:lnTo>
                    <a:pt x="14" y="11"/>
                  </a:lnTo>
                  <a:lnTo>
                    <a:pt x="36" y="7"/>
                  </a:lnTo>
                  <a:lnTo>
                    <a:pt x="36" y="4"/>
                  </a:lnTo>
                  <a:lnTo>
                    <a:pt x="36" y="0"/>
                  </a:lnTo>
                  <a:lnTo>
                    <a:pt x="33" y="0"/>
                  </a:lnTo>
                  <a:lnTo>
                    <a:pt x="11" y="4"/>
                  </a:lnTo>
                  <a:lnTo>
                    <a:pt x="14" y="7"/>
                  </a:lnTo>
                  <a:lnTo>
                    <a:pt x="14" y="4"/>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2" name="Freeform 1634"/>
            <p:cNvSpPr>
              <a:spLocks/>
            </p:cNvSpPr>
            <p:nvPr/>
          </p:nvSpPr>
          <p:spPr bwMode="auto">
            <a:xfrm>
              <a:off x="4162" y="2421"/>
              <a:ext cx="36" cy="11"/>
            </a:xfrm>
            <a:custGeom>
              <a:avLst/>
              <a:gdLst/>
              <a:ahLst/>
              <a:cxnLst>
                <a:cxn ang="0">
                  <a:pos x="3" y="4"/>
                </a:cxn>
                <a:cxn ang="0">
                  <a:pos x="0" y="8"/>
                </a:cxn>
                <a:cxn ang="0">
                  <a:pos x="3" y="11"/>
                </a:cxn>
                <a:cxn ang="0">
                  <a:pos x="7" y="11"/>
                </a:cxn>
                <a:cxn ang="0">
                  <a:pos x="36" y="8"/>
                </a:cxn>
                <a:cxn ang="0">
                  <a:pos x="36" y="4"/>
                </a:cxn>
                <a:cxn ang="0">
                  <a:pos x="36" y="0"/>
                </a:cxn>
                <a:cxn ang="0">
                  <a:pos x="32" y="0"/>
                </a:cxn>
                <a:cxn ang="0">
                  <a:pos x="3" y="4"/>
                </a:cxn>
              </a:cxnLst>
              <a:rect l="0" t="0" r="r" b="b"/>
              <a:pathLst>
                <a:path w="36" h="11">
                  <a:moveTo>
                    <a:pt x="3" y="4"/>
                  </a:moveTo>
                  <a:lnTo>
                    <a:pt x="0" y="8"/>
                  </a:lnTo>
                  <a:lnTo>
                    <a:pt x="3" y="11"/>
                  </a:lnTo>
                  <a:lnTo>
                    <a:pt x="7" y="11"/>
                  </a:lnTo>
                  <a:lnTo>
                    <a:pt x="36" y="8"/>
                  </a:lnTo>
                  <a:lnTo>
                    <a:pt x="36" y="4"/>
                  </a:lnTo>
                  <a:lnTo>
                    <a:pt x="36" y="0"/>
                  </a:lnTo>
                  <a:lnTo>
                    <a:pt x="32" y="0"/>
                  </a:lnTo>
                  <a:lnTo>
                    <a:pt x="3"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3" name="Freeform 1635"/>
            <p:cNvSpPr>
              <a:spLocks/>
            </p:cNvSpPr>
            <p:nvPr/>
          </p:nvSpPr>
          <p:spPr bwMode="auto">
            <a:xfrm>
              <a:off x="4212" y="2414"/>
              <a:ext cx="37" cy="11"/>
            </a:xfrm>
            <a:custGeom>
              <a:avLst/>
              <a:gdLst/>
              <a:ahLst/>
              <a:cxnLst>
                <a:cxn ang="0">
                  <a:pos x="4" y="4"/>
                </a:cxn>
                <a:cxn ang="0">
                  <a:pos x="0" y="7"/>
                </a:cxn>
                <a:cxn ang="0">
                  <a:pos x="4" y="11"/>
                </a:cxn>
                <a:cxn ang="0">
                  <a:pos x="8" y="11"/>
                </a:cxn>
                <a:cxn ang="0">
                  <a:pos x="37" y="7"/>
                </a:cxn>
                <a:cxn ang="0">
                  <a:pos x="37" y="4"/>
                </a:cxn>
                <a:cxn ang="0">
                  <a:pos x="37" y="0"/>
                </a:cxn>
                <a:cxn ang="0">
                  <a:pos x="33" y="0"/>
                </a:cxn>
                <a:cxn ang="0">
                  <a:pos x="4" y="4"/>
                </a:cxn>
              </a:cxnLst>
              <a:rect l="0" t="0" r="r" b="b"/>
              <a:pathLst>
                <a:path w="37" h="11">
                  <a:moveTo>
                    <a:pt x="4" y="4"/>
                  </a:moveTo>
                  <a:lnTo>
                    <a:pt x="0" y="7"/>
                  </a:lnTo>
                  <a:lnTo>
                    <a:pt x="4" y="11"/>
                  </a:lnTo>
                  <a:lnTo>
                    <a:pt x="8" y="11"/>
                  </a:lnTo>
                  <a:lnTo>
                    <a:pt x="37" y="7"/>
                  </a:lnTo>
                  <a:lnTo>
                    <a:pt x="37" y="4"/>
                  </a:lnTo>
                  <a:lnTo>
                    <a:pt x="37" y="0"/>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4" name="Freeform 1636"/>
            <p:cNvSpPr>
              <a:spLocks/>
            </p:cNvSpPr>
            <p:nvPr/>
          </p:nvSpPr>
          <p:spPr bwMode="auto">
            <a:xfrm>
              <a:off x="4263" y="2410"/>
              <a:ext cx="36" cy="11"/>
            </a:xfrm>
            <a:custGeom>
              <a:avLst/>
              <a:gdLst/>
              <a:ahLst/>
              <a:cxnLst>
                <a:cxn ang="0">
                  <a:pos x="4" y="4"/>
                </a:cxn>
                <a:cxn ang="0">
                  <a:pos x="0" y="8"/>
                </a:cxn>
                <a:cxn ang="0">
                  <a:pos x="4" y="11"/>
                </a:cxn>
                <a:cxn ang="0">
                  <a:pos x="7" y="11"/>
                </a:cxn>
                <a:cxn ang="0">
                  <a:pos x="11" y="11"/>
                </a:cxn>
                <a:cxn ang="0">
                  <a:pos x="36" y="8"/>
                </a:cxn>
                <a:cxn ang="0">
                  <a:pos x="36" y="4"/>
                </a:cxn>
                <a:cxn ang="0">
                  <a:pos x="36" y="0"/>
                </a:cxn>
                <a:cxn ang="0">
                  <a:pos x="33" y="0"/>
                </a:cxn>
                <a:cxn ang="0">
                  <a:pos x="7" y="4"/>
                </a:cxn>
                <a:cxn ang="0">
                  <a:pos x="4" y="4"/>
                </a:cxn>
              </a:cxnLst>
              <a:rect l="0" t="0" r="r" b="b"/>
              <a:pathLst>
                <a:path w="36" h="11">
                  <a:moveTo>
                    <a:pt x="4" y="4"/>
                  </a:moveTo>
                  <a:lnTo>
                    <a:pt x="0" y="8"/>
                  </a:lnTo>
                  <a:lnTo>
                    <a:pt x="4" y="11"/>
                  </a:lnTo>
                  <a:lnTo>
                    <a:pt x="7" y="11"/>
                  </a:lnTo>
                  <a:lnTo>
                    <a:pt x="11" y="11"/>
                  </a:lnTo>
                  <a:lnTo>
                    <a:pt x="36" y="8"/>
                  </a:lnTo>
                  <a:lnTo>
                    <a:pt x="36" y="4"/>
                  </a:lnTo>
                  <a:lnTo>
                    <a:pt x="36" y="0"/>
                  </a:lnTo>
                  <a:lnTo>
                    <a:pt x="33" y="0"/>
                  </a:lnTo>
                  <a:lnTo>
                    <a:pt x="7" y="4"/>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5" name="Freeform 1637"/>
            <p:cNvSpPr>
              <a:spLocks/>
            </p:cNvSpPr>
            <p:nvPr/>
          </p:nvSpPr>
          <p:spPr bwMode="auto">
            <a:xfrm>
              <a:off x="4314" y="2403"/>
              <a:ext cx="36" cy="11"/>
            </a:xfrm>
            <a:custGeom>
              <a:avLst/>
              <a:gdLst/>
              <a:ahLst/>
              <a:cxnLst>
                <a:cxn ang="0">
                  <a:pos x="0" y="4"/>
                </a:cxn>
                <a:cxn ang="0">
                  <a:pos x="0" y="7"/>
                </a:cxn>
                <a:cxn ang="0">
                  <a:pos x="0" y="11"/>
                </a:cxn>
                <a:cxn ang="0">
                  <a:pos x="3" y="11"/>
                </a:cxn>
                <a:cxn ang="0">
                  <a:pos x="29" y="7"/>
                </a:cxn>
                <a:cxn ang="0">
                  <a:pos x="32" y="7"/>
                </a:cxn>
                <a:cxn ang="0">
                  <a:pos x="36" y="4"/>
                </a:cxn>
                <a:cxn ang="0">
                  <a:pos x="32" y="0"/>
                </a:cxn>
                <a:cxn ang="0">
                  <a:pos x="29" y="0"/>
                </a:cxn>
                <a:cxn ang="0">
                  <a:pos x="25" y="0"/>
                </a:cxn>
                <a:cxn ang="0">
                  <a:pos x="0" y="4"/>
                </a:cxn>
              </a:cxnLst>
              <a:rect l="0" t="0" r="r" b="b"/>
              <a:pathLst>
                <a:path w="36" h="11">
                  <a:moveTo>
                    <a:pt x="0" y="4"/>
                  </a:moveTo>
                  <a:lnTo>
                    <a:pt x="0" y="7"/>
                  </a:lnTo>
                  <a:lnTo>
                    <a:pt x="0" y="11"/>
                  </a:lnTo>
                  <a:lnTo>
                    <a:pt x="3" y="11"/>
                  </a:lnTo>
                  <a:lnTo>
                    <a:pt x="29" y="7"/>
                  </a:lnTo>
                  <a:lnTo>
                    <a:pt x="32" y="7"/>
                  </a:lnTo>
                  <a:lnTo>
                    <a:pt x="36" y="4"/>
                  </a:lnTo>
                  <a:lnTo>
                    <a:pt x="32" y="0"/>
                  </a:lnTo>
                  <a:lnTo>
                    <a:pt x="29" y="0"/>
                  </a:lnTo>
                  <a:lnTo>
                    <a:pt x="25" y="0"/>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6" name="Freeform 1638"/>
            <p:cNvSpPr>
              <a:spLocks/>
            </p:cNvSpPr>
            <p:nvPr/>
          </p:nvSpPr>
          <p:spPr bwMode="auto">
            <a:xfrm>
              <a:off x="4364" y="2392"/>
              <a:ext cx="37" cy="15"/>
            </a:xfrm>
            <a:custGeom>
              <a:avLst/>
              <a:gdLst/>
              <a:ahLst/>
              <a:cxnLst>
                <a:cxn ang="0">
                  <a:pos x="0" y="8"/>
                </a:cxn>
                <a:cxn ang="0">
                  <a:pos x="0" y="11"/>
                </a:cxn>
                <a:cxn ang="0">
                  <a:pos x="0" y="15"/>
                </a:cxn>
                <a:cxn ang="0">
                  <a:pos x="4" y="15"/>
                </a:cxn>
                <a:cxn ang="0">
                  <a:pos x="33" y="8"/>
                </a:cxn>
                <a:cxn ang="0">
                  <a:pos x="37" y="4"/>
                </a:cxn>
                <a:cxn ang="0">
                  <a:pos x="33" y="0"/>
                </a:cxn>
                <a:cxn ang="0">
                  <a:pos x="29" y="0"/>
                </a:cxn>
                <a:cxn ang="0">
                  <a:pos x="0" y="8"/>
                </a:cxn>
              </a:cxnLst>
              <a:rect l="0" t="0" r="r" b="b"/>
              <a:pathLst>
                <a:path w="37" h="15">
                  <a:moveTo>
                    <a:pt x="0" y="8"/>
                  </a:moveTo>
                  <a:lnTo>
                    <a:pt x="0" y="11"/>
                  </a:lnTo>
                  <a:lnTo>
                    <a:pt x="0" y="15"/>
                  </a:lnTo>
                  <a:lnTo>
                    <a:pt x="4" y="15"/>
                  </a:lnTo>
                  <a:lnTo>
                    <a:pt x="33" y="8"/>
                  </a:lnTo>
                  <a:lnTo>
                    <a:pt x="37" y="4"/>
                  </a:lnTo>
                  <a:lnTo>
                    <a:pt x="33" y="0"/>
                  </a:lnTo>
                  <a:lnTo>
                    <a:pt x="29" y="0"/>
                  </a:lnTo>
                  <a:lnTo>
                    <a:pt x="0"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7" name="Freeform 1639"/>
            <p:cNvSpPr>
              <a:spLocks/>
            </p:cNvSpPr>
            <p:nvPr/>
          </p:nvSpPr>
          <p:spPr bwMode="auto">
            <a:xfrm>
              <a:off x="4411" y="2382"/>
              <a:ext cx="37" cy="14"/>
            </a:xfrm>
            <a:custGeom>
              <a:avLst/>
              <a:gdLst/>
              <a:ahLst/>
              <a:cxnLst>
                <a:cxn ang="0">
                  <a:pos x="4" y="7"/>
                </a:cxn>
                <a:cxn ang="0">
                  <a:pos x="0" y="10"/>
                </a:cxn>
                <a:cxn ang="0">
                  <a:pos x="4" y="14"/>
                </a:cxn>
                <a:cxn ang="0">
                  <a:pos x="8" y="14"/>
                </a:cxn>
                <a:cxn ang="0">
                  <a:pos x="37" y="7"/>
                </a:cxn>
                <a:cxn ang="0">
                  <a:pos x="37" y="3"/>
                </a:cxn>
                <a:cxn ang="0">
                  <a:pos x="37" y="0"/>
                </a:cxn>
                <a:cxn ang="0">
                  <a:pos x="33" y="0"/>
                </a:cxn>
                <a:cxn ang="0">
                  <a:pos x="4" y="7"/>
                </a:cxn>
              </a:cxnLst>
              <a:rect l="0" t="0" r="r" b="b"/>
              <a:pathLst>
                <a:path w="37" h="14">
                  <a:moveTo>
                    <a:pt x="4" y="7"/>
                  </a:moveTo>
                  <a:lnTo>
                    <a:pt x="0" y="10"/>
                  </a:lnTo>
                  <a:lnTo>
                    <a:pt x="4" y="14"/>
                  </a:lnTo>
                  <a:lnTo>
                    <a:pt x="8" y="14"/>
                  </a:lnTo>
                  <a:lnTo>
                    <a:pt x="37" y="7"/>
                  </a:lnTo>
                  <a:lnTo>
                    <a:pt x="37" y="3"/>
                  </a:lnTo>
                  <a:lnTo>
                    <a:pt x="37" y="0"/>
                  </a:lnTo>
                  <a:lnTo>
                    <a:pt x="33" y="0"/>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8" name="Freeform 1640"/>
            <p:cNvSpPr>
              <a:spLocks/>
            </p:cNvSpPr>
            <p:nvPr/>
          </p:nvSpPr>
          <p:spPr bwMode="auto">
            <a:xfrm>
              <a:off x="4462" y="2367"/>
              <a:ext cx="36" cy="18"/>
            </a:xfrm>
            <a:custGeom>
              <a:avLst/>
              <a:gdLst/>
              <a:ahLst/>
              <a:cxnLst>
                <a:cxn ang="0">
                  <a:pos x="4" y="11"/>
                </a:cxn>
                <a:cxn ang="0">
                  <a:pos x="0" y="15"/>
                </a:cxn>
                <a:cxn ang="0">
                  <a:pos x="4" y="18"/>
                </a:cxn>
                <a:cxn ang="0">
                  <a:pos x="7" y="18"/>
                </a:cxn>
                <a:cxn ang="0">
                  <a:pos x="7" y="18"/>
                </a:cxn>
                <a:cxn ang="0">
                  <a:pos x="33" y="7"/>
                </a:cxn>
                <a:cxn ang="0">
                  <a:pos x="36" y="4"/>
                </a:cxn>
                <a:cxn ang="0">
                  <a:pos x="33" y="0"/>
                </a:cxn>
                <a:cxn ang="0">
                  <a:pos x="29" y="0"/>
                </a:cxn>
                <a:cxn ang="0">
                  <a:pos x="4" y="11"/>
                </a:cxn>
              </a:cxnLst>
              <a:rect l="0" t="0" r="r" b="b"/>
              <a:pathLst>
                <a:path w="36" h="18">
                  <a:moveTo>
                    <a:pt x="4" y="11"/>
                  </a:moveTo>
                  <a:lnTo>
                    <a:pt x="0" y="15"/>
                  </a:lnTo>
                  <a:lnTo>
                    <a:pt x="4" y="18"/>
                  </a:lnTo>
                  <a:lnTo>
                    <a:pt x="7" y="18"/>
                  </a:lnTo>
                  <a:lnTo>
                    <a:pt x="7" y="18"/>
                  </a:lnTo>
                  <a:lnTo>
                    <a:pt x="33" y="7"/>
                  </a:lnTo>
                  <a:lnTo>
                    <a:pt x="36" y="4"/>
                  </a:lnTo>
                  <a:lnTo>
                    <a:pt x="33" y="0"/>
                  </a:lnTo>
                  <a:lnTo>
                    <a:pt x="29" y="0"/>
                  </a:lnTo>
                  <a:lnTo>
                    <a:pt x="4"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69" name="Freeform 1641"/>
            <p:cNvSpPr>
              <a:spLocks/>
            </p:cNvSpPr>
            <p:nvPr/>
          </p:nvSpPr>
          <p:spPr bwMode="auto">
            <a:xfrm>
              <a:off x="4513" y="2353"/>
              <a:ext cx="32" cy="18"/>
            </a:xfrm>
            <a:custGeom>
              <a:avLst/>
              <a:gdLst/>
              <a:ahLst/>
              <a:cxnLst>
                <a:cxn ang="0">
                  <a:pos x="0" y="10"/>
                </a:cxn>
                <a:cxn ang="0">
                  <a:pos x="0" y="14"/>
                </a:cxn>
                <a:cxn ang="0">
                  <a:pos x="0" y="18"/>
                </a:cxn>
                <a:cxn ang="0">
                  <a:pos x="3" y="18"/>
                </a:cxn>
                <a:cxn ang="0">
                  <a:pos x="11" y="14"/>
                </a:cxn>
                <a:cxn ang="0">
                  <a:pos x="32" y="7"/>
                </a:cxn>
                <a:cxn ang="0">
                  <a:pos x="32" y="3"/>
                </a:cxn>
                <a:cxn ang="0">
                  <a:pos x="32" y="0"/>
                </a:cxn>
                <a:cxn ang="0">
                  <a:pos x="29" y="0"/>
                </a:cxn>
                <a:cxn ang="0">
                  <a:pos x="7" y="7"/>
                </a:cxn>
                <a:cxn ang="0">
                  <a:pos x="0" y="10"/>
                </a:cxn>
              </a:cxnLst>
              <a:rect l="0" t="0" r="r" b="b"/>
              <a:pathLst>
                <a:path w="32" h="18">
                  <a:moveTo>
                    <a:pt x="0" y="10"/>
                  </a:moveTo>
                  <a:lnTo>
                    <a:pt x="0" y="14"/>
                  </a:lnTo>
                  <a:lnTo>
                    <a:pt x="0" y="18"/>
                  </a:lnTo>
                  <a:lnTo>
                    <a:pt x="3" y="18"/>
                  </a:lnTo>
                  <a:lnTo>
                    <a:pt x="11" y="14"/>
                  </a:lnTo>
                  <a:lnTo>
                    <a:pt x="32" y="7"/>
                  </a:lnTo>
                  <a:lnTo>
                    <a:pt x="32" y="3"/>
                  </a:lnTo>
                  <a:lnTo>
                    <a:pt x="32" y="0"/>
                  </a:lnTo>
                  <a:lnTo>
                    <a:pt x="29" y="0"/>
                  </a:lnTo>
                  <a:lnTo>
                    <a:pt x="7" y="7"/>
                  </a:lnTo>
                  <a:lnTo>
                    <a:pt x="0"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0" name="Freeform 1642"/>
            <p:cNvSpPr>
              <a:spLocks/>
            </p:cNvSpPr>
            <p:nvPr/>
          </p:nvSpPr>
          <p:spPr bwMode="auto">
            <a:xfrm>
              <a:off x="4560" y="2334"/>
              <a:ext cx="32" cy="19"/>
            </a:xfrm>
            <a:custGeom>
              <a:avLst/>
              <a:gdLst/>
              <a:ahLst/>
              <a:cxnLst>
                <a:cxn ang="0">
                  <a:pos x="0" y="11"/>
                </a:cxn>
                <a:cxn ang="0">
                  <a:pos x="0" y="15"/>
                </a:cxn>
                <a:cxn ang="0">
                  <a:pos x="0" y="19"/>
                </a:cxn>
                <a:cxn ang="0">
                  <a:pos x="4" y="19"/>
                </a:cxn>
                <a:cxn ang="0">
                  <a:pos x="14" y="15"/>
                </a:cxn>
                <a:cxn ang="0">
                  <a:pos x="32" y="8"/>
                </a:cxn>
                <a:cxn ang="0">
                  <a:pos x="32" y="4"/>
                </a:cxn>
                <a:cxn ang="0">
                  <a:pos x="32" y="0"/>
                </a:cxn>
                <a:cxn ang="0">
                  <a:pos x="29" y="0"/>
                </a:cxn>
                <a:cxn ang="0">
                  <a:pos x="11" y="8"/>
                </a:cxn>
                <a:cxn ang="0">
                  <a:pos x="0" y="11"/>
                </a:cxn>
              </a:cxnLst>
              <a:rect l="0" t="0" r="r" b="b"/>
              <a:pathLst>
                <a:path w="32" h="19">
                  <a:moveTo>
                    <a:pt x="0" y="11"/>
                  </a:moveTo>
                  <a:lnTo>
                    <a:pt x="0" y="15"/>
                  </a:lnTo>
                  <a:lnTo>
                    <a:pt x="0" y="19"/>
                  </a:lnTo>
                  <a:lnTo>
                    <a:pt x="4" y="19"/>
                  </a:lnTo>
                  <a:lnTo>
                    <a:pt x="14" y="15"/>
                  </a:lnTo>
                  <a:lnTo>
                    <a:pt x="32" y="8"/>
                  </a:lnTo>
                  <a:lnTo>
                    <a:pt x="32" y="4"/>
                  </a:lnTo>
                  <a:lnTo>
                    <a:pt x="32" y="0"/>
                  </a:lnTo>
                  <a:lnTo>
                    <a:pt x="29" y="0"/>
                  </a:lnTo>
                  <a:lnTo>
                    <a:pt x="11" y="8"/>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1" name="Freeform 1643"/>
            <p:cNvSpPr>
              <a:spLocks/>
            </p:cNvSpPr>
            <p:nvPr/>
          </p:nvSpPr>
          <p:spPr bwMode="auto">
            <a:xfrm>
              <a:off x="4607" y="2316"/>
              <a:ext cx="33" cy="18"/>
            </a:xfrm>
            <a:custGeom>
              <a:avLst/>
              <a:gdLst/>
              <a:ahLst/>
              <a:cxnLst>
                <a:cxn ang="0">
                  <a:pos x="0" y="11"/>
                </a:cxn>
                <a:cxn ang="0">
                  <a:pos x="0" y="15"/>
                </a:cxn>
                <a:cxn ang="0">
                  <a:pos x="0" y="18"/>
                </a:cxn>
                <a:cxn ang="0">
                  <a:pos x="4" y="18"/>
                </a:cxn>
                <a:cxn ang="0">
                  <a:pos x="14" y="15"/>
                </a:cxn>
                <a:cxn ang="0">
                  <a:pos x="33" y="8"/>
                </a:cxn>
                <a:cxn ang="0">
                  <a:pos x="33" y="4"/>
                </a:cxn>
                <a:cxn ang="0">
                  <a:pos x="33" y="0"/>
                </a:cxn>
                <a:cxn ang="0">
                  <a:pos x="29" y="0"/>
                </a:cxn>
                <a:cxn ang="0">
                  <a:pos x="11" y="8"/>
                </a:cxn>
                <a:cxn ang="0">
                  <a:pos x="0" y="11"/>
                </a:cxn>
              </a:cxnLst>
              <a:rect l="0" t="0" r="r" b="b"/>
              <a:pathLst>
                <a:path w="33" h="18">
                  <a:moveTo>
                    <a:pt x="0" y="11"/>
                  </a:moveTo>
                  <a:lnTo>
                    <a:pt x="0" y="15"/>
                  </a:lnTo>
                  <a:lnTo>
                    <a:pt x="0" y="18"/>
                  </a:lnTo>
                  <a:lnTo>
                    <a:pt x="4" y="18"/>
                  </a:lnTo>
                  <a:lnTo>
                    <a:pt x="14" y="15"/>
                  </a:lnTo>
                  <a:lnTo>
                    <a:pt x="33" y="8"/>
                  </a:lnTo>
                  <a:lnTo>
                    <a:pt x="33" y="4"/>
                  </a:lnTo>
                  <a:lnTo>
                    <a:pt x="33" y="0"/>
                  </a:lnTo>
                  <a:lnTo>
                    <a:pt x="29" y="0"/>
                  </a:lnTo>
                  <a:lnTo>
                    <a:pt x="11" y="8"/>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2" name="Freeform 1644"/>
            <p:cNvSpPr>
              <a:spLocks/>
            </p:cNvSpPr>
            <p:nvPr/>
          </p:nvSpPr>
          <p:spPr bwMode="auto">
            <a:xfrm>
              <a:off x="4650" y="2291"/>
              <a:ext cx="33" cy="22"/>
            </a:xfrm>
            <a:custGeom>
              <a:avLst/>
              <a:gdLst/>
              <a:ahLst/>
              <a:cxnLst>
                <a:cxn ang="0">
                  <a:pos x="4" y="14"/>
                </a:cxn>
                <a:cxn ang="0">
                  <a:pos x="0" y="18"/>
                </a:cxn>
                <a:cxn ang="0">
                  <a:pos x="4" y="22"/>
                </a:cxn>
                <a:cxn ang="0">
                  <a:pos x="8" y="22"/>
                </a:cxn>
                <a:cxn ang="0">
                  <a:pos x="8" y="22"/>
                </a:cxn>
                <a:cxn ang="0">
                  <a:pos x="33" y="7"/>
                </a:cxn>
                <a:cxn ang="0">
                  <a:pos x="33" y="4"/>
                </a:cxn>
                <a:cxn ang="0">
                  <a:pos x="33" y="0"/>
                </a:cxn>
                <a:cxn ang="0">
                  <a:pos x="29" y="0"/>
                </a:cxn>
                <a:cxn ang="0">
                  <a:pos x="4" y="14"/>
                </a:cxn>
              </a:cxnLst>
              <a:rect l="0" t="0" r="r" b="b"/>
              <a:pathLst>
                <a:path w="33" h="22">
                  <a:moveTo>
                    <a:pt x="4" y="14"/>
                  </a:moveTo>
                  <a:lnTo>
                    <a:pt x="0" y="18"/>
                  </a:lnTo>
                  <a:lnTo>
                    <a:pt x="4" y="22"/>
                  </a:lnTo>
                  <a:lnTo>
                    <a:pt x="8" y="22"/>
                  </a:lnTo>
                  <a:lnTo>
                    <a:pt x="8" y="22"/>
                  </a:lnTo>
                  <a:lnTo>
                    <a:pt x="33" y="7"/>
                  </a:lnTo>
                  <a:lnTo>
                    <a:pt x="33" y="4"/>
                  </a:lnTo>
                  <a:lnTo>
                    <a:pt x="33" y="0"/>
                  </a:lnTo>
                  <a:lnTo>
                    <a:pt x="29" y="0"/>
                  </a:lnTo>
                  <a:lnTo>
                    <a:pt x="4"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3" name="Freeform 1645"/>
            <p:cNvSpPr>
              <a:spLocks/>
            </p:cNvSpPr>
            <p:nvPr/>
          </p:nvSpPr>
          <p:spPr bwMode="auto">
            <a:xfrm>
              <a:off x="4694" y="2258"/>
              <a:ext cx="29" cy="26"/>
            </a:xfrm>
            <a:custGeom>
              <a:avLst/>
              <a:gdLst/>
              <a:ahLst/>
              <a:cxnLst>
                <a:cxn ang="0">
                  <a:pos x="0" y="19"/>
                </a:cxn>
                <a:cxn ang="0">
                  <a:pos x="0" y="22"/>
                </a:cxn>
                <a:cxn ang="0">
                  <a:pos x="0" y="26"/>
                </a:cxn>
                <a:cxn ang="0">
                  <a:pos x="3" y="26"/>
                </a:cxn>
                <a:cxn ang="0">
                  <a:pos x="25" y="8"/>
                </a:cxn>
                <a:cxn ang="0">
                  <a:pos x="25" y="8"/>
                </a:cxn>
                <a:cxn ang="0">
                  <a:pos x="29" y="4"/>
                </a:cxn>
                <a:cxn ang="0">
                  <a:pos x="25" y="0"/>
                </a:cxn>
                <a:cxn ang="0">
                  <a:pos x="22" y="0"/>
                </a:cxn>
                <a:cxn ang="0">
                  <a:pos x="22" y="0"/>
                </a:cxn>
                <a:cxn ang="0">
                  <a:pos x="0" y="19"/>
                </a:cxn>
              </a:cxnLst>
              <a:rect l="0" t="0" r="r" b="b"/>
              <a:pathLst>
                <a:path w="29" h="26">
                  <a:moveTo>
                    <a:pt x="0" y="19"/>
                  </a:moveTo>
                  <a:lnTo>
                    <a:pt x="0" y="22"/>
                  </a:lnTo>
                  <a:lnTo>
                    <a:pt x="0" y="26"/>
                  </a:lnTo>
                  <a:lnTo>
                    <a:pt x="3" y="26"/>
                  </a:lnTo>
                  <a:lnTo>
                    <a:pt x="25" y="8"/>
                  </a:lnTo>
                  <a:lnTo>
                    <a:pt x="25" y="8"/>
                  </a:lnTo>
                  <a:lnTo>
                    <a:pt x="29" y="4"/>
                  </a:lnTo>
                  <a:lnTo>
                    <a:pt x="25" y="0"/>
                  </a:lnTo>
                  <a:lnTo>
                    <a:pt x="22" y="0"/>
                  </a:lnTo>
                  <a:lnTo>
                    <a:pt x="22" y="0"/>
                  </a:lnTo>
                  <a:lnTo>
                    <a:pt x="0" y="1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4" name="Freeform 1646"/>
            <p:cNvSpPr>
              <a:spLocks/>
            </p:cNvSpPr>
            <p:nvPr/>
          </p:nvSpPr>
          <p:spPr bwMode="auto">
            <a:xfrm>
              <a:off x="4730" y="2215"/>
              <a:ext cx="18" cy="33"/>
            </a:xfrm>
            <a:custGeom>
              <a:avLst/>
              <a:gdLst/>
              <a:ahLst/>
              <a:cxnLst>
                <a:cxn ang="0">
                  <a:pos x="0" y="25"/>
                </a:cxn>
                <a:cxn ang="0">
                  <a:pos x="0" y="29"/>
                </a:cxn>
                <a:cxn ang="0">
                  <a:pos x="0" y="33"/>
                </a:cxn>
                <a:cxn ang="0">
                  <a:pos x="4" y="33"/>
                </a:cxn>
                <a:cxn ang="0">
                  <a:pos x="7" y="29"/>
                </a:cxn>
                <a:cxn ang="0">
                  <a:pos x="11" y="25"/>
                </a:cxn>
                <a:cxn ang="0">
                  <a:pos x="18" y="4"/>
                </a:cxn>
                <a:cxn ang="0">
                  <a:pos x="18" y="0"/>
                </a:cxn>
                <a:cxn ang="0">
                  <a:pos x="15" y="0"/>
                </a:cxn>
                <a:cxn ang="0">
                  <a:pos x="11" y="4"/>
                </a:cxn>
                <a:cxn ang="0">
                  <a:pos x="4" y="25"/>
                </a:cxn>
                <a:cxn ang="0">
                  <a:pos x="7" y="25"/>
                </a:cxn>
                <a:cxn ang="0">
                  <a:pos x="4" y="22"/>
                </a:cxn>
                <a:cxn ang="0">
                  <a:pos x="0" y="25"/>
                </a:cxn>
              </a:cxnLst>
              <a:rect l="0" t="0" r="r" b="b"/>
              <a:pathLst>
                <a:path w="18" h="33">
                  <a:moveTo>
                    <a:pt x="0" y="25"/>
                  </a:moveTo>
                  <a:lnTo>
                    <a:pt x="0" y="29"/>
                  </a:lnTo>
                  <a:lnTo>
                    <a:pt x="0" y="33"/>
                  </a:lnTo>
                  <a:lnTo>
                    <a:pt x="4" y="33"/>
                  </a:lnTo>
                  <a:lnTo>
                    <a:pt x="7" y="29"/>
                  </a:lnTo>
                  <a:lnTo>
                    <a:pt x="11" y="25"/>
                  </a:lnTo>
                  <a:lnTo>
                    <a:pt x="18" y="4"/>
                  </a:lnTo>
                  <a:lnTo>
                    <a:pt x="18" y="0"/>
                  </a:lnTo>
                  <a:lnTo>
                    <a:pt x="15" y="0"/>
                  </a:lnTo>
                  <a:lnTo>
                    <a:pt x="11" y="4"/>
                  </a:lnTo>
                  <a:lnTo>
                    <a:pt x="4" y="25"/>
                  </a:lnTo>
                  <a:lnTo>
                    <a:pt x="7" y="25"/>
                  </a:lnTo>
                  <a:lnTo>
                    <a:pt x="4" y="22"/>
                  </a:lnTo>
                  <a:lnTo>
                    <a:pt x="0"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5" name="Freeform 1647"/>
            <p:cNvSpPr>
              <a:spLocks/>
            </p:cNvSpPr>
            <p:nvPr/>
          </p:nvSpPr>
          <p:spPr bwMode="auto">
            <a:xfrm>
              <a:off x="4745" y="2164"/>
              <a:ext cx="10" cy="36"/>
            </a:xfrm>
            <a:custGeom>
              <a:avLst/>
              <a:gdLst/>
              <a:ahLst/>
              <a:cxnLst>
                <a:cxn ang="0">
                  <a:pos x="3" y="33"/>
                </a:cxn>
                <a:cxn ang="0">
                  <a:pos x="3" y="36"/>
                </a:cxn>
                <a:cxn ang="0">
                  <a:pos x="7" y="36"/>
                </a:cxn>
                <a:cxn ang="0">
                  <a:pos x="10" y="33"/>
                </a:cxn>
                <a:cxn ang="0">
                  <a:pos x="10" y="26"/>
                </a:cxn>
                <a:cxn ang="0">
                  <a:pos x="7" y="4"/>
                </a:cxn>
                <a:cxn ang="0">
                  <a:pos x="7" y="0"/>
                </a:cxn>
                <a:cxn ang="0">
                  <a:pos x="3" y="0"/>
                </a:cxn>
                <a:cxn ang="0">
                  <a:pos x="0" y="4"/>
                </a:cxn>
                <a:cxn ang="0">
                  <a:pos x="3" y="26"/>
                </a:cxn>
                <a:cxn ang="0">
                  <a:pos x="3" y="33"/>
                </a:cxn>
              </a:cxnLst>
              <a:rect l="0" t="0" r="r" b="b"/>
              <a:pathLst>
                <a:path w="10" h="36">
                  <a:moveTo>
                    <a:pt x="3" y="33"/>
                  </a:moveTo>
                  <a:lnTo>
                    <a:pt x="3" y="36"/>
                  </a:lnTo>
                  <a:lnTo>
                    <a:pt x="7" y="36"/>
                  </a:lnTo>
                  <a:lnTo>
                    <a:pt x="10" y="33"/>
                  </a:lnTo>
                  <a:lnTo>
                    <a:pt x="10" y="26"/>
                  </a:lnTo>
                  <a:lnTo>
                    <a:pt x="7" y="4"/>
                  </a:lnTo>
                  <a:lnTo>
                    <a:pt x="7" y="0"/>
                  </a:lnTo>
                  <a:lnTo>
                    <a:pt x="3" y="0"/>
                  </a:lnTo>
                  <a:lnTo>
                    <a:pt x="0" y="4"/>
                  </a:lnTo>
                  <a:lnTo>
                    <a:pt x="3" y="26"/>
                  </a:lnTo>
                  <a:lnTo>
                    <a:pt x="3" y="3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6" name="Freeform 1648"/>
            <p:cNvSpPr>
              <a:spLocks/>
            </p:cNvSpPr>
            <p:nvPr/>
          </p:nvSpPr>
          <p:spPr bwMode="auto">
            <a:xfrm>
              <a:off x="4719" y="2121"/>
              <a:ext cx="26" cy="32"/>
            </a:xfrm>
            <a:custGeom>
              <a:avLst/>
              <a:gdLst/>
              <a:ahLst/>
              <a:cxnLst>
                <a:cxn ang="0">
                  <a:pos x="18" y="29"/>
                </a:cxn>
                <a:cxn ang="0">
                  <a:pos x="18" y="32"/>
                </a:cxn>
                <a:cxn ang="0">
                  <a:pos x="22" y="32"/>
                </a:cxn>
                <a:cxn ang="0">
                  <a:pos x="26" y="29"/>
                </a:cxn>
                <a:cxn ang="0">
                  <a:pos x="22" y="18"/>
                </a:cxn>
                <a:cxn ang="0">
                  <a:pos x="18" y="14"/>
                </a:cxn>
                <a:cxn ang="0">
                  <a:pos x="7" y="0"/>
                </a:cxn>
                <a:cxn ang="0">
                  <a:pos x="4" y="0"/>
                </a:cxn>
                <a:cxn ang="0">
                  <a:pos x="0" y="3"/>
                </a:cxn>
                <a:cxn ang="0">
                  <a:pos x="4" y="7"/>
                </a:cxn>
                <a:cxn ang="0">
                  <a:pos x="15" y="22"/>
                </a:cxn>
                <a:cxn ang="0">
                  <a:pos x="18" y="18"/>
                </a:cxn>
                <a:cxn ang="0">
                  <a:pos x="15" y="18"/>
                </a:cxn>
                <a:cxn ang="0">
                  <a:pos x="18" y="29"/>
                </a:cxn>
              </a:cxnLst>
              <a:rect l="0" t="0" r="r" b="b"/>
              <a:pathLst>
                <a:path w="26" h="32">
                  <a:moveTo>
                    <a:pt x="18" y="29"/>
                  </a:moveTo>
                  <a:lnTo>
                    <a:pt x="18" y="32"/>
                  </a:lnTo>
                  <a:lnTo>
                    <a:pt x="22" y="32"/>
                  </a:lnTo>
                  <a:lnTo>
                    <a:pt x="26" y="29"/>
                  </a:lnTo>
                  <a:lnTo>
                    <a:pt x="22" y="18"/>
                  </a:lnTo>
                  <a:lnTo>
                    <a:pt x="18" y="14"/>
                  </a:lnTo>
                  <a:lnTo>
                    <a:pt x="7" y="0"/>
                  </a:lnTo>
                  <a:lnTo>
                    <a:pt x="4" y="0"/>
                  </a:lnTo>
                  <a:lnTo>
                    <a:pt x="0" y="3"/>
                  </a:lnTo>
                  <a:lnTo>
                    <a:pt x="4" y="7"/>
                  </a:lnTo>
                  <a:lnTo>
                    <a:pt x="15" y="22"/>
                  </a:lnTo>
                  <a:lnTo>
                    <a:pt x="18" y="18"/>
                  </a:lnTo>
                  <a:lnTo>
                    <a:pt x="15" y="18"/>
                  </a:lnTo>
                  <a:lnTo>
                    <a:pt x="18" y="2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7" name="Freeform 1649"/>
            <p:cNvSpPr>
              <a:spLocks/>
            </p:cNvSpPr>
            <p:nvPr/>
          </p:nvSpPr>
          <p:spPr bwMode="auto">
            <a:xfrm>
              <a:off x="4683" y="2088"/>
              <a:ext cx="29" cy="26"/>
            </a:xfrm>
            <a:custGeom>
              <a:avLst/>
              <a:gdLst/>
              <a:ahLst/>
              <a:cxnLst>
                <a:cxn ang="0">
                  <a:pos x="22" y="26"/>
                </a:cxn>
                <a:cxn ang="0">
                  <a:pos x="25" y="26"/>
                </a:cxn>
                <a:cxn ang="0">
                  <a:pos x="29" y="22"/>
                </a:cxn>
                <a:cxn ang="0">
                  <a:pos x="25" y="18"/>
                </a:cxn>
                <a:cxn ang="0">
                  <a:pos x="11" y="4"/>
                </a:cxn>
                <a:cxn ang="0">
                  <a:pos x="4" y="0"/>
                </a:cxn>
                <a:cxn ang="0">
                  <a:pos x="0" y="0"/>
                </a:cxn>
                <a:cxn ang="0">
                  <a:pos x="0" y="4"/>
                </a:cxn>
                <a:cxn ang="0">
                  <a:pos x="0" y="7"/>
                </a:cxn>
                <a:cxn ang="0">
                  <a:pos x="7" y="11"/>
                </a:cxn>
                <a:cxn ang="0">
                  <a:pos x="22" y="26"/>
                </a:cxn>
              </a:cxnLst>
              <a:rect l="0" t="0" r="r" b="b"/>
              <a:pathLst>
                <a:path w="29" h="26">
                  <a:moveTo>
                    <a:pt x="22" y="26"/>
                  </a:moveTo>
                  <a:lnTo>
                    <a:pt x="25" y="26"/>
                  </a:lnTo>
                  <a:lnTo>
                    <a:pt x="29" y="22"/>
                  </a:lnTo>
                  <a:lnTo>
                    <a:pt x="25" y="18"/>
                  </a:lnTo>
                  <a:lnTo>
                    <a:pt x="11" y="4"/>
                  </a:lnTo>
                  <a:lnTo>
                    <a:pt x="4" y="0"/>
                  </a:lnTo>
                  <a:lnTo>
                    <a:pt x="0" y="0"/>
                  </a:lnTo>
                  <a:lnTo>
                    <a:pt x="0" y="4"/>
                  </a:lnTo>
                  <a:lnTo>
                    <a:pt x="0" y="7"/>
                  </a:lnTo>
                  <a:lnTo>
                    <a:pt x="7" y="11"/>
                  </a:lnTo>
                  <a:lnTo>
                    <a:pt x="22" y="26"/>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8" name="Freeform 1650"/>
            <p:cNvSpPr>
              <a:spLocks/>
            </p:cNvSpPr>
            <p:nvPr/>
          </p:nvSpPr>
          <p:spPr bwMode="auto">
            <a:xfrm>
              <a:off x="4640" y="2063"/>
              <a:ext cx="32" cy="22"/>
            </a:xfrm>
            <a:custGeom>
              <a:avLst/>
              <a:gdLst/>
              <a:ahLst/>
              <a:cxnLst>
                <a:cxn ang="0">
                  <a:pos x="25" y="22"/>
                </a:cxn>
                <a:cxn ang="0">
                  <a:pos x="29" y="22"/>
                </a:cxn>
                <a:cxn ang="0">
                  <a:pos x="32" y="18"/>
                </a:cxn>
                <a:cxn ang="0">
                  <a:pos x="29" y="14"/>
                </a:cxn>
                <a:cxn ang="0">
                  <a:pos x="18" y="7"/>
                </a:cxn>
                <a:cxn ang="0">
                  <a:pos x="3" y="0"/>
                </a:cxn>
                <a:cxn ang="0">
                  <a:pos x="0" y="0"/>
                </a:cxn>
                <a:cxn ang="0">
                  <a:pos x="0" y="4"/>
                </a:cxn>
                <a:cxn ang="0">
                  <a:pos x="0" y="7"/>
                </a:cxn>
                <a:cxn ang="0">
                  <a:pos x="14" y="14"/>
                </a:cxn>
                <a:cxn ang="0">
                  <a:pos x="25" y="22"/>
                </a:cxn>
              </a:cxnLst>
              <a:rect l="0" t="0" r="r" b="b"/>
              <a:pathLst>
                <a:path w="32" h="22">
                  <a:moveTo>
                    <a:pt x="25" y="22"/>
                  </a:moveTo>
                  <a:lnTo>
                    <a:pt x="29" y="22"/>
                  </a:lnTo>
                  <a:lnTo>
                    <a:pt x="32" y="18"/>
                  </a:lnTo>
                  <a:lnTo>
                    <a:pt x="29" y="14"/>
                  </a:lnTo>
                  <a:lnTo>
                    <a:pt x="18" y="7"/>
                  </a:lnTo>
                  <a:lnTo>
                    <a:pt x="3" y="0"/>
                  </a:lnTo>
                  <a:lnTo>
                    <a:pt x="0" y="0"/>
                  </a:lnTo>
                  <a:lnTo>
                    <a:pt x="0" y="4"/>
                  </a:lnTo>
                  <a:lnTo>
                    <a:pt x="0" y="7"/>
                  </a:lnTo>
                  <a:lnTo>
                    <a:pt x="14" y="14"/>
                  </a:lnTo>
                  <a:lnTo>
                    <a:pt x="25"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79" name="Freeform 1651"/>
            <p:cNvSpPr>
              <a:spLocks/>
            </p:cNvSpPr>
            <p:nvPr/>
          </p:nvSpPr>
          <p:spPr bwMode="auto">
            <a:xfrm>
              <a:off x="4592" y="2041"/>
              <a:ext cx="33" cy="18"/>
            </a:xfrm>
            <a:custGeom>
              <a:avLst/>
              <a:gdLst/>
              <a:ahLst/>
              <a:cxnLst>
                <a:cxn ang="0">
                  <a:pos x="29" y="18"/>
                </a:cxn>
                <a:cxn ang="0">
                  <a:pos x="33" y="18"/>
                </a:cxn>
                <a:cxn ang="0">
                  <a:pos x="33" y="15"/>
                </a:cxn>
                <a:cxn ang="0">
                  <a:pos x="33" y="11"/>
                </a:cxn>
                <a:cxn ang="0">
                  <a:pos x="29" y="7"/>
                </a:cxn>
                <a:cxn ang="0">
                  <a:pos x="8" y="0"/>
                </a:cxn>
                <a:cxn ang="0">
                  <a:pos x="4" y="0"/>
                </a:cxn>
                <a:cxn ang="0">
                  <a:pos x="0" y="4"/>
                </a:cxn>
                <a:cxn ang="0">
                  <a:pos x="4" y="7"/>
                </a:cxn>
                <a:cxn ang="0">
                  <a:pos x="26" y="15"/>
                </a:cxn>
                <a:cxn ang="0">
                  <a:pos x="29" y="18"/>
                </a:cxn>
              </a:cxnLst>
              <a:rect l="0" t="0" r="r" b="b"/>
              <a:pathLst>
                <a:path w="33" h="18">
                  <a:moveTo>
                    <a:pt x="29" y="18"/>
                  </a:moveTo>
                  <a:lnTo>
                    <a:pt x="33" y="18"/>
                  </a:lnTo>
                  <a:lnTo>
                    <a:pt x="33" y="15"/>
                  </a:lnTo>
                  <a:lnTo>
                    <a:pt x="33" y="11"/>
                  </a:lnTo>
                  <a:lnTo>
                    <a:pt x="29" y="7"/>
                  </a:lnTo>
                  <a:lnTo>
                    <a:pt x="8" y="0"/>
                  </a:lnTo>
                  <a:lnTo>
                    <a:pt x="4" y="0"/>
                  </a:lnTo>
                  <a:lnTo>
                    <a:pt x="0" y="4"/>
                  </a:lnTo>
                  <a:lnTo>
                    <a:pt x="4" y="7"/>
                  </a:lnTo>
                  <a:lnTo>
                    <a:pt x="26" y="15"/>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0" name="Freeform 1652"/>
            <p:cNvSpPr>
              <a:spLocks/>
            </p:cNvSpPr>
            <p:nvPr/>
          </p:nvSpPr>
          <p:spPr bwMode="auto">
            <a:xfrm>
              <a:off x="4545" y="2023"/>
              <a:ext cx="37" cy="15"/>
            </a:xfrm>
            <a:custGeom>
              <a:avLst/>
              <a:gdLst/>
              <a:ahLst/>
              <a:cxnLst>
                <a:cxn ang="0">
                  <a:pos x="29" y="15"/>
                </a:cxn>
                <a:cxn ang="0">
                  <a:pos x="33" y="15"/>
                </a:cxn>
                <a:cxn ang="0">
                  <a:pos x="37" y="11"/>
                </a:cxn>
                <a:cxn ang="0">
                  <a:pos x="33" y="7"/>
                </a:cxn>
                <a:cxn ang="0">
                  <a:pos x="29" y="7"/>
                </a:cxn>
                <a:cxn ang="0">
                  <a:pos x="8" y="0"/>
                </a:cxn>
                <a:cxn ang="0">
                  <a:pos x="4" y="0"/>
                </a:cxn>
                <a:cxn ang="0">
                  <a:pos x="0" y="4"/>
                </a:cxn>
                <a:cxn ang="0">
                  <a:pos x="4" y="7"/>
                </a:cxn>
                <a:cxn ang="0">
                  <a:pos x="26" y="15"/>
                </a:cxn>
                <a:cxn ang="0">
                  <a:pos x="29" y="15"/>
                </a:cxn>
              </a:cxnLst>
              <a:rect l="0" t="0" r="r" b="b"/>
              <a:pathLst>
                <a:path w="37" h="15">
                  <a:moveTo>
                    <a:pt x="29" y="15"/>
                  </a:moveTo>
                  <a:lnTo>
                    <a:pt x="33" y="15"/>
                  </a:lnTo>
                  <a:lnTo>
                    <a:pt x="37" y="11"/>
                  </a:lnTo>
                  <a:lnTo>
                    <a:pt x="33" y="7"/>
                  </a:lnTo>
                  <a:lnTo>
                    <a:pt x="29" y="7"/>
                  </a:lnTo>
                  <a:lnTo>
                    <a:pt x="8" y="0"/>
                  </a:lnTo>
                  <a:lnTo>
                    <a:pt x="4" y="0"/>
                  </a:lnTo>
                  <a:lnTo>
                    <a:pt x="0" y="4"/>
                  </a:lnTo>
                  <a:lnTo>
                    <a:pt x="4" y="7"/>
                  </a:lnTo>
                  <a:lnTo>
                    <a:pt x="26" y="15"/>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1" name="Freeform 1653"/>
            <p:cNvSpPr>
              <a:spLocks/>
            </p:cNvSpPr>
            <p:nvPr/>
          </p:nvSpPr>
          <p:spPr bwMode="auto">
            <a:xfrm>
              <a:off x="4498" y="2005"/>
              <a:ext cx="33" cy="18"/>
            </a:xfrm>
            <a:custGeom>
              <a:avLst/>
              <a:gdLst/>
              <a:ahLst/>
              <a:cxnLst>
                <a:cxn ang="0">
                  <a:pos x="29" y="18"/>
                </a:cxn>
                <a:cxn ang="0">
                  <a:pos x="33" y="18"/>
                </a:cxn>
                <a:cxn ang="0">
                  <a:pos x="33" y="14"/>
                </a:cxn>
                <a:cxn ang="0">
                  <a:pos x="33" y="11"/>
                </a:cxn>
                <a:cxn ang="0">
                  <a:pos x="26" y="7"/>
                </a:cxn>
                <a:cxn ang="0">
                  <a:pos x="4" y="0"/>
                </a:cxn>
                <a:cxn ang="0">
                  <a:pos x="0" y="0"/>
                </a:cxn>
                <a:cxn ang="0">
                  <a:pos x="0" y="4"/>
                </a:cxn>
                <a:cxn ang="0">
                  <a:pos x="0" y="7"/>
                </a:cxn>
                <a:cxn ang="0">
                  <a:pos x="22" y="14"/>
                </a:cxn>
                <a:cxn ang="0">
                  <a:pos x="29" y="18"/>
                </a:cxn>
              </a:cxnLst>
              <a:rect l="0" t="0" r="r" b="b"/>
              <a:pathLst>
                <a:path w="33" h="18">
                  <a:moveTo>
                    <a:pt x="29" y="18"/>
                  </a:moveTo>
                  <a:lnTo>
                    <a:pt x="33" y="18"/>
                  </a:lnTo>
                  <a:lnTo>
                    <a:pt x="33" y="14"/>
                  </a:lnTo>
                  <a:lnTo>
                    <a:pt x="33" y="11"/>
                  </a:lnTo>
                  <a:lnTo>
                    <a:pt x="26" y="7"/>
                  </a:lnTo>
                  <a:lnTo>
                    <a:pt x="4" y="0"/>
                  </a:lnTo>
                  <a:lnTo>
                    <a:pt x="0" y="0"/>
                  </a:lnTo>
                  <a:lnTo>
                    <a:pt x="0" y="4"/>
                  </a:lnTo>
                  <a:lnTo>
                    <a:pt x="0" y="7"/>
                  </a:lnTo>
                  <a:lnTo>
                    <a:pt x="22" y="14"/>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2" name="Freeform 1654"/>
            <p:cNvSpPr>
              <a:spLocks/>
            </p:cNvSpPr>
            <p:nvPr/>
          </p:nvSpPr>
          <p:spPr bwMode="auto">
            <a:xfrm>
              <a:off x="4448" y="1994"/>
              <a:ext cx="36" cy="15"/>
            </a:xfrm>
            <a:custGeom>
              <a:avLst/>
              <a:gdLst/>
              <a:ahLst/>
              <a:cxnLst>
                <a:cxn ang="0">
                  <a:pos x="32" y="15"/>
                </a:cxn>
                <a:cxn ang="0">
                  <a:pos x="36" y="15"/>
                </a:cxn>
                <a:cxn ang="0">
                  <a:pos x="36" y="11"/>
                </a:cxn>
                <a:cxn ang="0">
                  <a:pos x="36" y="7"/>
                </a:cxn>
                <a:cxn ang="0">
                  <a:pos x="21" y="4"/>
                </a:cxn>
                <a:cxn ang="0">
                  <a:pos x="7" y="0"/>
                </a:cxn>
                <a:cxn ang="0">
                  <a:pos x="3" y="0"/>
                </a:cxn>
                <a:cxn ang="0">
                  <a:pos x="0" y="4"/>
                </a:cxn>
                <a:cxn ang="0">
                  <a:pos x="3" y="7"/>
                </a:cxn>
                <a:cxn ang="0">
                  <a:pos x="18" y="11"/>
                </a:cxn>
                <a:cxn ang="0">
                  <a:pos x="32" y="15"/>
                </a:cxn>
              </a:cxnLst>
              <a:rect l="0" t="0" r="r" b="b"/>
              <a:pathLst>
                <a:path w="36" h="15">
                  <a:moveTo>
                    <a:pt x="32" y="15"/>
                  </a:moveTo>
                  <a:lnTo>
                    <a:pt x="36" y="15"/>
                  </a:lnTo>
                  <a:lnTo>
                    <a:pt x="36" y="11"/>
                  </a:lnTo>
                  <a:lnTo>
                    <a:pt x="36" y="7"/>
                  </a:lnTo>
                  <a:lnTo>
                    <a:pt x="21" y="4"/>
                  </a:lnTo>
                  <a:lnTo>
                    <a:pt x="7" y="0"/>
                  </a:lnTo>
                  <a:lnTo>
                    <a:pt x="3" y="0"/>
                  </a:lnTo>
                  <a:lnTo>
                    <a:pt x="0" y="4"/>
                  </a:lnTo>
                  <a:lnTo>
                    <a:pt x="3" y="7"/>
                  </a:lnTo>
                  <a:lnTo>
                    <a:pt x="18" y="11"/>
                  </a:lnTo>
                  <a:lnTo>
                    <a:pt x="32"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3" name="Freeform 1655"/>
            <p:cNvSpPr>
              <a:spLocks/>
            </p:cNvSpPr>
            <p:nvPr/>
          </p:nvSpPr>
          <p:spPr bwMode="auto">
            <a:xfrm>
              <a:off x="4401" y="1983"/>
              <a:ext cx="32" cy="11"/>
            </a:xfrm>
            <a:custGeom>
              <a:avLst/>
              <a:gdLst/>
              <a:ahLst/>
              <a:cxnLst>
                <a:cxn ang="0">
                  <a:pos x="29" y="11"/>
                </a:cxn>
                <a:cxn ang="0">
                  <a:pos x="32" y="11"/>
                </a:cxn>
                <a:cxn ang="0">
                  <a:pos x="32" y="7"/>
                </a:cxn>
                <a:cxn ang="0">
                  <a:pos x="32" y="4"/>
                </a:cxn>
                <a:cxn ang="0">
                  <a:pos x="7" y="0"/>
                </a:cxn>
                <a:cxn ang="0">
                  <a:pos x="3" y="0"/>
                </a:cxn>
                <a:cxn ang="0">
                  <a:pos x="0" y="0"/>
                </a:cxn>
                <a:cxn ang="0">
                  <a:pos x="0" y="4"/>
                </a:cxn>
                <a:cxn ang="0">
                  <a:pos x="0" y="7"/>
                </a:cxn>
                <a:cxn ang="0">
                  <a:pos x="3" y="7"/>
                </a:cxn>
                <a:cxn ang="0">
                  <a:pos x="29" y="11"/>
                </a:cxn>
              </a:cxnLst>
              <a:rect l="0" t="0" r="r" b="b"/>
              <a:pathLst>
                <a:path w="32" h="11">
                  <a:moveTo>
                    <a:pt x="29" y="11"/>
                  </a:moveTo>
                  <a:lnTo>
                    <a:pt x="32" y="11"/>
                  </a:lnTo>
                  <a:lnTo>
                    <a:pt x="32" y="7"/>
                  </a:lnTo>
                  <a:lnTo>
                    <a:pt x="32" y="4"/>
                  </a:lnTo>
                  <a:lnTo>
                    <a:pt x="7" y="0"/>
                  </a:lnTo>
                  <a:lnTo>
                    <a:pt x="3" y="0"/>
                  </a:lnTo>
                  <a:lnTo>
                    <a:pt x="0" y="0"/>
                  </a:lnTo>
                  <a:lnTo>
                    <a:pt x="0" y="4"/>
                  </a:lnTo>
                  <a:lnTo>
                    <a:pt x="0" y="7"/>
                  </a:lnTo>
                  <a:lnTo>
                    <a:pt x="3"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4" name="Freeform 1656"/>
            <p:cNvSpPr>
              <a:spLocks/>
            </p:cNvSpPr>
            <p:nvPr/>
          </p:nvSpPr>
          <p:spPr bwMode="auto">
            <a:xfrm>
              <a:off x="4350" y="1972"/>
              <a:ext cx="36" cy="11"/>
            </a:xfrm>
            <a:custGeom>
              <a:avLst/>
              <a:gdLst/>
              <a:ahLst/>
              <a:cxnLst>
                <a:cxn ang="0">
                  <a:pos x="29" y="11"/>
                </a:cxn>
                <a:cxn ang="0">
                  <a:pos x="32" y="11"/>
                </a:cxn>
                <a:cxn ang="0">
                  <a:pos x="36" y="8"/>
                </a:cxn>
                <a:cxn ang="0">
                  <a:pos x="32" y="4"/>
                </a:cxn>
                <a:cxn ang="0">
                  <a:pos x="4" y="0"/>
                </a:cxn>
                <a:cxn ang="0">
                  <a:pos x="0" y="0"/>
                </a:cxn>
                <a:cxn ang="0">
                  <a:pos x="0" y="4"/>
                </a:cxn>
                <a:cxn ang="0">
                  <a:pos x="0" y="8"/>
                </a:cxn>
                <a:cxn ang="0">
                  <a:pos x="29" y="11"/>
                </a:cxn>
              </a:cxnLst>
              <a:rect l="0" t="0" r="r" b="b"/>
              <a:pathLst>
                <a:path w="36" h="11">
                  <a:moveTo>
                    <a:pt x="29" y="11"/>
                  </a:moveTo>
                  <a:lnTo>
                    <a:pt x="32" y="11"/>
                  </a:lnTo>
                  <a:lnTo>
                    <a:pt x="36" y="8"/>
                  </a:lnTo>
                  <a:lnTo>
                    <a:pt x="32" y="4"/>
                  </a:lnTo>
                  <a:lnTo>
                    <a:pt x="4" y="0"/>
                  </a:lnTo>
                  <a:lnTo>
                    <a:pt x="0" y="0"/>
                  </a:lnTo>
                  <a:lnTo>
                    <a:pt x="0" y="4"/>
                  </a:lnTo>
                  <a:lnTo>
                    <a:pt x="0" y="8"/>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5" name="Freeform 1657"/>
            <p:cNvSpPr>
              <a:spLocks/>
            </p:cNvSpPr>
            <p:nvPr/>
          </p:nvSpPr>
          <p:spPr bwMode="auto">
            <a:xfrm>
              <a:off x="4299" y="1965"/>
              <a:ext cx="36" cy="11"/>
            </a:xfrm>
            <a:custGeom>
              <a:avLst/>
              <a:gdLst/>
              <a:ahLst/>
              <a:cxnLst>
                <a:cxn ang="0">
                  <a:pos x="29" y="11"/>
                </a:cxn>
                <a:cxn ang="0">
                  <a:pos x="33" y="11"/>
                </a:cxn>
                <a:cxn ang="0">
                  <a:pos x="36" y="7"/>
                </a:cxn>
                <a:cxn ang="0">
                  <a:pos x="33" y="4"/>
                </a:cxn>
                <a:cxn ang="0">
                  <a:pos x="7" y="0"/>
                </a:cxn>
                <a:cxn ang="0">
                  <a:pos x="4" y="0"/>
                </a:cxn>
                <a:cxn ang="0">
                  <a:pos x="0" y="4"/>
                </a:cxn>
                <a:cxn ang="0">
                  <a:pos x="4" y="7"/>
                </a:cxn>
                <a:cxn ang="0">
                  <a:pos x="29" y="11"/>
                </a:cxn>
              </a:cxnLst>
              <a:rect l="0" t="0" r="r" b="b"/>
              <a:pathLst>
                <a:path w="36" h="11">
                  <a:moveTo>
                    <a:pt x="29" y="11"/>
                  </a:moveTo>
                  <a:lnTo>
                    <a:pt x="33" y="11"/>
                  </a:lnTo>
                  <a:lnTo>
                    <a:pt x="36" y="7"/>
                  </a:lnTo>
                  <a:lnTo>
                    <a:pt x="33" y="4"/>
                  </a:lnTo>
                  <a:lnTo>
                    <a:pt x="7" y="0"/>
                  </a:lnTo>
                  <a:lnTo>
                    <a:pt x="4" y="0"/>
                  </a:lnTo>
                  <a:lnTo>
                    <a:pt x="0" y="4"/>
                  </a:lnTo>
                  <a:lnTo>
                    <a:pt x="4"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6" name="Freeform 1658"/>
            <p:cNvSpPr>
              <a:spLocks/>
            </p:cNvSpPr>
            <p:nvPr/>
          </p:nvSpPr>
          <p:spPr bwMode="auto">
            <a:xfrm>
              <a:off x="4249" y="1958"/>
              <a:ext cx="36" cy="11"/>
            </a:xfrm>
            <a:custGeom>
              <a:avLst/>
              <a:gdLst/>
              <a:ahLst/>
              <a:cxnLst>
                <a:cxn ang="0">
                  <a:pos x="32" y="11"/>
                </a:cxn>
                <a:cxn ang="0">
                  <a:pos x="36" y="11"/>
                </a:cxn>
                <a:cxn ang="0">
                  <a:pos x="36" y="7"/>
                </a:cxn>
                <a:cxn ang="0">
                  <a:pos x="36" y="4"/>
                </a:cxn>
                <a:cxn ang="0">
                  <a:pos x="25" y="0"/>
                </a:cxn>
                <a:cxn ang="0">
                  <a:pos x="7" y="0"/>
                </a:cxn>
                <a:cxn ang="0">
                  <a:pos x="3" y="0"/>
                </a:cxn>
                <a:cxn ang="0">
                  <a:pos x="0" y="4"/>
                </a:cxn>
                <a:cxn ang="0">
                  <a:pos x="3" y="7"/>
                </a:cxn>
                <a:cxn ang="0">
                  <a:pos x="21" y="7"/>
                </a:cxn>
                <a:cxn ang="0">
                  <a:pos x="32" y="11"/>
                </a:cxn>
              </a:cxnLst>
              <a:rect l="0" t="0" r="r" b="b"/>
              <a:pathLst>
                <a:path w="36" h="11">
                  <a:moveTo>
                    <a:pt x="32" y="11"/>
                  </a:moveTo>
                  <a:lnTo>
                    <a:pt x="36" y="11"/>
                  </a:lnTo>
                  <a:lnTo>
                    <a:pt x="36" y="7"/>
                  </a:lnTo>
                  <a:lnTo>
                    <a:pt x="36" y="4"/>
                  </a:lnTo>
                  <a:lnTo>
                    <a:pt x="25" y="0"/>
                  </a:lnTo>
                  <a:lnTo>
                    <a:pt x="7" y="0"/>
                  </a:lnTo>
                  <a:lnTo>
                    <a:pt x="3" y="0"/>
                  </a:lnTo>
                  <a:lnTo>
                    <a:pt x="0" y="4"/>
                  </a:lnTo>
                  <a:lnTo>
                    <a:pt x="3" y="7"/>
                  </a:lnTo>
                  <a:lnTo>
                    <a:pt x="21" y="7"/>
                  </a:lnTo>
                  <a:lnTo>
                    <a:pt x="32"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7" name="Freeform 1659"/>
            <p:cNvSpPr>
              <a:spLocks/>
            </p:cNvSpPr>
            <p:nvPr/>
          </p:nvSpPr>
          <p:spPr bwMode="auto">
            <a:xfrm>
              <a:off x="4198" y="1954"/>
              <a:ext cx="36" cy="8"/>
            </a:xfrm>
            <a:custGeom>
              <a:avLst/>
              <a:gdLst/>
              <a:ahLst/>
              <a:cxnLst>
                <a:cxn ang="0">
                  <a:pos x="32" y="8"/>
                </a:cxn>
                <a:cxn ang="0">
                  <a:pos x="36" y="8"/>
                </a:cxn>
                <a:cxn ang="0">
                  <a:pos x="36" y="4"/>
                </a:cxn>
                <a:cxn ang="0">
                  <a:pos x="36" y="0"/>
                </a:cxn>
                <a:cxn ang="0">
                  <a:pos x="7" y="0"/>
                </a:cxn>
                <a:cxn ang="0">
                  <a:pos x="3" y="0"/>
                </a:cxn>
                <a:cxn ang="0">
                  <a:pos x="0" y="4"/>
                </a:cxn>
                <a:cxn ang="0">
                  <a:pos x="3" y="8"/>
                </a:cxn>
                <a:cxn ang="0">
                  <a:pos x="32" y="8"/>
                </a:cxn>
              </a:cxnLst>
              <a:rect l="0" t="0" r="r" b="b"/>
              <a:pathLst>
                <a:path w="36" h="8">
                  <a:moveTo>
                    <a:pt x="32" y="8"/>
                  </a:moveTo>
                  <a:lnTo>
                    <a:pt x="36" y="8"/>
                  </a:lnTo>
                  <a:lnTo>
                    <a:pt x="36" y="4"/>
                  </a:lnTo>
                  <a:lnTo>
                    <a:pt x="36" y="0"/>
                  </a:lnTo>
                  <a:lnTo>
                    <a:pt x="7" y="0"/>
                  </a:lnTo>
                  <a:lnTo>
                    <a:pt x="3" y="0"/>
                  </a:lnTo>
                  <a:lnTo>
                    <a:pt x="0" y="4"/>
                  </a:lnTo>
                  <a:lnTo>
                    <a:pt x="3" y="8"/>
                  </a:lnTo>
                  <a:lnTo>
                    <a:pt x="32"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8" name="Freeform 1660"/>
            <p:cNvSpPr>
              <a:spLocks/>
            </p:cNvSpPr>
            <p:nvPr/>
          </p:nvSpPr>
          <p:spPr bwMode="auto">
            <a:xfrm>
              <a:off x="4147" y="1947"/>
              <a:ext cx="36" cy="11"/>
            </a:xfrm>
            <a:custGeom>
              <a:avLst/>
              <a:gdLst/>
              <a:ahLst/>
              <a:cxnLst>
                <a:cxn ang="0">
                  <a:pos x="33" y="11"/>
                </a:cxn>
                <a:cxn ang="0">
                  <a:pos x="36" y="11"/>
                </a:cxn>
                <a:cxn ang="0">
                  <a:pos x="36" y="7"/>
                </a:cxn>
                <a:cxn ang="0">
                  <a:pos x="36" y="4"/>
                </a:cxn>
                <a:cxn ang="0">
                  <a:pos x="7" y="0"/>
                </a:cxn>
                <a:cxn ang="0">
                  <a:pos x="4" y="0"/>
                </a:cxn>
                <a:cxn ang="0">
                  <a:pos x="0" y="4"/>
                </a:cxn>
                <a:cxn ang="0">
                  <a:pos x="4" y="7"/>
                </a:cxn>
                <a:cxn ang="0">
                  <a:pos x="33" y="11"/>
                </a:cxn>
              </a:cxnLst>
              <a:rect l="0" t="0" r="r" b="b"/>
              <a:pathLst>
                <a:path w="36" h="11">
                  <a:moveTo>
                    <a:pt x="33" y="11"/>
                  </a:moveTo>
                  <a:lnTo>
                    <a:pt x="36" y="11"/>
                  </a:lnTo>
                  <a:lnTo>
                    <a:pt x="36" y="7"/>
                  </a:lnTo>
                  <a:lnTo>
                    <a:pt x="36" y="4"/>
                  </a:lnTo>
                  <a:lnTo>
                    <a:pt x="7" y="0"/>
                  </a:lnTo>
                  <a:lnTo>
                    <a:pt x="4" y="0"/>
                  </a:lnTo>
                  <a:lnTo>
                    <a:pt x="0" y="4"/>
                  </a:lnTo>
                  <a:lnTo>
                    <a:pt x="4" y="7"/>
                  </a:lnTo>
                  <a:lnTo>
                    <a:pt x="33"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89" name="Freeform 1661"/>
            <p:cNvSpPr>
              <a:spLocks/>
            </p:cNvSpPr>
            <p:nvPr/>
          </p:nvSpPr>
          <p:spPr bwMode="auto">
            <a:xfrm>
              <a:off x="4096" y="1943"/>
              <a:ext cx="37" cy="11"/>
            </a:xfrm>
            <a:custGeom>
              <a:avLst/>
              <a:gdLst/>
              <a:ahLst/>
              <a:cxnLst>
                <a:cxn ang="0">
                  <a:pos x="33" y="11"/>
                </a:cxn>
                <a:cxn ang="0">
                  <a:pos x="37" y="11"/>
                </a:cxn>
                <a:cxn ang="0">
                  <a:pos x="37" y="8"/>
                </a:cxn>
                <a:cxn ang="0">
                  <a:pos x="37" y="4"/>
                </a:cxn>
                <a:cxn ang="0">
                  <a:pos x="29" y="0"/>
                </a:cxn>
                <a:cxn ang="0">
                  <a:pos x="26" y="0"/>
                </a:cxn>
                <a:cxn ang="0">
                  <a:pos x="4" y="0"/>
                </a:cxn>
                <a:cxn ang="0">
                  <a:pos x="0" y="4"/>
                </a:cxn>
                <a:cxn ang="0">
                  <a:pos x="4" y="8"/>
                </a:cxn>
                <a:cxn ang="0">
                  <a:pos x="8" y="8"/>
                </a:cxn>
                <a:cxn ang="0">
                  <a:pos x="29" y="8"/>
                </a:cxn>
                <a:cxn ang="0">
                  <a:pos x="29" y="4"/>
                </a:cxn>
                <a:cxn ang="0">
                  <a:pos x="26" y="8"/>
                </a:cxn>
                <a:cxn ang="0">
                  <a:pos x="33" y="11"/>
                </a:cxn>
              </a:cxnLst>
              <a:rect l="0" t="0" r="r" b="b"/>
              <a:pathLst>
                <a:path w="37" h="11">
                  <a:moveTo>
                    <a:pt x="33" y="11"/>
                  </a:moveTo>
                  <a:lnTo>
                    <a:pt x="37" y="11"/>
                  </a:lnTo>
                  <a:lnTo>
                    <a:pt x="37" y="8"/>
                  </a:lnTo>
                  <a:lnTo>
                    <a:pt x="37" y="4"/>
                  </a:lnTo>
                  <a:lnTo>
                    <a:pt x="29" y="0"/>
                  </a:lnTo>
                  <a:lnTo>
                    <a:pt x="26" y="0"/>
                  </a:lnTo>
                  <a:lnTo>
                    <a:pt x="4" y="0"/>
                  </a:lnTo>
                  <a:lnTo>
                    <a:pt x="0" y="4"/>
                  </a:lnTo>
                  <a:lnTo>
                    <a:pt x="4" y="8"/>
                  </a:lnTo>
                  <a:lnTo>
                    <a:pt x="8" y="8"/>
                  </a:lnTo>
                  <a:lnTo>
                    <a:pt x="29" y="8"/>
                  </a:lnTo>
                  <a:lnTo>
                    <a:pt x="29" y="4"/>
                  </a:lnTo>
                  <a:lnTo>
                    <a:pt x="26" y="8"/>
                  </a:lnTo>
                  <a:lnTo>
                    <a:pt x="33"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0" name="Freeform 1662"/>
            <p:cNvSpPr>
              <a:spLocks/>
            </p:cNvSpPr>
            <p:nvPr/>
          </p:nvSpPr>
          <p:spPr bwMode="auto">
            <a:xfrm>
              <a:off x="4046" y="1943"/>
              <a:ext cx="36" cy="8"/>
            </a:xfrm>
            <a:custGeom>
              <a:avLst/>
              <a:gdLst/>
              <a:ahLst/>
              <a:cxnLst>
                <a:cxn ang="0">
                  <a:pos x="36" y="8"/>
                </a:cxn>
                <a:cxn ang="0">
                  <a:pos x="36" y="4"/>
                </a:cxn>
                <a:cxn ang="0">
                  <a:pos x="36" y="0"/>
                </a:cxn>
                <a:cxn ang="0">
                  <a:pos x="32" y="0"/>
                </a:cxn>
                <a:cxn ang="0">
                  <a:pos x="3" y="0"/>
                </a:cxn>
                <a:cxn ang="0">
                  <a:pos x="0" y="4"/>
                </a:cxn>
                <a:cxn ang="0">
                  <a:pos x="3" y="8"/>
                </a:cxn>
                <a:cxn ang="0">
                  <a:pos x="7" y="8"/>
                </a:cxn>
                <a:cxn ang="0">
                  <a:pos x="36" y="8"/>
                </a:cxn>
              </a:cxnLst>
              <a:rect l="0" t="0" r="r" b="b"/>
              <a:pathLst>
                <a:path w="36" h="8">
                  <a:moveTo>
                    <a:pt x="36" y="8"/>
                  </a:moveTo>
                  <a:lnTo>
                    <a:pt x="36" y="4"/>
                  </a:lnTo>
                  <a:lnTo>
                    <a:pt x="36" y="0"/>
                  </a:lnTo>
                  <a:lnTo>
                    <a:pt x="32" y="0"/>
                  </a:lnTo>
                  <a:lnTo>
                    <a:pt x="3" y="0"/>
                  </a:lnTo>
                  <a:lnTo>
                    <a:pt x="0" y="4"/>
                  </a:lnTo>
                  <a:lnTo>
                    <a:pt x="3" y="8"/>
                  </a:lnTo>
                  <a:lnTo>
                    <a:pt x="7" y="8"/>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1" name="Freeform 1663"/>
            <p:cNvSpPr>
              <a:spLocks/>
            </p:cNvSpPr>
            <p:nvPr/>
          </p:nvSpPr>
          <p:spPr bwMode="auto">
            <a:xfrm>
              <a:off x="3995" y="1940"/>
              <a:ext cx="36" cy="11"/>
            </a:xfrm>
            <a:custGeom>
              <a:avLst/>
              <a:gdLst/>
              <a:ahLst/>
              <a:cxnLst>
                <a:cxn ang="0">
                  <a:pos x="36" y="11"/>
                </a:cxn>
                <a:cxn ang="0">
                  <a:pos x="36" y="7"/>
                </a:cxn>
                <a:cxn ang="0">
                  <a:pos x="36" y="3"/>
                </a:cxn>
                <a:cxn ang="0">
                  <a:pos x="33" y="3"/>
                </a:cxn>
                <a:cxn ang="0">
                  <a:pos x="4" y="0"/>
                </a:cxn>
                <a:cxn ang="0">
                  <a:pos x="0" y="3"/>
                </a:cxn>
                <a:cxn ang="0">
                  <a:pos x="4" y="7"/>
                </a:cxn>
                <a:cxn ang="0">
                  <a:pos x="7" y="7"/>
                </a:cxn>
                <a:cxn ang="0">
                  <a:pos x="36" y="11"/>
                </a:cxn>
              </a:cxnLst>
              <a:rect l="0" t="0" r="r" b="b"/>
              <a:pathLst>
                <a:path w="36" h="11">
                  <a:moveTo>
                    <a:pt x="36" y="11"/>
                  </a:moveTo>
                  <a:lnTo>
                    <a:pt x="36" y="7"/>
                  </a:lnTo>
                  <a:lnTo>
                    <a:pt x="36" y="3"/>
                  </a:lnTo>
                  <a:lnTo>
                    <a:pt x="33" y="3"/>
                  </a:lnTo>
                  <a:lnTo>
                    <a:pt x="4" y="0"/>
                  </a:lnTo>
                  <a:lnTo>
                    <a:pt x="0" y="3"/>
                  </a:lnTo>
                  <a:lnTo>
                    <a:pt x="4" y="7"/>
                  </a:lnTo>
                  <a:lnTo>
                    <a:pt x="7" y="7"/>
                  </a:lnTo>
                  <a:lnTo>
                    <a:pt x="36"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47" name="Group 1727"/>
          <p:cNvGrpSpPr>
            <a:grpSpLocks/>
          </p:cNvGrpSpPr>
          <p:nvPr/>
        </p:nvGrpSpPr>
        <p:grpSpPr bwMode="auto">
          <a:xfrm>
            <a:off x="5175250" y="3108325"/>
            <a:ext cx="2259013" cy="717550"/>
            <a:chOff x="3260" y="1958"/>
            <a:chExt cx="1423" cy="452"/>
          </a:xfrm>
        </p:grpSpPr>
        <p:sp>
          <p:nvSpPr>
            <p:cNvPr id="561793" name="Freeform 1665"/>
            <p:cNvSpPr>
              <a:spLocks/>
            </p:cNvSpPr>
            <p:nvPr/>
          </p:nvSpPr>
          <p:spPr bwMode="auto">
            <a:xfrm>
              <a:off x="3937" y="1958"/>
              <a:ext cx="36" cy="7"/>
            </a:xfrm>
            <a:custGeom>
              <a:avLst/>
              <a:gdLst/>
              <a:ahLst/>
              <a:cxnLst>
                <a:cxn ang="0">
                  <a:pos x="36" y="7"/>
                </a:cxn>
                <a:cxn ang="0">
                  <a:pos x="36" y="4"/>
                </a:cxn>
                <a:cxn ang="0">
                  <a:pos x="33" y="0"/>
                </a:cxn>
                <a:cxn ang="0">
                  <a:pos x="33" y="0"/>
                </a:cxn>
                <a:cxn ang="0">
                  <a:pos x="4" y="0"/>
                </a:cxn>
                <a:cxn ang="0">
                  <a:pos x="0" y="4"/>
                </a:cxn>
                <a:cxn ang="0">
                  <a:pos x="4" y="7"/>
                </a:cxn>
                <a:cxn ang="0">
                  <a:pos x="7" y="7"/>
                </a:cxn>
                <a:cxn ang="0">
                  <a:pos x="36" y="7"/>
                </a:cxn>
              </a:cxnLst>
              <a:rect l="0" t="0" r="r" b="b"/>
              <a:pathLst>
                <a:path w="36" h="7">
                  <a:moveTo>
                    <a:pt x="36" y="7"/>
                  </a:moveTo>
                  <a:lnTo>
                    <a:pt x="36" y="4"/>
                  </a:lnTo>
                  <a:lnTo>
                    <a:pt x="33" y="0"/>
                  </a:lnTo>
                  <a:lnTo>
                    <a:pt x="33" y="0"/>
                  </a:lnTo>
                  <a:lnTo>
                    <a:pt x="4" y="0"/>
                  </a:lnTo>
                  <a:lnTo>
                    <a:pt x="0" y="4"/>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4" name="Freeform 1666"/>
            <p:cNvSpPr>
              <a:spLocks/>
            </p:cNvSpPr>
            <p:nvPr/>
          </p:nvSpPr>
          <p:spPr bwMode="auto">
            <a:xfrm>
              <a:off x="3886" y="1958"/>
              <a:ext cx="37" cy="11"/>
            </a:xfrm>
            <a:custGeom>
              <a:avLst/>
              <a:gdLst/>
              <a:ahLst/>
              <a:cxnLst>
                <a:cxn ang="0">
                  <a:pos x="37" y="7"/>
                </a:cxn>
                <a:cxn ang="0">
                  <a:pos x="37" y="4"/>
                </a:cxn>
                <a:cxn ang="0">
                  <a:pos x="37" y="0"/>
                </a:cxn>
                <a:cxn ang="0">
                  <a:pos x="33" y="0"/>
                </a:cxn>
                <a:cxn ang="0">
                  <a:pos x="4" y="4"/>
                </a:cxn>
                <a:cxn ang="0">
                  <a:pos x="0" y="7"/>
                </a:cxn>
                <a:cxn ang="0">
                  <a:pos x="4" y="11"/>
                </a:cxn>
                <a:cxn ang="0">
                  <a:pos x="8" y="11"/>
                </a:cxn>
                <a:cxn ang="0">
                  <a:pos x="37" y="7"/>
                </a:cxn>
              </a:cxnLst>
              <a:rect l="0" t="0" r="r" b="b"/>
              <a:pathLst>
                <a:path w="37" h="11">
                  <a:moveTo>
                    <a:pt x="37" y="7"/>
                  </a:moveTo>
                  <a:lnTo>
                    <a:pt x="37" y="4"/>
                  </a:lnTo>
                  <a:lnTo>
                    <a:pt x="37" y="0"/>
                  </a:lnTo>
                  <a:lnTo>
                    <a:pt x="33" y="0"/>
                  </a:lnTo>
                  <a:lnTo>
                    <a:pt x="4" y="4"/>
                  </a:lnTo>
                  <a:lnTo>
                    <a:pt x="0" y="7"/>
                  </a:lnTo>
                  <a:lnTo>
                    <a:pt x="4" y="11"/>
                  </a:lnTo>
                  <a:lnTo>
                    <a:pt x="8" y="11"/>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5" name="Freeform 1667"/>
            <p:cNvSpPr>
              <a:spLocks/>
            </p:cNvSpPr>
            <p:nvPr/>
          </p:nvSpPr>
          <p:spPr bwMode="auto">
            <a:xfrm>
              <a:off x="3836" y="1962"/>
              <a:ext cx="36" cy="7"/>
            </a:xfrm>
            <a:custGeom>
              <a:avLst/>
              <a:gdLst/>
              <a:ahLst/>
              <a:cxnLst>
                <a:cxn ang="0">
                  <a:pos x="36" y="7"/>
                </a:cxn>
                <a:cxn ang="0">
                  <a:pos x="36" y="3"/>
                </a:cxn>
                <a:cxn ang="0">
                  <a:pos x="36" y="0"/>
                </a:cxn>
                <a:cxn ang="0">
                  <a:pos x="32" y="0"/>
                </a:cxn>
                <a:cxn ang="0">
                  <a:pos x="3" y="0"/>
                </a:cxn>
                <a:cxn ang="0">
                  <a:pos x="0" y="3"/>
                </a:cxn>
                <a:cxn ang="0">
                  <a:pos x="3" y="7"/>
                </a:cxn>
                <a:cxn ang="0">
                  <a:pos x="7" y="7"/>
                </a:cxn>
                <a:cxn ang="0">
                  <a:pos x="36" y="7"/>
                </a:cxn>
              </a:cxnLst>
              <a:rect l="0" t="0" r="r" b="b"/>
              <a:pathLst>
                <a:path w="36" h="7">
                  <a:moveTo>
                    <a:pt x="36" y="7"/>
                  </a:moveTo>
                  <a:lnTo>
                    <a:pt x="36" y="3"/>
                  </a:lnTo>
                  <a:lnTo>
                    <a:pt x="36" y="0"/>
                  </a:lnTo>
                  <a:lnTo>
                    <a:pt x="32" y="0"/>
                  </a:lnTo>
                  <a:lnTo>
                    <a:pt x="3" y="0"/>
                  </a:lnTo>
                  <a:lnTo>
                    <a:pt x="0" y="3"/>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6" name="Freeform 1668"/>
            <p:cNvSpPr>
              <a:spLocks/>
            </p:cNvSpPr>
            <p:nvPr/>
          </p:nvSpPr>
          <p:spPr bwMode="auto">
            <a:xfrm>
              <a:off x="3785" y="1965"/>
              <a:ext cx="36" cy="7"/>
            </a:xfrm>
            <a:custGeom>
              <a:avLst/>
              <a:gdLst/>
              <a:ahLst/>
              <a:cxnLst>
                <a:cxn ang="0">
                  <a:pos x="36" y="7"/>
                </a:cxn>
                <a:cxn ang="0">
                  <a:pos x="36" y="4"/>
                </a:cxn>
                <a:cxn ang="0">
                  <a:pos x="36" y="0"/>
                </a:cxn>
                <a:cxn ang="0">
                  <a:pos x="33" y="0"/>
                </a:cxn>
                <a:cxn ang="0">
                  <a:pos x="4" y="0"/>
                </a:cxn>
                <a:cxn ang="0">
                  <a:pos x="0" y="4"/>
                </a:cxn>
                <a:cxn ang="0">
                  <a:pos x="4" y="7"/>
                </a:cxn>
                <a:cxn ang="0">
                  <a:pos x="7" y="7"/>
                </a:cxn>
                <a:cxn ang="0">
                  <a:pos x="36" y="7"/>
                </a:cxn>
              </a:cxnLst>
              <a:rect l="0" t="0" r="r" b="b"/>
              <a:pathLst>
                <a:path w="36" h="7">
                  <a:moveTo>
                    <a:pt x="36" y="7"/>
                  </a:moveTo>
                  <a:lnTo>
                    <a:pt x="36" y="4"/>
                  </a:lnTo>
                  <a:lnTo>
                    <a:pt x="36" y="0"/>
                  </a:lnTo>
                  <a:lnTo>
                    <a:pt x="33" y="0"/>
                  </a:lnTo>
                  <a:lnTo>
                    <a:pt x="4" y="0"/>
                  </a:lnTo>
                  <a:lnTo>
                    <a:pt x="0" y="4"/>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7" name="Freeform 1669"/>
            <p:cNvSpPr>
              <a:spLocks/>
            </p:cNvSpPr>
            <p:nvPr/>
          </p:nvSpPr>
          <p:spPr bwMode="auto">
            <a:xfrm>
              <a:off x="3734" y="1969"/>
              <a:ext cx="37" cy="11"/>
            </a:xfrm>
            <a:custGeom>
              <a:avLst/>
              <a:gdLst/>
              <a:ahLst/>
              <a:cxnLst>
                <a:cxn ang="0">
                  <a:pos x="37" y="7"/>
                </a:cxn>
                <a:cxn ang="0">
                  <a:pos x="37" y="3"/>
                </a:cxn>
                <a:cxn ang="0">
                  <a:pos x="37" y="0"/>
                </a:cxn>
                <a:cxn ang="0">
                  <a:pos x="33" y="0"/>
                </a:cxn>
                <a:cxn ang="0">
                  <a:pos x="4" y="3"/>
                </a:cxn>
                <a:cxn ang="0">
                  <a:pos x="0" y="7"/>
                </a:cxn>
                <a:cxn ang="0">
                  <a:pos x="4" y="11"/>
                </a:cxn>
                <a:cxn ang="0">
                  <a:pos x="8" y="11"/>
                </a:cxn>
                <a:cxn ang="0">
                  <a:pos x="37" y="7"/>
                </a:cxn>
              </a:cxnLst>
              <a:rect l="0" t="0" r="r" b="b"/>
              <a:pathLst>
                <a:path w="37" h="11">
                  <a:moveTo>
                    <a:pt x="37" y="7"/>
                  </a:moveTo>
                  <a:lnTo>
                    <a:pt x="37" y="3"/>
                  </a:lnTo>
                  <a:lnTo>
                    <a:pt x="37" y="0"/>
                  </a:lnTo>
                  <a:lnTo>
                    <a:pt x="33" y="0"/>
                  </a:lnTo>
                  <a:lnTo>
                    <a:pt x="4" y="3"/>
                  </a:lnTo>
                  <a:lnTo>
                    <a:pt x="0" y="7"/>
                  </a:lnTo>
                  <a:lnTo>
                    <a:pt x="4" y="11"/>
                  </a:lnTo>
                  <a:lnTo>
                    <a:pt x="8" y="11"/>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8" name="Freeform 1670"/>
            <p:cNvSpPr>
              <a:spLocks/>
            </p:cNvSpPr>
            <p:nvPr/>
          </p:nvSpPr>
          <p:spPr bwMode="auto">
            <a:xfrm>
              <a:off x="3684" y="1972"/>
              <a:ext cx="36" cy="11"/>
            </a:xfrm>
            <a:custGeom>
              <a:avLst/>
              <a:gdLst/>
              <a:ahLst/>
              <a:cxnLst>
                <a:cxn ang="0">
                  <a:pos x="36" y="8"/>
                </a:cxn>
                <a:cxn ang="0">
                  <a:pos x="36" y="4"/>
                </a:cxn>
                <a:cxn ang="0">
                  <a:pos x="36" y="0"/>
                </a:cxn>
                <a:cxn ang="0">
                  <a:pos x="32" y="0"/>
                </a:cxn>
                <a:cxn ang="0">
                  <a:pos x="11" y="4"/>
                </a:cxn>
                <a:cxn ang="0">
                  <a:pos x="3" y="4"/>
                </a:cxn>
                <a:cxn ang="0">
                  <a:pos x="0" y="8"/>
                </a:cxn>
                <a:cxn ang="0">
                  <a:pos x="3" y="11"/>
                </a:cxn>
                <a:cxn ang="0">
                  <a:pos x="7" y="11"/>
                </a:cxn>
                <a:cxn ang="0">
                  <a:pos x="14" y="11"/>
                </a:cxn>
                <a:cxn ang="0">
                  <a:pos x="36" y="8"/>
                </a:cxn>
              </a:cxnLst>
              <a:rect l="0" t="0" r="r" b="b"/>
              <a:pathLst>
                <a:path w="36" h="11">
                  <a:moveTo>
                    <a:pt x="36" y="8"/>
                  </a:moveTo>
                  <a:lnTo>
                    <a:pt x="36" y="4"/>
                  </a:lnTo>
                  <a:lnTo>
                    <a:pt x="36" y="0"/>
                  </a:lnTo>
                  <a:lnTo>
                    <a:pt x="32" y="0"/>
                  </a:lnTo>
                  <a:lnTo>
                    <a:pt x="11" y="4"/>
                  </a:lnTo>
                  <a:lnTo>
                    <a:pt x="3" y="4"/>
                  </a:lnTo>
                  <a:lnTo>
                    <a:pt x="0" y="8"/>
                  </a:lnTo>
                  <a:lnTo>
                    <a:pt x="3" y="11"/>
                  </a:lnTo>
                  <a:lnTo>
                    <a:pt x="7" y="11"/>
                  </a:lnTo>
                  <a:lnTo>
                    <a:pt x="14"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799" name="Freeform 1671"/>
            <p:cNvSpPr>
              <a:spLocks/>
            </p:cNvSpPr>
            <p:nvPr/>
          </p:nvSpPr>
          <p:spPr bwMode="auto">
            <a:xfrm>
              <a:off x="3633" y="1980"/>
              <a:ext cx="36" cy="10"/>
            </a:xfrm>
            <a:custGeom>
              <a:avLst/>
              <a:gdLst/>
              <a:ahLst/>
              <a:cxnLst>
                <a:cxn ang="0">
                  <a:pos x="36" y="7"/>
                </a:cxn>
                <a:cxn ang="0">
                  <a:pos x="36" y="3"/>
                </a:cxn>
                <a:cxn ang="0">
                  <a:pos x="36" y="0"/>
                </a:cxn>
                <a:cxn ang="0">
                  <a:pos x="33" y="0"/>
                </a:cxn>
                <a:cxn ang="0">
                  <a:pos x="4" y="3"/>
                </a:cxn>
                <a:cxn ang="0">
                  <a:pos x="0" y="7"/>
                </a:cxn>
                <a:cxn ang="0">
                  <a:pos x="4" y="10"/>
                </a:cxn>
                <a:cxn ang="0">
                  <a:pos x="7" y="10"/>
                </a:cxn>
                <a:cxn ang="0">
                  <a:pos x="36" y="7"/>
                </a:cxn>
              </a:cxnLst>
              <a:rect l="0" t="0" r="r" b="b"/>
              <a:pathLst>
                <a:path w="36" h="10">
                  <a:moveTo>
                    <a:pt x="36" y="7"/>
                  </a:moveTo>
                  <a:lnTo>
                    <a:pt x="36" y="3"/>
                  </a:lnTo>
                  <a:lnTo>
                    <a:pt x="36" y="0"/>
                  </a:lnTo>
                  <a:lnTo>
                    <a:pt x="33" y="0"/>
                  </a:lnTo>
                  <a:lnTo>
                    <a:pt x="4" y="3"/>
                  </a:lnTo>
                  <a:lnTo>
                    <a:pt x="0" y="7"/>
                  </a:lnTo>
                  <a:lnTo>
                    <a:pt x="4" y="10"/>
                  </a:lnTo>
                  <a:lnTo>
                    <a:pt x="7" y="10"/>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0" name="Freeform 1672"/>
            <p:cNvSpPr>
              <a:spLocks/>
            </p:cNvSpPr>
            <p:nvPr/>
          </p:nvSpPr>
          <p:spPr bwMode="auto">
            <a:xfrm>
              <a:off x="3586" y="1987"/>
              <a:ext cx="33" cy="14"/>
            </a:xfrm>
            <a:custGeom>
              <a:avLst/>
              <a:gdLst/>
              <a:ahLst/>
              <a:cxnLst>
                <a:cxn ang="0">
                  <a:pos x="33" y="7"/>
                </a:cxn>
                <a:cxn ang="0">
                  <a:pos x="33" y="3"/>
                </a:cxn>
                <a:cxn ang="0">
                  <a:pos x="33" y="0"/>
                </a:cxn>
                <a:cxn ang="0">
                  <a:pos x="29" y="0"/>
                </a:cxn>
                <a:cxn ang="0">
                  <a:pos x="0" y="7"/>
                </a:cxn>
                <a:cxn ang="0">
                  <a:pos x="0" y="11"/>
                </a:cxn>
                <a:cxn ang="0">
                  <a:pos x="0" y="14"/>
                </a:cxn>
                <a:cxn ang="0">
                  <a:pos x="4" y="14"/>
                </a:cxn>
                <a:cxn ang="0">
                  <a:pos x="33" y="7"/>
                </a:cxn>
              </a:cxnLst>
              <a:rect l="0" t="0" r="r" b="b"/>
              <a:pathLst>
                <a:path w="33" h="14">
                  <a:moveTo>
                    <a:pt x="33" y="7"/>
                  </a:moveTo>
                  <a:lnTo>
                    <a:pt x="33" y="3"/>
                  </a:lnTo>
                  <a:lnTo>
                    <a:pt x="33" y="0"/>
                  </a:lnTo>
                  <a:lnTo>
                    <a:pt x="29" y="0"/>
                  </a:lnTo>
                  <a:lnTo>
                    <a:pt x="0" y="7"/>
                  </a:lnTo>
                  <a:lnTo>
                    <a:pt x="0" y="11"/>
                  </a:lnTo>
                  <a:lnTo>
                    <a:pt x="0" y="14"/>
                  </a:lnTo>
                  <a:lnTo>
                    <a:pt x="4" y="14"/>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1" name="Freeform 1673"/>
            <p:cNvSpPr>
              <a:spLocks/>
            </p:cNvSpPr>
            <p:nvPr/>
          </p:nvSpPr>
          <p:spPr bwMode="auto">
            <a:xfrm>
              <a:off x="3535" y="1998"/>
              <a:ext cx="36" cy="14"/>
            </a:xfrm>
            <a:custGeom>
              <a:avLst/>
              <a:gdLst/>
              <a:ahLst/>
              <a:cxnLst>
                <a:cxn ang="0">
                  <a:pos x="33" y="7"/>
                </a:cxn>
                <a:cxn ang="0">
                  <a:pos x="36" y="3"/>
                </a:cxn>
                <a:cxn ang="0">
                  <a:pos x="33" y="0"/>
                </a:cxn>
                <a:cxn ang="0">
                  <a:pos x="29" y="0"/>
                </a:cxn>
                <a:cxn ang="0">
                  <a:pos x="0" y="7"/>
                </a:cxn>
                <a:cxn ang="0">
                  <a:pos x="0" y="11"/>
                </a:cxn>
                <a:cxn ang="0">
                  <a:pos x="0" y="14"/>
                </a:cxn>
                <a:cxn ang="0">
                  <a:pos x="4" y="14"/>
                </a:cxn>
                <a:cxn ang="0">
                  <a:pos x="33" y="7"/>
                </a:cxn>
              </a:cxnLst>
              <a:rect l="0" t="0" r="r" b="b"/>
              <a:pathLst>
                <a:path w="36" h="14">
                  <a:moveTo>
                    <a:pt x="33" y="7"/>
                  </a:moveTo>
                  <a:lnTo>
                    <a:pt x="36" y="3"/>
                  </a:lnTo>
                  <a:lnTo>
                    <a:pt x="33" y="0"/>
                  </a:lnTo>
                  <a:lnTo>
                    <a:pt x="29" y="0"/>
                  </a:lnTo>
                  <a:lnTo>
                    <a:pt x="0" y="7"/>
                  </a:lnTo>
                  <a:lnTo>
                    <a:pt x="0" y="11"/>
                  </a:lnTo>
                  <a:lnTo>
                    <a:pt x="0" y="14"/>
                  </a:lnTo>
                  <a:lnTo>
                    <a:pt x="4" y="14"/>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2" name="Freeform 1674"/>
            <p:cNvSpPr>
              <a:spLocks/>
            </p:cNvSpPr>
            <p:nvPr/>
          </p:nvSpPr>
          <p:spPr bwMode="auto">
            <a:xfrm>
              <a:off x="3485" y="2009"/>
              <a:ext cx="36" cy="18"/>
            </a:xfrm>
            <a:custGeom>
              <a:avLst/>
              <a:gdLst/>
              <a:ahLst/>
              <a:cxnLst>
                <a:cxn ang="0">
                  <a:pos x="36" y="7"/>
                </a:cxn>
                <a:cxn ang="0">
                  <a:pos x="36" y="3"/>
                </a:cxn>
                <a:cxn ang="0">
                  <a:pos x="36" y="0"/>
                </a:cxn>
                <a:cxn ang="0">
                  <a:pos x="32" y="0"/>
                </a:cxn>
                <a:cxn ang="0">
                  <a:pos x="3" y="10"/>
                </a:cxn>
                <a:cxn ang="0">
                  <a:pos x="0" y="14"/>
                </a:cxn>
                <a:cxn ang="0">
                  <a:pos x="3" y="18"/>
                </a:cxn>
                <a:cxn ang="0">
                  <a:pos x="7" y="18"/>
                </a:cxn>
                <a:cxn ang="0">
                  <a:pos x="36" y="7"/>
                </a:cxn>
              </a:cxnLst>
              <a:rect l="0" t="0" r="r" b="b"/>
              <a:pathLst>
                <a:path w="36" h="18">
                  <a:moveTo>
                    <a:pt x="36" y="7"/>
                  </a:moveTo>
                  <a:lnTo>
                    <a:pt x="36" y="3"/>
                  </a:lnTo>
                  <a:lnTo>
                    <a:pt x="36" y="0"/>
                  </a:lnTo>
                  <a:lnTo>
                    <a:pt x="32" y="0"/>
                  </a:lnTo>
                  <a:lnTo>
                    <a:pt x="3" y="10"/>
                  </a:lnTo>
                  <a:lnTo>
                    <a:pt x="0" y="14"/>
                  </a:lnTo>
                  <a:lnTo>
                    <a:pt x="3" y="18"/>
                  </a:lnTo>
                  <a:lnTo>
                    <a:pt x="7" y="18"/>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3" name="Freeform 1675"/>
            <p:cNvSpPr>
              <a:spLocks/>
            </p:cNvSpPr>
            <p:nvPr/>
          </p:nvSpPr>
          <p:spPr bwMode="auto">
            <a:xfrm>
              <a:off x="3438" y="2023"/>
              <a:ext cx="36" cy="18"/>
            </a:xfrm>
            <a:custGeom>
              <a:avLst/>
              <a:gdLst/>
              <a:ahLst/>
              <a:cxnLst>
                <a:cxn ang="0">
                  <a:pos x="32" y="7"/>
                </a:cxn>
                <a:cxn ang="0">
                  <a:pos x="36" y="4"/>
                </a:cxn>
                <a:cxn ang="0">
                  <a:pos x="32" y="0"/>
                </a:cxn>
                <a:cxn ang="0">
                  <a:pos x="28" y="0"/>
                </a:cxn>
                <a:cxn ang="0">
                  <a:pos x="3" y="11"/>
                </a:cxn>
                <a:cxn ang="0">
                  <a:pos x="0" y="15"/>
                </a:cxn>
                <a:cxn ang="0">
                  <a:pos x="3" y="18"/>
                </a:cxn>
                <a:cxn ang="0">
                  <a:pos x="7" y="18"/>
                </a:cxn>
                <a:cxn ang="0">
                  <a:pos x="32" y="7"/>
                </a:cxn>
              </a:cxnLst>
              <a:rect l="0" t="0" r="r" b="b"/>
              <a:pathLst>
                <a:path w="36" h="18">
                  <a:moveTo>
                    <a:pt x="32" y="7"/>
                  </a:moveTo>
                  <a:lnTo>
                    <a:pt x="36" y="4"/>
                  </a:lnTo>
                  <a:lnTo>
                    <a:pt x="32" y="0"/>
                  </a:lnTo>
                  <a:lnTo>
                    <a:pt x="28" y="0"/>
                  </a:lnTo>
                  <a:lnTo>
                    <a:pt x="3" y="11"/>
                  </a:lnTo>
                  <a:lnTo>
                    <a:pt x="0" y="15"/>
                  </a:lnTo>
                  <a:lnTo>
                    <a:pt x="3" y="18"/>
                  </a:lnTo>
                  <a:lnTo>
                    <a:pt x="7" y="18"/>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4" name="Freeform 1676"/>
            <p:cNvSpPr>
              <a:spLocks/>
            </p:cNvSpPr>
            <p:nvPr/>
          </p:nvSpPr>
          <p:spPr bwMode="auto">
            <a:xfrm>
              <a:off x="3390" y="2041"/>
              <a:ext cx="37" cy="18"/>
            </a:xfrm>
            <a:custGeom>
              <a:avLst/>
              <a:gdLst/>
              <a:ahLst/>
              <a:cxnLst>
                <a:cxn ang="0">
                  <a:pos x="33" y="7"/>
                </a:cxn>
                <a:cxn ang="0">
                  <a:pos x="37" y="4"/>
                </a:cxn>
                <a:cxn ang="0">
                  <a:pos x="33" y="0"/>
                </a:cxn>
                <a:cxn ang="0">
                  <a:pos x="29" y="0"/>
                </a:cxn>
                <a:cxn ang="0">
                  <a:pos x="4" y="11"/>
                </a:cxn>
                <a:cxn ang="0">
                  <a:pos x="0" y="15"/>
                </a:cxn>
                <a:cxn ang="0">
                  <a:pos x="4" y="18"/>
                </a:cxn>
                <a:cxn ang="0">
                  <a:pos x="8" y="18"/>
                </a:cxn>
                <a:cxn ang="0">
                  <a:pos x="33" y="7"/>
                </a:cxn>
              </a:cxnLst>
              <a:rect l="0" t="0" r="r" b="b"/>
              <a:pathLst>
                <a:path w="37" h="18">
                  <a:moveTo>
                    <a:pt x="33" y="7"/>
                  </a:moveTo>
                  <a:lnTo>
                    <a:pt x="37" y="4"/>
                  </a:lnTo>
                  <a:lnTo>
                    <a:pt x="33" y="0"/>
                  </a:lnTo>
                  <a:lnTo>
                    <a:pt x="29" y="0"/>
                  </a:lnTo>
                  <a:lnTo>
                    <a:pt x="4" y="11"/>
                  </a:lnTo>
                  <a:lnTo>
                    <a:pt x="0" y="15"/>
                  </a:lnTo>
                  <a:lnTo>
                    <a:pt x="4" y="18"/>
                  </a:lnTo>
                  <a:lnTo>
                    <a:pt x="8"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5" name="Freeform 1677"/>
            <p:cNvSpPr>
              <a:spLocks/>
            </p:cNvSpPr>
            <p:nvPr/>
          </p:nvSpPr>
          <p:spPr bwMode="auto">
            <a:xfrm>
              <a:off x="3347" y="2063"/>
              <a:ext cx="33" cy="18"/>
            </a:xfrm>
            <a:custGeom>
              <a:avLst/>
              <a:gdLst/>
              <a:ahLst/>
              <a:cxnLst>
                <a:cxn ang="0">
                  <a:pos x="29" y="7"/>
                </a:cxn>
                <a:cxn ang="0">
                  <a:pos x="33" y="4"/>
                </a:cxn>
                <a:cxn ang="0">
                  <a:pos x="29" y="0"/>
                </a:cxn>
                <a:cxn ang="0">
                  <a:pos x="25" y="0"/>
                </a:cxn>
                <a:cxn ang="0">
                  <a:pos x="0" y="11"/>
                </a:cxn>
                <a:cxn ang="0">
                  <a:pos x="0" y="14"/>
                </a:cxn>
                <a:cxn ang="0">
                  <a:pos x="0" y="18"/>
                </a:cxn>
                <a:cxn ang="0">
                  <a:pos x="4" y="18"/>
                </a:cxn>
                <a:cxn ang="0">
                  <a:pos x="29" y="7"/>
                </a:cxn>
              </a:cxnLst>
              <a:rect l="0" t="0" r="r" b="b"/>
              <a:pathLst>
                <a:path w="33" h="18">
                  <a:moveTo>
                    <a:pt x="29" y="7"/>
                  </a:moveTo>
                  <a:lnTo>
                    <a:pt x="33" y="4"/>
                  </a:lnTo>
                  <a:lnTo>
                    <a:pt x="29" y="0"/>
                  </a:lnTo>
                  <a:lnTo>
                    <a:pt x="25" y="0"/>
                  </a:lnTo>
                  <a:lnTo>
                    <a:pt x="0" y="11"/>
                  </a:lnTo>
                  <a:lnTo>
                    <a:pt x="0" y="14"/>
                  </a:lnTo>
                  <a:lnTo>
                    <a:pt x="0" y="18"/>
                  </a:lnTo>
                  <a:lnTo>
                    <a:pt x="4" y="18"/>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6" name="Freeform 1678"/>
            <p:cNvSpPr>
              <a:spLocks/>
            </p:cNvSpPr>
            <p:nvPr/>
          </p:nvSpPr>
          <p:spPr bwMode="auto">
            <a:xfrm>
              <a:off x="3304" y="2088"/>
              <a:ext cx="32" cy="26"/>
            </a:xfrm>
            <a:custGeom>
              <a:avLst/>
              <a:gdLst/>
              <a:ahLst/>
              <a:cxnLst>
                <a:cxn ang="0">
                  <a:pos x="29" y="7"/>
                </a:cxn>
                <a:cxn ang="0">
                  <a:pos x="32" y="4"/>
                </a:cxn>
                <a:cxn ang="0">
                  <a:pos x="29" y="0"/>
                </a:cxn>
                <a:cxn ang="0">
                  <a:pos x="25" y="0"/>
                </a:cxn>
                <a:cxn ang="0">
                  <a:pos x="14" y="7"/>
                </a:cxn>
                <a:cxn ang="0">
                  <a:pos x="3" y="18"/>
                </a:cxn>
                <a:cxn ang="0">
                  <a:pos x="0" y="22"/>
                </a:cxn>
                <a:cxn ang="0">
                  <a:pos x="3" y="26"/>
                </a:cxn>
                <a:cxn ang="0">
                  <a:pos x="7" y="26"/>
                </a:cxn>
                <a:cxn ang="0">
                  <a:pos x="18" y="15"/>
                </a:cxn>
                <a:cxn ang="0">
                  <a:pos x="29" y="7"/>
                </a:cxn>
              </a:cxnLst>
              <a:rect l="0" t="0" r="r" b="b"/>
              <a:pathLst>
                <a:path w="32" h="26">
                  <a:moveTo>
                    <a:pt x="29" y="7"/>
                  </a:moveTo>
                  <a:lnTo>
                    <a:pt x="32" y="4"/>
                  </a:lnTo>
                  <a:lnTo>
                    <a:pt x="29" y="0"/>
                  </a:lnTo>
                  <a:lnTo>
                    <a:pt x="25" y="0"/>
                  </a:lnTo>
                  <a:lnTo>
                    <a:pt x="14" y="7"/>
                  </a:lnTo>
                  <a:lnTo>
                    <a:pt x="3" y="18"/>
                  </a:lnTo>
                  <a:lnTo>
                    <a:pt x="0" y="22"/>
                  </a:lnTo>
                  <a:lnTo>
                    <a:pt x="3" y="26"/>
                  </a:lnTo>
                  <a:lnTo>
                    <a:pt x="7" y="26"/>
                  </a:lnTo>
                  <a:lnTo>
                    <a:pt x="18" y="15"/>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7" name="Freeform 1679"/>
            <p:cNvSpPr>
              <a:spLocks/>
            </p:cNvSpPr>
            <p:nvPr/>
          </p:nvSpPr>
          <p:spPr bwMode="auto">
            <a:xfrm>
              <a:off x="3271" y="2121"/>
              <a:ext cx="25" cy="29"/>
            </a:xfrm>
            <a:custGeom>
              <a:avLst/>
              <a:gdLst/>
              <a:ahLst/>
              <a:cxnLst>
                <a:cxn ang="0">
                  <a:pos x="22" y="7"/>
                </a:cxn>
                <a:cxn ang="0">
                  <a:pos x="25" y="3"/>
                </a:cxn>
                <a:cxn ang="0">
                  <a:pos x="22" y="0"/>
                </a:cxn>
                <a:cxn ang="0">
                  <a:pos x="18" y="0"/>
                </a:cxn>
                <a:cxn ang="0">
                  <a:pos x="4" y="18"/>
                </a:cxn>
                <a:cxn ang="0">
                  <a:pos x="4" y="22"/>
                </a:cxn>
                <a:cxn ang="0">
                  <a:pos x="0" y="25"/>
                </a:cxn>
                <a:cxn ang="0">
                  <a:pos x="4" y="29"/>
                </a:cxn>
                <a:cxn ang="0">
                  <a:pos x="7" y="29"/>
                </a:cxn>
                <a:cxn ang="0">
                  <a:pos x="7" y="25"/>
                </a:cxn>
                <a:cxn ang="0">
                  <a:pos x="11" y="22"/>
                </a:cxn>
                <a:cxn ang="0">
                  <a:pos x="7" y="22"/>
                </a:cxn>
                <a:cxn ang="0">
                  <a:pos x="7" y="25"/>
                </a:cxn>
                <a:cxn ang="0">
                  <a:pos x="22" y="7"/>
                </a:cxn>
              </a:cxnLst>
              <a:rect l="0" t="0" r="r" b="b"/>
              <a:pathLst>
                <a:path w="25" h="29">
                  <a:moveTo>
                    <a:pt x="22" y="7"/>
                  </a:moveTo>
                  <a:lnTo>
                    <a:pt x="25" y="3"/>
                  </a:lnTo>
                  <a:lnTo>
                    <a:pt x="22" y="0"/>
                  </a:lnTo>
                  <a:lnTo>
                    <a:pt x="18" y="0"/>
                  </a:lnTo>
                  <a:lnTo>
                    <a:pt x="4" y="18"/>
                  </a:lnTo>
                  <a:lnTo>
                    <a:pt x="4" y="22"/>
                  </a:lnTo>
                  <a:lnTo>
                    <a:pt x="0" y="25"/>
                  </a:lnTo>
                  <a:lnTo>
                    <a:pt x="4" y="29"/>
                  </a:lnTo>
                  <a:lnTo>
                    <a:pt x="7" y="29"/>
                  </a:lnTo>
                  <a:lnTo>
                    <a:pt x="7" y="25"/>
                  </a:lnTo>
                  <a:lnTo>
                    <a:pt x="11" y="22"/>
                  </a:lnTo>
                  <a:lnTo>
                    <a:pt x="7" y="22"/>
                  </a:lnTo>
                  <a:lnTo>
                    <a:pt x="7" y="25"/>
                  </a:lnTo>
                  <a:lnTo>
                    <a:pt x="2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8" name="Freeform 1680"/>
            <p:cNvSpPr>
              <a:spLocks/>
            </p:cNvSpPr>
            <p:nvPr/>
          </p:nvSpPr>
          <p:spPr bwMode="auto">
            <a:xfrm>
              <a:off x="3260" y="2164"/>
              <a:ext cx="11" cy="33"/>
            </a:xfrm>
            <a:custGeom>
              <a:avLst/>
              <a:gdLst/>
              <a:ahLst/>
              <a:cxnLst>
                <a:cxn ang="0">
                  <a:pos x="11" y="4"/>
                </a:cxn>
                <a:cxn ang="0">
                  <a:pos x="7" y="0"/>
                </a:cxn>
                <a:cxn ang="0">
                  <a:pos x="4" y="0"/>
                </a:cxn>
                <a:cxn ang="0">
                  <a:pos x="4" y="4"/>
                </a:cxn>
                <a:cxn ang="0">
                  <a:pos x="0" y="22"/>
                </a:cxn>
                <a:cxn ang="0">
                  <a:pos x="0" y="29"/>
                </a:cxn>
                <a:cxn ang="0">
                  <a:pos x="4" y="33"/>
                </a:cxn>
                <a:cxn ang="0">
                  <a:pos x="7" y="33"/>
                </a:cxn>
                <a:cxn ang="0">
                  <a:pos x="7" y="29"/>
                </a:cxn>
                <a:cxn ang="0">
                  <a:pos x="7" y="22"/>
                </a:cxn>
                <a:cxn ang="0">
                  <a:pos x="11" y="4"/>
                </a:cxn>
              </a:cxnLst>
              <a:rect l="0" t="0" r="r" b="b"/>
              <a:pathLst>
                <a:path w="11" h="33">
                  <a:moveTo>
                    <a:pt x="11" y="4"/>
                  </a:moveTo>
                  <a:lnTo>
                    <a:pt x="7" y="0"/>
                  </a:lnTo>
                  <a:lnTo>
                    <a:pt x="4" y="0"/>
                  </a:lnTo>
                  <a:lnTo>
                    <a:pt x="4" y="4"/>
                  </a:lnTo>
                  <a:lnTo>
                    <a:pt x="0" y="22"/>
                  </a:lnTo>
                  <a:lnTo>
                    <a:pt x="0" y="29"/>
                  </a:lnTo>
                  <a:lnTo>
                    <a:pt x="4" y="33"/>
                  </a:lnTo>
                  <a:lnTo>
                    <a:pt x="7" y="33"/>
                  </a:lnTo>
                  <a:lnTo>
                    <a:pt x="7" y="29"/>
                  </a:lnTo>
                  <a:lnTo>
                    <a:pt x="7" y="22"/>
                  </a:lnTo>
                  <a:lnTo>
                    <a:pt x="11"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09" name="Freeform 1681"/>
            <p:cNvSpPr>
              <a:spLocks/>
            </p:cNvSpPr>
            <p:nvPr/>
          </p:nvSpPr>
          <p:spPr bwMode="auto">
            <a:xfrm>
              <a:off x="3267" y="2211"/>
              <a:ext cx="22" cy="33"/>
            </a:xfrm>
            <a:custGeom>
              <a:avLst/>
              <a:gdLst/>
              <a:ahLst/>
              <a:cxnLst>
                <a:cxn ang="0">
                  <a:pos x="8" y="4"/>
                </a:cxn>
                <a:cxn ang="0">
                  <a:pos x="4" y="0"/>
                </a:cxn>
                <a:cxn ang="0">
                  <a:pos x="0" y="0"/>
                </a:cxn>
                <a:cxn ang="0">
                  <a:pos x="0" y="4"/>
                </a:cxn>
                <a:cxn ang="0">
                  <a:pos x="8" y="18"/>
                </a:cxn>
                <a:cxn ang="0">
                  <a:pos x="8" y="22"/>
                </a:cxn>
                <a:cxn ang="0">
                  <a:pos x="18" y="33"/>
                </a:cxn>
                <a:cxn ang="0">
                  <a:pos x="22" y="33"/>
                </a:cxn>
                <a:cxn ang="0">
                  <a:pos x="22" y="29"/>
                </a:cxn>
                <a:cxn ang="0">
                  <a:pos x="22" y="26"/>
                </a:cxn>
                <a:cxn ang="0">
                  <a:pos x="11" y="15"/>
                </a:cxn>
                <a:cxn ang="0">
                  <a:pos x="11" y="18"/>
                </a:cxn>
                <a:cxn ang="0">
                  <a:pos x="15" y="18"/>
                </a:cxn>
                <a:cxn ang="0">
                  <a:pos x="8" y="4"/>
                </a:cxn>
              </a:cxnLst>
              <a:rect l="0" t="0" r="r" b="b"/>
              <a:pathLst>
                <a:path w="22" h="33">
                  <a:moveTo>
                    <a:pt x="8" y="4"/>
                  </a:moveTo>
                  <a:lnTo>
                    <a:pt x="4" y="0"/>
                  </a:lnTo>
                  <a:lnTo>
                    <a:pt x="0" y="0"/>
                  </a:lnTo>
                  <a:lnTo>
                    <a:pt x="0" y="4"/>
                  </a:lnTo>
                  <a:lnTo>
                    <a:pt x="8" y="18"/>
                  </a:lnTo>
                  <a:lnTo>
                    <a:pt x="8" y="22"/>
                  </a:lnTo>
                  <a:lnTo>
                    <a:pt x="18" y="33"/>
                  </a:lnTo>
                  <a:lnTo>
                    <a:pt x="22" y="33"/>
                  </a:lnTo>
                  <a:lnTo>
                    <a:pt x="22" y="29"/>
                  </a:lnTo>
                  <a:lnTo>
                    <a:pt x="22" y="26"/>
                  </a:lnTo>
                  <a:lnTo>
                    <a:pt x="11" y="15"/>
                  </a:lnTo>
                  <a:lnTo>
                    <a:pt x="11" y="18"/>
                  </a:lnTo>
                  <a:lnTo>
                    <a:pt x="15" y="18"/>
                  </a:lnTo>
                  <a:lnTo>
                    <a:pt x="8"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0" name="Freeform 1682"/>
            <p:cNvSpPr>
              <a:spLocks/>
            </p:cNvSpPr>
            <p:nvPr/>
          </p:nvSpPr>
          <p:spPr bwMode="auto">
            <a:xfrm>
              <a:off x="3296" y="2251"/>
              <a:ext cx="29" cy="29"/>
            </a:xfrm>
            <a:custGeom>
              <a:avLst/>
              <a:gdLst/>
              <a:ahLst/>
              <a:cxnLst>
                <a:cxn ang="0">
                  <a:pos x="8" y="0"/>
                </a:cxn>
                <a:cxn ang="0">
                  <a:pos x="4" y="0"/>
                </a:cxn>
                <a:cxn ang="0">
                  <a:pos x="0" y="4"/>
                </a:cxn>
                <a:cxn ang="0">
                  <a:pos x="4" y="7"/>
                </a:cxn>
                <a:cxn ang="0">
                  <a:pos x="22" y="26"/>
                </a:cxn>
                <a:cxn ang="0">
                  <a:pos x="26" y="29"/>
                </a:cxn>
                <a:cxn ang="0">
                  <a:pos x="29" y="29"/>
                </a:cxn>
                <a:cxn ang="0">
                  <a:pos x="29" y="26"/>
                </a:cxn>
                <a:cxn ang="0">
                  <a:pos x="29" y="22"/>
                </a:cxn>
                <a:cxn ang="0">
                  <a:pos x="26" y="18"/>
                </a:cxn>
                <a:cxn ang="0">
                  <a:pos x="8" y="0"/>
                </a:cxn>
              </a:cxnLst>
              <a:rect l="0" t="0" r="r" b="b"/>
              <a:pathLst>
                <a:path w="29" h="29">
                  <a:moveTo>
                    <a:pt x="8" y="0"/>
                  </a:moveTo>
                  <a:lnTo>
                    <a:pt x="4" y="0"/>
                  </a:lnTo>
                  <a:lnTo>
                    <a:pt x="0" y="4"/>
                  </a:lnTo>
                  <a:lnTo>
                    <a:pt x="4" y="7"/>
                  </a:lnTo>
                  <a:lnTo>
                    <a:pt x="22" y="26"/>
                  </a:lnTo>
                  <a:lnTo>
                    <a:pt x="26" y="29"/>
                  </a:lnTo>
                  <a:lnTo>
                    <a:pt x="29" y="29"/>
                  </a:lnTo>
                  <a:lnTo>
                    <a:pt x="29" y="26"/>
                  </a:lnTo>
                  <a:lnTo>
                    <a:pt x="29" y="22"/>
                  </a:lnTo>
                  <a:lnTo>
                    <a:pt x="26" y="18"/>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1" name="Freeform 1683"/>
            <p:cNvSpPr>
              <a:spLocks/>
            </p:cNvSpPr>
            <p:nvPr/>
          </p:nvSpPr>
          <p:spPr bwMode="auto">
            <a:xfrm>
              <a:off x="3336" y="2284"/>
              <a:ext cx="33" cy="21"/>
            </a:xfrm>
            <a:custGeom>
              <a:avLst/>
              <a:gdLst/>
              <a:ahLst/>
              <a:cxnLst>
                <a:cxn ang="0">
                  <a:pos x="7" y="0"/>
                </a:cxn>
                <a:cxn ang="0">
                  <a:pos x="4" y="0"/>
                </a:cxn>
                <a:cxn ang="0">
                  <a:pos x="0" y="3"/>
                </a:cxn>
                <a:cxn ang="0">
                  <a:pos x="4" y="7"/>
                </a:cxn>
                <a:cxn ang="0">
                  <a:pos x="11" y="11"/>
                </a:cxn>
                <a:cxn ang="0">
                  <a:pos x="29" y="21"/>
                </a:cxn>
                <a:cxn ang="0">
                  <a:pos x="33" y="21"/>
                </a:cxn>
                <a:cxn ang="0">
                  <a:pos x="33" y="18"/>
                </a:cxn>
                <a:cxn ang="0">
                  <a:pos x="33" y="14"/>
                </a:cxn>
                <a:cxn ang="0">
                  <a:pos x="15" y="3"/>
                </a:cxn>
                <a:cxn ang="0">
                  <a:pos x="7" y="0"/>
                </a:cxn>
              </a:cxnLst>
              <a:rect l="0" t="0" r="r" b="b"/>
              <a:pathLst>
                <a:path w="33" h="21">
                  <a:moveTo>
                    <a:pt x="7" y="0"/>
                  </a:moveTo>
                  <a:lnTo>
                    <a:pt x="4" y="0"/>
                  </a:lnTo>
                  <a:lnTo>
                    <a:pt x="0" y="3"/>
                  </a:lnTo>
                  <a:lnTo>
                    <a:pt x="4" y="7"/>
                  </a:lnTo>
                  <a:lnTo>
                    <a:pt x="11" y="11"/>
                  </a:lnTo>
                  <a:lnTo>
                    <a:pt x="29" y="21"/>
                  </a:lnTo>
                  <a:lnTo>
                    <a:pt x="33" y="21"/>
                  </a:lnTo>
                  <a:lnTo>
                    <a:pt x="33" y="18"/>
                  </a:lnTo>
                  <a:lnTo>
                    <a:pt x="33" y="14"/>
                  </a:lnTo>
                  <a:lnTo>
                    <a:pt x="15" y="3"/>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2" name="Freeform 1684"/>
            <p:cNvSpPr>
              <a:spLocks/>
            </p:cNvSpPr>
            <p:nvPr/>
          </p:nvSpPr>
          <p:spPr bwMode="auto">
            <a:xfrm>
              <a:off x="3383" y="2305"/>
              <a:ext cx="33" cy="19"/>
            </a:xfrm>
            <a:custGeom>
              <a:avLst/>
              <a:gdLst/>
              <a:ahLst/>
              <a:cxnLst>
                <a:cxn ang="0">
                  <a:pos x="4" y="0"/>
                </a:cxn>
                <a:cxn ang="0">
                  <a:pos x="0" y="0"/>
                </a:cxn>
                <a:cxn ang="0">
                  <a:pos x="0" y="4"/>
                </a:cxn>
                <a:cxn ang="0">
                  <a:pos x="0" y="8"/>
                </a:cxn>
                <a:cxn ang="0">
                  <a:pos x="29" y="19"/>
                </a:cxn>
                <a:cxn ang="0">
                  <a:pos x="33" y="19"/>
                </a:cxn>
                <a:cxn ang="0">
                  <a:pos x="33" y="15"/>
                </a:cxn>
                <a:cxn ang="0">
                  <a:pos x="33" y="11"/>
                </a:cxn>
                <a:cxn ang="0">
                  <a:pos x="4" y="0"/>
                </a:cxn>
              </a:cxnLst>
              <a:rect l="0" t="0" r="r" b="b"/>
              <a:pathLst>
                <a:path w="33" h="19">
                  <a:moveTo>
                    <a:pt x="4" y="0"/>
                  </a:moveTo>
                  <a:lnTo>
                    <a:pt x="0" y="0"/>
                  </a:lnTo>
                  <a:lnTo>
                    <a:pt x="0" y="4"/>
                  </a:lnTo>
                  <a:lnTo>
                    <a:pt x="0" y="8"/>
                  </a:lnTo>
                  <a:lnTo>
                    <a:pt x="29" y="19"/>
                  </a:lnTo>
                  <a:lnTo>
                    <a:pt x="33" y="19"/>
                  </a:lnTo>
                  <a:lnTo>
                    <a:pt x="33" y="15"/>
                  </a:lnTo>
                  <a:lnTo>
                    <a:pt x="33" y="11"/>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3" name="Freeform 1685"/>
            <p:cNvSpPr>
              <a:spLocks/>
            </p:cNvSpPr>
            <p:nvPr/>
          </p:nvSpPr>
          <p:spPr bwMode="auto">
            <a:xfrm>
              <a:off x="3430" y="2327"/>
              <a:ext cx="33" cy="15"/>
            </a:xfrm>
            <a:custGeom>
              <a:avLst/>
              <a:gdLst/>
              <a:ahLst/>
              <a:cxnLst>
                <a:cxn ang="0">
                  <a:pos x="4" y="0"/>
                </a:cxn>
                <a:cxn ang="0">
                  <a:pos x="0" y="0"/>
                </a:cxn>
                <a:cxn ang="0">
                  <a:pos x="0" y="4"/>
                </a:cxn>
                <a:cxn ang="0">
                  <a:pos x="0" y="7"/>
                </a:cxn>
                <a:cxn ang="0">
                  <a:pos x="29" y="15"/>
                </a:cxn>
                <a:cxn ang="0">
                  <a:pos x="33" y="15"/>
                </a:cxn>
                <a:cxn ang="0">
                  <a:pos x="33" y="11"/>
                </a:cxn>
                <a:cxn ang="0">
                  <a:pos x="33" y="7"/>
                </a:cxn>
                <a:cxn ang="0">
                  <a:pos x="4" y="0"/>
                </a:cxn>
              </a:cxnLst>
              <a:rect l="0" t="0" r="r" b="b"/>
              <a:pathLst>
                <a:path w="33" h="15">
                  <a:moveTo>
                    <a:pt x="4" y="0"/>
                  </a:moveTo>
                  <a:lnTo>
                    <a:pt x="0" y="0"/>
                  </a:lnTo>
                  <a:lnTo>
                    <a:pt x="0" y="4"/>
                  </a:lnTo>
                  <a:lnTo>
                    <a:pt x="0" y="7"/>
                  </a:lnTo>
                  <a:lnTo>
                    <a:pt x="29" y="15"/>
                  </a:lnTo>
                  <a:lnTo>
                    <a:pt x="33" y="15"/>
                  </a:lnTo>
                  <a:lnTo>
                    <a:pt x="33" y="11"/>
                  </a:lnTo>
                  <a:lnTo>
                    <a:pt x="33" y="7"/>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4" name="Freeform 1686"/>
            <p:cNvSpPr>
              <a:spLocks/>
            </p:cNvSpPr>
            <p:nvPr/>
          </p:nvSpPr>
          <p:spPr bwMode="auto">
            <a:xfrm>
              <a:off x="3477" y="2342"/>
              <a:ext cx="37" cy="14"/>
            </a:xfrm>
            <a:custGeom>
              <a:avLst/>
              <a:gdLst/>
              <a:ahLst/>
              <a:cxnLst>
                <a:cxn ang="0">
                  <a:pos x="4" y="0"/>
                </a:cxn>
                <a:cxn ang="0">
                  <a:pos x="0" y="0"/>
                </a:cxn>
                <a:cxn ang="0">
                  <a:pos x="0" y="3"/>
                </a:cxn>
                <a:cxn ang="0">
                  <a:pos x="0" y="7"/>
                </a:cxn>
                <a:cxn ang="0">
                  <a:pos x="29" y="14"/>
                </a:cxn>
                <a:cxn ang="0">
                  <a:pos x="33" y="14"/>
                </a:cxn>
                <a:cxn ang="0">
                  <a:pos x="37" y="11"/>
                </a:cxn>
                <a:cxn ang="0">
                  <a:pos x="33" y="7"/>
                </a:cxn>
                <a:cxn ang="0">
                  <a:pos x="4" y="0"/>
                </a:cxn>
              </a:cxnLst>
              <a:rect l="0" t="0" r="r" b="b"/>
              <a:pathLst>
                <a:path w="37" h="14">
                  <a:moveTo>
                    <a:pt x="4" y="0"/>
                  </a:moveTo>
                  <a:lnTo>
                    <a:pt x="0" y="0"/>
                  </a:lnTo>
                  <a:lnTo>
                    <a:pt x="0" y="3"/>
                  </a:lnTo>
                  <a:lnTo>
                    <a:pt x="0" y="7"/>
                  </a:lnTo>
                  <a:lnTo>
                    <a:pt x="29" y="14"/>
                  </a:lnTo>
                  <a:lnTo>
                    <a:pt x="33" y="14"/>
                  </a:lnTo>
                  <a:lnTo>
                    <a:pt x="37" y="11"/>
                  </a:lnTo>
                  <a:lnTo>
                    <a:pt x="33" y="7"/>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5" name="Freeform 1687"/>
            <p:cNvSpPr>
              <a:spLocks/>
            </p:cNvSpPr>
            <p:nvPr/>
          </p:nvSpPr>
          <p:spPr bwMode="auto">
            <a:xfrm>
              <a:off x="3524" y="2356"/>
              <a:ext cx="37" cy="15"/>
            </a:xfrm>
            <a:custGeom>
              <a:avLst/>
              <a:gdLst/>
              <a:ahLst/>
              <a:cxnLst>
                <a:cxn ang="0">
                  <a:pos x="8" y="0"/>
                </a:cxn>
                <a:cxn ang="0">
                  <a:pos x="4" y="0"/>
                </a:cxn>
                <a:cxn ang="0">
                  <a:pos x="0" y="4"/>
                </a:cxn>
                <a:cxn ang="0">
                  <a:pos x="4" y="7"/>
                </a:cxn>
                <a:cxn ang="0">
                  <a:pos x="33" y="15"/>
                </a:cxn>
                <a:cxn ang="0">
                  <a:pos x="37" y="15"/>
                </a:cxn>
                <a:cxn ang="0">
                  <a:pos x="37" y="11"/>
                </a:cxn>
                <a:cxn ang="0">
                  <a:pos x="37" y="7"/>
                </a:cxn>
                <a:cxn ang="0">
                  <a:pos x="8" y="0"/>
                </a:cxn>
              </a:cxnLst>
              <a:rect l="0" t="0" r="r" b="b"/>
              <a:pathLst>
                <a:path w="37" h="15">
                  <a:moveTo>
                    <a:pt x="8" y="0"/>
                  </a:moveTo>
                  <a:lnTo>
                    <a:pt x="4" y="0"/>
                  </a:lnTo>
                  <a:lnTo>
                    <a:pt x="0" y="4"/>
                  </a:lnTo>
                  <a:lnTo>
                    <a:pt x="4" y="7"/>
                  </a:lnTo>
                  <a:lnTo>
                    <a:pt x="33" y="15"/>
                  </a:lnTo>
                  <a:lnTo>
                    <a:pt x="37" y="15"/>
                  </a:lnTo>
                  <a:lnTo>
                    <a:pt x="37" y="11"/>
                  </a:lnTo>
                  <a:lnTo>
                    <a:pt x="37" y="7"/>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6" name="Freeform 1688"/>
            <p:cNvSpPr>
              <a:spLocks/>
            </p:cNvSpPr>
            <p:nvPr/>
          </p:nvSpPr>
          <p:spPr bwMode="auto">
            <a:xfrm>
              <a:off x="3575" y="2367"/>
              <a:ext cx="36" cy="11"/>
            </a:xfrm>
            <a:custGeom>
              <a:avLst/>
              <a:gdLst/>
              <a:ahLst/>
              <a:cxnLst>
                <a:cxn ang="0">
                  <a:pos x="7" y="0"/>
                </a:cxn>
                <a:cxn ang="0">
                  <a:pos x="4" y="0"/>
                </a:cxn>
                <a:cxn ang="0">
                  <a:pos x="0" y="4"/>
                </a:cxn>
                <a:cxn ang="0">
                  <a:pos x="4" y="7"/>
                </a:cxn>
                <a:cxn ang="0">
                  <a:pos x="29" y="11"/>
                </a:cxn>
                <a:cxn ang="0">
                  <a:pos x="33" y="11"/>
                </a:cxn>
                <a:cxn ang="0">
                  <a:pos x="36" y="7"/>
                </a:cxn>
                <a:cxn ang="0">
                  <a:pos x="33" y="4"/>
                </a:cxn>
                <a:cxn ang="0">
                  <a:pos x="7" y="0"/>
                </a:cxn>
              </a:cxnLst>
              <a:rect l="0" t="0" r="r" b="b"/>
              <a:pathLst>
                <a:path w="36" h="11">
                  <a:moveTo>
                    <a:pt x="7" y="0"/>
                  </a:moveTo>
                  <a:lnTo>
                    <a:pt x="4" y="0"/>
                  </a:lnTo>
                  <a:lnTo>
                    <a:pt x="0" y="4"/>
                  </a:lnTo>
                  <a:lnTo>
                    <a:pt x="4" y="7"/>
                  </a:lnTo>
                  <a:lnTo>
                    <a:pt x="29" y="11"/>
                  </a:lnTo>
                  <a:lnTo>
                    <a:pt x="33" y="11"/>
                  </a:lnTo>
                  <a:lnTo>
                    <a:pt x="36" y="7"/>
                  </a:lnTo>
                  <a:lnTo>
                    <a:pt x="33"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7" name="Freeform 1689"/>
            <p:cNvSpPr>
              <a:spLocks/>
            </p:cNvSpPr>
            <p:nvPr/>
          </p:nvSpPr>
          <p:spPr bwMode="auto">
            <a:xfrm>
              <a:off x="3626" y="2374"/>
              <a:ext cx="36" cy="15"/>
            </a:xfrm>
            <a:custGeom>
              <a:avLst/>
              <a:gdLst/>
              <a:ahLst/>
              <a:cxnLst>
                <a:cxn ang="0">
                  <a:pos x="3" y="0"/>
                </a:cxn>
                <a:cxn ang="0">
                  <a:pos x="0" y="0"/>
                </a:cxn>
                <a:cxn ang="0">
                  <a:pos x="0" y="4"/>
                </a:cxn>
                <a:cxn ang="0">
                  <a:pos x="0" y="8"/>
                </a:cxn>
                <a:cxn ang="0">
                  <a:pos x="3" y="11"/>
                </a:cxn>
                <a:cxn ang="0">
                  <a:pos x="29" y="15"/>
                </a:cxn>
                <a:cxn ang="0">
                  <a:pos x="32" y="15"/>
                </a:cxn>
                <a:cxn ang="0">
                  <a:pos x="36" y="11"/>
                </a:cxn>
                <a:cxn ang="0">
                  <a:pos x="32" y="8"/>
                </a:cxn>
                <a:cxn ang="0">
                  <a:pos x="7" y="4"/>
                </a:cxn>
                <a:cxn ang="0">
                  <a:pos x="3" y="0"/>
                </a:cxn>
              </a:cxnLst>
              <a:rect l="0" t="0" r="r" b="b"/>
              <a:pathLst>
                <a:path w="36" h="15">
                  <a:moveTo>
                    <a:pt x="3" y="0"/>
                  </a:moveTo>
                  <a:lnTo>
                    <a:pt x="0" y="0"/>
                  </a:lnTo>
                  <a:lnTo>
                    <a:pt x="0" y="4"/>
                  </a:lnTo>
                  <a:lnTo>
                    <a:pt x="0" y="8"/>
                  </a:lnTo>
                  <a:lnTo>
                    <a:pt x="3" y="11"/>
                  </a:lnTo>
                  <a:lnTo>
                    <a:pt x="29" y="15"/>
                  </a:lnTo>
                  <a:lnTo>
                    <a:pt x="32" y="15"/>
                  </a:lnTo>
                  <a:lnTo>
                    <a:pt x="36" y="11"/>
                  </a:lnTo>
                  <a:lnTo>
                    <a:pt x="32" y="8"/>
                  </a:lnTo>
                  <a:lnTo>
                    <a:pt x="7" y="4"/>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8" name="Freeform 1690"/>
            <p:cNvSpPr>
              <a:spLocks/>
            </p:cNvSpPr>
            <p:nvPr/>
          </p:nvSpPr>
          <p:spPr bwMode="auto">
            <a:xfrm>
              <a:off x="3676" y="2385"/>
              <a:ext cx="37" cy="11"/>
            </a:xfrm>
            <a:custGeom>
              <a:avLst/>
              <a:gdLst/>
              <a:ahLst/>
              <a:cxnLst>
                <a:cxn ang="0">
                  <a:pos x="4" y="0"/>
                </a:cxn>
                <a:cxn ang="0">
                  <a:pos x="0" y="0"/>
                </a:cxn>
                <a:cxn ang="0">
                  <a:pos x="0" y="4"/>
                </a:cxn>
                <a:cxn ang="0">
                  <a:pos x="0" y="7"/>
                </a:cxn>
                <a:cxn ang="0">
                  <a:pos x="19" y="7"/>
                </a:cxn>
                <a:cxn ang="0">
                  <a:pos x="29" y="11"/>
                </a:cxn>
                <a:cxn ang="0">
                  <a:pos x="33" y="11"/>
                </a:cxn>
                <a:cxn ang="0">
                  <a:pos x="37" y="7"/>
                </a:cxn>
                <a:cxn ang="0">
                  <a:pos x="33" y="4"/>
                </a:cxn>
                <a:cxn ang="0">
                  <a:pos x="22" y="0"/>
                </a:cxn>
                <a:cxn ang="0">
                  <a:pos x="4" y="0"/>
                </a:cxn>
              </a:cxnLst>
              <a:rect l="0" t="0" r="r" b="b"/>
              <a:pathLst>
                <a:path w="37" h="11">
                  <a:moveTo>
                    <a:pt x="4" y="0"/>
                  </a:moveTo>
                  <a:lnTo>
                    <a:pt x="0" y="0"/>
                  </a:lnTo>
                  <a:lnTo>
                    <a:pt x="0" y="4"/>
                  </a:lnTo>
                  <a:lnTo>
                    <a:pt x="0" y="7"/>
                  </a:lnTo>
                  <a:lnTo>
                    <a:pt x="19" y="7"/>
                  </a:lnTo>
                  <a:lnTo>
                    <a:pt x="29" y="11"/>
                  </a:lnTo>
                  <a:lnTo>
                    <a:pt x="33" y="11"/>
                  </a:lnTo>
                  <a:lnTo>
                    <a:pt x="37" y="7"/>
                  </a:lnTo>
                  <a:lnTo>
                    <a:pt x="33" y="4"/>
                  </a:lnTo>
                  <a:lnTo>
                    <a:pt x="22"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19" name="Freeform 1691"/>
            <p:cNvSpPr>
              <a:spLocks/>
            </p:cNvSpPr>
            <p:nvPr/>
          </p:nvSpPr>
          <p:spPr bwMode="auto">
            <a:xfrm>
              <a:off x="3727" y="2389"/>
              <a:ext cx="33" cy="11"/>
            </a:xfrm>
            <a:custGeom>
              <a:avLst/>
              <a:gdLst/>
              <a:ahLst/>
              <a:cxnLst>
                <a:cxn ang="0">
                  <a:pos x="4" y="0"/>
                </a:cxn>
                <a:cxn ang="0">
                  <a:pos x="0" y="0"/>
                </a:cxn>
                <a:cxn ang="0">
                  <a:pos x="0" y="3"/>
                </a:cxn>
                <a:cxn ang="0">
                  <a:pos x="0" y="7"/>
                </a:cxn>
                <a:cxn ang="0">
                  <a:pos x="29" y="11"/>
                </a:cxn>
                <a:cxn ang="0">
                  <a:pos x="33" y="11"/>
                </a:cxn>
                <a:cxn ang="0">
                  <a:pos x="33" y="7"/>
                </a:cxn>
                <a:cxn ang="0">
                  <a:pos x="33" y="3"/>
                </a:cxn>
                <a:cxn ang="0">
                  <a:pos x="4" y="0"/>
                </a:cxn>
              </a:cxnLst>
              <a:rect l="0" t="0" r="r" b="b"/>
              <a:pathLst>
                <a:path w="33" h="11">
                  <a:moveTo>
                    <a:pt x="4" y="0"/>
                  </a:moveTo>
                  <a:lnTo>
                    <a:pt x="0" y="0"/>
                  </a:lnTo>
                  <a:lnTo>
                    <a:pt x="0" y="3"/>
                  </a:lnTo>
                  <a:lnTo>
                    <a:pt x="0" y="7"/>
                  </a:lnTo>
                  <a:lnTo>
                    <a:pt x="29" y="11"/>
                  </a:lnTo>
                  <a:lnTo>
                    <a:pt x="33" y="11"/>
                  </a:lnTo>
                  <a:lnTo>
                    <a:pt x="33" y="7"/>
                  </a:lnTo>
                  <a:lnTo>
                    <a:pt x="33" y="3"/>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0" name="Freeform 1692"/>
            <p:cNvSpPr>
              <a:spLocks/>
            </p:cNvSpPr>
            <p:nvPr/>
          </p:nvSpPr>
          <p:spPr bwMode="auto">
            <a:xfrm>
              <a:off x="3774" y="2392"/>
              <a:ext cx="36" cy="11"/>
            </a:xfrm>
            <a:custGeom>
              <a:avLst/>
              <a:gdLst/>
              <a:ahLst/>
              <a:cxnLst>
                <a:cxn ang="0">
                  <a:pos x="7" y="0"/>
                </a:cxn>
                <a:cxn ang="0">
                  <a:pos x="4" y="0"/>
                </a:cxn>
                <a:cxn ang="0">
                  <a:pos x="0" y="4"/>
                </a:cxn>
                <a:cxn ang="0">
                  <a:pos x="4" y="8"/>
                </a:cxn>
                <a:cxn ang="0">
                  <a:pos x="33" y="11"/>
                </a:cxn>
                <a:cxn ang="0">
                  <a:pos x="36" y="11"/>
                </a:cxn>
                <a:cxn ang="0">
                  <a:pos x="36" y="8"/>
                </a:cxn>
                <a:cxn ang="0">
                  <a:pos x="36" y="4"/>
                </a:cxn>
                <a:cxn ang="0">
                  <a:pos x="7" y="0"/>
                </a:cxn>
              </a:cxnLst>
              <a:rect l="0" t="0" r="r" b="b"/>
              <a:pathLst>
                <a:path w="36" h="11">
                  <a:moveTo>
                    <a:pt x="7" y="0"/>
                  </a:moveTo>
                  <a:lnTo>
                    <a:pt x="4" y="0"/>
                  </a:lnTo>
                  <a:lnTo>
                    <a:pt x="0" y="4"/>
                  </a:lnTo>
                  <a:lnTo>
                    <a:pt x="4" y="8"/>
                  </a:lnTo>
                  <a:lnTo>
                    <a:pt x="33" y="11"/>
                  </a:lnTo>
                  <a:lnTo>
                    <a:pt x="36" y="11"/>
                  </a:lnTo>
                  <a:lnTo>
                    <a:pt x="36" y="8"/>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1" name="Freeform 1693"/>
            <p:cNvSpPr>
              <a:spLocks/>
            </p:cNvSpPr>
            <p:nvPr/>
          </p:nvSpPr>
          <p:spPr bwMode="auto">
            <a:xfrm>
              <a:off x="3825" y="2400"/>
              <a:ext cx="36" cy="7"/>
            </a:xfrm>
            <a:custGeom>
              <a:avLst/>
              <a:gdLst/>
              <a:ahLst/>
              <a:cxnLst>
                <a:cxn ang="0">
                  <a:pos x="7" y="0"/>
                </a:cxn>
                <a:cxn ang="0">
                  <a:pos x="4" y="0"/>
                </a:cxn>
                <a:cxn ang="0">
                  <a:pos x="0" y="3"/>
                </a:cxn>
                <a:cxn ang="0">
                  <a:pos x="4" y="7"/>
                </a:cxn>
                <a:cxn ang="0">
                  <a:pos x="33" y="7"/>
                </a:cxn>
                <a:cxn ang="0">
                  <a:pos x="36" y="7"/>
                </a:cxn>
                <a:cxn ang="0">
                  <a:pos x="36" y="3"/>
                </a:cxn>
                <a:cxn ang="0">
                  <a:pos x="36" y="0"/>
                </a:cxn>
                <a:cxn ang="0">
                  <a:pos x="7" y="0"/>
                </a:cxn>
              </a:cxnLst>
              <a:rect l="0" t="0" r="r" b="b"/>
              <a:pathLst>
                <a:path w="36" h="7">
                  <a:moveTo>
                    <a:pt x="7" y="0"/>
                  </a:moveTo>
                  <a:lnTo>
                    <a:pt x="4" y="0"/>
                  </a:lnTo>
                  <a:lnTo>
                    <a:pt x="0" y="3"/>
                  </a:lnTo>
                  <a:lnTo>
                    <a:pt x="4" y="7"/>
                  </a:lnTo>
                  <a:lnTo>
                    <a:pt x="33"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2" name="Freeform 1694"/>
            <p:cNvSpPr>
              <a:spLocks/>
            </p:cNvSpPr>
            <p:nvPr/>
          </p:nvSpPr>
          <p:spPr bwMode="auto">
            <a:xfrm>
              <a:off x="3876" y="2400"/>
              <a:ext cx="36" cy="7"/>
            </a:xfrm>
            <a:custGeom>
              <a:avLst/>
              <a:gdLst/>
              <a:ahLst/>
              <a:cxnLst>
                <a:cxn ang="0">
                  <a:pos x="7" y="0"/>
                </a:cxn>
                <a:cxn ang="0">
                  <a:pos x="3" y="0"/>
                </a:cxn>
                <a:cxn ang="0">
                  <a:pos x="0" y="3"/>
                </a:cxn>
                <a:cxn ang="0">
                  <a:pos x="3" y="7"/>
                </a:cxn>
                <a:cxn ang="0">
                  <a:pos x="32" y="7"/>
                </a:cxn>
                <a:cxn ang="0">
                  <a:pos x="36" y="7"/>
                </a:cxn>
                <a:cxn ang="0">
                  <a:pos x="36" y="3"/>
                </a:cxn>
                <a:cxn ang="0">
                  <a:pos x="36" y="0"/>
                </a:cxn>
                <a:cxn ang="0">
                  <a:pos x="7" y="0"/>
                </a:cxn>
              </a:cxnLst>
              <a:rect l="0" t="0" r="r" b="b"/>
              <a:pathLst>
                <a:path w="36" h="7">
                  <a:moveTo>
                    <a:pt x="7" y="0"/>
                  </a:moveTo>
                  <a:lnTo>
                    <a:pt x="3" y="0"/>
                  </a:lnTo>
                  <a:lnTo>
                    <a:pt x="0" y="3"/>
                  </a:lnTo>
                  <a:lnTo>
                    <a:pt x="3" y="7"/>
                  </a:lnTo>
                  <a:lnTo>
                    <a:pt x="32"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3" name="Freeform 1695"/>
            <p:cNvSpPr>
              <a:spLocks/>
            </p:cNvSpPr>
            <p:nvPr/>
          </p:nvSpPr>
          <p:spPr bwMode="auto">
            <a:xfrm>
              <a:off x="3926" y="2403"/>
              <a:ext cx="36" cy="7"/>
            </a:xfrm>
            <a:custGeom>
              <a:avLst/>
              <a:gdLst/>
              <a:ahLst/>
              <a:cxnLst>
                <a:cxn ang="0">
                  <a:pos x="8" y="0"/>
                </a:cxn>
                <a:cxn ang="0">
                  <a:pos x="4" y="0"/>
                </a:cxn>
                <a:cxn ang="0">
                  <a:pos x="0" y="4"/>
                </a:cxn>
                <a:cxn ang="0">
                  <a:pos x="4" y="7"/>
                </a:cxn>
                <a:cxn ang="0">
                  <a:pos x="33" y="7"/>
                </a:cxn>
                <a:cxn ang="0">
                  <a:pos x="36" y="7"/>
                </a:cxn>
                <a:cxn ang="0">
                  <a:pos x="36" y="4"/>
                </a:cxn>
                <a:cxn ang="0">
                  <a:pos x="36" y="0"/>
                </a:cxn>
                <a:cxn ang="0">
                  <a:pos x="8" y="0"/>
                </a:cxn>
              </a:cxnLst>
              <a:rect l="0" t="0" r="r" b="b"/>
              <a:pathLst>
                <a:path w="36" h="7">
                  <a:moveTo>
                    <a:pt x="8" y="0"/>
                  </a:moveTo>
                  <a:lnTo>
                    <a:pt x="4" y="0"/>
                  </a:lnTo>
                  <a:lnTo>
                    <a:pt x="0" y="4"/>
                  </a:lnTo>
                  <a:lnTo>
                    <a:pt x="4" y="7"/>
                  </a:lnTo>
                  <a:lnTo>
                    <a:pt x="33" y="7"/>
                  </a:lnTo>
                  <a:lnTo>
                    <a:pt x="36" y="7"/>
                  </a:lnTo>
                  <a:lnTo>
                    <a:pt x="36" y="4"/>
                  </a:lnTo>
                  <a:lnTo>
                    <a:pt x="36"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4" name="Freeform 1696"/>
            <p:cNvSpPr>
              <a:spLocks/>
            </p:cNvSpPr>
            <p:nvPr/>
          </p:nvSpPr>
          <p:spPr bwMode="auto">
            <a:xfrm>
              <a:off x="3977" y="2403"/>
              <a:ext cx="36" cy="7"/>
            </a:xfrm>
            <a:custGeom>
              <a:avLst/>
              <a:gdLst/>
              <a:ahLst/>
              <a:cxnLst>
                <a:cxn ang="0">
                  <a:pos x="7" y="0"/>
                </a:cxn>
                <a:cxn ang="0">
                  <a:pos x="4" y="0"/>
                </a:cxn>
                <a:cxn ang="0">
                  <a:pos x="0" y="4"/>
                </a:cxn>
                <a:cxn ang="0">
                  <a:pos x="4" y="7"/>
                </a:cxn>
                <a:cxn ang="0">
                  <a:pos x="33" y="7"/>
                </a:cxn>
                <a:cxn ang="0">
                  <a:pos x="36" y="7"/>
                </a:cxn>
                <a:cxn ang="0">
                  <a:pos x="36" y="4"/>
                </a:cxn>
                <a:cxn ang="0">
                  <a:pos x="36" y="0"/>
                </a:cxn>
                <a:cxn ang="0">
                  <a:pos x="7" y="0"/>
                </a:cxn>
              </a:cxnLst>
              <a:rect l="0" t="0" r="r" b="b"/>
              <a:pathLst>
                <a:path w="36" h="7">
                  <a:moveTo>
                    <a:pt x="7" y="0"/>
                  </a:moveTo>
                  <a:lnTo>
                    <a:pt x="4" y="0"/>
                  </a:lnTo>
                  <a:lnTo>
                    <a:pt x="0" y="4"/>
                  </a:lnTo>
                  <a:lnTo>
                    <a:pt x="4" y="7"/>
                  </a:lnTo>
                  <a:lnTo>
                    <a:pt x="33"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5" name="Freeform 1697"/>
            <p:cNvSpPr>
              <a:spLocks/>
            </p:cNvSpPr>
            <p:nvPr/>
          </p:nvSpPr>
          <p:spPr bwMode="auto">
            <a:xfrm>
              <a:off x="4028" y="2400"/>
              <a:ext cx="36" cy="7"/>
            </a:xfrm>
            <a:custGeom>
              <a:avLst/>
              <a:gdLst/>
              <a:ahLst/>
              <a:cxnLst>
                <a:cxn ang="0">
                  <a:pos x="7" y="0"/>
                </a:cxn>
                <a:cxn ang="0">
                  <a:pos x="3" y="0"/>
                </a:cxn>
                <a:cxn ang="0">
                  <a:pos x="0" y="3"/>
                </a:cxn>
                <a:cxn ang="0">
                  <a:pos x="3" y="7"/>
                </a:cxn>
                <a:cxn ang="0">
                  <a:pos x="32" y="7"/>
                </a:cxn>
                <a:cxn ang="0">
                  <a:pos x="36" y="7"/>
                </a:cxn>
                <a:cxn ang="0">
                  <a:pos x="36" y="3"/>
                </a:cxn>
                <a:cxn ang="0">
                  <a:pos x="36" y="0"/>
                </a:cxn>
                <a:cxn ang="0">
                  <a:pos x="7" y="0"/>
                </a:cxn>
              </a:cxnLst>
              <a:rect l="0" t="0" r="r" b="b"/>
              <a:pathLst>
                <a:path w="36" h="7">
                  <a:moveTo>
                    <a:pt x="7" y="0"/>
                  </a:moveTo>
                  <a:lnTo>
                    <a:pt x="3" y="0"/>
                  </a:lnTo>
                  <a:lnTo>
                    <a:pt x="0" y="3"/>
                  </a:lnTo>
                  <a:lnTo>
                    <a:pt x="3" y="7"/>
                  </a:lnTo>
                  <a:lnTo>
                    <a:pt x="32" y="7"/>
                  </a:lnTo>
                  <a:lnTo>
                    <a:pt x="36" y="7"/>
                  </a:lnTo>
                  <a:lnTo>
                    <a:pt x="36" y="3"/>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6" name="Freeform 1698"/>
            <p:cNvSpPr>
              <a:spLocks/>
            </p:cNvSpPr>
            <p:nvPr/>
          </p:nvSpPr>
          <p:spPr bwMode="auto">
            <a:xfrm>
              <a:off x="4078" y="2400"/>
              <a:ext cx="37" cy="7"/>
            </a:xfrm>
            <a:custGeom>
              <a:avLst/>
              <a:gdLst/>
              <a:ahLst/>
              <a:cxnLst>
                <a:cxn ang="0">
                  <a:pos x="8" y="0"/>
                </a:cxn>
                <a:cxn ang="0">
                  <a:pos x="4" y="0"/>
                </a:cxn>
                <a:cxn ang="0">
                  <a:pos x="0" y="3"/>
                </a:cxn>
                <a:cxn ang="0">
                  <a:pos x="4" y="7"/>
                </a:cxn>
                <a:cxn ang="0">
                  <a:pos x="33" y="7"/>
                </a:cxn>
                <a:cxn ang="0">
                  <a:pos x="37" y="7"/>
                </a:cxn>
                <a:cxn ang="0">
                  <a:pos x="37" y="3"/>
                </a:cxn>
                <a:cxn ang="0">
                  <a:pos x="37" y="0"/>
                </a:cxn>
                <a:cxn ang="0">
                  <a:pos x="8" y="0"/>
                </a:cxn>
              </a:cxnLst>
              <a:rect l="0" t="0" r="r" b="b"/>
              <a:pathLst>
                <a:path w="37" h="7">
                  <a:moveTo>
                    <a:pt x="8" y="0"/>
                  </a:moveTo>
                  <a:lnTo>
                    <a:pt x="4" y="0"/>
                  </a:lnTo>
                  <a:lnTo>
                    <a:pt x="0" y="3"/>
                  </a:lnTo>
                  <a:lnTo>
                    <a:pt x="4" y="7"/>
                  </a:lnTo>
                  <a:lnTo>
                    <a:pt x="33" y="7"/>
                  </a:lnTo>
                  <a:lnTo>
                    <a:pt x="37" y="7"/>
                  </a:lnTo>
                  <a:lnTo>
                    <a:pt x="37" y="3"/>
                  </a:lnTo>
                  <a:lnTo>
                    <a:pt x="37" y="0"/>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7" name="Freeform 1699"/>
            <p:cNvSpPr>
              <a:spLocks/>
            </p:cNvSpPr>
            <p:nvPr/>
          </p:nvSpPr>
          <p:spPr bwMode="auto">
            <a:xfrm>
              <a:off x="4129" y="2392"/>
              <a:ext cx="36" cy="11"/>
            </a:xfrm>
            <a:custGeom>
              <a:avLst/>
              <a:gdLst/>
              <a:ahLst/>
              <a:cxnLst>
                <a:cxn ang="0">
                  <a:pos x="4" y="4"/>
                </a:cxn>
                <a:cxn ang="0">
                  <a:pos x="0" y="8"/>
                </a:cxn>
                <a:cxn ang="0">
                  <a:pos x="4" y="11"/>
                </a:cxn>
                <a:cxn ang="0">
                  <a:pos x="7" y="11"/>
                </a:cxn>
                <a:cxn ang="0">
                  <a:pos x="36" y="8"/>
                </a:cxn>
                <a:cxn ang="0">
                  <a:pos x="36" y="4"/>
                </a:cxn>
                <a:cxn ang="0">
                  <a:pos x="36" y="0"/>
                </a:cxn>
                <a:cxn ang="0">
                  <a:pos x="33" y="0"/>
                </a:cxn>
                <a:cxn ang="0">
                  <a:pos x="4" y="4"/>
                </a:cxn>
              </a:cxnLst>
              <a:rect l="0" t="0" r="r" b="b"/>
              <a:pathLst>
                <a:path w="36" h="11">
                  <a:moveTo>
                    <a:pt x="4" y="4"/>
                  </a:moveTo>
                  <a:lnTo>
                    <a:pt x="0" y="8"/>
                  </a:lnTo>
                  <a:lnTo>
                    <a:pt x="4" y="11"/>
                  </a:lnTo>
                  <a:lnTo>
                    <a:pt x="7" y="11"/>
                  </a:lnTo>
                  <a:lnTo>
                    <a:pt x="36" y="8"/>
                  </a:lnTo>
                  <a:lnTo>
                    <a:pt x="36" y="4"/>
                  </a:lnTo>
                  <a:lnTo>
                    <a:pt x="36" y="0"/>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8" name="Freeform 1700"/>
            <p:cNvSpPr>
              <a:spLocks/>
            </p:cNvSpPr>
            <p:nvPr/>
          </p:nvSpPr>
          <p:spPr bwMode="auto">
            <a:xfrm>
              <a:off x="4180" y="2389"/>
              <a:ext cx="36" cy="11"/>
            </a:xfrm>
            <a:custGeom>
              <a:avLst/>
              <a:gdLst/>
              <a:ahLst/>
              <a:cxnLst>
                <a:cxn ang="0">
                  <a:pos x="3" y="3"/>
                </a:cxn>
                <a:cxn ang="0">
                  <a:pos x="0" y="7"/>
                </a:cxn>
                <a:cxn ang="0">
                  <a:pos x="3" y="11"/>
                </a:cxn>
                <a:cxn ang="0">
                  <a:pos x="7" y="11"/>
                </a:cxn>
                <a:cxn ang="0">
                  <a:pos x="36" y="7"/>
                </a:cxn>
                <a:cxn ang="0">
                  <a:pos x="36" y="3"/>
                </a:cxn>
                <a:cxn ang="0">
                  <a:pos x="36" y="0"/>
                </a:cxn>
                <a:cxn ang="0">
                  <a:pos x="32" y="0"/>
                </a:cxn>
                <a:cxn ang="0">
                  <a:pos x="3" y="3"/>
                </a:cxn>
              </a:cxnLst>
              <a:rect l="0" t="0" r="r" b="b"/>
              <a:pathLst>
                <a:path w="36" h="11">
                  <a:moveTo>
                    <a:pt x="3" y="3"/>
                  </a:moveTo>
                  <a:lnTo>
                    <a:pt x="0" y="7"/>
                  </a:lnTo>
                  <a:lnTo>
                    <a:pt x="3" y="11"/>
                  </a:lnTo>
                  <a:lnTo>
                    <a:pt x="7" y="11"/>
                  </a:lnTo>
                  <a:lnTo>
                    <a:pt x="36" y="7"/>
                  </a:lnTo>
                  <a:lnTo>
                    <a:pt x="36" y="3"/>
                  </a:lnTo>
                  <a:lnTo>
                    <a:pt x="36" y="0"/>
                  </a:lnTo>
                  <a:lnTo>
                    <a:pt x="32" y="0"/>
                  </a:lnTo>
                  <a:lnTo>
                    <a:pt x="3"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29" name="Freeform 1701"/>
            <p:cNvSpPr>
              <a:spLocks/>
            </p:cNvSpPr>
            <p:nvPr/>
          </p:nvSpPr>
          <p:spPr bwMode="auto">
            <a:xfrm>
              <a:off x="4230" y="2385"/>
              <a:ext cx="37" cy="11"/>
            </a:xfrm>
            <a:custGeom>
              <a:avLst/>
              <a:gdLst/>
              <a:ahLst/>
              <a:cxnLst>
                <a:cxn ang="0">
                  <a:pos x="4" y="4"/>
                </a:cxn>
                <a:cxn ang="0">
                  <a:pos x="0" y="7"/>
                </a:cxn>
                <a:cxn ang="0">
                  <a:pos x="4" y="11"/>
                </a:cxn>
                <a:cxn ang="0">
                  <a:pos x="8" y="11"/>
                </a:cxn>
                <a:cxn ang="0">
                  <a:pos x="19" y="7"/>
                </a:cxn>
                <a:cxn ang="0">
                  <a:pos x="37" y="7"/>
                </a:cxn>
                <a:cxn ang="0">
                  <a:pos x="37" y="4"/>
                </a:cxn>
                <a:cxn ang="0">
                  <a:pos x="37" y="0"/>
                </a:cxn>
                <a:cxn ang="0">
                  <a:pos x="33" y="0"/>
                </a:cxn>
                <a:cxn ang="0">
                  <a:pos x="15" y="0"/>
                </a:cxn>
                <a:cxn ang="0">
                  <a:pos x="4" y="4"/>
                </a:cxn>
              </a:cxnLst>
              <a:rect l="0" t="0" r="r" b="b"/>
              <a:pathLst>
                <a:path w="37" h="11">
                  <a:moveTo>
                    <a:pt x="4" y="4"/>
                  </a:moveTo>
                  <a:lnTo>
                    <a:pt x="0" y="7"/>
                  </a:lnTo>
                  <a:lnTo>
                    <a:pt x="4" y="11"/>
                  </a:lnTo>
                  <a:lnTo>
                    <a:pt x="8" y="11"/>
                  </a:lnTo>
                  <a:lnTo>
                    <a:pt x="19" y="7"/>
                  </a:lnTo>
                  <a:lnTo>
                    <a:pt x="37" y="7"/>
                  </a:lnTo>
                  <a:lnTo>
                    <a:pt x="37" y="4"/>
                  </a:lnTo>
                  <a:lnTo>
                    <a:pt x="37" y="0"/>
                  </a:lnTo>
                  <a:lnTo>
                    <a:pt x="33" y="0"/>
                  </a:lnTo>
                  <a:lnTo>
                    <a:pt x="15"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0" name="Freeform 1702"/>
            <p:cNvSpPr>
              <a:spLocks/>
            </p:cNvSpPr>
            <p:nvPr/>
          </p:nvSpPr>
          <p:spPr bwMode="auto">
            <a:xfrm>
              <a:off x="4281" y="2374"/>
              <a:ext cx="36" cy="15"/>
            </a:xfrm>
            <a:custGeom>
              <a:avLst/>
              <a:gdLst/>
              <a:ahLst/>
              <a:cxnLst>
                <a:cxn ang="0">
                  <a:pos x="4" y="8"/>
                </a:cxn>
                <a:cxn ang="0">
                  <a:pos x="0" y="11"/>
                </a:cxn>
                <a:cxn ang="0">
                  <a:pos x="4" y="15"/>
                </a:cxn>
                <a:cxn ang="0">
                  <a:pos x="7" y="15"/>
                </a:cxn>
                <a:cxn ang="0">
                  <a:pos x="29" y="11"/>
                </a:cxn>
                <a:cxn ang="0">
                  <a:pos x="33" y="8"/>
                </a:cxn>
                <a:cxn ang="0">
                  <a:pos x="36" y="4"/>
                </a:cxn>
                <a:cxn ang="0">
                  <a:pos x="33" y="0"/>
                </a:cxn>
                <a:cxn ang="0">
                  <a:pos x="29" y="0"/>
                </a:cxn>
                <a:cxn ang="0">
                  <a:pos x="25" y="4"/>
                </a:cxn>
                <a:cxn ang="0">
                  <a:pos x="4" y="8"/>
                </a:cxn>
              </a:cxnLst>
              <a:rect l="0" t="0" r="r" b="b"/>
              <a:pathLst>
                <a:path w="36" h="15">
                  <a:moveTo>
                    <a:pt x="4" y="8"/>
                  </a:moveTo>
                  <a:lnTo>
                    <a:pt x="0" y="11"/>
                  </a:lnTo>
                  <a:lnTo>
                    <a:pt x="4" y="15"/>
                  </a:lnTo>
                  <a:lnTo>
                    <a:pt x="7" y="15"/>
                  </a:lnTo>
                  <a:lnTo>
                    <a:pt x="29" y="11"/>
                  </a:lnTo>
                  <a:lnTo>
                    <a:pt x="33" y="8"/>
                  </a:lnTo>
                  <a:lnTo>
                    <a:pt x="36" y="4"/>
                  </a:lnTo>
                  <a:lnTo>
                    <a:pt x="33" y="0"/>
                  </a:lnTo>
                  <a:lnTo>
                    <a:pt x="29" y="0"/>
                  </a:lnTo>
                  <a:lnTo>
                    <a:pt x="25" y="4"/>
                  </a:lnTo>
                  <a:lnTo>
                    <a:pt x="4"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1" name="Freeform 1703"/>
            <p:cNvSpPr>
              <a:spLocks/>
            </p:cNvSpPr>
            <p:nvPr/>
          </p:nvSpPr>
          <p:spPr bwMode="auto">
            <a:xfrm>
              <a:off x="4332" y="2367"/>
              <a:ext cx="36" cy="11"/>
            </a:xfrm>
            <a:custGeom>
              <a:avLst/>
              <a:gdLst/>
              <a:ahLst/>
              <a:cxnLst>
                <a:cxn ang="0">
                  <a:pos x="0" y="4"/>
                </a:cxn>
                <a:cxn ang="0">
                  <a:pos x="0" y="7"/>
                </a:cxn>
                <a:cxn ang="0">
                  <a:pos x="0" y="11"/>
                </a:cxn>
                <a:cxn ang="0">
                  <a:pos x="3" y="11"/>
                </a:cxn>
                <a:cxn ang="0">
                  <a:pos x="32" y="7"/>
                </a:cxn>
                <a:cxn ang="0">
                  <a:pos x="36" y="4"/>
                </a:cxn>
                <a:cxn ang="0">
                  <a:pos x="32" y="0"/>
                </a:cxn>
                <a:cxn ang="0">
                  <a:pos x="29" y="0"/>
                </a:cxn>
                <a:cxn ang="0">
                  <a:pos x="0" y="4"/>
                </a:cxn>
              </a:cxnLst>
              <a:rect l="0" t="0" r="r" b="b"/>
              <a:pathLst>
                <a:path w="36" h="11">
                  <a:moveTo>
                    <a:pt x="0" y="4"/>
                  </a:moveTo>
                  <a:lnTo>
                    <a:pt x="0" y="7"/>
                  </a:lnTo>
                  <a:lnTo>
                    <a:pt x="0" y="11"/>
                  </a:lnTo>
                  <a:lnTo>
                    <a:pt x="3" y="11"/>
                  </a:lnTo>
                  <a:lnTo>
                    <a:pt x="32" y="7"/>
                  </a:lnTo>
                  <a:lnTo>
                    <a:pt x="36" y="4"/>
                  </a:lnTo>
                  <a:lnTo>
                    <a:pt x="32" y="0"/>
                  </a:lnTo>
                  <a:lnTo>
                    <a:pt x="29" y="0"/>
                  </a:lnTo>
                  <a:lnTo>
                    <a:pt x="0"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2" name="Freeform 1704"/>
            <p:cNvSpPr>
              <a:spLocks/>
            </p:cNvSpPr>
            <p:nvPr/>
          </p:nvSpPr>
          <p:spPr bwMode="auto">
            <a:xfrm>
              <a:off x="4382" y="2356"/>
              <a:ext cx="33" cy="15"/>
            </a:xfrm>
            <a:custGeom>
              <a:avLst/>
              <a:gdLst/>
              <a:ahLst/>
              <a:cxnLst>
                <a:cxn ang="0">
                  <a:pos x="0" y="7"/>
                </a:cxn>
                <a:cxn ang="0">
                  <a:pos x="0" y="11"/>
                </a:cxn>
                <a:cxn ang="0">
                  <a:pos x="0" y="15"/>
                </a:cxn>
                <a:cxn ang="0">
                  <a:pos x="4" y="15"/>
                </a:cxn>
                <a:cxn ang="0">
                  <a:pos x="33" y="7"/>
                </a:cxn>
                <a:cxn ang="0">
                  <a:pos x="33" y="4"/>
                </a:cxn>
                <a:cxn ang="0">
                  <a:pos x="33" y="0"/>
                </a:cxn>
                <a:cxn ang="0">
                  <a:pos x="29" y="0"/>
                </a:cxn>
                <a:cxn ang="0">
                  <a:pos x="0" y="7"/>
                </a:cxn>
              </a:cxnLst>
              <a:rect l="0" t="0" r="r" b="b"/>
              <a:pathLst>
                <a:path w="33" h="15">
                  <a:moveTo>
                    <a:pt x="0" y="7"/>
                  </a:moveTo>
                  <a:lnTo>
                    <a:pt x="0" y="11"/>
                  </a:lnTo>
                  <a:lnTo>
                    <a:pt x="0" y="15"/>
                  </a:lnTo>
                  <a:lnTo>
                    <a:pt x="4" y="15"/>
                  </a:lnTo>
                  <a:lnTo>
                    <a:pt x="33" y="7"/>
                  </a:lnTo>
                  <a:lnTo>
                    <a:pt x="33" y="4"/>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3" name="Freeform 1705"/>
            <p:cNvSpPr>
              <a:spLocks/>
            </p:cNvSpPr>
            <p:nvPr/>
          </p:nvSpPr>
          <p:spPr bwMode="auto">
            <a:xfrm>
              <a:off x="4430" y="2342"/>
              <a:ext cx="36" cy="14"/>
            </a:xfrm>
            <a:custGeom>
              <a:avLst/>
              <a:gdLst/>
              <a:ahLst/>
              <a:cxnLst>
                <a:cxn ang="0">
                  <a:pos x="3" y="7"/>
                </a:cxn>
                <a:cxn ang="0">
                  <a:pos x="0" y="11"/>
                </a:cxn>
                <a:cxn ang="0">
                  <a:pos x="3" y="14"/>
                </a:cxn>
                <a:cxn ang="0">
                  <a:pos x="7" y="14"/>
                </a:cxn>
                <a:cxn ang="0">
                  <a:pos x="32" y="7"/>
                </a:cxn>
                <a:cxn ang="0">
                  <a:pos x="36" y="3"/>
                </a:cxn>
                <a:cxn ang="0">
                  <a:pos x="32" y="0"/>
                </a:cxn>
                <a:cxn ang="0">
                  <a:pos x="29" y="0"/>
                </a:cxn>
                <a:cxn ang="0">
                  <a:pos x="3" y="7"/>
                </a:cxn>
              </a:cxnLst>
              <a:rect l="0" t="0" r="r" b="b"/>
              <a:pathLst>
                <a:path w="36" h="14">
                  <a:moveTo>
                    <a:pt x="3" y="7"/>
                  </a:moveTo>
                  <a:lnTo>
                    <a:pt x="0" y="11"/>
                  </a:lnTo>
                  <a:lnTo>
                    <a:pt x="3" y="14"/>
                  </a:lnTo>
                  <a:lnTo>
                    <a:pt x="7" y="14"/>
                  </a:lnTo>
                  <a:lnTo>
                    <a:pt x="32" y="7"/>
                  </a:lnTo>
                  <a:lnTo>
                    <a:pt x="36" y="3"/>
                  </a:lnTo>
                  <a:lnTo>
                    <a:pt x="32" y="0"/>
                  </a:lnTo>
                  <a:lnTo>
                    <a:pt x="29" y="0"/>
                  </a:lnTo>
                  <a:lnTo>
                    <a:pt x="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4" name="Freeform 1706"/>
            <p:cNvSpPr>
              <a:spLocks/>
            </p:cNvSpPr>
            <p:nvPr/>
          </p:nvSpPr>
          <p:spPr bwMode="auto">
            <a:xfrm>
              <a:off x="4480" y="2327"/>
              <a:ext cx="33" cy="15"/>
            </a:xfrm>
            <a:custGeom>
              <a:avLst/>
              <a:gdLst/>
              <a:ahLst/>
              <a:cxnLst>
                <a:cxn ang="0">
                  <a:pos x="0" y="7"/>
                </a:cxn>
                <a:cxn ang="0">
                  <a:pos x="0" y="11"/>
                </a:cxn>
                <a:cxn ang="0">
                  <a:pos x="0" y="15"/>
                </a:cxn>
                <a:cxn ang="0">
                  <a:pos x="4" y="15"/>
                </a:cxn>
                <a:cxn ang="0">
                  <a:pos x="33" y="7"/>
                </a:cxn>
                <a:cxn ang="0">
                  <a:pos x="33" y="4"/>
                </a:cxn>
                <a:cxn ang="0">
                  <a:pos x="33" y="0"/>
                </a:cxn>
                <a:cxn ang="0">
                  <a:pos x="29" y="0"/>
                </a:cxn>
                <a:cxn ang="0">
                  <a:pos x="0" y="7"/>
                </a:cxn>
              </a:cxnLst>
              <a:rect l="0" t="0" r="r" b="b"/>
              <a:pathLst>
                <a:path w="33" h="15">
                  <a:moveTo>
                    <a:pt x="0" y="7"/>
                  </a:moveTo>
                  <a:lnTo>
                    <a:pt x="0" y="11"/>
                  </a:lnTo>
                  <a:lnTo>
                    <a:pt x="0" y="15"/>
                  </a:lnTo>
                  <a:lnTo>
                    <a:pt x="4" y="15"/>
                  </a:lnTo>
                  <a:lnTo>
                    <a:pt x="33" y="7"/>
                  </a:lnTo>
                  <a:lnTo>
                    <a:pt x="33" y="4"/>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5" name="Freeform 1707"/>
            <p:cNvSpPr>
              <a:spLocks/>
            </p:cNvSpPr>
            <p:nvPr/>
          </p:nvSpPr>
          <p:spPr bwMode="auto">
            <a:xfrm>
              <a:off x="4527" y="2305"/>
              <a:ext cx="33" cy="19"/>
            </a:xfrm>
            <a:custGeom>
              <a:avLst/>
              <a:gdLst/>
              <a:ahLst/>
              <a:cxnLst>
                <a:cxn ang="0">
                  <a:pos x="0" y="11"/>
                </a:cxn>
                <a:cxn ang="0">
                  <a:pos x="0" y="15"/>
                </a:cxn>
                <a:cxn ang="0">
                  <a:pos x="0" y="19"/>
                </a:cxn>
                <a:cxn ang="0">
                  <a:pos x="4" y="19"/>
                </a:cxn>
                <a:cxn ang="0">
                  <a:pos x="33" y="8"/>
                </a:cxn>
                <a:cxn ang="0">
                  <a:pos x="33" y="4"/>
                </a:cxn>
                <a:cxn ang="0">
                  <a:pos x="33" y="0"/>
                </a:cxn>
                <a:cxn ang="0">
                  <a:pos x="29" y="0"/>
                </a:cxn>
                <a:cxn ang="0">
                  <a:pos x="0" y="11"/>
                </a:cxn>
              </a:cxnLst>
              <a:rect l="0" t="0" r="r" b="b"/>
              <a:pathLst>
                <a:path w="33" h="19">
                  <a:moveTo>
                    <a:pt x="0" y="11"/>
                  </a:moveTo>
                  <a:lnTo>
                    <a:pt x="0" y="15"/>
                  </a:lnTo>
                  <a:lnTo>
                    <a:pt x="0" y="19"/>
                  </a:lnTo>
                  <a:lnTo>
                    <a:pt x="4" y="19"/>
                  </a:lnTo>
                  <a:lnTo>
                    <a:pt x="33" y="8"/>
                  </a:lnTo>
                  <a:lnTo>
                    <a:pt x="33" y="4"/>
                  </a:lnTo>
                  <a:lnTo>
                    <a:pt x="33" y="0"/>
                  </a:lnTo>
                  <a:lnTo>
                    <a:pt x="29" y="0"/>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6" name="Freeform 1708"/>
            <p:cNvSpPr>
              <a:spLocks/>
            </p:cNvSpPr>
            <p:nvPr/>
          </p:nvSpPr>
          <p:spPr bwMode="auto">
            <a:xfrm>
              <a:off x="4574" y="2284"/>
              <a:ext cx="29" cy="21"/>
            </a:xfrm>
            <a:custGeom>
              <a:avLst/>
              <a:gdLst/>
              <a:ahLst/>
              <a:cxnLst>
                <a:cxn ang="0">
                  <a:pos x="0" y="14"/>
                </a:cxn>
                <a:cxn ang="0">
                  <a:pos x="0" y="18"/>
                </a:cxn>
                <a:cxn ang="0">
                  <a:pos x="0" y="21"/>
                </a:cxn>
                <a:cxn ang="0">
                  <a:pos x="4" y="21"/>
                </a:cxn>
                <a:cxn ang="0">
                  <a:pos x="22" y="11"/>
                </a:cxn>
                <a:cxn ang="0">
                  <a:pos x="29" y="7"/>
                </a:cxn>
                <a:cxn ang="0">
                  <a:pos x="29" y="3"/>
                </a:cxn>
                <a:cxn ang="0">
                  <a:pos x="29" y="0"/>
                </a:cxn>
                <a:cxn ang="0">
                  <a:pos x="26" y="0"/>
                </a:cxn>
                <a:cxn ang="0">
                  <a:pos x="18" y="3"/>
                </a:cxn>
                <a:cxn ang="0">
                  <a:pos x="0" y="14"/>
                </a:cxn>
              </a:cxnLst>
              <a:rect l="0" t="0" r="r" b="b"/>
              <a:pathLst>
                <a:path w="29" h="21">
                  <a:moveTo>
                    <a:pt x="0" y="14"/>
                  </a:moveTo>
                  <a:lnTo>
                    <a:pt x="0" y="18"/>
                  </a:lnTo>
                  <a:lnTo>
                    <a:pt x="0" y="21"/>
                  </a:lnTo>
                  <a:lnTo>
                    <a:pt x="4" y="21"/>
                  </a:lnTo>
                  <a:lnTo>
                    <a:pt x="22" y="11"/>
                  </a:lnTo>
                  <a:lnTo>
                    <a:pt x="29" y="7"/>
                  </a:lnTo>
                  <a:lnTo>
                    <a:pt x="29" y="3"/>
                  </a:lnTo>
                  <a:lnTo>
                    <a:pt x="29" y="0"/>
                  </a:lnTo>
                  <a:lnTo>
                    <a:pt x="26" y="0"/>
                  </a:lnTo>
                  <a:lnTo>
                    <a:pt x="18" y="3"/>
                  </a:lnTo>
                  <a:lnTo>
                    <a:pt x="0"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7" name="Freeform 1709"/>
            <p:cNvSpPr>
              <a:spLocks/>
            </p:cNvSpPr>
            <p:nvPr/>
          </p:nvSpPr>
          <p:spPr bwMode="auto">
            <a:xfrm>
              <a:off x="4618" y="2251"/>
              <a:ext cx="29" cy="29"/>
            </a:xfrm>
            <a:custGeom>
              <a:avLst/>
              <a:gdLst/>
              <a:ahLst/>
              <a:cxnLst>
                <a:cxn ang="0">
                  <a:pos x="0" y="22"/>
                </a:cxn>
                <a:cxn ang="0">
                  <a:pos x="0" y="26"/>
                </a:cxn>
                <a:cxn ang="0">
                  <a:pos x="0" y="29"/>
                </a:cxn>
                <a:cxn ang="0">
                  <a:pos x="3" y="29"/>
                </a:cxn>
                <a:cxn ang="0">
                  <a:pos x="7" y="26"/>
                </a:cxn>
                <a:cxn ang="0">
                  <a:pos x="25" y="7"/>
                </a:cxn>
                <a:cxn ang="0">
                  <a:pos x="29" y="4"/>
                </a:cxn>
                <a:cxn ang="0">
                  <a:pos x="25" y="0"/>
                </a:cxn>
                <a:cxn ang="0">
                  <a:pos x="22" y="0"/>
                </a:cxn>
                <a:cxn ang="0">
                  <a:pos x="3" y="18"/>
                </a:cxn>
                <a:cxn ang="0">
                  <a:pos x="0" y="22"/>
                </a:cxn>
              </a:cxnLst>
              <a:rect l="0" t="0" r="r" b="b"/>
              <a:pathLst>
                <a:path w="29" h="29">
                  <a:moveTo>
                    <a:pt x="0" y="22"/>
                  </a:moveTo>
                  <a:lnTo>
                    <a:pt x="0" y="26"/>
                  </a:lnTo>
                  <a:lnTo>
                    <a:pt x="0" y="29"/>
                  </a:lnTo>
                  <a:lnTo>
                    <a:pt x="3" y="29"/>
                  </a:lnTo>
                  <a:lnTo>
                    <a:pt x="7" y="26"/>
                  </a:lnTo>
                  <a:lnTo>
                    <a:pt x="25" y="7"/>
                  </a:lnTo>
                  <a:lnTo>
                    <a:pt x="29" y="4"/>
                  </a:lnTo>
                  <a:lnTo>
                    <a:pt x="25" y="0"/>
                  </a:lnTo>
                  <a:lnTo>
                    <a:pt x="22" y="0"/>
                  </a:lnTo>
                  <a:lnTo>
                    <a:pt x="3" y="18"/>
                  </a:lnTo>
                  <a:lnTo>
                    <a:pt x="0"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8" name="Freeform 1710"/>
            <p:cNvSpPr>
              <a:spLocks/>
            </p:cNvSpPr>
            <p:nvPr/>
          </p:nvSpPr>
          <p:spPr bwMode="auto">
            <a:xfrm>
              <a:off x="4654" y="2211"/>
              <a:ext cx="22" cy="33"/>
            </a:xfrm>
            <a:custGeom>
              <a:avLst/>
              <a:gdLst/>
              <a:ahLst/>
              <a:cxnLst>
                <a:cxn ang="0">
                  <a:pos x="0" y="26"/>
                </a:cxn>
                <a:cxn ang="0">
                  <a:pos x="0" y="29"/>
                </a:cxn>
                <a:cxn ang="0">
                  <a:pos x="0" y="33"/>
                </a:cxn>
                <a:cxn ang="0">
                  <a:pos x="4" y="33"/>
                </a:cxn>
                <a:cxn ang="0">
                  <a:pos x="15" y="22"/>
                </a:cxn>
                <a:cxn ang="0">
                  <a:pos x="15" y="18"/>
                </a:cxn>
                <a:cxn ang="0">
                  <a:pos x="22" y="4"/>
                </a:cxn>
                <a:cxn ang="0">
                  <a:pos x="18" y="0"/>
                </a:cxn>
                <a:cxn ang="0">
                  <a:pos x="15" y="0"/>
                </a:cxn>
                <a:cxn ang="0">
                  <a:pos x="15" y="4"/>
                </a:cxn>
                <a:cxn ang="0">
                  <a:pos x="7" y="18"/>
                </a:cxn>
                <a:cxn ang="0">
                  <a:pos x="11" y="18"/>
                </a:cxn>
                <a:cxn ang="0">
                  <a:pos x="11" y="15"/>
                </a:cxn>
                <a:cxn ang="0">
                  <a:pos x="0" y="26"/>
                </a:cxn>
              </a:cxnLst>
              <a:rect l="0" t="0" r="r" b="b"/>
              <a:pathLst>
                <a:path w="22" h="33">
                  <a:moveTo>
                    <a:pt x="0" y="26"/>
                  </a:moveTo>
                  <a:lnTo>
                    <a:pt x="0" y="29"/>
                  </a:lnTo>
                  <a:lnTo>
                    <a:pt x="0" y="33"/>
                  </a:lnTo>
                  <a:lnTo>
                    <a:pt x="4" y="33"/>
                  </a:lnTo>
                  <a:lnTo>
                    <a:pt x="15" y="22"/>
                  </a:lnTo>
                  <a:lnTo>
                    <a:pt x="15" y="18"/>
                  </a:lnTo>
                  <a:lnTo>
                    <a:pt x="22" y="4"/>
                  </a:lnTo>
                  <a:lnTo>
                    <a:pt x="18" y="0"/>
                  </a:lnTo>
                  <a:lnTo>
                    <a:pt x="15" y="0"/>
                  </a:lnTo>
                  <a:lnTo>
                    <a:pt x="15" y="4"/>
                  </a:lnTo>
                  <a:lnTo>
                    <a:pt x="7" y="18"/>
                  </a:lnTo>
                  <a:lnTo>
                    <a:pt x="11" y="18"/>
                  </a:lnTo>
                  <a:lnTo>
                    <a:pt x="11" y="15"/>
                  </a:lnTo>
                  <a:lnTo>
                    <a:pt x="0" y="26"/>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39" name="Freeform 1711"/>
            <p:cNvSpPr>
              <a:spLocks/>
            </p:cNvSpPr>
            <p:nvPr/>
          </p:nvSpPr>
          <p:spPr bwMode="auto">
            <a:xfrm>
              <a:off x="4672" y="2164"/>
              <a:ext cx="11" cy="36"/>
            </a:xfrm>
            <a:custGeom>
              <a:avLst/>
              <a:gdLst/>
              <a:ahLst/>
              <a:cxnLst>
                <a:cxn ang="0">
                  <a:pos x="4" y="33"/>
                </a:cxn>
                <a:cxn ang="0">
                  <a:pos x="4" y="36"/>
                </a:cxn>
                <a:cxn ang="0">
                  <a:pos x="7" y="36"/>
                </a:cxn>
                <a:cxn ang="0">
                  <a:pos x="11" y="33"/>
                </a:cxn>
                <a:cxn ang="0">
                  <a:pos x="11" y="22"/>
                </a:cxn>
                <a:cxn ang="0">
                  <a:pos x="7" y="4"/>
                </a:cxn>
                <a:cxn ang="0">
                  <a:pos x="7" y="0"/>
                </a:cxn>
                <a:cxn ang="0">
                  <a:pos x="4" y="0"/>
                </a:cxn>
                <a:cxn ang="0">
                  <a:pos x="0" y="4"/>
                </a:cxn>
                <a:cxn ang="0">
                  <a:pos x="4" y="22"/>
                </a:cxn>
                <a:cxn ang="0">
                  <a:pos x="4" y="33"/>
                </a:cxn>
              </a:cxnLst>
              <a:rect l="0" t="0" r="r" b="b"/>
              <a:pathLst>
                <a:path w="11" h="36">
                  <a:moveTo>
                    <a:pt x="4" y="33"/>
                  </a:moveTo>
                  <a:lnTo>
                    <a:pt x="4" y="36"/>
                  </a:lnTo>
                  <a:lnTo>
                    <a:pt x="7" y="36"/>
                  </a:lnTo>
                  <a:lnTo>
                    <a:pt x="11" y="33"/>
                  </a:lnTo>
                  <a:lnTo>
                    <a:pt x="11" y="22"/>
                  </a:lnTo>
                  <a:lnTo>
                    <a:pt x="7" y="4"/>
                  </a:lnTo>
                  <a:lnTo>
                    <a:pt x="7" y="0"/>
                  </a:lnTo>
                  <a:lnTo>
                    <a:pt x="4" y="0"/>
                  </a:lnTo>
                  <a:lnTo>
                    <a:pt x="0" y="4"/>
                  </a:lnTo>
                  <a:lnTo>
                    <a:pt x="4" y="22"/>
                  </a:lnTo>
                  <a:lnTo>
                    <a:pt x="4" y="3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0" name="Freeform 1712"/>
            <p:cNvSpPr>
              <a:spLocks/>
            </p:cNvSpPr>
            <p:nvPr/>
          </p:nvSpPr>
          <p:spPr bwMode="auto">
            <a:xfrm>
              <a:off x="4647" y="2121"/>
              <a:ext cx="25" cy="29"/>
            </a:xfrm>
            <a:custGeom>
              <a:avLst/>
              <a:gdLst/>
              <a:ahLst/>
              <a:cxnLst>
                <a:cxn ang="0">
                  <a:pos x="18" y="25"/>
                </a:cxn>
                <a:cxn ang="0">
                  <a:pos x="18" y="29"/>
                </a:cxn>
                <a:cxn ang="0">
                  <a:pos x="22" y="29"/>
                </a:cxn>
                <a:cxn ang="0">
                  <a:pos x="25" y="25"/>
                </a:cxn>
                <a:cxn ang="0">
                  <a:pos x="22" y="22"/>
                </a:cxn>
                <a:cxn ang="0">
                  <a:pos x="22" y="18"/>
                </a:cxn>
                <a:cxn ang="0">
                  <a:pos x="7" y="0"/>
                </a:cxn>
                <a:cxn ang="0">
                  <a:pos x="3" y="0"/>
                </a:cxn>
                <a:cxn ang="0">
                  <a:pos x="0" y="3"/>
                </a:cxn>
                <a:cxn ang="0">
                  <a:pos x="3" y="7"/>
                </a:cxn>
                <a:cxn ang="0">
                  <a:pos x="18" y="25"/>
                </a:cxn>
                <a:cxn ang="0">
                  <a:pos x="18" y="22"/>
                </a:cxn>
                <a:cxn ang="0">
                  <a:pos x="14" y="22"/>
                </a:cxn>
                <a:cxn ang="0">
                  <a:pos x="18" y="25"/>
                </a:cxn>
              </a:cxnLst>
              <a:rect l="0" t="0" r="r" b="b"/>
              <a:pathLst>
                <a:path w="25" h="29">
                  <a:moveTo>
                    <a:pt x="18" y="25"/>
                  </a:moveTo>
                  <a:lnTo>
                    <a:pt x="18" y="29"/>
                  </a:lnTo>
                  <a:lnTo>
                    <a:pt x="22" y="29"/>
                  </a:lnTo>
                  <a:lnTo>
                    <a:pt x="25" y="25"/>
                  </a:lnTo>
                  <a:lnTo>
                    <a:pt x="22" y="22"/>
                  </a:lnTo>
                  <a:lnTo>
                    <a:pt x="22" y="18"/>
                  </a:lnTo>
                  <a:lnTo>
                    <a:pt x="7" y="0"/>
                  </a:lnTo>
                  <a:lnTo>
                    <a:pt x="3" y="0"/>
                  </a:lnTo>
                  <a:lnTo>
                    <a:pt x="0" y="3"/>
                  </a:lnTo>
                  <a:lnTo>
                    <a:pt x="3" y="7"/>
                  </a:lnTo>
                  <a:lnTo>
                    <a:pt x="18" y="25"/>
                  </a:lnTo>
                  <a:lnTo>
                    <a:pt x="18" y="22"/>
                  </a:lnTo>
                  <a:lnTo>
                    <a:pt x="14" y="22"/>
                  </a:lnTo>
                  <a:lnTo>
                    <a:pt x="18"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1" name="Freeform 1713"/>
            <p:cNvSpPr>
              <a:spLocks/>
            </p:cNvSpPr>
            <p:nvPr/>
          </p:nvSpPr>
          <p:spPr bwMode="auto">
            <a:xfrm>
              <a:off x="4607" y="2088"/>
              <a:ext cx="33" cy="26"/>
            </a:xfrm>
            <a:custGeom>
              <a:avLst/>
              <a:gdLst/>
              <a:ahLst/>
              <a:cxnLst>
                <a:cxn ang="0">
                  <a:pos x="25" y="26"/>
                </a:cxn>
                <a:cxn ang="0">
                  <a:pos x="29" y="26"/>
                </a:cxn>
                <a:cxn ang="0">
                  <a:pos x="33" y="22"/>
                </a:cxn>
                <a:cxn ang="0">
                  <a:pos x="29" y="18"/>
                </a:cxn>
                <a:cxn ang="0">
                  <a:pos x="18" y="7"/>
                </a:cxn>
                <a:cxn ang="0">
                  <a:pos x="7" y="0"/>
                </a:cxn>
                <a:cxn ang="0">
                  <a:pos x="4" y="0"/>
                </a:cxn>
                <a:cxn ang="0">
                  <a:pos x="0" y="4"/>
                </a:cxn>
                <a:cxn ang="0">
                  <a:pos x="4" y="7"/>
                </a:cxn>
                <a:cxn ang="0">
                  <a:pos x="14" y="15"/>
                </a:cxn>
                <a:cxn ang="0">
                  <a:pos x="25" y="26"/>
                </a:cxn>
              </a:cxnLst>
              <a:rect l="0" t="0" r="r" b="b"/>
              <a:pathLst>
                <a:path w="33" h="26">
                  <a:moveTo>
                    <a:pt x="25" y="26"/>
                  </a:moveTo>
                  <a:lnTo>
                    <a:pt x="29" y="26"/>
                  </a:lnTo>
                  <a:lnTo>
                    <a:pt x="33" y="22"/>
                  </a:lnTo>
                  <a:lnTo>
                    <a:pt x="29" y="18"/>
                  </a:lnTo>
                  <a:lnTo>
                    <a:pt x="18" y="7"/>
                  </a:lnTo>
                  <a:lnTo>
                    <a:pt x="7" y="0"/>
                  </a:lnTo>
                  <a:lnTo>
                    <a:pt x="4" y="0"/>
                  </a:lnTo>
                  <a:lnTo>
                    <a:pt x="0" y="4"/>
                  </a:lnTo>
                  <a:lnTo>
                    <a:pt x="4" y="7"/>
                  </a:lnTo>
                  <a:lnTo>
                    <a:pt x="14" y="15"/>
                  </a:lnTo>
                  <a:lnTo>
                    <a:pt x="25" y="26"/>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2" name="Freeform 1714"/>
            <p:cNvSpPr>
              <a:spLocks/>
            </p:cNvSpPr>
            <p:nvPr/>
          </p:nvSpPr>
          <p:spPr bwMode="auto">
            <a:xfrm>
              <a:off x="4564" y="2063"/>
              <a:ext cx="32" cy="22"/>
            </a:xfrm>
            <a:custGeom>
              <a:avLst/>
              <a:gdLst/>
              <a:ahLst/>
              <a:cxnLst>
                <a:cxn ang="0">
                  <a:pos x="28" y="22"/>
                </a:cxn>
                <a:cxn ang="0">
                  <a:pos x="32" y="22"/>
                </a:cxn>
                <a:cxn ang="0">
                  <a:pos x="32" y="18"/>
                </a:cxn>
                <a:cxn ang="0">
                  <a:pos x="32" y="14"/>
                </a:cxn>
                <a:cxn ang="0">
                  <a:pos x="32" y="14"/>
                </a:cxn>
                <a:cxn ang="0">
                  <a:pos x="7" y="0"/>
                </a:cxn>
                <a:cxn ang="0">
                  <a:pos x="3" y="0"/>
                </a:cxn>
                <a:cxn ang="0">
                  <a:pos x="0" y="4"/>
                </a:cxn>
                <a:cxn ang="0">
                  <a:pos x="3" y="7"/>
                </a:cxn>
                <a:cxn ang="0">
                  <a:pos x="28" y="22"/>
                </a:cxn>
              </a:cxnLst>
              <a:rect l="0" t="0" r="r" b="b"/>
              <a:pathLst>
                <a:path w="32" h="22">
                  <a:moveTo>
                    <a:pt x="28" y="22"/>
                  </a:moveTo>
                  <a:lnTo>
                    <a:pt x="32" y="22"/>
                  </a:lnTo>
                  <a:lnTo>
                    <a:pt x="32" y="18"/>
                  </a:lnTo>
                  <a:lnTo>
                    <a:pt x="32" y="14"/>
                  </a:lnTo>
                  <a:lnTo>
                    <a:pt x="32" y="14"/>
                  </a:lnTo>
                  <a:lnTo>
                    <a:pt x="7" y="0"/>
                  </a:lnTo>
                  <a:lnTo>
                    <a:pt x="3" y="0"/>
                  </a:lnTo>
                  <a:lnTo>
                    <a:pt x="0" y="4"/>
                  </a:lnTo>
                  <a:lnTo>
                    <a:pt x="3" y="7"/>
                  </a:lnTo>
                  <a:lnTo>
                    <a:pt x="28"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3" name="Freeform 1715"/>
            <p:cNvSpPr>
              <a:spLocks/>
            </p:cNvSpPr>
            <p:nvPr/>
          </p:nvSpPr>
          <p:spPr bwMode="auto">
            <a:xfrm>
              <a:off x="4516" y="2041"/>
              <a:ext cx="37" cy="18"/>
            </a:xfrm>
            <a:custGeom>
              <a:avLst/>
              <a:gdLst/>
              <a:ahLst/>
              <a:cxnLst>
                <a:cxn ang="0">
                  <a:pos x="29" y="18"/>
                </a:cxn>
                <a:cxn ang="0">
                  <a:pos x="33" y="18"/>
                </a:cxn>
                <a:cxn ang="0">
                  <a:pos x="37" y="15"/>
                </a:cxn>
                <a:cxn ang="0">
                  <a:pos x="33" y="11"/>
                </a:cxn>
                <a:cxn ang="0">
                  <a:pos x="8" y="0"/>
                </a:cxn>
                <a:cxn ang="0">
                  <a:pos x="4" y="0"/>
                </a:cxn>
                <a:cxn ang="0">
                  <a:pos x="0" y="4"/>
                </a:cxn>
                <a:cxn ang="0">
                  <a:pos x="4" y="7"/>
                </a:cxn>
                <a:cxn ang="0">
                  <a:pos x="29" y="18"/>
                </a:cxn>
              </a:cxnLst>
              <a:rect l="0" t="0" r="r" b="b"/>
              <a:pathLst>
                <a:path w="37" h="18">
                  <a:moveTo>
                    <a:pt x="29" y="18"/>
                  </a:moveTo>
                  <a:lnTo>
                    <a:pt x="33" y="18"/>
                  </a:lnTo>
                  <a:lnTo>
                    <a:pt x="37" y="15"/>
                  </a:lnTo>
                  <a:lnTo>
                    <a:pt x="33" y="11"/>
                  </a:lnTo>
                  <a:lnTo>
                    <a:pt x="8" y="0"/>
                  </a:lnTo>
                  <a:lnTo>
                    <a:pt x="4" y="0"/>
                  </a:lnTo>
                  <a:lnTo>
                    <a:pt x="0" y="4"/>
                  </a:lnTo>
                  <a:lnTo>
                    <a:pt x="4"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4" name="Freeform 1716"/>
            <p:cNvSpPr>
              <a:spLocks/>
            </p:cNvSpPr>
            <p:nvPr/>
          </p:nvSpPr>
          <p:spPr bwMode="auto">
            <a:xfrm>
              <a:off x="4469" y="2027"/>
              <a:ext cx="37" cy="14"/>
            </a:xfrm>
            <a:custGeom>
              <a:avLst/>
              <a:gdLst/>
              <a:ahLst/>
              <a:cxnLst>
                <a:cxn ang="0">
                  <a:pos x="29" y="14"/>
                </a:cxn>
                <a:cxn ang="0">
                  <a:pos x="33" y="14"/>
                </a:cxn>
                <a:cxn ang="0">
                  <a:pos x="37" y="11"/>
                </a:cxn>
                <a:cxn ang="0">
                  <a:pos x="33" y="7"/>
                </a:cxn>
                <a:cxn ang="0">
                  <a:pos x="8" y="0"/>
                </a:cxn>
                <a:cxn ang="0">
                  <a:pos x="4" y="0"/>
                </a:cxn>
                <a:cxn ang="0">
                  <a:pos x="0" y="3"/>
                </a:cxn>
                <a:cxn ang="0">
                  <a:pos x="4" y="7"/>
                </a:cxn>
                <a:cxn ang="0">
                  <a:pos x="29" y="14"/>
                </a:cxn>
              </a:cxnLst>
              <a:rect l="0" t="0" r="r" b="b"/>
              <a:pathLst>
                <a:path w="37" h="14">
                  <a:moveTo>
                    <a:pt x="29" y="14"/>
                  </a:moveTo>
                  <a:lnTo>
                    <a:pt x="33" y="14"/>
                  </a:lnTo>
                  <a:lnTo>
                    <a:pt x="37" y="11"/>
                  </a:lnTo>
                  <a:lnTo>
                    <a:pt x="33" y="7"/>
                  </a:lnTo>
                  <a:lnTo>
                    <a:pt x="8" y="0"/>
                  </a:lnTo>
                  <a:lnTo>
                    <a:pt x="4" y="0"/>
                  </a:lnTo>
                  <a:lnTo>
                    <a:pt x="0" y="3"/>
                  </a:lnTo>
                  <a:lnTo>
                    <a:pt x="4" y="7"/>
                  </a:lnTo>
                  <a:lnTo>
                    <a:pt x="29"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5" name="Freeform 1717"/>
            <p:cNvSpPr>
              <a:spLocks/>
            </p:cNvSpPr>
            <p:nvPr/>
          </p:nvSpPr>
          <p:spPr bwMode="auto">
            <a:xfrm>
              <a:off x="4422" y="2012"/>
              <a:ext cx="37" cy="15"/>
            </a:xfrm>
            <a:custGeom>
              <a:avLst/>
              <a:gdLst/>
              <a:ahLst/>
              <a:cxnLst>
                <a:cxn ang="0">
                  <a:pos x="29" y="15"/>
                </a:cxn>
                <a:cxn ang="0">
                  <a:pos x="33" y="15"/>
                </a:cxn>
                <a:cxn ang="0">
                  <a:pos x="37" y="11"/>
                </a:cxn>
                <a:cxn ang="0">
                  <a:pos x="33" y="7"/>
                </a:cxn>
                <a:cxn ang="0">
                  <a:pos x="4" y="0"/>
                </a:cxn>
                <a:cxn ang="0">
                  <a:pos x="0" y="0"/>
                </a:cxn>
                <a:cxn ang="0">
                  <a:pos x="0" y="4"/>
                </a:cxn>
                <a:cxn ang="0">
                  <a:pos x="0" y="7"/>
                </a:cxn>
                <a:cxn ang="0">
                  <a:pos x="29" y="15"/>
                </a:cxn>
              </a:cxnLst>
              <a:rect l="0" t="0" r="r" b="b"/>
              <a:pathLst>
                <a:path w="37" h="15">
                  <a:moveTo>
                    <a:pt x="29" y="15"/>
                  </a:moveTo>
                  <a:lnTo>
                    <a:pt x="33" y="15"/>
                  </a:lnTo>
                  <a:lnTo>
                    <a:pt x="37" y="11"/>
                  </a:lnTo>
                  <a:lnTo>
                    <a:pt x="33" y="7"/>
                  </a:lnTo>
                  <a:lnTo>
                    <a:pt x="4" y="0"/>
                  </a:lnTo>
                  <a:lnTo>
                    <a:pt x="0" y="0"/>
                  </a:lnTo>
                  <a:lnTo>
                    <a:pt x="0" y="4"/>
                  </a:lnTo>
                  <a:lnTo>
                    <a:pt x="0" y="7"/>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6" name="Freeform 1718"/>
            <p:cNvSpPr>
              <a:spLocks/>
            </p:cNvSpPr>
            <p:nvPr/>
          </p:nvSpPr>
          <p:spPr bwMode="auto">
            <a:xfrm>
              <a:off x="4372" y="1998"/>
              <a:ext cx="36" cy="14"/>
            </a:xfrm>
            <a:custGeom>
              <a:avLst/>
              <a:gdLst/>
              <a:ahLst/>
              <a:cxnLst>
                <a:cxn ang="0">
                  <a:pos x="32" y="14"/>
                </a:cxn>
                <a:cxn ang="0">
                  <a:pos x="36" y="14"/>
                </a:cxn>
                <a:cxn ang="0">
                  <a:pos x="36" y="11"/>
                </a:cxn>
                <a:cxn ang="0">
                  <a:pos x="36" y="7"/>
                </a:cxn>
                <a:cxn ang="0">
                  <a:pos x="7" y="0"/>
                </a:cxn>
                <a:cxn ang="0">
                  <a:pos x="3" y="0"/>
                </a:cxn>
                <a:cxn ang="0">
                  <a:pos x="0" y="3"/>
                </a:cxn>
                <a:cxn ang="0">
                  <a:pos x="3" y="7"/>
                </a:cxn>
                <a:cxn ang="0">
                  <a:pos x="32" y="14"/>
                </a:cxn>
              </a:cxnLst>
              <a:rect l="0" t="0" r="r" b="b"/>
              <a:pathLst>
                <a:path w="36" h="14">
                  <a:moveTo>
                    <a:pt x="32" y="14"/>
                  </a:moveTo>
                  <a:lnTo>
                    <a:pt x="36" y="14"/>
                  </a:lnTo>
                  <a:lnTo>
                    <a:pt x="36" y="11"/>
                  </a:lnTo>
                  <a:lnTo>
                    <a:pt x="36" y="7"/>
                  </a:lnTo>
                  <a:lnTo>
                    <a:pt x="7" y="0"/>
                  </a:lnTo>
                  <a:lnTo>
                    <a:pt x="3" y="0"/>
                  </a:lnTo>
                  <a:lnTo>
                    <a:pt x="0" y="3"/>
                  </a:lnTo>
                  <a:lnTo>
                    <a:pt x="3" y="7"/>
                  </a:lnTo>
                  <a:lnTo>
                    <a:pt x="32"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7" name="Freeform 1719"/>
            <p:cNvSpPr>
              <a:spLocks/>
            </p:cNvSpPr>
            <p:nvPr/>
          </p:nvSpPr>
          <p:spPr bwMode="auto">
            <a:xfrm>
              <a:off x="4325" y="1990"/>
              <a:ext cx="32" cy="11"/>
            </a:xfrm>
            <a:custGeom>
              <a:avLst/>
              <a:gdLst/>
              <a:ahLst/>
              <a:cxnLst>
                <a:cxn ang="0">
                  <a:pos x="29" y="11"/>
                </a:cxn>
                <a:cxn ang="0">
                  <a:pos x="32" y="11"/>
                </a:cxn>
                <a:cxn ang="0">
                  <a:pos x="32" y="8"/>
                </a:cxn>
                <a:cxn ang="0">
                  <a:pos x="32" y="4"/>
                </a:cxn>
                <a:cxn ang="0">
                  <a:pos x="3" y="0"/>
                </a:cxn>
                <a:cxn ang="0">
                  <a:pos x="0" y="0"/>
                </a:cxn>
                <a:cxn ang="0">
                  <a:pos x="0" y="4"/>
                </a:cxn>
                <a:cxn ang="0">
                  <a:pos x="0" y="8"/>
                </a:cxn>
                <a:cxn ang="0">
                  <a:pos x="29" y="11"/>
                </a:cxn>
              </a:cxnLst>
              <a:rect l="0" t="0" r="r" b="b"/>
              <a:pathLst>
                <a:path w="32" h="11">
                  <a:moveTo>
                    <a:pt x="29" y="11"/>
                  </a:moveTo>
                  <a:lnTo>
                    <a:pt x="32" y="11"/>
                  </a:lnTo>
                  <a:lnTo>
                    <a:pt x="32" y="8"/>
                  </a:lnTo>
                  <a:lnTo>
                    <a:pt x="32" y="4"/>
                  </a:lnTo>
                  <a:lnTo>
                    <a:pt x="3" y="0"/>
                  </a:lnTo>
                  <a:lnTo>
                    <a:pt x="0" y="0"/>
                  </a:lnTo>
                  <a:lnTo>
                    <a:pt x="0" y="4"/>
                  </a:lnTo>
                  <a:lnTo>
                    <a:pt x="0" y="8"/>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8" name="Freeform 1720"/>
            <p:cNvSpPr>
              <a:spLocks/>
            </p:cNvSpPr>
            <p:nvPr/>
          </p:nvSpPr>
          <p:spPr bwMode="auto">
            <a:xfrm>
              <a:off x="4274" y="1980"/>
              <a:ext cx="36" cy="10"/>
            </a:xfrm>
            <a:custGeom>
              <a:avLst/>
              <a:gdLst/>
              <a:ahLst/>
              <a:cxnLst>
                <a:cxn ang="0">
                  <a:pos x="29" y="10"/>
                </a:cxn>
                <a:cxn ang="0">
                  <a:pos x="32" y="10"/>
                </a:cxn>
                <a:cxn ang="0">
                  <a:pos x="36" y="7"/>
                </a:cxn>
                <a:cxn ang="0">
                  <a:pos x="32" y="3"/>
                </a:cxn>
                <a:cxn ang="0">
                  <a:pos x="3" y="0"/>
                </a:cxn>
                <a:cxn ang="0">
                  <a:pos x="0" y="0"/>
                </a:cxn>
                <a:cxn ang="0">
                  <a:pos x="0" y="3"/>
                </a:cxn>
                <a:cxn ang="0">
                  <a:pos x="0" y="7"/>
                </a:cxn>
                <a:cxn ang="0">
                  <a:pos x="29" y="10"/>
                </a:cxn>
              </a:cxnLst>
              <a:rect l="0" t="0" r="r" b="b"/>
              <a:pathLst>
                <a:path w="36" h="10">
                  <a:moveTo>
                    <a:pt x="29" y="10"/>
                  </a:moveTo>
                  <a:lnTo>
                    <a:pt x="32" y="10"/>
                  </a:lnTo>
                  <a:lnTo>
                    <a:pt x="36" y="7"/>
                  </a:lnTo>
                  <a:lnTo>
                    <a:pt x="32" y="3"/>
                  </a:lnTo>
                  <a:lnTo>
                    <a:pt x="3" y="0"/>
                  </a:lnTo>
                  <a:lnTo>
                    <a:pt x="0" y="0"/>
                  </a:lnTo>
                  <a:lnTo>
                    <a:pt x="0" y="3"/>
                  </a:lnTo>
                  <a:lnTo>
                    <a:pt x="0" y="7"/>
                  </a:lnTo>
                  <a:lnTo>
                    <a:pt x="29"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49" name="Freeform 1721"/>
            <p:cNvSpPr>
              <a:spLocks/>
            </p:cNvSpPr>
            <p:nvPr/>
          </p:nvSpPr>
          <p:spPr bwMode="auto">
            <a:xfrm>
              <a:off x="4223" y="1972"/>
              <a:ext cx="36" cy="11"/>
            </a:xfrm>
            <a:custGeom>
              <a:avLst/>
              <a:gdLst/>
              <a:ahLst/>
              <a:cxnLst>
                <a:cxn ang="0">
                  <a:pos x="29" y="11"/>
                </a:cxn>
                <a:cxn ang="0">
                  <a:pos x="33" y="11"/>
                </a:cxn>
                <a:cxn ang="0">
                  <a:pos x="36" y="8"/>
                </a:cxn>
                <a:cxn ang="0">
                  <a:pos x="33" y="4"/>
                </a:cxn>
                <a:cxn ang="0">
                  <a:pos x="26" y="4"/>
                </a:cxn>
                <a:cxn ang="0">
                  <a:pos x="4" y="0"/>
                </a:cxn>
                <a:cxn ang="0">
                  <a:pos x="0" y="0"/>
                </a:cxn>
                <a:cxn ang="0">
                  <a:pos x="0" y="4"/>
                </a:cxn>
                <a:cxn ang="0">
                  <a:pos x="0" y="8"/>
                </a:cxn>
                <a:cxn ang="0">
                  <a:pos x="22" y="11"/>
                </a:cxn>
                <a:cxn ang="0">
                  <a:pos x="29" y="11"/>
                </a:cxn>
              </a:cxnLst>
              <a:rect l="0" t="0" r="r" b="b"/>
              <a:pathLst>
                <a:path w="36" h="11">
                  <a:moveTo>
                    <a:pt x="29" y="11"/>
                  </a:moveTo>
                  <a:lnTo>
                    <a:pt x="33" y="11"/>
                  </a:lnTo>
                  <a:lnTo>
                    <a:pt x="36" y="8"/>
                  </a:lnTo>
                  <a:lnTo>
                    <a:pt x="33" y="4"/>
                  </a:lnTo>
                  <a:lnTo>
                    <a:pt x="26" y="4"/>
                  </a:lnTo>
                  <a:lnTo>
                    <a:pt x="4" y="0"/>
                  </a:lnTo>
                  <a:lnTo>
                    <a:pt x="0" y="0"/>
                  </a:lnTo>
                  <a:lnTo>
                    <a:pt x="0" y="4"/>
                  </a:lnTo>
                  <a:lnTo>
                    <a:pt x="0" y="8"/>
                  </a:lnTo>
                  <a:lnTo>
                    <a:pt x="22" y="11"/>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0" name="Freeform 1722"/>
            <p:cNvSpPr>
              <a:spLocks/>
            </p:cNvSpPr>
            <p:nvPr/>
          </p:nvSpPr>
          <p:spPr bwMode="auto">
            <a:xfrm>
              <a:off x="4172" y="1969"/>
              <a:ext cx="37" cy="11"/>
            </a:xfrm>
            <a:custGeom>
              <a:avLst/>
              <a:gdLst/>
              <a:ahLst/>
              <a:cxnLst>
                <a:cxn ang="0">
                  <a:pos x="29" y="11"/>
                </a:cxn>
                <a:cxn ang="0">
                  <a:pos x="33" y="11"/>
                </a:cxn>
                <a:cxn ang="0">
                  <a:pos x="37" y="7"/>
                </a:cxn>
                <a:cxn ang="0">
                  <a:pos x="33" y="3"/>
                </a:cxn>
                <a:cxn ang="0">
                  <a:pos x="4" y="0"/>
                </a:cxn>
                <a:cxn ang="0">
                  <a:pos x="0" y="0"/>
                </a:cxn>
                <a:cxn ang="0">
                  <a:pos x="0" y="3"/>
                </a:cxn>
                <a:cxn ang="0">
                  <a:pos x="0" y="7"/>
                </a:cxn>
                <a:cxn ang="0">
                  <a:pos x="29" y="11"/>
                </a:cxn>
              </a:cxnLst>
              <a:rect l="0" t="0" r="r" b="b"/>
              <a:pathLst>
                <a:path w="37" h="11">
                  <a:moveTo>
                    <a:pt x="29" y="11"/>
                  </a:moveTo>
                  <a:lnTo>
                    <a:pt x="33" y="11"/>
                  </a:lnTo>
                  <a:lnTo>
                    <a:pt x="37" y="7"/>
                  </a:lnTo>
                  <a:lnTo>
                    <a:pt x="33" y="3"/>
                  </a:lnTo>
                  <a:lnTo>
                    <a:pt x="4" y="0"/>
                  </a:lnTo>
                  <a:lnTo>
                    <a:pt x="0" y="0"/>
                  </a:lnTo>
                  <a:lnTo>
                    <a:pt x="0" y="3"/>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1" name="Freeform 1723"/>
            <p:cNvSpPr>
              <a:spLocks/>
            </p:cNvSpPr>
            <p:nvPr/>
          </p:nvSpPr>
          <p:spPr bwMode="auto">
            <a:xfrm>
              <a:off x="4122" y="1965"/>
              <a:ext cx="36" cy="7"/>
            </a:xfrm>
            <a:custGeom>
              <a:avLst/>
              <a:gdLst/>
              <a:ahLst/>
              <a:cxnLst>
                <a:cxn ang="0">
                  <a:pos x="29" y="7"/>
                </a:cxn>
                <a:cxn ang="0">
                  <a:pos x="32" y="7"/>
                </a:cxn>
                <a:cxn ang="0">
                  <a:pos x="36" y="4"/>
                </a:cxn>
                <a:cxn ang="0">
                  <a:pos x="32" y="0"/>
                </a:cxn>
                <a:cxn ang="0">
                  <a:pos x="7" y="0"/>
                </a:cxn>
                <a:cxn ang="0">
                  <a:pos x="3" y="0"/>
                </a:cxn>
                <a:cxn ang="0">
                  <a:pos x="0" y="4"/>
                </a:cxn>
                <a:cxn ang="0">
                  <a:pos x="3" y="7"/>
                </a:cxn>
                <a:cxn ang="0">
                  <a:pos x="29" y="7"/>
                </a:cxn>
              </a:cxnLst>
              <a:rect l="0" t="0" r="r" b="b"/>
              <a:pathLst>
                <a:path w="36" h="7">
                  <a:moveTo>
                    <a:pt x="29" y="7"/>
                  </a:moveTo>
                  <a:lnTo>
                    <a:pt x="32" y="7"/>
                  </a:lnTo>
                  <a:lnTo>
                    <a:pt x="36" y="4"/>
                  </a:lnTo>
                  <a:lnTo>
                    <a:pt x="32" y="0"/>
                  </a:lnTo>
                  <a:lnTo>
                    <a:pt x="7" y="0"/>
                  </a:lnTo>
                  <a:lnTo>
                    <a:pt x="3" y="0"/>
                  </a:lnTo>
                  <a:lnTo>
                    <a:pt x="0" y="4"/>
                  </a:lnTo>
                  <a:lnTo>
                    <a:pt x="3" y="7"/>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2" name="Freeform 1724"/>
            <p:cNvSpPr>
              <a:spLocks/>
            </p:cNvSpPr>
            <p:nvPr/>
          </p:nvSpPr>
          <p:spPr bwMode="auto">
            <a:xfrm>
              <a:off x="4071" y="1962"/>
              <a:ext cx="36" cy="7"/>
            </a:xfrm>
            <a:custGeom>
              <a:avLst/>
              <a:gdLst/>
              <a:ahLst/>
              <a:cxnLst>
                <a:cxn ang="0">
                  <a:pos x="36" y="7"/>
                </a:cxn>
                <a:cxn ang="0">
                  <a:pos x="36" y="3"/>
                </a:cxn>
                <a:cxn ang="0">
                  <a:pos x="36" y="0"/>
                </a:cxn>
                <a:cxn ang="0">
                  <a:pos x="33" y="0"/>
                </a:cxn>
                <a:cxn ang="0">
                  <a:pos x="4" y="0"/>
                </a:cxn>
                <a:cxn ang="0">
                  <a:pos x="0" y="3"/>
                </a:cxn>
                <a:cxn ang="0">
                  <a:pos x="4" y="7"/>
                </a:cxn>
                <a:cxn ang="0">
                  <a:pos x="7" y="7"/>
                </a:cxn>
                <a:cxn ang="0">
                  <a:pos x="36" y="7"/>
                </a:cxn>
              </a:cxnLst>
              <a:rect l="0" t="0" r="r" b="b"/>
              <a:pathLst>
                <a:path w="36" h="7">
                  <a:moveTo>
                    <a:pt x="36" y="7"/>
                  </a:moveTo>
                  <a:lnTo>
                    <a:pt x="36" y="3"/>
                  </a:lnTo>
                  <a:lnTo>
                    <a:pt x="36" y="0"/>
                  </a:lnTo>
                  <a:lnTo>
                    <a:pt x="33" y="0"/>
                  </a:lnTo>
                  <a:lnTo>
                    <a:pt x="4" y="0"/>
                  </a:lnTo>
                  <a:lnTo>
                    <a:pt x="0" y="3"/>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3" name="Freeform 1725"/>
            <p:cNvSpPr>
              <a:spLocks/>
            </p:cNvSpPr>
            <p:nvPr/>
          </p:nvSpPr>
          <p:spPr bwMode="auto">
            <a:xfrm>
              <a:off x="4020" y="1958"/>
              <a:ext cx="37" cy="11"/>
            </a:xfrm>
            <a:custGeom>
              <a:avLst/>
              <a:gdLst/>
              <a:ahLst/>
              <a:cxnLst>
                <a:cxn ang="0">
                  <a:pos x="37" y="11"/>
                </a:cxn>
                <a:cxn ang="0">
                  <a:pos x="37" y="7"/>
                </a:cxn>
                <a:cxn ang="0">
                  <a:pos x="37" y="4"/>
                </a:cxn>
                <a:cxn ang="0">
                  <a:pos x="33" y="4"/>
                </a:cxn>
                <a:cxn ang="0">
                  <a:pos x="4" y="0"/>
                </a:cxn>
                <a:cxn ang="0">
                  <a:pos x="0" y="4"/>
                </a:cxn>
                <a:cxn ang="0">
                  <a:pos x="4" y="7"/>
                </a:cxn>
                <a:cxn ang="0">
                  <a:pos x="8" y="7"/>
                </a:cxn>
                <a:cxn ang="0">
                  <a:pos x="37" y="11"/>
                </a:cxn>
              </a:cxnLst>
              <a:rect l="0" t="0" r="r" b="b"/>
              <a:pathLst>
                <a:path w="37" h="11">
                  <a:moveTo>
                    <a:pt x="37" y="11"/>
                  </a:moveTo>
                  <a:lnTo>
                    <a:pt x="37" y="7"/>
                  </a:lnTo>
                  <a:lnTo>
                    <a:pt x="37" y="4"/>
                  </a:lnTo>
                  <a:lnTo>
                    <a:pt x="33" y="4"/>
                  </a:lnTo>
                  <a:lnTo>
                    <a:pt x="4" y="0"/>
                  </a:lnTo>
                  <a:lnTo>
                    <a:pt x="0" y="4"/>
                  </a:lnTo>
                  <a:lnTo>
                    <a:pt x="4" y="7"/>
                  </a:lnTo>
                  <a:lnTo>
                    <a:pt x="8" y="7"/>
                  </a:lnTo>
                  <a:lnTo>
                    <a:pt x="37"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4" name="Freeform 1726"/>
            <p:cNvSpPr>
              <a:spLocks/>
            </p:cNvSpPr>
            <p:nvPr/>
          </p:nvSpPr>
          <p:spPr bwMode="auto">
            <a:xfrm>
              <a:off x="3970" y="1958"/>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9048" name="Group 1790"/>
          <p:cNvGrpSpPr>
            <a:grpSpLocks/>
          </p:cNvGrpSpPr>
          <p:nvPr/>
        </p:nvGrpSpPr>
        <p:grpSpPr bwMode="auto">
          <a:xfrm>
            <a:off x="5146675" y="2189163"/>
            <a:ext cx="2259013" cy="717550"/>
            <a:chOff x="3242" y="1379"/>
            <a:chExt cx="1423" cy="452"/>
          </a:xfrm>
        </p:grpSpPr>
        <p:sp>
          <p:nvSpPr>
            <p:cNvPr id="561856" name="Freeform 1728"/>
            <p:cNvSpPr>
              <a:spLocks/>
            </p:cNvSpPr>
            <p:nvPr/>
          </p:nvSpPr>
          <p:spPr bwMode="auto">
            <a:xfrm>
              <a:off x="3919" y="1379"/>
              <a:ext cx="36" cy="7"/>
            </a:xfrm>
            <a:custGeom>
              <a:avLst/>
              <a:gdLst/>
              <a:ahLst/>
              <a:cxnLst>
                <a:cxn ang="0">
                  <a:pos x="36" y="7"/>
                </a:cxn>
                <a:cxn ang="0">
                  <a:pos x="36" y="3"/>
                </a:cxn>
                <a:cxn ang="0">
                  <a:pos x="33" y="0"/>
                </a:cxn>
                <a:cxn ang="0">
                  <a:pos x="33" y="0"/>
                </a:cxn>
                <a:cxn ang="0">
                  <a:pos x="4" y="0"/>
                </a:cxn>
                <a:cxn ang="0">
                  <a:pos x="0" y="3"/>
                </a:cxn>
                <a:cxn ang="0">
                  <a:pos x="4" y="7"/>
                </a:cxn>
                <a:cxn ang="0">
                  <a:pos x="7" y="7"/>
                </a:cxn>
                <a:cxn ang="0">
                  <a:pos x="36" y="7"/>
                </a:cxn>
              </a:cxnLst>
              <a:rect l="0" t="0" r="r" b="b"/>
              <a:pathLst>
                <a:path w="36" h="7">
                  <a:moveTo>
                    <a:pt x="36" y="7"/>
                  </a:moveTo>
                  <a:lnTo>
                    <a:pt x="36" y="3"/>
                  </a:lnTo>
                  <a:lnTo>
                    <a:pt x="33" y="0"/>
                  </a:lnTo>
                  <a:lnTo>
                    <a:pt x="33" y="0"/>
                  </a:lnTo>
                  <a:lnTo>
                    <a:pt x="4" y="0"/>
                  </a:lnTo>
                  <a:lnTo>
                    <a:pt x="0" y="3"/>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7" name="Freeform 1729"/>
            <p:cNvSpPr>
              <a:spLocks/>
            </p:cNvSpPr>
            <p:nvPr/>
          </p:nvSpPr>
          <p:spPr bwMode="auto">
            <a:xfrm>
              <a:off x="3868" y="1379"/>
              <a:ext cx="37" cy="10"/>
            </a:xfrm>
            <a:custGeom>
              <a:avLst/>
              <a:gdLst/>
              <a:ahLst/>
              <a:cxnLst>
                <a:cxn ang="0">
                  <a:pos x="37" y="7"/>
                </a:cxn>
                <a:cxn ang="0">
                  <a:pos x="37" y="3"/>
                </a:cxn>
                <a:cxn ang="0">
                  <a:pos x="37" y="0"/>
                </a:cxn>
                <a:cxn ang="0">
                  <a:pos x="33" y="0"/>
                </a:cxn>
                <a:cxn ang="0">
                  <a:pos x="4" y="3"/>
                </a:cxn>
                <a:cxn ang="0">
                  <a:pos x="0" y="7"/>
                </a:cxn>
                <a:cxn ang="0">
                  <a:pos x="4" y="10"/>
                </a:cxn>
                <a:cxn ang="0">
                  <a:pos x="8" y="10"/>
                </a:cxn>
                <a:cxn ang="0">
                  <a:pos x="37" y="7"/>
                </a:cxn>
              </a:cxnLst>
              <a:rect l="0" t="0" r="r" b="b"/>
              <a:pathLst>
                <a:path w="37" h="10">
                  <a:moveTo>
                    <a:pt x="37" y="7"/>
                  </a:moveTo>
                  <a:lnTo>
                    <a:pt x="37" y="3"/>
                  </a:lnTo>
                  <a:lnTo>
                    <a:pt x="37" y="0"/>
                  </a:lnTo>
                  <a:lnTo>
                    <a:pt x="33" y="0"/>
                  </a:lnTo>
                  <a:lnTo>
                    <a:pt x="4" y="3"/>
                  </a:lnTo>
                  <a:lnTo>
                    <a:pt x="0" y="7"/>
                  </a:lnTo>
                  <a:lnTo>
                    <a:pt x="4" y="10"/>
                  </a:lnTo>
                  <a:lnTo>
                    <a:pt x="8" y="10"/>
                  </a:lnTo>
                  <a:lnTo>
                    <a:pt x="37"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8" name="Freeform 1730"/>
            <p:cNvSpPr>
              <a:spLocks/>
            </p:cNvSpPr>
            <p:nvPr/>
          </p:nvSpPr>
          <p:spPr bwMode="auto">
            <a:xfrm>
              <a:off x="3818" y="1382"/>
              <a:ext cx="36" cy="7"/>
            </a:xfrm>
            <a:custGeom>
              <a:avLst/>
              <a:gdLst/>
              <a:ahLst/>
              <a:cxnLst>
                <a:cxn ang="0">
                  <a:pos x="36" y="7"/>
                </a:cxn>
                <a:cxn ang="0">
                  <a:pos x="36" y="4"/>
                </a:cxn>
                <a:cxn ang="0">
                  <a:pos x="36" y="0"/>
                </a:cxn>
                <a:cxn ang="0">
                  <a:pos x="32" y="0"/>
                </a:cxn>
                <a:cxn ang="0">
                  <a:pos x="3" y="0"/>
                </a:cxn>
                <a:cxn ang="0">
                  <a:pos x="0" y="4"/>
                </a:cxn>
                <a:cxn ang="0">
                  <a:pos x="3" y="7"/>
                </a:cxn>
                <a:cxn ang="0">
                  <a:pos x="7" y="7"/>
                </a:cxn>
                <a:cxn ang="0">
                  <a:pos x="36" y="7"/>
                </a:cxn>
              </a:cxnLst>
              <a:rect l="0" t="0" r="r" b="b"/>
              <a:pathLst>
                <a:path w="36" h="7">
                  <a:moveTo>
                    <a:pt x="36" y="7"/>
                  </a:moveTo>
                  <a:lnTo>
                    <a:pt x="36" y="4"/>
                  </a:lnTo>
                  <a:lnTo>
                    <a:pt x="36" y="0"/>
                  </a:lnTo>
                  <a:lnTo>
                    <a:pt x="32" y="0"/>
                  </a:lnTo>
                  <a:lnTo>
                    <a:pt x="3" y="0"/>
                  </a:lnTo>
                  <a:lnTo>
                    <a:pt x="0" y="4"/>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59" name="Freeform 1731"/>
            <p:cNvSpPr>
              <a:spLocks/>
            </p:cNvSpPr>
            <p:nvPr/>
          </p:nvSpPr>
          <p:spPr bwMode="auto">
            <a:xfrm>
              <a:off x="3767" y="1386"/>
              <a:ext cx="36" cy="7"/>
            </a:xfrm>
            <a:custGeom>
              <a:avLst/>
              <a:gdLst/>
              <a:ahLst/>
              <a:cxnLst>
                <a:cxn ang="0">
                  <a:pos x="36" y="7"/>
                </a:cxn>
                <a:cxn ang="0">
                  <a:pos x="36" y="3"/>
                </a:cxn>
                <a:cxn ang="0">
                  <a:pos x="36" y="0"/>
                </a:cxn>
                <a:cxn ang="0">
                  <a:pos x="33" y="0"/>
                </a:cxn>
                <a:cxn ang="0">
                  <a:pos x="4" y="0"/>
                </a:cxn>
                <a:cxn ang="0">
                  <a:pos x="0" y="3"/>
                </a:cxn>
                <a:cxn ang="0">
                  <a:pos x="4" y="7"/>
                </a:cxn>
                <a:cxn ang="0">
                  <a:pos x="7" y="7"/>
                </a:cxn>
                <a:cxn ang="0">
                  <a:pos x="36" y="7"/>
                </a:cxn>
              </a:cxnLst>
              <a:rect l="0" t="0" r="r" b="b"/>
              <a:pathLst>
                <a:path w="36" h="7">
                  <a:moveTo>
                    <a:pt x="36" y="7"/>
                  </a:moveTo>
                  <a:lnTo>
                    <a:pt x="36" y="3"/>
                  </a:lnTo>
                  <a:lnTo>
                    <a:pt x="36" y="0"/>
                  </a:lnTo>
                  <a:lnTo>
                    <a:pt x="33" y="0"/>
                  </a:lnTo>
                  <a:lnTo>
                    <a:pt x="4" y="0"/>
                  </a:lnTo>
                  <a:lnTo>
                    <a:pt x="0" y="3"/>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0" name="Freeform 1732"/>
            <p:cNvSpPr>
              <a:spLocks/>
            </p:cNvSpPr>
            <p:nvPr/>
          </p:nvSpPr>
          <p:spPr bwMode="auto">
            <a:xfrm>
              <a:off x="3716" y="1389"/>
              <a:ext cx="37" cy="11"/>
            </a:xfrm>
            <a:custGeom>
              <a:avLst/>
              <a:gdLst/>
              <a:ahLst/>
              <a:cxnLst>
                <a:cxn ang="0">
                  <a:pos x="37" y="8"/>
                </a:cxn>
                <a:cxn ang="0">
                  <a:pos x="37" y="4"/>
                </a:cxn>
                <a:cxn ang="0">
                  <a:pos x="37" y="0"/>
                </a:cxn>
                <a:cxn ang="0">
                  <a:pos x="33" y="0"/>
                </a:cxn>
                <a:cxn ang="0">
                  <a:pos x="4" y="4"/>
                </a:cxn>
                <a:cxn ang="0">
                  <a:pos x="0" y="8"/>
                </a:cxn>
                <a:cxn ang="0">
                  <a:pos x="4" y="11"/>
                </a:cxn>
                <a:cxn ang="0">
                  <a:pos x="8" y="11"/>
                </a:cxn>
                <a:cxn ang="0">
                  <a:pos x="37" y="8"/>
                </a:cxn>
              </a:cxnLst>
              <a:rect l="0" t="0" r="r" b="b"/>
              <a:pathLst>
                <a:path w="37" h="11">
                  <a:moveTo>
                    <a:pt x="37" y="8"/>
                  </a:moveTo>
                  <a:lnTo>
                    <a:pt x="37" y="4"/>
                  </a:lnTo>
                  <a:lnTo>
                    <a:pt x="37" y="0"/>
                  </a:lnTo>
                  <a:lnTo>
                    <a:pt x="33" y="0"/>
                  </a:lnTo>
                  <a:lnTo>
                    <a:pt x="4" y="4"/>
                  </a:lnTo>
                  <a:lnTo>
                    <a:pt x="0" y="8"/>
                  </a:lnTo>
                  <a:lnTo>
                    <a:pt x="4" y="11"/>
                  </a:lnTo>
                  <a:lnTo>
                    <a:pt x="8" y="11"/>
                  </a:lnTo>
                  <a:lnTo>
                    <a:pt x="37"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1" name="Freeform 1733"/>
            <p:cNvSpPr>
              <a:spLocks/>
            </p:cNvSpPr>
            <p:nvPr/>
          </p:nvSpPr>
          <p:spPr bwMode="auto">
            <a:xfrm>
              <a:off x="3666" y="1393"/>
              <a:ext cx="36" cy="11"/>
            </a:xfrm>
            <a:custGeom>
              <a:avLst/>
              <a:gdLst/>
              <a:ahLst/>
              <a:cxnLst>
                <a:cxn ang="0">
                  <a:pos x="36" y="7"/>
                </a:cxn>
                <a:cxn ang="0">
                  <a:pos x="36" y="4"/>
                </a:cxn>
                <a:cxn ang="0">
                  <a:pos x="36" y="0"/>
                </a:cxn>
                <a:cxn ang="0">
                  <a:pos x="32" y="0"/>
                </a:cxn>
                <a:cxn ang="0">
                  <a:pos x="10" y="4"/>
                </a:cxn>
                <a:cxn ang="0">
                  <a:pos x="3" y="4"/>
                </a:cxn>
                <a:cxn ang="0">
                  <a:pos x="0" y="7"/>
                </a:cxn>
                <a:cxn ang="0">
                  <a:pos x="3" y="11"/>
                </a:cxn>
                <a:cxn ang="0">
                  <a:pos x="7" y="11"/>
                </a:cxn>
                <a:cxn ang="0">
                  <a:pos x="14" y="11"/>
                </a:cxn>
                <a:cxn ang="0">
                  <a:pos x="36" y="7"/>
                </a:cxn>
              </a:cxnLst>
              <a:rect l="0" t="0" r="r" b="b"/>
              <a:pathLst>
                <a:path w="36" h="11">
                  <a:moveTo>
                    <a:pt x="36" y="7"/>
                  </a:moveTo>
                  <a:lnTo>
                    <a:pt x="36" y="4"/>
                  </a:lnTo>
                  <a:lnTo>
                    <a:pt x="36" y="0"/>
                  </a:lnTo>
                  <a:lnTo>
                    <a:pt x="32" y="0"/>
                  </a:lnTo>
                  <a:lnTo>
                    <a:pt x="10" y="4"/>
                  </a:lnTo>
                  <a:lnTo>
                    <a:pt x="3" y="4"/>
                  </a:lnTo>
                  <a:lnTo>
                    <a:pt x="0" y="7"/>
                  </a:lnTo>
                  <a:lnTo>
                    <a:pt x="3" y="11"/>
                  </a:lnTo>
                  <a:lnTo>
                    <a:pt x="7" y="11"/>
                  </a:lnTo>
                  <a:lnTo>
                    <a:pt x="14" y="11"/>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2" name="Freeform 1734"/>
            <p:cNvSpPr>
              <a:spLocks/>
            </p:cNvSpPr>
            <p:nvPr/>
          </p:nvSpPr>
          <p:spPr bwMode="auto">
            <a:xfrm>
              <a:off x="3615" y="1400"/>
              <a:ext cx="36" cy="11"/>
            </a:xfrm>
            <a:custGeom>
              <a:avLst/>
              <a:gdLst/>
              <a:ahLst/>
              <a:cxnLst>
                <a:cxn ang="0">
                  <a:pos x="36" y="8"/>
                </a:cxn>
                <a:cxn ang="0">
                  <a:pos x="36" y="4"/>
                </a:cxn>
                <a:cxn ang="0">
                  <a:pos x="36" y="0"/>
                </a:cxn>
                <a:cxn ang="0">
                  <a:pos x="33" y="0"/>
                </a:cxn>
                <a:cxn ang="0">
                  <a:pos x="4" y="4"/>
                </a:cxn>
                <a:cxn ang="0">
                  <a:pos x="0" y="8"/>
                </a:cxn>
                <a:cxn ang="0">
                  <a:pos x="4" y="11"/>
                </a:cxn>
                <a:cxn ang="0">
                  <a:pos x="7" y="11"/>
                </a:cxn>
                <a:cxn ang="0">
                  <a:pos x="36" y="8"/>
                </a:cxn>
              </a:cxnLst>
              <a:rect l="0" t="0" r="r" b="b"/>
              <a:pathLst>
                <a:path w="36" h="11">
                  <a:moveTo>
                    <a:pt x="36" y="8"/>
                  </a:moveTo>
                  <a:lnTo>
                    <a:pt x="36" y="4"/>
                  </a:lnTo>
                  <a:lnTo>
                    <a:pt x="36" y="0"/>
                  </a:lnTo>
                  <a:lnTo>
                    <a:pt x="33" y="0"/>
                  </a:lnTo>
                  <a:lnTo>
                    <a:pt x="4" y="4"/>
                  </a:lnTo>
                  <a:lnTo>
                    <a:pt x="0" y="8"/>
                  </a:lnTo>
                  <a:lnTo>
                    <a:pt x="4" y="11"/>
                  </a:lnTo>
                  <a:lnTo>
                    <a:pt x="7" y="11"/>
                  </a:lnTo>
                  <a:lnTo>
                    <a:pt x="36"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3" name="Freeform 1735"/>
            <p:cNvSpPr>
              <a:spLocks/>
            </p:cNvSpPr>
            <p:nvPr/>
          </p:nvSpPr>
          <p:spPr bwMode="auto">
            <a:xfrm>
              <a:off x="3568" y="1408"/>
              <a:ext cx="32" cy="14"/>
            </a:xfrm>
            <a:custGeom>
              <a:avLst/>
              <a:gdLst/>
              <a:ahLst/>
              <a:cxnLst>
                <a:cxn ang="0">
                  <a:pos x="32" y="7"/>
                </a:cxn>
                <a:cxn ang="0">
                  <a:pos x="32" y="3"/>
                </a:cxn>
                <a:cxn ang="0">
                  <a:pos x="32" y="0"/>
                </a:cxn>
                <a:cxn ang="0">
                  <a:pos x="29" y="0"/>
                </a:cxn>
                <a:cxn ang="0">
                  <a:pos x="0" y="7"/>
                </a:cxn>
                <a:cxn ang="0">
                  <a:pos x="0" y="10"/>
                </a:cxn>
                <a:cxn ang="0">
                  <a:pos x="0" y="14"/>
                </a:cxn>
                <a:cxn ang="0">
                  <a:pos x="3" y="14"/>
                </a:cxn>
                <a:cxn ang="0">
                  <a:pos x="32" y="7"/>
                </a:cxn>
              </a:cxnLst>
              <a:rect l="0" t="0" r="r" b="b"/>
              <a:pathLst>
                <a:path w="32" h="14">
                  <a:moveTo>
                    <a:pt x="32" y="7"/>
                  </a:moveTo>
                  <a:lnTo>
                    <a:pt x="32" y="3"/>
                  </a:lnTo>
                  <a:lnTo>
                    <a:pt x="32" y="0"/>
                  </a:lnTo>
                  <a:lnTo>
                    <a:pt x="29" y="0"/>
                  </a:lnTo>
                  <a:lnTo>
                    <a:pt x="0" y="7"/>
                  </a:lnTo>
                  <a:lnTo>
                    <a:pt x="0" y="10"/>
                  </a:lnTo>
                  <a:lnTo>
                    <a:pt x="0" y="14"/>
                  </a:lnTo>
                  <a:lnTo>
                    <a:pt x="3" y="14"/>
                  </a:lnTo>
                  <a:lnTo>
                    <a:pt x="3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4" name="Freeform 1736"/>
            <p:cNvSpPr>
              <a:spLocks/>
            </p:cNvSpPr>
            <p:nvPr/>
          </p:nvSpPr>
          <p:spPr bwMode="auto">
            <a:xfrm>
              <a:off x="3517" y="1418"/>
              <a:ext cx="36" cy="15"/>
            </a:xfrm>
            <a:custGeom>
              <a:avLst/>
              <a:gdLst/>
              <a:ahLst/>
              <a:cxnLst>
                <a:cxn ang="0">
                  <a:pos x="33" y="8"/>
                </a:cxn>
                <a:cxn ang="0">
                  <a:pos x="36" y="4"/>
                </a:cxn>
                <a:cxn ang="0">
                  <a:pos x="33" y="0"/>
                </a:cxn>
                <a:cxn ang="0">
                  <a:pos x="29" y="0"/>
                </a:cxn>
                <a:cxn ang="0">
                  <a:pos x="0" y="8"/>
                </a:cxn>
                <a:cxn ang="0">
                  <a:pos x="0" y="11"/>
                </a:cxn>
                <a:cxn ang="0">
                  <a:pos x="0" y="15"/>
                </a:cxn>
                <a:cxn ang="0">
                  <a:pos x="4" y="15"/>
                </a:cxn>
                <a:cxn ang="0">
                  <a:pos x="33" y="8"/>
                </a:cxn>
              </a:cxnLst>
              <a:rect l="0" t="0" r="r" b="b"/>
              <a:pathLst>
                <a:path w="36" h="15">
                  <a:moveTo>
                    <a:pt x="33" y="8"/>
                  </a:moveTo>
                  <a:lnTo>
                    <a:pt x="36" y="4"/>
                  </a:lnTo>
                  <a:lnTo>
                    <a:pt x="33" y="0"/>
                  </a:lnTo>
                  <a:lnTo>
                    <a:pt x="29" y="0"/>
                  </a:lnTo>
                  <a:lnTo>
                    <a:pt x="0" y="8"/>
                  </a:lnTo>
                  <a:lnTo>
                    <a:pt x="0" y="11"/>
                  </a:lnTo>
                  <a:lnTo>
                    <a:pt x="0" y="15"/>
                  </a:lnTo>
                  <a:lnTo>
                    <a:pt x="4" y="15"/>
                  </a:lnTo>
                  <a:lnTo>
                    <a:pt x="33"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5" name="Freeform 1737"/>
            <p:cNvSpPr>
              <a:spLocks/>
            </p:cNvSpPr>
            <p:nvPr/>
          </p:nvSpPr>
          <p:spPr bwMode="auto">
            <a:xfrm>
              <a:off x="3466" y="1429"/>
              <a:ext cx="37" cy="18"/>
            </a:xfrm>
            <a:custGeom>
              <a:avLst/>
              <a:gdLst/>
              <a:ahLst/>
              <a:cxnLst>
                <a:cxn ang="0">
                  <a:pos x="37" y="8"/>
                </a:cxn>
                <a:cxn ang="0">
                  <a:pos x="37" y="4"/>
                </a:cxn>
                <a:cxn ang="0">
                  <a:pos x="37" y="0"/>
                </a:cxn>
                <a:cxn ang="0">
                  <a:pos x="33" y="0"/>
                </a:cxn>
                <a:cxn ang="0">
                  <a:pos x="4" y="11"/>
                </a:cxn>
                <a:cxn ang="0">
                  <a:pos x="0" y="15"/>
                </a:cxn>
                <a:cxn ang="0">
                  <a:pos x="4" y="18"/>
                </a:cxn>
                <a:cxn ang="0">
                  <a:pos x="8" y="18"/>
                </a:cxn>
                <a:cxn ang="0">
                  <a:pos x="37" y="8"/>
                </a:cxn>
              </a:cxnLst>
              <a:rect l="0" t="0" r="r" b="b"/>
              <a:pathLst>
                <a:path w="37" h="18">
                  <a:moveTo>
                    <a:pt x="37" y="8"/>
                  </a:moveTo>
                  <a:lnTo>
                    <a:pt x="37" y="4"/>
                  </a:lnTo>
                  <a:lnTo>
                    <a:pt x="37" y="0"/>
                  </a:lnTo>
                  <a:lnTo>
                    <a:pt x="33" y="0"/>
                  </a:lnTo>
                  <a:lnTo>
                    <a:pt x="4" y="11"/>
                  </a:lnTo>
                  <a:lnTo>
                    <a:pt x="0" y="15"/>
                  </a:lnTo>
                  <a:lnTo>
                    <a:pt x="4" y="18"/>
                  </a:lnTo>
                  <a:lnTo>
                    <a:pt x="8" y="18"/>
                  </a:lnTo>
                  <a:lnTo>
                    <a:pt x="37"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6" name="Freeform 1738"/>
            <p:cNvSpPr>
              <a:spLocks/>
            </p:cNvSpPr>
            <p:nvPr/>
          </p:nvSpPr>
          <p:spPr bwMode="auto">
            <a:xfrm>
              <a:off x="3419" y="1444"/>
              <a:ext cx="37" cy="18"/>
            </a:xfrm>
            <a:custGeom>
              <a:avLst/>
              <a:gdLst/>
              <a:ahLst/>
              <a:cxnLst>
                <a:cxn ang="0">
                  <a:pos x="33" y="7"/>
                </a:cxn>
                <a:cxn ang="0">
                  <a:pos x="37" y="3"/>
                </a:cxn>
                <a:cxn ang="0">
                  <a:pos x="33" y="0"/>
                </a:cxn>
                <a:cxn ang="0">
                  <a:pos x="29" y="0"/>
                </a:cxn>
                <a:cxn ang="0">
                  <a:pos x="4" y="11"/>
                </a:cxn>
                <a:cxn ang="0">
                  <a:pos x="0" y="14"/>
                </a:cxn>
                <a:cxn ang="0">
                  <a:pos x="4" y="18"/>
                </a:cxn>
                <a:cxn ang="0">
                  <a:pos x="8" y="18"/>
                </a:cxn>
                <a:cxn ang="0">
                  <a:pos x="33" y="7"/>
                </a:cxn>
              </a:cxnLst>
              <a:rect l="0" t="0" r="r" b="b"/>
              <a:pathLst>
                <a:path w="37" h="18">
                  <a:moveTo>
                    <a:pt x="33" y="7"/>
                  </a:moveTo>
                  <a:lnTo>
                    <a:pt x="37" y="3"/>
                  </a:lnTo>
                  <a:lnTo>
                    <a:pt x="33" y="0"/>
                  </a:lnTo>
                  <a:lnTo>
                    <a:pt x="29" y="0"/>
                  </a:lnTo>
                  <a:lnTo>
                    <a:pt x="4" y="11"/>
                  </a:lnTo>
                  <a:lnTo>
                    <a:pt x="0" y="14"/>
                  </a:lnTo>
                  <a:lnTo>
                    <a:pt x="4" y="18"/>
                  </a:lnTo>
                  <a:lnTo>
                    <a:pt x="8"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7" name="Freeform 1739"/>
            <p:cNvSpPr>
              <a:spLocks/>
            </p:cNvSpPr>
            <p:nvPr/>
          </p:nvSpPr>
          <p:spPr bwMode="auto">
            <a:xfrm>
              <a:off x="3372" y="1462"/>
              <a:ext cx="37" cy="18"/>
            </a:xfrm>
            <a:custGeom>
              <a:avLst/>
              <a:gdLst/>
              <a:ahLst/>
              <a:cxnLst>
                <a:cxn ang="0">
                  <a:pos x="33" y="7"/>
                </a:cxn>
                <a:cxn ang="0">
                  <a:pos x="37" y="3"/>
                </a:cxn>
                <a:cxn ang="0">
                  <a:pos x="33" y="0"/>
                </a:cxn>
                <a:cxn ang="0">
                  <a:pos x="29" y="0"/>
                </a:cxn>
                <a:cxn ang="0">
                  <a:pos x="4" y="11"/>
                </a:cxn>
                <a:cxn ang="0">
                  <a:pos x="0" y="14"/>
                </a:cxn>
                <a:cxn ang="0">
                  <a:pos x="4" y="18"/>
                </a:cxn>
                <a:cxn ang="0">
                  <a:pos x="8" y="18"/>
                </a:cxn>
                <a:cxn ang="0">
                  <a:pos x="33" y="7"/>
                </a:cxn>
              </a:cxnLst>
              <a:rect l="0" t="0" r="r" b="b"/>
              <a:pathLst>
                <a:path w="37" h="18">
                  <a:moveTo>
                    <a:pt x="33" y="7"/>
                  </a:moveTo>
                  <a:lnTo>
                    <a:pt x="37" y="3"/>
                  </a:lnTo>
                  <a:lnTo>
                    <a:pt x="33" y="0"/>
                  </a:lnTo>
                  <a:lnTo>
                    <a:pt x="29" y="0"/>
                  </a:lnTo>
                  <a:lnTo>
                    <a:pt x="4" y="11"/>
                  </a:lnTo>
                  <a:lnTo>
                    <a:pt x="0" y="14"/>
                  </a:lnTo>
                  <a:lnTo>
                    <a:pt x="4" y="18"/>
                  </a:lnTo>
                  <a:lnTo>
                    <a:pt x="8" y="18"/>
                  </a:lnTo>
                  <a:lnTo>
                    <a:pt x="33"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8" name="Freeform 1740"/>
            <p:cNvSpPr>
              <a:spLocks/>
            </p:cNvSpPr>
            <p:nvPr/>
          </p:nvSpPr>
          <p:spPr bwMode="auto">
            <a:xfrm>
              <a:off x="3329" y="1484"/>
              <a:ext cx="32" cy="18"/>
            </a:xfrm>
            <a:custGeom>
              <a:avLst/>
              <a:gdLst/>
              <a:ahLst/>
              <a:cxnLst>
                <a:cxn ang="0">
                  <a:pos x="29" y="7"/>
                </a:cxn>
                <a:cxn ang="0">
                  <a:pos x="32" y="3"/>
                </a:cxn>
                <a:cxn ang="0">
                  <a:pos x="29" y="0"/>
                </a:cxn>
                <a:cxn ang="0">
                  <a:pos x="25" y="0"/>
                </a:cxn>
                <a:cxn ang="0">
                  <a:pos x="0" y="10"/>
                </a:cxn>
                <a:cxn ang="0">
                  <a:pos x="0" y="14"/>
                </a:cxn>
                <a:cxn ang="0">
                  <a:pos x="0" y="18"/>
                </a:cxn>
                <a:cxn ang="0">
                  <a:pos x="4" y="18"/>
                </a:cxn>
                <a:cxn ang="0">
                  <a:pos x="29" y="7"/>
                </a:cxn>
              </a:cxnLst>
              <a:rect l="0" t="0" r="r" b="b"/>
              <a:pathLst>
                <a:path w="32" h="18">
                  <a:moveTo>
                    <a:pt x="29" y="7"/>
                  </a:moveTo>
                  <a:lnTo>
                    <a:pt x="32" y="3"/>
                  </a:lnTo>
                  <a:lnTo>
                    <a:pt x="29" y="0"/>
                  </a:lnTo>
                  <a:lnTo>
                    <a:pt x="25" y="0"/>
                  </a:lnTo>
                  <a:lnTo>
                    <a:pt x="0" y="10"/>
                  </a:lnTo>
                  <a:lnTo>
                    <a:pt x="0" y="14"/>
                  </a:lnTo>
                  <a:lnTo>
                    <a:pt x="0" y="18"/>
                  </a:lnTo>
                  <a:lnTo>
                    <a:pt x="4" y="18"/>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69" name="Freeform 1741"/>
            <p:cNvSpPr>
              <a:spLocks/>
            </p:cNvSpPr>
            <p:nvPr/>
          </p:nvSpPr>
          <p:spPr bwMode="auto">
            <a:xfrm>
              <a:off x="3285" y="1509"/>
              <a:ext cx="33" cy="25"/>
            </a:xfrm>
            <a:custGeom>
              <a:avLst/>
              <a:gdLst/>
              <a:ahLst/>
              <a:cxnLst>
                <a:cxn ang="0">
                  <a:pos x="29" y="7"/>
                </a:cxn>
                <a:cxn ang="0">
                  <a:pos x="33" y="4"/>
                </a:cxn>
                <a:cxn ang="0">
                  <a:pos x="29" y="0"/>
                </a:cxn>
                <a:cxn ang="0">
                  <a:pos x="26" y="0"/>
                </a:cxn>
                <a:cxn ang="0">
                  <a:pos x="15" y="7"/>
                </a:cxn>
                <a:cxn ang="0">
                  <a:pos x="4" y="18"/>
                </a:cxn>
                <a:cxn ang="0">
                  <a:pos x="0" y="22"/>
                </a:cxn>
                <a:cxn ang="0">
                  <a:pos x="4" y="25"/>
                </a:cxn>
                <a:cxn ang="0">
                  <a:pos x="8" y="25"/>
                </a:cxn>
                <a:cxn ang="0">
                  <a:pos x="19" y="14"/>
                </a:cxn>
                <a:cxn ang="0">
                  <a:pos x="29" y="7"/>
                </a:cxn>
              </a:cxnLst>
              <a:rect l="0" t="0" r="r" b="b"/>
              <a:pathLst>
                <a:path w="33" h="25">
                  <a:moveTo>
                    <a:pt x="29" y="7"/>
                  </a:moveTo>
                  <a:lnTo>
                    <a:pt x="33" y="4"/>
                  </a:lnTo>
                  <a:lnTo>
                    <a:pt x="29" y="0"/>
                  </a:lnTo>
                  <a:lnTo>
                    <a:pt x="26" y="0"/>
                  </a:lnTo>
                  <a:lnTo>
                    <a:pt x="15" y="7"/>
                  </a:lnTo>
                  <a:lnTo>
                    <a:pt x="4" y="18"/>
                  </a:lnTo>
                  <a:lnTo>
                    <a:pt x="0" y="22"/>
                  </a:lnTo>
                  <a:lnTo>
                    <a:pt x="4" y="25"/>
                  </a:lnTo>
                  <a:lnTo>
                    <a:pt x="8" y="25"/>
                  </a:lnTo>
                  <a:lnTo>
                    <a:pt x="19" y="14"/>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0" name="Freeform 1742"/>
            <p:cNvSpPr>
              <a:spLocks/>
            </p:cNvSpPr>
            <p:nvPr/>
          </p:nvSpPr>
          <p:spPr bwMode="auto">
            <a:xfrm>
              <a:off x="3253" y="1542"/>
              <a:ext cx="25" cy="28"/>
            </a:xfrm>
            <a:custGeom>
              <a:avLst/>
              <a:gdLst/>
              <a:ahLst/>
              <a:cxnLst>
                <a:cxn ang="0">
                  <a:pos x="22" y="7"/>
                </a:cxn>
                <a:cxn ang="0">
                  <a:pos x="25" y="3"/>
                </a:cxn>
                <a:cxn ang="0">
                  <a:pos x="22" y="0"/>
                </a:cxn>
                <a:cxn ang="0">
                  <a:pos x="18" y="0"/>
                </a:cxn>
                <a:cxn ang="0">
                  <a:pos x="3" y="18"/>
                </a:cxn>
                <a:cxn ang="0">
                  <a:pos x="3" y="21"/>
                </a:cxn>
                <a:cxn ang="0">
                  <a:pos x="0" y="25"/>
                </a:cxn>
                <a:cxn ang="0">
                  <a:pos x="3" y="28"/>
                </a:cxn>
                <a:cxn ang="0">
                  <a:pos x="7" y="28"/>
                </a:cxn>
                <a:cxn ang="0">
                  <a:pos x="7" y="25"/>
                </a:cxn>
                <a:cxn ang="0">
                  <a:pos x="11" y="21"/>
                </a:cxn>
                <a:cxn ang="0">
                  <a:pos x="7" y="21"/>
                </a:cxn>
                <a:cxn ang="0">
                  <a:pos x="7" y="25"/>
                </a:cxn>
                <a:cxn ang="0">
                  <a:pos x="22" y="7"/>
                </a:cxn>
              </a:cxnLst>
              <a:rect l="0" t="0" r="r" b="b"/>
              <a:pathLst>
                <a:path w="25" h="28">
                  <a:moveTo>
                    <a:pt x="22" y="7"/>
                  </a:moveTo>
                  <a:lnTo>
                    <a:pt x="25" y="3"/>
                  </a:lnTo>
                  <a:lnTo>
                    <a:pt x="22" y="0"/>
                  </a:lnTo>
                  <a:lnTo>
                    <a:pt x="18" y="0"/>
                  </a:lnTo>
                  <a:lnTo>
                    <a:pt x="3" y="18"/>
                  </a:lnTo>
                  <a:lnTo>
                    <a:pt x="3" y="21"/>
                  </a:lnTo>
                  <a:lnTo>
                    <a:pt x="0" y="25"/>
                  </a:lnTo>
                  <a:lnTo>
                    <a:pt x="3" y="28"/>
                  </a:lnTo>
                  <a:lnTo>
                    <a:pt x="7" y="28"/>
                  </a:lnTo>
                  <a:lnTo>
                    <a:pt x="7" y="25"/>
                  </a:lnTo>
                  <a:lnTo>
                    <a:pt x="11" y="21"/>
                  </a:lnTo>
                  <a:lnTo>
                    <a:pt x="7" y="21"/>
                  </a:lnTo>
                  <a:lnTo>
                    <a:pt x="7" y="25"/>
                  </a:lnTo>
                  <a:lnTo>
                    <a:pt x="22"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1" name="Freeform 1743"/>
            <p:cNvSpPr>
              <a:spLocks/>
            </p:cNvSpPr>
            <p:nvPr/>
          </p:nvSpPr>
          <p:spPr bwMode="auto">
            <a:xfrm>
              <a:off x="3242" y="1585"/>
              <a:ext cx="11" cy="33"/>
            </a:xfrm>
            <a:custGeom>
              <a:avLst/>
              <a:gdLst/>
              <a:ahLst/>
              <a:cxnLst>
                <a:cxn ang="0">
                  <a:pos x="11" y="4"/>
                </a:cxn>
                <a:cxn ang="0">
                  <a:pos x="7" y="0"/>
                </a:cxn>
                <a:cxn ang="0">
                  <a:pos x="4" y="0"/>
                </a:cxn>
                <a:cxn ang="0">
                  <a:pos x="4" y="4"/>
                </a:cxn>
                <a:cxn ang="0">
                  <a:pos x="0" y="22"/>
                </a:cxn>
                <a:cxn ang="0">
                  <a:pos x="0" y="29"/>
                </a:cxn>
                <a:cxn ang="0">
                  <a:pos x="4" y="33"/>
                </a:cxn>
                <a:cxn ang="0">
                  <a:pos x="7" y="33"/>
                </a:cxn>
                <a:cxn ang="0">
                  <a:pos x="7" y="29"/>
                </a:cxn>
                <a:cxn ang="0">
                  <a:pos x="7" y="22"/>
                </a:cxn>
                <a:cxn ang="0">
                  <a:pos x="11" y="4"/>
                </a:cxn>
              </a:cxnLst>
              <a:rect l="0" t="0" r="r" b="b"/>
              <a:pathLst>
                <a:path w="11" h="33">
                  <a:moveTo>
                    <a:pt x="11" y="4"/>
                  </a:moveTo>
                  <a:lnTo>
                    <a:pt x="7" y="0"/>
                  </a:lnTo>
                  <a:lnTo>
                    <a:pt x="4" y="0"/>
                  </a:lnTo>
                  <a:lnTo>
                    <a:pt x="4" y="4"/>
                  </a:lnTo>
                  <a:lnTo>
                    <a:pt x="0" y="22"/>
                  </a:lnTo>
                  <a:lnTo>
                    <a:pt x="0" y="29"/>
                  </a:lnTo>
                  <a:lnTo>
                    <a:pt x="4" y="33"/>
                  </a:lnTo>
                  <a:lnTo>
                    <a:pt x="7" y="33"/>
                  </a:lnTo>
                  <a:lnTo>
                    <a:pt x="7" y="29"/>
                  </a:lnTo>
                  <a:lnTo>
                    <a:pt x="7" y="22"/>
                  </a:lnTo>
                  <a:lnTo>
                    <a:pt x="11"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2" name="Freeform 1744"/>
            <p:cNvSpPr>
              <a:spLocks/>
            </p:cNvSpPr>
            <p:nvPr/>
          </p:nvSpPr>
          <p:spPr bwMode="auto">
            <a:xfrm>
              <a:off x="3249" y="1632"/>
              <a:ext cx="22" cy="33"/>
            </a:xfrm>
            <a:custGeom>
              <a:avLst/>
              <a:gdLst/>
              <a:ahLst/>
              <a:cxnLst>
                <a:cxn ang="0">
                  <a:pos x="7" y="4"/>
                </a:cxn>
                <a:cxn ang="0">
                  <a:pos x="4" y="0"/>
                </a:cxn>
                <a:cxn ang="0">
                  <a:pos x="0" y="0"/>
                </a:cxn>
                <a:cxn ang="0">
                  <a:pos x="0" y="4"/>
                </a:cxn>
                <a:cxn ang="0">
                  <a:pos x="7" y="18"/>
                </a:cxn>
                <a:cxn ang="0">
                  <a:pos x="7" y="22"/>
                </a:cxn>
                <a:cxn ang="0">
                  <a:pos x="18" y="33"/>
                </a:cxn>
                <a:cxn ang="0">
                  <a:pos x="22" y="33"/>
                </a:cxn>
                <a:cxn ang="0">
                  <a:pos x="22" y="29"/>
                </a:cxn>
                <a:cxn ang="0">
                  <a:pos x="22" y="25"/>
                </a:cxn>
                <a:cxn ang="0">
                  <a:pos x="11" y="15"/>
                </a:cxn>
                <a:cxn ang="0">
                  <a:pos x="11" y="18"/>
                </a:cxn>
                <a:cxn ang="0">
                  <a:pos x="15" y="18"/>
                </a:cxn>
                <a:cxn ang="0">
                  <a:pos x="7" y="4"/>
                </a:cxn>
              </a:cxnLst>
              <a:rect l="0" t="0" r="r" b="b"/>
              <a:pathLst>
                <a:path w="22" h="33">
                  <a:moveTo>
                    <a:pt x="7" y="4"/>
                  </a:moveTo>
                  <a:lnTo>
                    <a:pt x="4" y="0"/>
                  </a:lnTo>
                  <a:lnTo>
                    <a:pt x="0" y="0"/>
                  </a:lnTo>
                  <a:lnTo>
                    <a:pt x="0" y="4"/>
                  </a:lnTo>
                  <a:lnTo>
                    <a:pt x="7" y="18"/>
                  </a:lnTo>
                  <a:lnTo>
                    <a:pt x="7" y="22"/>
                  </a:lnTo>
                  <a:lnTo>
                    <a:pt x="18" y="33"/>
                  </a:lnTo>
                  <a:lnTo>
                    <a:pt x="22" y="33"/>
                  </a:lnTo>
                  <a:lnTo>
                    <a:pt x="22" y="29"/>
                  </a:lnTo>
                  <a:lnTo>
                    <a:pt x="22" y="25"/>
                  </a:lnTo>
                  <a:lnTo>
                    <a:pt x="11" y="15"/>
                  </a:lnTo>
                  <a:lnTo>
                    <a:pt x="11" y="18"/>
                  </a:lnTo>
                  <a:lnTo>
                    <a:pt x="15" y="18"/>
                  </a:lnTo>
                  <a:lnTo>
                    <a:pt x="7"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3" name="Freeform 1745"/>
            <p:cNvSpPr>
              <a:spLocks/>
            </p:cNvSpPr>
            <p:nvPr/>
          </p:nvSpPr>
          <p:spPr bwMode="auto">
            <a:xfrm>
              <a:off x="3278" y="1672"/>
              <a:ext cx="29" cy="29"/>
            </a:xfrm>
            <a:custGeom>
              <a:avLst/>
              <a:gdLst/>
              <a:ahLst/>
              <a:cxnLst>
                <a:cxn ang="0">
                  <a:pos x="7" y="0"/>
                </a:cxn>
                <a:cxn ang="0">
                  <a:pos x="4" y="0"/>
                </a:cxn>
                <a:cxn ang="0">
                  <a:pos x="0" y="3"/>
                </a:cxn>
                <a:cxn ang="0">
                  <a:pos x="4" y="7"/>
                </a:cxn>
                <a:cxn ang="0">
                  <a:pos x="22" y="25"/>
                </a:cxn>
                <a:cxn ang="0">
                  <a:pos x="26" y="29"/>
                </a:cxn>
                <a:cxn ang="0">
                  <a:pos x="29" y="29"/>
                </a:cxn>
                <a:cxn ang="0">
                  <a:pos x="29" y="25"/>
                </a:cxn>
                <a:cxn ang="0">
                  <a:pos x="29" y="22"/>
                </a:cxn>
                <a:cxn ang="0">
                  <a:pos x="26" y="18"/>
                </a:cxn>
                <a:cxn ang="0">
                  <a:pos x="7" y="0"/>
                </a:cxn>
              </a:cxnLst>
              <a:rect l="0" t="0" r="r" b="b"/>
              <a:pathLst>
                <a:path w="29" h="29">
                  <a:moveTo>
                    <a:pt x="7" y="0"/>
                  </a:moveTo>
                  <a:lnTo>
                    <a:pt x="4" y="0"/>
                  </a:lnTo>
                  <a:lnTo>
                    <a:pt x="0" y="3"/>
                  </a:lnTo>
                  <a:lnTo>
                    <a:pt x="4" y="7"/>
                  </a:lnTo>
                  <a:lnTo>
                    <a:pt x="22" y="25"/>
                  </a:lnTo>
                  <a:lnTo>
                    <a:pt x="26" y="29"/>
                  </a:lnTo>
                  <a:lnTo>
                    <a:pt x="29" y="29"/>
                  </a:lnTo>
                  <a:lnTo>
                    <a:pt x="29" y="25"/>
                  </a:lnTo>
                  <a:lnTo>
                    <a:pt x="29" y="22"/>
                  </a:lnTo>
                  <a:lnTo>
                    <a:pt x="26" y="18"/>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4" name="Freeform 1746"/>
            <p:cNvSpPr>
              <a:spLocks/>
            </p:cNvSpPr>
            <p:nvPr/>
          </p:nvSpPr>
          <p:spPr bwMode="auto">
            <a:xfrm>
              <a:off x="3318" y="1704"/>
              <a:ext cx="33" cy="22"/>
            </a:xfrm>
            <a:custGeom>
              <a:avLst/>
              <a:gdLst/>
              <a:ahLst/>
              <a:cxnLst>
                <a:cxn ang="0">
                  <a:pos x="7" y="0"/>
                </a:cxn>
                <a:cxn ang="0">
                  <a:pos x="4" y="0"/>
                </a:cxn>
                <a:cxn ang="0">
                  <a:pos x="0" y="4"/>
                </a:cxn>
                <a:cxn ang="0">
                  <a:pos x="4" y="8"/>
                </a:cxn>
                <a:cxn ang="0">
                  <a:pos x="11" y="11"/>
                </a:cxn>
                <a:cxn ang="0">
                  <a:pos x="29" y="22"/>
                </a:cxn>
                <a:cxn ang="0">
                  <a:pos x="33" y="22"/>
                </a:cxn>
                <a:cxn ang="0">
                  <a:pos x="33" y="19"/>
                </a:cxn>
                <a:cxn ang="0">
                  <a:pos x="33" y="15"/>
                </a:cxn>
                <a:cxn ang="0">
                  <a:pos x="15" y="4"/>
                </a:cxn>
                <a:cxn ang="0">
                  <a:pos x="7" y="0"/>
                </a:cxn>
              </a:cxnLst>
              <a:rect l="0" t="0" r="r" b="b"/>
              <a:pathLst>
                <a:path w="33" h="22">
                  <a:moveTo>
                    <a:pt x="7" y="0"/>
                  </a:moveTo>
                  <a:lnTo>
                    <a:pt x="4" y="0"/>
                  </a:lnTo>
                  <a:lnTo>
                    <a:pt x="0" y="4"/>
                  </a:lnTo>
                  <a:lnTo>
                    <a:pt x="4" y="8"/>
                  </a:lnTo>
                  <a:lnTo>
                    <a:pt x="11" y="11"/>
                  </a:lnTo>
                  <a:lnTo>
                    <a:pt x="29" y="22"/>
                  </a:lnTo>
                  <a:lnTo>
                    <a:pt x="33" y="22"/>
                  </a:lnTo>
                  <a:lnTo>
                    <a:pt x="33" y="19"/>
                  </a:lnTo>
                  <a:lnTo>
                    <a:pt x="33" y="15"/>
                  </a:lnTo>
                  <a:lnTo>
                    <a:pt x="15"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5" name="Freeform 1747"/>
            <p:cNvSpPr>
              <a:spLocks/>
            </p:cNvSpPr>
            <p:nvPr/>
          </p:nvSpPr>
          <p:spPr bwMode="auto">
            <a:xfrm>
              <a:off x="3365" y="1726"/>
              <a:ext cx="33" cy="18"/>
            </a:xfrm>
            <a:custGeom>
              <a:avLst/>
              <a:gdLst/>
              <a:ahLst/>
              <a:cxnLst>
                <a:cxn ang="0">
                  <a:pos x="4" y="0"/>
                </a:cxn>
                <a:cxn ang="0">
                  <a:pos x="0" y="0"/>
                </a:cxn>
                <a:cxn ang="0">
                  <a:pos x="0" y="4"/>
                </a:cxn>
                <a:cxn ang="0">
                  <a:pos x="0" y="7"/>
                </a:cxn>
                <a:cxn ang="0">
                  <a:pos x="29" y="18"/>
                </a:cxn>
                <a:cxn ang="0">
                  <a:pos x="33" y="18"/>
                </a:cxn>
                <a:cxn ang="0">
                  <a:pos x="33" y="15"/>
                </a:cxn>
                <a:cxn ang="0">
                  <a:pos x="33" y="11"/>
                </a:cxn>
                <a:cxn ang="0">
                  <a:pos x="4" y="0"/>
                </a:cxn>
              </a:cxnLst>
              <a:rect l="0" t="0" r="r" b="b"/>
              <a:pathLst>
                <a:path w="33" h="18">
                  <a:moveTo>
                    <a:pt x="4" y="0"/>
                  </a:moveTo>
                  <a:lnTo>
                    <a:pt x="0" y="0"/>
                  </a:lnTo>
                  <a:lnTo>
                    <a:pt x="0" y="4"/>
                  </a:lnTo>
                  <a:lnTo>
                    <a:pt x="0" y="7"/>
                  </a:lnTo>
                  <a:lnTo>
                    <a:pt x="29" y="18"/>
                  </a:lnTo>
                  <a:lnTo>
                    <a:pt x="33" y="18"/>
                  </a:lnTo>
                  <a:lnTo>
                    <a:pt x="33" y="15"/>
                  </a:lnTo>
                  <a:lnTo>
                    <a:pt x="33" y="11"/>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6" name="Freeform 1748"/>
            <p:cNvSpPr>
              <a:spLocks/>
            </p:cNvSpPr>
            <p:nvPr/>
          </p:nvSpPr>
          <p:spPr bwMode="auto">
            <a:xfrm>
              <a:off x="3412" y="1748"/>
              <a:ext cx="33" cy="14"/>
            </a:xfrm>
            <a:custGeom>
              <a:avLst/>
              <a:gdLst/>
              <a:ahLst/>
              <a:cxnLst>
                <a:cxn ang="0">
                  <a:pos x="4" y="0"/>
                </a:cxn>
                <a:cxn ang="0">
                  <a:pos x="0" y="0"/>
                </a:cxn>
                <a:cxn ang="0">
                  <a:pos x="0" y="4"/>
                </a:cxn>
                <a:cxn ang="0">
                  <a:pos x="0" y="7"/>
                </a:cxn>
                <a:cxn ang="0">
                  <a:pos x="29" y="14"/>
                </a:cxn>
                <a:cxn ang="0">
                  <a:pos x="33" y="14"/>
                </a:cxn>
                <a:cxn ang="0">
                  <a:pos x="33" y="11"/>
                </a:cxn>
                <a:cxn ang="0">
                  <a:pos x="33" y="7"/>
                </a:cxn>
                <a:cxn ang="0">
                  <a:pos x="4" y="0"/>
                </a:cxn>
              </a:cxnLst>
              <a:rect l="0" t="0" r="r" b="b"/>
              <a:pathLst>
                <a:path w="33" h="14">
                  <a:moveTo>
                    <a:pt x="4" y="0"/>
                  </a:moveTo>
                  <a:lnTo>
                    <a:pt x="0" y="0"/>
                  </a:lnTo>
                  <a:lnTo>
                    <a:pt x="0" y="4"/>
                  </a:lnTo>
                  <a:lnTo>
                    <a:pt x="0" y="7"/>
                  </a:lnTo>
                  <a:lnTo>
                    <a:pt x="29" y="14"/>
                  </a:lnTo>
                  <a:lnTo>
                    <a:pt x="33" y="14"/>
                  </a:lnTo>
                  <a:lnTo>
                    <a:pt x="33" y="11"/>
                  </a:lnTo>
                  <a:lnTo>
                    <a:pt x="33" y="7"/>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7" name="Freeform 1749"/>
            <p:cNvSpPr>
              <a:spLocks/>
            </p:cNvSpPr>
            <p:nvPr/>
          </p:nvSpPr>
          <p:spPr bwMode="auto">
            <a:xfrm>
              <a:off x="3459" y="1762"/>
              <a:ext cx="36" cy="15"/>
            </a:xfrm>
            <a:custGeom>
              <a:avLst/>
              <a:gdLst/>
              <a:ahLst/>
              <a:cxnLst>
                <a:cxn ang="0">
                  <a:pos x="4" y="0"/>
                </a:cxn>
                <a:cxn ang="0">
                  <a:pos x="0" y="0"/>
                </a:cxn>
                <a:cxn ang="0">
                  <a:pos x="0" y="4"/>
                </a:cxn>
                <a:cxn ang="0">
                  <a:pos x="0" y="8"/>
                </a:cxn>
                <a:cxn ang="0">
                  <a:pos x="29" y="15"/>
                </a:cxn>
                <a:cxn ang="0">
                  <a:pos x="33" y="15"/>
                </a:cxn>
                <a:cxn ang="0">
                  <a:pos x="36" y="11"/>
                </a:cxn>
                <a:cxn ang="0">
                  <a:pos x="33" y="8"/>
                </a:cxn>
                <a:cxn ang="0">
                  <a:pos x="4" y="0"/>
                </a:cxn>
              </a:cxnLst>
              <a:rect l="0" t="0" r="r" b="b"/>
              <a:pathLst>
                <a:path w="36" h="15">
                  <a:moveTo>
                    <a:pt x="4" y="0"/>
                  </a:moveTo>
                  <a:lnTo>
                    <a:pt x="0" y="0"/>
                  </a:lnTo>
                  <a:lnTo>
                    <a:pt x="0" y="4"/>
                  </a:lnTo>
                  <a:lnTo>
                    <a:pt x="0" y="8"/>
                  </a:lnTo>
                  <a:lnTo>
                    <a:pt x="29" y="15"/>
                  </a:lnTo>
                  <a:lnTo>
                    <a:pt x="33" y="15"/>
                  </a:lnTo>
                  <a:lnTo>
                    <a:pt x="36" y="11"/>
                  </a:lnTo>
                  <a:lnTo>
                    <a:pt x="33" y="8"/>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8" name="Freeform 1750"/>
            <p:cNvSpPr>
              <a:spLocks/>
            </p:cNvSpPr>
            <p:nvPr/>
          </p:nvSpPr>
          <p:spPr bwMode="auto">
            <a:xfrm>
              <a:off x="3506" y="1777"/>
              <a:ext cx="37" cy="14"/>
            </a:xfrm>
            <a:custGeom>
              <a:avLst/>
              <a:gdLst/>
              <a:ahLst/>
              <a:cxnLst>
                <a:cxn ang="0">
                  <a:pos x="8" y="0"/>
                </a:cxn>
                <a:cxn ang="0">
                  <a:pos x="4" y="0"/>
                </a:cxn>
                <a:cxn ang="0">
                  <a:pos x="0" y="3"/>
                </a:cxn>
                <a:cxn ang="0">
                  <a:pos x="4" y="7"/>
                </a:cxn>
                <a:cxn ang="0">
                  <a:pos x="33" y="14"/>
                </a:cxn>
                <a:cxn ang="0">
                  <a:pos x="37" y="14"/>
                </a:cxn>
                <a:cxn ang="0">
                  <a:pos x="37" y="11"/>
                </a:cxn>
                <a:cxn ang="0">
                  <a:pos x="37" y="7"/>
                </a:cxn>
                <a:cxn ang="0">
                  <a:pos x="8" y="0"/>
                </a:cxn>
              </a:cxnLst>
              <a:rect l="0" t="0" r="r" b="b"/>
              <a:pathLst>
                <a:path w="37" h="14">
                  <a:moveTo>
                    <a:pt x="8" y="0"/>
                  </a:moveTo>
                  <a:lnTo>
                    <a:pt x="4" y="0"/>
                  </a:lnTo>
                  <a:lnTo>
                    <a:pt x="0" y="3"/>
                  </a:lnTo>
                  <a:lnTo>
                    <a:pt x="4" y="7"/>
                  </a:lnTo>
                  <a:lnTo>
                    <a:pt x="33" y="14"/>
                  </a:lnTo>
                  <a:lnTo>
                    <a:pt x="37" y="14"/>
                  </a:lnTo>
                  <a:lnTo>
                    <a:pt x="37" y="11"/>
                  </a:lnTo>
                  <a:lnTo>
                    <a:pt x="37" y="7"/>
                  </a:lnTo>
                  <a:lnTo>
                    <a:pt x="8"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79" name="Freeform 1751"/>
            <p:cNvSpPr>
              <a:spLocks/>
            </p:cNvSpPr>
            <p:nvPr/>
          </p:nvSpPr>
          <p:spPr bwMode="auto">
            <a:xfrm>
              <a:off x="3557" y="1788"/>
              <a:ext cx="36" cy="11"/>
            </a:xfrm>
            <a:custGeom>
              <a:avLst/>
              <a:gdLst/>
              <a:ahLst/>
              <a:cxnLst>
                <a:cxn ang="0">
                  <a:pos x="7" y="0"/>
                </a:cxn>
                <a:cxn ang="0">
                  <a:pos x="4" y="0"/>
                </a:cxn>
                <a:cxn ang="0">
                  <a:pos x="0" y="3"/>
                </a:cxn>
                <a:cxn ang="0">
                  <a:pos x="4" y="7"/>
                </a:cxn>
                <a:cxn ang="0">
                  <a:pos x="29" y="11"/>
                </a:cxn>
                <a:cxn ang="0">
                  <a:pos x="33" y="11"/>
                </a:cxn>
                <a:cxn ang="0">
                  <a:pos x="36" y="7"/>
                </a:cxn>
                <a:cxn ang="0">
                  <a:pos x="33" y="3"/>
                </a:cxn>
                <a:cxn ang="0">
                  <a:pos x="7" y="0"/>
                </a:cxn>
              </a:cxnLst>
              <a:rect l="0" t="0" r="r" b="b"/>
              <a:pathLst>
                <a:path w="36" h="11">
                  <a:moveTo>
                    <a:pt x="7" y="0"/>
                  </a:moveTo>
                  <a:lnTo>
                    <a:pt x="4" y="0"/>
                  </a:lnTo>
                  <a:lnTo>
                    <a:pt x="0" y="3"/>
                  </a:lnTo>
                  <a:lnTo>
                    <a:pt x="4" y="7"/>
                  </a:lnTo>
                  <a:lnTo>
                    <a:pt x="29" y="11"/>
                  </a:lnTo>
                  <a:lnTo>
                    <a:pt x="33" y="11"/>
                  </a:lnTo>
                  <a:lnTo>
                    <a:pt x="36" y="7"/>
                  </a:lnTo>
                  <a:lnTo>
                    <a:pt x="33" y="3"/>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0" name="Freeform 1752"/>
            <p:cNvSpPr>
              <a:spLocks/>
            </p:cNvSpPr>
            <p:nvPr/>
          </p:nvSpPr>
          <p:spPr bwMode="auto">
            <a:xfrm>
              <a:off x="3608" y="1795"/>
              <a:ext cx="36" cy="14"/>
            </a:xfrm>
            <a:custGeom>
              <a:avLst/>
              <a:gdLst/>
              <a:ahLst/>
              <a:cxnLst>
                <a:cxn ang="0">
                  <a:pos x="3" y="0"/>
                </a:cxn>
                <a:cxn ang="0">
                  <a:pos x="0" y="0"/>
                </a:cxn>
                <a:cxn ang="0">
                  <a:pos x="0" y="4"/>
                </a:cxn>
                <a:cxn ang="0">
                  <a:pos x="0" y="7"/>
                </a:cxn>
                <a:cxn ang="0">
                  <a:pos x="3" y="11"/>
                </a:cxn>
                <a:cxn ang="0">
                  <a:pos x="29" y="14"/>
                </a:cxn>
                <a:cxn ang="0">
                  <a:pos x="32" y="14"/>
                </a:cxn>
                <a:cxn ang="0">
                  <a:pos x="36" y="11"/>
                </a:cxn>
                <a:cxn ang="0">
                  <a:pos x="32" y="7"/>
                </a:cxn>
                <a:cxn ang="0">
                  <a:pos x="7" y="4"/>
                </a:cxn>
                <a:cxn ang="0">
                  <a:pos x="3" y="0"/>
                </a:cxn>
              </a:cxnLst>
              <a:rect l="0" t="0" r="r" b="b"/>
              <a:pathLst>
                <a:path w="36" h="14">
                  <a:moveTo>
                    <a:pt x="3" y="0"/>
                  </a:moveTo>
                  <a:lnTo>
                    <a:pt x="0" y="0"/>
                  </a:lnTo>
                  <a:lnTo>
                    <a:pt x="0" y="4"/>
                  </a:lnTo>
                  <a:lnTo>
                    <a:pt x="0" y="7"/>
                  </a:lnTo>
                  <a:lnTo>
                    <a:pt x="3" y="11"/>
                  </a:lnTo>
                  <a:lnTo>
                    <a:pt x="29" y="14"/>
                  </a:lnTo>
                  <a:lnTo>
                    <a:pt x="32" y="14"/>
                  </a:lnTo>
                  <a:lnTo>
                    <a:pt x="36" y="11"/>
                  </a:lnTo>
                  <a:lnTo>
                    <a:pt x="32" y="7"/>
                  </a:lnTo>
                  <a:lnTo>
                    <a:pt x="7" y="4"/>
                  </a:lnTo>
                  <a:lnTo>
                    <a:pt x="3"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1" name="Freeform 1753"/>
            <p:cNvSpPr>
              <a:spLocks/>
            </p:cNvSpPr>
            <p:nvPr/>
          </p:nvSpPr>
          <p:spPr bwMode="auto">
            <a:xfrm>
              <a:off x="3658" y="1806"/>
              <a:ext cx="37" cy="11"/>
            </a:xfrm>
            <a:custGeom>
              <a:avLst/>
              <a:gdLst/>
              <a:ahLst/>
              <a:cxnLst>
                <a:cxn ang="0">
                  <a:pos x="4" y="0"/>
                </a:cxn>
                <a:cxn ang="0">
                  <a:pos x="0" y="0"/>
                </a:cxn>
                <a:cxn ang="0">
                  <a:pos x="0" y="3"/>
                </a:cxn>
                <a:cxn ang="0">
                  <a:pos x="0" y="7"/>
                </a:cxn>
                <a:cxn ang="0">
                  <a:pos x="18" y="7"/>
                </a:cxn>
                <a:cxn ang="0">
                  <a:pos x="29" y="11"/>
                </a:cxn>
                <a:cxn ang="0">
                  <a:pos x="33" y="11"/>
                </a:cxn>
                <a:cxn ang="0">
                  <a:pos x="37" y="7"/>
                </a:cxn>
                <a:cxn ang="0">
                  <a:pos x="33" y="3"/>
                </a:cxn>
                <a:cxn ang="0">
                  <a:pos x="22" y="0"/>
                </a:cxn>
                <a:cxn ang="0">
                  <a:pos x="4" y="0"/>
                </a:cxn>
              </a:cxnLst>
              <a:rect l="0" t="0" r="r" b="b"/>
              <a:pathLst>
                <a:path w="37" h="11">
                  <a:moveTo>
                    <a:pt x="4" y="0"/>
                  </a:moveTo>
                  <a:lnTo>
                    <a:pt x="0" y="0"/>
                  </a:lnTo>
                  <a:lnTo>
                    <a:pt x="0" y="3"/>
                  </a:lnTo>
                  <a:lnTo>
                    <a:pt x="0" y="7"/>
                  </a:lnTo>
                  <a:lnTo>
                    <a:pt x="18" y="7"/>
                  </a:lnTo>
                  <a:lnTo>
                    <a:pt x="29" y="11"/>
                  </a:lnTo>
                  <a:lnTo>
                    <a:pt x="33" y="11"/>
                  </a:lnTo>
                  <a:lnTo>
                    <a:pt x="37" y="7"/>
                  </a:lnTo>
                  <a:lnTo>
                    <a:pt x="33" y="3"/>
                  </a:lnTo>
                  <a:lnTo>
                    <a:pt x="22" y="0"/>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2" name="Freeform 1754"/>
            <p:cNvSpPr>
              <a:spLocks/>
            </p:cNvSpPr>
            <p:nvPr/>
          </p:nvSpPr>
          <p:spPr bwMode="auto">
            <a:xfrm>
              <a:off x="3709" y="1809"/>
              <a:ext cx="33" cy="11"/>
            </a:xfrm>
            <a:custGeom>
              <a:avLst/>
              <a:gdLst/>
              <a:ahLst/>
              <a:cxnLst>
                <a:cxn ang="0">
                  <a:pos x="4" y="0"/>
                </a:cxn>
                <a:cxn ang="0">
                  <a:pos x="0" y="0"/>
                </a:cxn>
                <a:cxn ang="0">
                  <a:pos x="0" y="4"/>
                </a:cxn>
                <a:cxn ang="0">
                  <a:pos x="0" y="8"/>
                </a:cxn>
                <a:cxn ang="0">
                  <a:pos x="29" y="11"/>
                </a:cxn>
                <a:cxn ang="0">
                  <a:pos x="33" y="11"/>
                </a:cxn>
                <a:cxn ang="0">
                  <a:pos x="33" y="8"/>
                </a:cxn>
                <a:cxn ang="0">
                  <a:pos x="33" y="4"/>
                </a:cxn>
                <a:cxn ang="0">
                  <a:pos x="4" y="0"/>
                </a:cxn>
              </a:cxnLst>
              <a:rect l="0" t="0" r="r" b="b"/>
              <a:pathLst>
                <a:path w="33" h="11">
                  <a:moveTo>
                    <a:pt x="4" y="0"/>
                  </a:moveTo>
                  <a:lnTo>
                    <a:pt x="0" y="0"/>
                  </a:lnTo>
                  <a:lnTo>
                    <a:pt x="0" y="4"/>
                  </a:lnTo>
                  <a:lnTo>
                    <a:pt x="0" y="8"/>
                  </a:lnTo>
                  <a:lnTo>
                    <a:pt x="29" y="11"/>
                  </a:lnTo>
                  <a:lnTo>
                    <a:pt x="33" y="11"/>
                  </a:lnTo>
                  <a:lnTo>
                    <a:pt x="33" y="8"/>
                  </a:lnTo>
                  <a:lnTo>
                    <a:pt x="33" y="4"/>
                  </a:lnTo>
                  <a:lnTo>
                    <a:pt x="4"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3" name="Freeform 1755"/>
            <p:cNvSpPr>
              <a:spLocks/>
            </p:cNvSpPr>
            <p:nvPr/>
          </p:nvSpPr>
          <p:spPr bwMode="auto">
            <a:xfrm>
              <a:off x="3756" y="1813"/>
              <a:ext cx="36" cy="11"/>
            </a:xfrm>
            <a:custGeom>
              <a:avLst/>
              <a:gdLst/>
              <a:ahLst/>
              <a:cxnLst>
                <a:cxn ang="0">
                  <a:pos x="7" y="0"/>
                </a:cxn>
                <a:cxn ang="0">
                  <a:pos x="4" y="0"/>
                </a:cxn>
                <a:cxn ang="0">
                  <a:pos x="0" y="4"/>
                </a:cxn>
                <a:cxn ang="0">
                  <a:pos x="4" y="7"/>
                </a:cxn>
                <a:cxn ang="0">
                  <a:pos x="33" y="11"/>
                </a:cxn>
                <a:cxn ang="0">
                  <a:pos x="36" y="11"/>
                </a:cxn>
                <a:cxn ang="0">
                  <a:pos x="36" y="7"/>
                </a:cxn>
                <a:cxn ang="0">
                  <a:pos x="36" y="4"/>
                </a:cxn>
                <a:cxn ang="0">
                  <a:pos x="7" y="0"/>
                </a:cxn>
              </a:cxnLst>
              <a:rect l="0" t="0" r="r" b="b"/>
              <a:pathLst>
                <a:path w="36" h="11">
                  <a:moveTo>
                    <a:pt x="7" y="0"/>
                  </a:moveTo>
                  <a:lnTo>
                    <a:pt x="4" y="0"/>
                  </a:lnTo>
                  <a:lnTo>
                    <a:pt x="0" y="4"/>
                  </a:lnTo>
                  <a:lnTo>
                    <a:pt x="4" y="7"/>
                  </a:lnTo>
                  <a:lnTo>
                    <a:pt x="33" y="11"/>
                  </a:lnTo>
                  <a:lnTo>
                    <a:pt x="36" y="11"/>
                  </a:lnTo>
                  <a:lnTo>
                    <a:pt x="36" y="7"/>
                  </a:lnTo>
                  <a:lnTo>
                    <a:pt x="36" y="4"/>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4" name="Freeform 1756"/>
            <p:cNvSpPr>
              <a:spLocks/>
            </p:cNvSpPr>
            <p:nvPr/>
          </p:nvSpPr>
          <p:spPr bwMode="auto">
            <a:xfrm>
              <a:off x="3807" y="1820"/>
              <a:ext cx="36" cy="8"/>
            </a:xfrm>
            <a:custGeom>
              <a:avLst/>
              <a:gdLst/>
              <a:ahLst/>
              <a:cxnLst>
                <a:cxn ang="0">
                  <a:pos x="7" y="0"/>
                </a:cxn>
                <a:cxn ang="0">
                  <a:pos x="3" y="0"/>
                </a:cxn>
                <a:cxn ang="0">
                  <a:pos x="0" y="4"/>
                </a:cxn>
                <a:cxn ang="0">
                  <a:pos x="3" y="8"/>
                </a:cxn>
                <a:cxn ang="0">
                  <a:pos x="32" y="8"/>
                </a:cxn>
                <a:cxn ang="0">
                  <a:pos x="36" y="8"/>
                </a:cxn>
                <a:cxn ang="0">
                  <a:pos x="36" y="4"/>
                </a:cxn>
                <a:cxn ang="0">
                  <a:pos x="36" y="0"/>
                </a:cxn>
                <a:cxn ang="0">
                  <a:pos x="7" y="0"/>
                </a:cxn>
              </a:cxnLst>
              <a:rect l="0" t="0" r="r" b="b"/>
              <a:pathLst>
                <a:path w="36" h="8">
                  <a:moveTo>
                    <a:pt x="7" y="0"/>
                  </a:moveTo>
                  <a:lnTo>
                    <a:pt x="3" y="0"/>
                  </a:lnTo>
                  <a:lnTo>
                    <a:pt x="0" y="4"/>
                  </a:lnTo>
                  <a:lnTo>
                    <a:pt x="3" y="8"/>
                  </a:lnTo>
                  <a:lnTo>
                    <a:pt x="32"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5" name="Freeform 1757"/>
            <p:cNvSpPr>
              <a:spLocks/>
            </p:cNvSpPr>
            <p:nvPr/>
          </p:nvSpPr>
          <p:spPr bwMode="auto">
            <a:xfrm>
              <a:off x="3858" y="1820"/>
              <a:ext cx="36" cy="8"/>
            </a:xfrm>
            <a:custGeom>
              <a:avLst/>
              <a:gdLst/>
              <a:ahLst/>
              <a:cxnLst>
                <a:cxn ang="0">
                  <a:pos x="7" y="0"/>
                </a:cxn>
                <a:cxn ang="0">
                  <a:pos x="3" y="0"/>
                </a:cxn>
                <a:cxn ang="0">
                  <a:pos x="0" y="4"/>
                </a:cxn>
                <a:cxn ang="0">
                  <a:pos x="3" y="8"/>
                </a:cxn>
                <a:cxn ang="0">
                  <a:pos x="32" y="8"/>
                </a:cxn>
                <a:cxn ang="0">
                  <a:pos x="36" y="8"/>
                </a:cxn>
                <a:cxn ang="0">
                  <a:pos x="36" y="4"/>
                </a:cxn>
                <a:cxn ang="0">
                  <a:pos x="36" y="0"/>
                </a:cxn>
                <a:cxn ang="0">
                  <a:pos x="7" y="0"/>
                </a:cxn>
              </a:cxnLst>
              <a:rect l="0" t="0" r="r" b="b"/>
              <a:pathLst>
                <a:path w="36" h="8">
                  <a:moveTo>
                    <a:pt x="7" y="0"/>
                  </a:moveTo>
                  <a:lnTo>
                    <a:pt x="3" y="0"/>
                  </a:lnTo>
                  <a:lnTo>
                    <a:pt x="0" y="4"/>
                  </a:lnTo>
                  <a:lnTo>
                    <a:pt x="3" y="8"/>
                  </a:lnTo>
                  <a:lnTo>
                    <a:pt x="32"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6" name="Freeform 1758"/>
            <p:cNvSpPr>
              <a:spLocks/>
            </p:cNvSpPr>
            <p:nvPr/>
          </p:nvSpPr>
          <p:spPr bwMode="auto">
            <a:xfrm>
              <a:off x="3908" y="1824"/>
              <a:ext cx="36" cy="7"/>
            </a:xfrm>
            <a:custGeom>
              <a:avLst/>
              <a:gdLst/>
              <a:ahLst/>
              <a:cxnLst>
                <a:cxn ang="0">
                  <a:pos x="7" y="0"/>
                </a:cxn>
                <a:cxn ang="0">
                  <a:pos x="4" y="0"/>
                </a:cxn>
                <a:cxn ang="0">
                  <a:pos x="0" y="4"/>
                </a:cxn>
                <a:cxn ang="0">
                  <a:pos x="4" y="7"/>
                </a:cxn>
                <a:cxn ang="0">
                  <a:pos x="33" y="7"/>
                </a:cxn>
                <a:cxn ang="0">
                  <a:pos x="36" y="7"/>
                </a:cxn>
                <a:cxn ang="0">
                  <a:pos x="36" y="4"/>
                </a:cxn>
                <a:cxn ang="0">
                  <a:pos x="36" y="0"/>
                </a:cxn>
                <a:cxn ang="0">
                  <a:pos x="7" y="0"/>
                </a:cxn>
              </a:cxnLst>
              <a:rect l="0" t="0" r="r" b="b"/>
              <a:pathLst>
                <a:path w="36" h="7">
                  <a:moveTo>
                    <a:pt x="7" y="0"/>
                  </a:moveTo>
                  <a:lnTo>
                    <a:pt x="4" y="0"/>
                  </a:lnTo>
                  <a:lnTo>
                    <a:pt x="0" y="4"/>
                  </a:lnTo>
                  <a:lnTo>
                    <a:pt x="4" y="7"/>
                  </a:lnTo>
                  <a:lnTo>
                    <a:pt x="33"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7" name="Freeform 1759"/>
            <p:cNvSpPr>
              <a:spLocks/>
            </p:cNvSpPr>
            <p:nvPr/>
          </p:nvSpPr>
          <p:spPr bwMode="auto">
            <a:xfrm>
              <a:off x="3959" y="1824"/>
              <a:ext cx="36" cy="7"/>
            </a:xfrm>
            <a:custGeom>
              <a:avLst/>
              <a:gdLst/>
              <a:ahLst/>
              <a:cxnLst>
                <a:cxn ang="0">
                  <a:pos x="7" y="0"/>
                </a:cxn>
                <a:cxn ang="0">
                  <a:pos x="3" y="0"/>
                </a:cxn>
                <a:cxn ang="0">
                  <a:pos x="0" y="4"/>
                </a:cxn>
                <a:cxn ang="0">
                  <a:pos x="3" y="7"/>
                </a:cxn>
                <a:cxn ang="0">
                  <a:pos x="32" y="7"/>
                </a:cxn>
                <a:cxn ang="0">
                  <a:pos x="36" y="7"/>
                </a:cxn>
                <a:cxn ang="0">
                  <a:pos x="36" y="4"/>
                </a:cxn>
                <a:cxn ang="0">
                  <a:pos x="36" y="0"/>
                </a:cxn>
                <a:cxn ang="0">
                  <a:pos x="7" y="0"/>
                </a:cxn>
              </a:cxnLst>
              <a:rect l="0" t="0" r="r" b="b"/>
              <a:pathLst>
                <a:path w="36" h="7">
                  <a:moveTo>
                    <a:pt x="7" y="0"/>
                  </a:moveTo>
                  <a:lnTo>
                    <a:pt x="3" y="0"/>
                  </a:lnTo>
                  <a:lnTo>
                    <a:pt x="0" y="4"/>
                  </a:lnTo>
                  <a:lnTo>
                    <a:pt x="3" y="7"/>
                  </a:lnTo>
                  <a:lnTo>
                    <a:pt x="32" y="7"/>
                  </a:lnTo>
                  <a:lnTo>
                    <a:pt x="36" y="7"/>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8" name="Freeform 1760"/>
            <p:cNvSpPr>
              <a:spLocks/>
            </p:cNvSpPr>
            <p:nvPr/>
          </p:nvSpPr>
          <p:spPr bwMode="auto">
            <a:xfrm>
              <a:off x="4010" y="1820"/>
              <a:ext cx="36" cy="8"/>
            </a:xfrm>
            <a:custGeom>
              <a:avLst/>
              <a:gdLst/>
              <a:ahLst/>
              <a:cxnLst>
                <a:cxn ang="0">
                  <a:pos x="7" y="0"/>
                </a:cxn>
                <a:cxn ang="0">
                  <a:pos x="3" y="0"/>
                </a:cxn>
                <a:cxn ang="0">
                  <a:pos x="0" y="4"/>
                </a:cxn>
                <a:cxn ang="0">
                  <a:pos x="3" y="8"/>
                </a:cxn>
                <a:cxn ang="0">
                  <a:pos x="32" y="8"/>
                </a:cxn>
                <a:cxn ang="0">
                  <a:pos x="36" y="8"/>
                </a:cxn>
                <a:cxn ang="0">
                  <a:pos x="36" y="4"/>
                </a:cxn>
                <a:cxn ang="0">
                  <a:pos x="36" y="0"/>
                </a:cxn>
                <a:cxn ang="0">
                  <a:pos x="7" y="0"/>
                </a:cxn>
              </a:cxnLst>
              <a:rect l="0" t="0" r="r" b="b"/>
              <a:pathLst>
                <a:path w="36" h="8">
                  <a:moveTo>
                    <a:pt x="7" y="0"/>
                  </a:moveTo>
                  <a:lnTo>
                    <a:pt x="3" y="0"/>
                  </a:lnTo>
                  <a:lnTo>
                    <a:pt x="0" y="4"/>
                  </a:lnTo>
                  <a:lnTo>
                    <a:pt x="3" y="8"/>
                  </a:lnTo>
                  <a:lnTo>
                    <a:pt x="32"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89" name="Freeform 1761"/>
            <p:cNvSpPr>
              <a:spLocks/>
            </p:cNvSpPr>
            <p:nvPr/>
          </p:nvSpPr>
          <p:spPr bwMode="auto">
            <a:xfrm>
              <a:off x="4060" y="1820"/>
              <a:ext cx="36" cy="8"/>
            </a:xfrm>
            <a:custGeom>
              <a:avLst/>
              <a:gdLst/>
              <a:ahLst/>
              <a:cxnLst>
                <a:cxn ang="0">
                  <a:pos x="7" y="0"/>
                </a:cxn>
                <a:cxn ang="0">
                  <a:pos x="4" y="0"/>
                </a:cxn>
                <a:cxn ang="0">
                  <a:pos x="0" y="4"/>
                </a:cxn>
                <a:cxn ang="0">
                  <a:pos x="4" y="8"/>
                </a:cxn>
                <a:cxn ang="0">
                  <a:pos x="33" y="8"/>
                </a:cxn>
                <a:cxn ang="0">
                  <a:pos x="36" y="8"/>
                </a:cxn>
                <a:cxn ang="0">
                  <a:pos x="36" y="4"/>
                </a:cxn>
                <a:cxn ang="0">
                  <a:pos x="36" y="0"/>
                </a:cxn>
                <a:cxn ang="0">
                  <a:pos x="7" y="0"/>
                </a:cxn>
              </a:cxnLst>
              <a:rect l="0" t="0" r="r" b="b"/>
              <a:pathLst>
                <a:path w="36" h="8">
                  <a:moveTo>
                    <a:pt x="7" y="0"/>
                  </a:moveTo>
                  <a:lnTo>
                    <a:pt x="4" y="0"/>
                  </a:lnTo>
                  <a:lnTo>
                    <a:pt x="0" y="4"/>
                  </a:lnTo>
                  <a:lnTo>
                    <a:pt x="4" y="8"/>
                  </a:lnTo>
                  <a:lnTo>
                    <a:pt x="33" y="8"/>
                  </a:lnTo>
                  <a:lnTo>
                    <a:pt x="36" y="8"/>
                  </a:lnTo>
                  <a:lnTo>
                    <a:pt x="36" y="4"/>
                  </a:lnTo>
                  <a:lnTo>
                    <a:pt x="36" y="0"/>
                  </a:lnTo>
                  <a:lnTo>
                    <a:pt x="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0" name="Freeform 1762"/>
            <p:cNvSpPr>
              <a:spLocks/>
            </p:cNvSpPr>
            <p:nvPr/>
          </p:nvSpPr>
          <p:spPr bwMode="auto">
            <a:xfrm>
              <a:off x="4111" y="1813"/>
              <a:ext cx="36" cy="11"/>
            </a:xfrm>
            <a:custGeom>
              <a:avLst/>
              <a:gdLst/>
              <a:ahLst/>
              <a:cxnLst>
                <a:cxn ang="0">
                  <a:pos x="4" y="4"/>
                </a:cxn>
                <a:cxn ang="0">
                  <a:pos x="0" y="7"/>
                </a:cxn>
                <a:cxn ang="0">
                  <a:pos x="4" y="11"/>
                </a:cxn>
                <a:cxn ang="0">
                  <a:pos x="7" y="11"/>
                </a:cxn>
                <a:cxn ang="0">
                  <a:pos x="36" y="7"/>
                </a:cxn>
                <a:cxn ang="0">
                  <a:pos x="36" y="4"/>
                </a:cxn>
                <a:cxn ang="0">
                  <a:pos x="36" y="0"/>
                </a:cxn>
                <a:cxn ang="0">
                  <a:pos x="33" y="0"/>
                </a:cxn>
                <a:cxn ang="0">
                  <a:pos x="4" y="4"/>
                </a:cxn>
              </a:cxnLst>
              <a:rect l="0" t="0" r="r" b="b"/>
              <a:pathLst>
                <a:path w="36" h="11">
                  <a:moveTo>
                    <a:pt x="4" y="4"/>
                  </a:moveTo>
                  <a:lnTo>
                    <a:pt x="0" y="7"/>
                  </a:lnTo>
                  <a:lnTo>
                    <a:pt x="4" y="11"/>
                  </a:lnTo>
                  <a:lnTo>
                    <a:pt x="7" y="11"/>
                  </a:lnTo>
                  <a:lnTo>
                    <a:pt x="36" y="7"/>
                  </a:lnTo>
                  <a:lnTo>
                    <a:pt x="36" y="4"/>
                  </a:lnTo>
                  <a:lnTo>
                    <a:pt x="36" y="0"/>
                  </a:lnTo>
                  <a:lnTo>
                    <a:pt x="33" y="0"/>
                  </a:lnTo>
                  <a:lnTo>
                    <a:pt x="4"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1" name="Freeform 1763"/>
            <p:cNvSpPr>
              <a:spLocks/>
            </p:cNvSpPr>
            <p:nvPr/>
          </p:nvSpPr>
          <p:spPr bwMode="auto">
            <a:xfrm>
              <a:off x="4162" y="1809"/>
              <a:ext cx="36" cy="11"/>
            </a:xfrm>
            <a:custGeom>
              <a:avLst/>
              <a:gdLst/>
              <a:ahLst/>
              <a:cxnLst>
                <a:cxn ang="0">
                  <a:pos x="3" y="4"/>
                </a:cxn>
                <a:cxn ang="0">
                  <a:pos x="0" y="8"/>
                </a:cxn>
                <a:cxn ang="0">
                  <a:pos x="3" y="11"/>
                </a:cxn>
                <a:cxn ang="0">
                  <a:pos x="7" y="11"/>
                </a:cxn>
                <a:cxn ang="0">
                  <a:pos x="36" y="8"/>
                </a:cxn>
                <a:cxn ang="0">
                  <a:pos x="36" y="4"/>
                </a:cxn>
                <a:cxn ang="0">
                  <a:pos x="36" y="0"/>
                </a:cxn>
                <a:cxn ang="0">
                  <a:pos x="32" y="0"/>
                </a:cxn>
                <a:cxn ang="0">
                  <a:pos x="3" y="4"/>
                </a:cxn>
              </a:cxnLst>
              <a:rect l="0" t="0" r="r" b="b"/>
              <a:pathLst>
                <a:path w="36" h="11">
                  <a:moveTo>
                    <a:pt x="3" y="4"/>
                  </a:moveTo>
                  <a:lnTo>
                    <a:pt x="0" y="8"/>
                  </a:lnTo>
                  <a:lnTo>
                    <a:pt x="3" y="11"/>
                  </a:lnTo>
                  <a:lnTo>
                    <a:pt x="7" y="11"/>
                  </a:lnTo>
                  <a:lnTo>
                    <a:pt x="36" y="8"/>
                  </a:lnTo>
                  <a:lnTo>
                    <a:pt x="36" y="4"/>
                  </a:lnTo>
                  <a:lnTo>
                    <a:pt x="36" y="0"/>
                  </a:lnTo>
                  <a:lnTo>
                    <a:pt x="32" y="0"/>
                  </a:lnTo>
                  <a:lnTo>
                    <a:pt x="3" y="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2" name="Freeform 1764"/>
            <p:cNvSpPr>
              <a:spLocks/>
            </p:cNvSpPr>
            <p:nvPr/>
          </p:nvSpPr>
          <p:spPr bwMode="auto">
            <a:xfrm>
              <a:off x="4212" y="1806"/>
              <a:ext cx="37" cy="11"/>
            </a:xfrm>
            <a:custGeom>
              <a:avLst/>
              <a:gdLst/>
              <a:ahLst/>
              <a:cxnLst>
                <a:cxn ang="0">
                  <a:pos x="4" y="3"/>
                </a:cxn>
                <a:cxn ang="0">
                  <a:pos x="0" y="7"/>
                </a:cxn>
                <a:cxn ang="0">
                  <a:pos x="4" y="11"/>
                </a:cxn>
                <a:cxn ang="0">
                  <a:pos x="8" y="11"/>
                </a:cxn>
                <a:cxn ang="0">
                  <a:pos x="18" y="7"/>
                </a:cxn>
                <a:cxn ang="0">
                  <a:pos x="37" y="7"/>
                </a:cxn>
                <a:cxn ang="0">
                  <a:pos x="37" y="3"/>
                </a:cxn>
                <a:cxn ang="0">
                  <a:pos x="37" y="0"/>
                </a:cxn>
                <a:cxn ang="0">
                  <a:pos x="33" y="0"/>
                </a:cxn>
                <a:cxn ang="0">
                  <a:pos x="15" y="0"/>
                </a:cxn>
                <a:cxn ang="0">
                  <a:pos x="4" y="3"/>
                </a:cxn>
              </a:cxnLst>
              <a:rect l="0" t="0" r="r" b="b"/>
              <a:pathLst>
                <a:path w="37" h="11">
                  <a:moveTo>
                    <a:pt x="4" y="3"/>
                  </a:moveTo>
                  <a:lnTo>
                    <a:pt x="0" y="7"/>
                  </a:lnTo>
                  <a:lnTo>
                    <a:pt x="4" y="11"/>
                  </a:lnTo>
                  <a:lnTo>
                    <a:pt x="8" y="11"/>
                  </a:lnTo>
                  <a:lnTo>
                    <a:pt x="18" y="7"/>
                  </a:lnTo>
                  <a:lnTo>
                    <a:pt x="37" y="7"/>
                  </a:lnTo>
                  <a:lnTo>
                    <a:pt x="37" y="3"/>
                  </a:lnTo>
                  <a:lnTo>
                    <a:pt x="37" y="0"/>
                  </a:lnTo>
                  <a:lnTo>
                    <a:pt x="33" y="0"/>
                  </a:lnTo>
                  <a:lnTo>
                    <a:pt x="15" y="0"/>
                  </a:lnTo>
                  <a:lnTo>
                    <a:pt x="4"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3" name="Freeform 1765"/>
            <p:cNvSpPr>
              <a:spLocks/>
            </p:cNvSpPr>
            <p:nvPr/>
          </p:nvSpPr>
          <p:spPr bwMode="auto">
            <a:xfrm>
              <a:off x="4263" y="1795"/>
              <a:ext cx="36" cy="14"/>
            </a:xfrm>
            <a:custGeom>
              <a:avLst/>
              <a:gdLst/>
              <a:ahLst/>
              <a:cxnLst>
                <a:cxn ang="0">
                  <a:pos x="4" y="7"/>
                </a:cxn>
                <a:cxn ang="0">
                  <a:pos x="0" y="11"/>
                </a:cxn>
                <a:cxn ang="0">
                  <a:pos x="4" y="14"/>
                </a:cxn>
                <a:cxn ang="0">
                  <a:pos x="7" y="14"/>
                </a:cxn>
                <a:cxn ang="0">
                  <a:pos x="29" y="11"/>
                </a:cxn>
                <a:cxn ang="0">
                  <a:pos x="33" y="7"/>
                </a:cxn>
                <a:cxn ang="0">
                  <a:pos x="36" y="4"/>
                </a:cxn>
                <a:cxn ang="0">
                  <a:pos x="33" y="0"/>
                </a:cxn>
                <a:cxn ang="0">
                  <a:pos x="29" y="0"/>
                </a:cxn>
                <a:cxn ang="0">
                  <a:pos x="25" y="4"/>
                </a:cxn>
                <a:cxn ang="0">
                  <a:pos x="4" y="7"/>
                </a:cxn>
              </a:cxnLst>
              <a:rect l="0" t="0" r="r" b="b"/>
              <a:pathLst>
                <a:path w="36" h="14">
                  <a:moveTo>
                    <a:pt x="4" y="7"/>
                  </a:moveTo>
                  <a:lnTo>
                    <a:pt x="0" y="11"/>
                  </a:lnTo>
                  <a:lnTo>
                    <a:pt x="4" y="14"/>
                  </a:lnTo>
                  <a:lnTo>
                    <a:pt x="7" y="14"/>
                  </a:lnTo>
                  <a:lnTo>
                    <a:pt x="29" y="11"/>
                  </a:lnTo>
                  <a:lnTo>
                    <a:pt x="33" y="7"/>
                  </a:lnTo>
                  <a:lnTo>
                    <a:pt x="36" y="4"/>
                  </a:lnTo>
                  <a:lnTo>
                    <a:pt x="33" y="0"/>
                  </a:lnTo>
                  <a:lnTo>
                    <a:pt x="29" y="0"/>
                  </a:lnTo>
                  <a:lnTo>
                    <a:pt x="25" y="4"/>
                  </a:lnTo>
                  <a:lnTo>
                    <a:pt x="4"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4" name="Freeform 1766"/>
            <p:cNvSpPr>
              <a:spLocks/>
            </p:cNvSpPr>
            <p:nvPr/>
          </p:nvSpPr>
          <p:spPr bwMode="auto">
            <a:xfrm>
              <a:off x="4314" y="1788"/>
              <a:ext cx="36" cy="11"/>
            </a:xfrm>
            <a:custGeom>
              <a:avLst/>
              <a:gdLst/>
              <a:ahLst/>
              <a:cxnLst>
                <a:cxn ang="0">
                  <a:pos x="0" y="3"/>
                </a:cxn>
                <a:cxn ang="0">
                  <a:pos x="0" y="7"/>
                </a:cxn>
                <a:cxn ang="0">
                  <a:pos x="0" y="11"/>
                </a:cxn>
                <a:cxn ang="0">
                  <a:pos x="3" y="11"/>
                </a:cxn>
                <a:cxn ang="0">
                  <a:pos x="32" y="7"/>
                </a:cxn>
                <a:cxn ang="0">
                  <a:pos x="36" y="3"/>
                </a:cxn>
                <a:cxn ang="0">
                  <a:pos x="32" y="0"/>
                </a:cxn>
                <a:cxn ang="0">
                  <a:pos x="29" y="0"/>
                </a:cxn>
                <a:cxn ang="0">
                  <a:pos x="0" y="3"/>
                </a:cxn>
              </a:cxnLst>
              <a:rect l="0" t="0" r="r" b="b"/>
              <a:pathLst>
                <a:path w="36" h="11">
                  <a:moveTo>
                    <a:pt x="0" y="3"/>
                  </a:moveTo>
                  <a:lnTo>
                    <a:pt x="0" y="7"/>
                  </a:lnTo>
                  <a:lnTo>
                    <a:pt x="0" y="11"/>
                  </a:lnTo>
                  <a:lnTo>
                    <a:pt x="3" y="11"/>
                  </a:lnTo>
                  <a:lnTo>
                    <a:pt x="32" y="7"/>
                  </a:lnTo>
                  <a:lnTo>
                    <a:pt x="36" y="3"/>
                  </a:lnTo>
                  <a:lnTo>
                    <a:pt x="32" y="0"/>
                  </a:lnTo>
                  <a:lnTo>
                    <a:pt x="29" y="0"/>
                  </a:lnTo>
                  <a:lnTo>
                    <a:pt x="0" y="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5" name="Freeform 1767"/>
            <p:cNvSpPr>
              <a:spLocks/>
            </p:cNvSpPr>
            <p:nvPr/>
          </p:nvSpPr>
          <p:spPr bwMode="auto">
            <a:xfrm>
              <a:off x="4364" y="1777"/>
              <a:ext cx="33" cy="14"/>
            </a:xfrm>
            <a:custGeom>
              <a:avLst/>
              <a:gdLst/>
              <a:ahLst/>
              <a:cxnLst>
                <a:cxn ang="0">
                  <a:pos x="0" y="7"/>
                </a:cxn>
                <a:cxn ang="0">
                  <a:pos x="0" y="11"/>
                </a:cxn>
                <a:cxn ang="0">
                  <a:pos x="0" y="14"/>
                </a:cxn>
                <a:cxn ang="0">
                  <a:pos x="4" y="14"/>
                </a:cxn>
                <a:cxn ang="0">
                  <a:pos x="33" y="7"/>
                </a:cxn>
                <a:cxn ang="0">
                  <a:pos x="33" y="3"/>
                </a:cxn>
                <a:cxn ang="0">
                  <a:pos x="33" y="0"/>
                </a:cxn>
                <a:cxn ang="0">
                  <a:pos x="29" y="0"/>
                </a:cxn>
                <a:cxn ang="0">
                  <a:pos x="0" y="7"/>
                </a:cxn>
              </a:cxnLst>
              <a:rect l="0" t="0" r="r" b="b"/>
              <a:pathLst>
                <a:path w="33" h="14">
                  <a:moveTo>
                    <a:pt x="0" y="7"/>
                  </a:moveTo>
                  <a:lnTo>
                    <a:pt x="0" y="11"/>
                  </a:lnTo>
                  <a:lnTo>
                    <a:pt x="0" y="14"/>
                  </a:lnTo>
                  <a:lnTo>
                    <a:pt x="4" y="14"/>
                  </a:lnTo>
                  <a:lnTo>
                    <a:pt x="33" y="7"/>
                  </a:lnTo>
                  <a:lnTo>
                    <a:pt x="33" y="3"/>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6" name="Freeform 1768"/>
            <p:cNvSpPr>
              <a:spLocks/>
            </p:cNvSpPr>
            <p:nvPr/>
          </p:nvSpPr>
          <p:spPr bwMode="auto">
            <a:xfrm>
              <a:off x="4411" y="1762"/>
              <a:ext cx="37" cy="15"/>
            </a:xfrm>
            <a:custGeom>
              <a:avLst/>
              <a:gdLst/>
              <a:ahLst/>
              <a:cxnLst>
                <a:cxn ang="0">
                  <a:pos x="4" y="8"/>
                </a:cxn>
                <a:cxn ang="0">
                  <a:pos x="0" y="11"/>
                </a:cxn>
                <a:cxn ang="0">
                  <a:pos x="4" y="15"/>
                </a:cxn>
                <a:cxn ang="0">
                  <a:pos x="8" y="15"/>
                </a:cxn>
                <a:cxn ang="0">
                  <a:pos x="33" y="8"/>
                </a:cxn>
                <a:cxn ang="0">
                  <a:pos x="37" y="4"/>
                </a:cxn>
                <a:cxn ang="0">
                  <a:pos x="33" y="0"/>
                </a:cxn>
                <a:cxn ang="0">
                  <a:pos x="29" y="0"/>
                </a:cxn>
                <a:cxn ang="0">
                  <a:pos x="4" y="8"/>
                </a:cxn>
              </a:cxnLst>
              <a:rect l="0" t="0" r="r" b="b"/>
              <a:pathLst>
                <a:path w="37" h="15">
                  <a:moveTo>
                    <a:pt x="4" y="8"/>
                  </a:moveTo>
                  <a:lnTo>
                    <a:pt x="0" y="11"/>
                  </a:lnTo>
                  <a:lnTo>
                    <a:pt x="4" y="15"/>
                  </a:lnTo>
                  <a:lnTo>
                    <a:pt x="8" y="15"/>
                  </a:lnTo>
                  <a:lnTo>
                    <a:pt x="33" y="8"/>
                  </a:lnTo>
                  <a:lnTo>
                    <a:pt x="37" y="4"/>
                  </a:lnTo>
                  <a:lnTo>
                    <a:pt x="33" y="0"/>
                  </a:lnTo>
                  <a:lnTo>
                    <a:pt x="29" y="0"/>
                  </a:lnTo>
                  <a:lnTo>
                    <a:pt x="4" y="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7" name="Freeform 1769"/>
            <p:cNvSpPr>
              <a:spLocks/>
            </p:cNvSpPr>
            <p:nvPr/>
          </p:nvSpPr>
          <p:spPr bwMode="auto">
            <a:xfrm>
              <a:off x="4462" y="1748"/>
              <a:ext cx="33" cy="14"/>
            </a:xfrm>
            <a:custGeom>
              <a:avLst/>
              <a:gdLst/>
              <a:ahLst/>
              <a:cxnLst>
                <a:cxn ang="0">
                  <a:pos x="0" y="7"/>
                </a:cxn>
                <a:cxn ang="0">
                  <a:pos x="0" y="11"/>
                </a:cxn>
                <a:cxn ang="0">
                  <a:pos x="0" y="14"/>
                </a:cxn>
                <a:cxn ang="0">
                  <a:pos x="4" y="14"/>
                </a:cxn>
                <a:cxn ang="0">
                  <a:pos x="33" y="7"/>
                </a:cxn>
                <a:cxn ang="0">
                  <a:pos x="33" y="4"/>
                </a:cxn>
                <a:cxn ang="0">
                  <a:pos x="33" y="0"/>
                </a:cxn>
                <a:cxn ang="0">
                  <a:pos x="29" y="0"/>
                </a:cxn>
                <a:cxn ang="0">
                  <a:pos x="0" y="7"/>
                </a:cxn>
              </a:cxnLst>
              <a:rect l="0" t="0" r="r" b="b"/>
              <a:pathLst>
                <a:path w="33" h="14">
                  <a:moveTo>
                    <a:pt x="0" y="7"/>
                  </a:moveTo>
                  <a:lnTo>
                    <a:pt x="0" y="11"/>
                  </a:lnTo>
                  <a:lnTo>
                    <a:pt x="0" y="14"/>
                  </a:lnTo>
                  <a:lnTo>
                    <a:pt x="4" y="14"/>
                  </a:lnTo>
                  <a:lnTo>
                    <a:pt x="33" y="7"/>
                  </a:lnTo>
                  <a:lnTo>
                    <a:pt x="33" y="4"/>
                  </a:lnTo>
                  <a:lnTo>
                    <a:pt x="33" y="0"/>
                  </a:lnTo>
                  <a:lnTo>
                    <a:pt x="29" y="0"/>
                  </a:lnTo>
                  <a:lnTo>
                    <a:pt x="0"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8" name="Freeform 1770"/>
            <p:cNvSpPr>
              <a:spLocks/>
            </p:cNvSpPr>
            <p:nvPr/>
          </p:nvSpPr>
          <p:spPr bwMode="auto">
            <a:xfrm>
              <a:off x="4509" y="1726"/>
              <a:ext cx="33" cy="18"/>
            </a:xfrm>
            <a:custGeom>
              <a:avLst/>
              <a:gdLst/>
              <a:ahLst/>
              <a:cxnLst>
                <a:cxn ang="0">
                  <a:pos x="0" y="11"/>
                </a:cxn>
                <a:cxn ang="0">
                  <a:pos x="0" y="15"/>
                </a:cxn>
                <a:cxn ang="0">
                  <a:pos x="0" y="18"/>
                </a:cxn>
                <a:cxn ang="0">
                  <a:pos x="4" y="18"/>
                </a:cxn>
                <a:cxn ang="0">
                  <a:pos x="33" y="7"/>
                </a:cxn>
                <a:cxn ang="0">
                  <a:pos x="33" y="4"/>
                </a:cxn>
                <a:cxn ang="0">
                  <a:pos x="33" y="0"/>
                </a:cxn>
                <a:cxn ang="0">
                  <a:pos x="29" y="0"/>
                </a:cxn>
                <a:cxn ang="0">
                  <a:pos x="0" y="11"/>
                </a:cxn>
              </a:cxnLst>
              <a:rect l="0" t="0" r="r" b="b"/>
              <a:pathLst>
                <a:path w="33" h="18">
                  <a:moveTo>
                    <a:pt x="0" y="11"/>
                  </a:moveTo>
                  <a:lnTo>
                    <a:pt x="0" y="15"/>
                  </a:lnTo>
                  <a:lnTo>
                    <a:pt x="0" y="18"/>
                  </a:lnTo>
                  <a:lnTo>
                    <a:pt x="4" y="18"/>
                  </a:lnTo>
                  <a:lnTo>
                    <a:pt x="33" y="7"/>
                  </a:lnTo>
                  <a:lnTo>
                    <a:pt x="33" y="4"/>
                  </a:lnTo>
                  <a:lnTo>
                    <a:pt x="33" y="0"/>
                  </a:lnTo>
                  <a:lnTo>
                    <a:pt x="29" y="0"/>
                  </a:lnTo>
                  <a:lnTo>
                    <a:pt x="0"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899" name="Freeform 1771"/>
            <p:cNvSpPr>
              <a:spLocks/>
            </p:cNvSpPr>
            <p:nvPr/>
          </p:nvSpPr>
          <p:spPr bwMode="auto">
            <a:xfrm>
              <a:off x="4556" y="1704"/>
              <a:ext cx="29" cy="22"/>
            </a:xfrm>
            <a:custGeom>
              <a:avLst/>
              <a:gdLst/>
              <a:ahLst/>
              <a:cxnLst>
                <a:cxn ang="0">
                  <a:pos x="0" y="15"/>
                </a:cxn>
                <a:cxn ang="0">
                  <a:pos x="0" y="19"/>
                </a:cxn>
                <a:cxn ang="0">
                  <a:pos x="0" y="22"/>
                </a:cxn>
                <a:cxn ang="0">
                  <a:pos x="4" y="22"/>
                </a:cxn>
                <a:cxn ang="0">
                  <a:pos x="22" y="11"/>
                </a:cxn>
                <a:cxn ang="0">
                  <a:pos x="29" y="8"/>
                </a:cxn>
                <a:cxn ang="0">
                  <a:pos x="29" y="4"/>
                </a:cxn>
                <a:cxn ang="0">
                  <a:pos x="29" y="0"/>
                </a:cxn>
                <a:cxn ang="0">
                  <a:pos x="26" y="0"/>
                </a:cxn>
                <a:cxn ang="0">
                  <a:pos x="18" y="4"/>
                </a:cxn>
                <a:cxn ang="0">
                  <a:pos x="0" y="15"/>
                </a:cxn>
              </a:cxnLst>
              <a:rect l="0" t="0" r="r" b="b"/>
              <a:pathLst>
                <a:path w="29" h="22">
                  <a:moveTo>
                    <a:pt x="0" y="15"/>
                  </a:moveTo>
                  <a:lnTo>
                    <a:pt x="0" y="19"/>
                  </a:lnTo>
                  <a:lnTo>
                    <a:pt x="0" y="22"/>
                  </a:lnTo>
                  <a:lnTo>
                    <a:pt x="4" y="22"/>
                  </a:lnTo>
                  <a:lnTo>
                    <a:pt x="22" y="11"/>
                  </a:lnTo>
                  <a:lnTo>
                    <a:pt x="29" y="8"/>
                  </a:lnTo>
                  <a:lnTo>
                    <a:pt x="29" y="4"/>
                  </a:lnTo>
                  <a:lnTo>
                    <a:pt x="29" y="0"/>
                  </a:lnTo>
                  <a:lnTo>
                    <a:pt x="26" y="0"/>
                  </a:lnTo>
                  <a:lnTo>
                    <a:pt x="18" y="4"/>
                  </a:lnTo>
                  <a:lnTo>
                    <a:pt x="0"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0" name="Freeform 1772"/>
            <p:cNvSpPr>
              <a:spLocks/>
            </p:cNvSpPr>
            <p:nvPr/>
          </p:nvSpPr>
          <p:spPr bwMode="auto">
            <a:xfrm>
              <a:off x="4600" y="1672"/>
              <a:ext cx="29" cy="29"/>
            </a:xfrm>
            <a:custGeom>
              <a:avLst/>
              <a:gdLst/>
              <a:ahLst/>
              <a:cxnLst>
                <a:cxn ang="0">
                  <a:pos x="0" y="22"/>
                </a:cxn>
                <a:cxn ang="0">
                  <a:pos x="0" y="25"/>
                </a:cxn>
                <a:cxn ang="0">
                  <a:pos x="0" y="29"/>
                </a:cxn>
                <a:cxn ang="0">
                  <a:pos x="3" y="29"/>
                </a:cxn>
                <a:cxn ang="0">
                  <a:pos x="7" y="25"/>
                </a:cxn>
                <a:cxn ang="0">
                  <a:pos x="25" y="7"/>
                </a:cxn>
                <a:cxn ang="0">
                  <a:pos x="29" y="3"/>
                </a:cxn>
                <a:cxn ang="0">
                  <a:pos x="25" y="0"/>
                </a:cxn>
                <a:cxn ang="0">
                  <a:pos x="21" y="0"/>
                </a:cxn>
                <a:cxn ang="0">
                  <a:pos x="3" y="18"/>
                </a:cxn>
                <a:cxn ang="0">
                  <a:pos x="0" y="22"/>
                </a:cxn>
              </a:cxnLst>
              <a:rect l="0" t="0" r="r" b="b"/>
              <a:pathLst>
                <a:path w="29" h="29">
                  <a:moveTo>
                    <a:pt x="0" y="22"/>
                  </a:moveTo>
                  <a:lnTo>
                    <a:pt x="0" y="25"/>
                  </a:lnTo>
                  <a:lnTo>
                    <a:pt x="0" y="29"/>
                  </a:lnTo>
                  <a:lnTo>
                    <a:pt x="3" y="29"/>
                  </a:lnTo>
                  <a:lnTo>
                    <a:pt x="7" y="25"/>
                  </a:lnTo>
                  <a:lnTo>
                    <a:pt x="25" y="7"/>
                  </a:lnTo>
                  <a:lnTo>
                    <a:pt x="29" y="3"/>
                  </a:lnTo>
                  <a:lnTo>
                    <a:pt x="25" y="0"/>
                  </a:lnTo>
                  <a:lnTo>
                    <a:pt x="21" y="0"/>
                  </a:lnTo>
                  <a:lnTo>
                    <a:pt x="3" y="18"/>
                  </a:lnTo>
                  <a:lnTo>
                    <a:pt x="0" y="22"/>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1" name="Freeform 1773"/>
            <p:cNvSpPr>
              <a:spLocks/>
            </p:cNvSpPr>
            <p:nvPr/>
          </p:nvSpPr>
          <p:spPr bwMode="auto">
            <a:xfrm>
              <a:off x="4636" y="1632"/>
              <a:ext cx="22" cy="33"/>
            </a:xfrm>
            <a:custGeom>
              <a:avLst/>
              <a:gdLst/>
              <a:ahLst/>
              <a:cxnLst>
                <a:cxn ang="0">
                  <a:pos x="0" y="25"/>
                </a:cxn>
                <a:cxn ang="0">
                  <a:pos x="0" y="29"/>
                </a:cxn>
                <a:cxn ang="0">
                  <a:pos x="0" y="33"/>
                </a:cxn>
                <a:cxn ang="0">
                  <a:pos x="4" y="33"/>
                </a:cxn>
                <a:cxn ang="0">
                  <a:pos x="14" y="22"/>
                </a:cxn>
                <a:cxn ang="0">
                  <a:pos x="14" y="18"/>
                </a:cxn>
                <a:cxn ang="0">
                  <a:pos x="22" y="4"/>
                </a:cxn>
                <a:cxn ang="0">
                  <a:pos x="18" y="0"/>
                </a:cxn>
                <a:cxn ang="0">
                  <a:pos x="14" y="0"/>
                </a:cxn>
                <a:cxn ang="0">
                  <a:pos x="14" y="4"/>
                </a:cxn>
                <a:cxn ang="0">
                  <a:pos x="7" y="18"/>
                </a:cxn>
                <a:cxn ang="0">
                  <a:pos x="11" y="18"/>
                </a:cxn>
                <a:cxn ang="0">
                  <a:pos x="11" y="15"/>
                </a:cxn>
                <a:cxn ang="0">
                  <a:pos x="0" y="25"/>
                </a:cxn>
              </a:cxnLst>
              <a:rect l="0" t="0" r="r" b="b"/>
              <a:pathLst>
                <a:path w="22" h="33">
                  <a:moveTo>
                    <a:pt x="0" y="25"/>
                  </a:moveTo>
                  <a:lnTo>
                    <a:pt x="0" y="29"/>
                  </a:lnTo>
                  <a:lnTo>
                    <a:pt x="0" y="33"/>
                  </a:lnTo>
                  <a:lnTo>
                    <a:pt x="4" y="33"/>
                  </a:lnTo>
                  <a:lnTo>
                    <a:pt x="14" y="22"/>
                  </a:lnTo>
                  <a:lnTo>
                    <a:pt x="14" y="18"/>
                  </a:lnTo>
                  <a:lnTo>
                    <a:pt x="22" y="4"/>
                  </a:lnTo>
                  <a:lnTo>
                    <a:pt x="18" y="0"/>
                  </a:lnTo>
                  <a:lnTo>
                    <a:pt x="14" y="0"/>
                  </a:lnTo>
                  <a:lnTo>
                    <a:pt x="14" y="4"/>
                  </a:lnTo>
                  <a:lnTo>
                    <a:pt x="7" y="18"/>
                  </a:lnTo>
                  <a:lnTo>
                    <a:pt x="11" y="18"/>
                  </a:lnTo>
                  <a:lnTo>
                    <a:pt x="11" y="15"/>
                  </a:lnTo>
                  <a:lnTo>
                    <a:pt x="0"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2" name="Freeform 1774"/>
            <p:cNvSpPr>
              <a:spLocks/>
            </p:cNvSpPr>
            <p:nvPr/>
          </p:nvSpPr>
          <p:spPr bwMode="auto">
            <a:xfrm>
              <a:off x="4654" y="1585"/>
              <a:ext cx="11" cy="36"/>
            </a:xfrm>
            <a:custGeom>
              <a:avLst/>
              <a:gdLst/>
              <a:ahLst/>
              <a:cxnLst>
                <a:cxn ang="0">
                  <a:pos x="4" y="33"/>
                </a:cxn>
                <a:cxn ang="0">
                  <a:pos x="4" y="36"/>
                </a:cxn>
                <a:cxn ang="0">
                  <a:pos x="7" y="36"/>
                </a:cxn>
                <a:cxn ang="0">
                  <a:pos x="11" y="33"/>
                </a:cxn>
                <a:cxn ang="0">
                  <a:pos x="11" y="22"/>
                </a:cxn>
                <a:cxn ang="0">
                  <a:pos x="7" y="4"/>
                </a:cxn>
                <a:cxn ang="0">
                  <a:pos x="7" y="0"/>
                </a:cxn>
                <a:cxn ang="0">
                  <a:pos x="4" y="0"/>
                </a:cxn>
                <a:cxn ang="0">
                  <a:pos x="0" y="4"/>
                </a:cxn>
                <a:cxn ang="0">
                  <a:pos x="4" y="22"/>
                </a:cxn>
                <a:cxn ang="0">
                  <a:pos x="4" y="33"/>
                </a:cxn>
              </a:cxnLst>
              <a:rect l="0" t="0" r="r" b="b"/>
              <a:pathLst>
                <a:path w="11" h="36">
                  <a:moveTo>
                    <a:pt x="4" y="33"/>
                  </a:moveTo>
                  <a:lnTo>
                    <a:pt x="4" y="36"/>
                  </a:lnTo>
                  <a:lnTo>
                    <a:pt x="7" y="36"/>
                  </a:lnTo>
                  <a:lnTo>
                    <a:pt x="11" y="33"/>
                  </a:lnTo>
                  <a:lnTo>
                    <a:pt x="11" y="22"/>
                  </a:lnTo>
                  <a:lnTo>
                    <a:pt x="7" y="4"/>
                  </a:lnTo>
                  <a:lnTo>
                    <a:pt x="7" y="0"/>
                  </a:lnTo>
                  <a:lnTo>
                    <a:pt x="4" y="0"/>
                  </a:lnTo>
                  <a:lnTo>
                    <a:pt x="0" y="4"/>
                  </a:lnTo>
                  <a:lnTo>
                    <a:pt x="4" y="22"/>
                  </a:lnTo>
                  <a:lnTo>
                    <a:pt x="4" y="33"/>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3" name="Freeform 1775"/>
            <p:cNvSpPr>
              <a:spLocks/>
            </p:cNvSpPr>
            <p:nvPr/>
          </p:nvSpPr>
          <p:spPr bwMode="auto">
            <a:xfrm>
              <a:off x="4629" y="1542"/>
              <a:ext cx="25" cy="28"/>
            </a:xfrm>
            <a:custGeom>
              <a:avLst/>
              <a:gdLst/>
              <a:ahLst/>
              <a:cxnLst>
                <a:cxn ang="0">
                  <a:pos x="18" y="25"/>
                </a:cxn>
                <a:cxn ang="0">
                  <a:pos x="18" y="28"/>
                </a:cxn>
                <a:cxn ang="0">
                  <a:pos x="21" y="28"/>
                </a:cxn>
                <a:cxn ang="0">
                  <a:pos x="25" y="25"/>
                </a:cxn>
                <a:cxn ang="0">
                  <a:pos x="21" y="21"/>
                </a:cxn>
                <a:cxn ang="0">
                  <a:pos x="21" y="18"/>
                </a:cxn>
                <a:cxn ang="0">
                  <a:pos x="7" y="0"/>
                </a:cxn>
                <a:cxn ang="0">
                  <a:pos x="3" y="0"/>
                </a:cxn>
                <a:cxn ang="0">
                  <a:pos x="0" y="3"/>
                </a:cxn>
                <a:cxn ang="0">
                  <a:pos x="3" y="7"/>
                </a:cxn>
                <a:cxn ang="0">
                  <a:pos x="18" y="25"/>
                </a:cxn>
                <a:cxn ang="0">
                  <a:pos x="18" y="21"/>
                </a:cxn>
                <a:cxn ang="0">
                  <a:pos x="14" y="21"/>
                </a:cxn>
                <a:cxn ang="0">
                  <a:pos x="18" y="25"/>
                </a:cxn>
              </a:cxnLst>
              <a:rect l="0" t="0" r="r" b="b"/>
              <a:pathLst>
                <a:path w="25" h="28">
                  <a:moveTo>
                    <a:pt x="18" y="25"/>
                  </a:moveTo>
                  <a:lnTo>
                    <a:pt x="18" y="28"/>
                  </a:lnTo>
                  <a:lnTo>
                    <a:pt x="21" y="28"/>
                  </a:lnTo>
                  <a:lnTo>
                    <a:pt x="25" y="25"/>
                  </a:lnTo>
                  <a:lnTo>
                    <a:pt x="21" y="21"/>
                  </a:lnTo>
                  <a:lnTo>
                    <a:pt x="21" y="18"/>
                  </a:lnTo>
                  <a:lnTo>
                    <a:pt x="7" y="0"/>
                  </a:lnTo>
                  <a:lnTo>
                    <a:pt x="3" y="0"/>
                  </a:lnTo>
                  <a:lnTo>
                    <a:pt x="0" y="3"/>
                  </a:lnTo>
                  <a:lnTo>
                    <a:pt x="3" y="7"/>
                  </a:lnTo>
                  <a:lnTo>
                    <a:pt x="18" y="25"/>
                  </a:lnTo>
                  <a:lnTo>
                    <a:pt x="18" y="21"/>
                  </a:lnTo>
                  <a:lnTo>
                    <a:pt x="14" y="21"/>
                  </a:lnTo>
                  <a:lnTo>
                    <a:pt x="18"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4" name="Freeform 1776"/>
            <p:cNvSpPr>
              <a:spLocks/>
            </p:cNvSpPr>
            <p:nvPr/>
          </p:nvSpPr>
          <p:spPr bwMode="auto">
            <a:xfrm>
              <a:off x="4589" y="1509"/>
              <a:ext cx="32" cy="25"/>
            </a:xfrm>
            <a:custGeom>
              <a:avLst/>
              <a:gdLst/>
              <a:ahLst/>
              <a:cxnLst>
                <a:cxn ang="0">
                  <a:pos x="25" y="25"/>
                </a:cxn>
                <a:cxn ang="0">
                  <a:pos x="29" y="25"/>
                </a:cxn>
                <a:cxn ang="0">
                  <a:pos x="32" y="22"/>
                </a:cxn>
                <a:cxn ang="0">
                  <a:pos x="29" y="18"/>
                </a:cxn>
                <a:cxn ang="0">
                  <a:pos x="18" y="7"/>
                </a:cxn>
                <a:cxn ang="0">
                  <a:pos x="7" y="0"/>
                </a:cxn>
                <a:cxn ang="0">
                  <a:pos x="3" y="0"/>
                </a:cxn>
                <a:cxn ang="0">
                  <a:pos x="0" y="4"/>
                </a:cxn>
                <a:cxn ang="0">
                  <a:pos x="3" y="7"/>
                </a:cxn>
                <a:cxn ang="0">
                  <a:pos x="14" y="14"/>
                </a:cxn>
                <a:cxn ang="0">
                  <a:pos x="25" y="25"/>
                </a:cxn>
              </a:cxnLst>
              <a:rect l="0" t="0" r="r" b="b"/>
              <a:pathLst>
                <a:path w="32" h="25">
                  <a:moveTo>
                    <a:pt x="25" y="25"/>
                  </a:moveTo>
                  <a:lnTo>
                    <a:pt x="29" y="25"/>
                  </a:lnTo>
                  <a:lnTo>
                    <a:pt x="32" y="22"/>
                  </a:lnTo>
                  <a:lnTo>
                    <a:pt x="29" y="18"/>
                  </a:lnTo>
                  <a:lnTo>
                    <a:pt x="18" y="7"/>
                  </a:lnTo>
                  <a:lnTo>
                    <a:pt x="7" y="0"/>
                  </a:lnTo>
                  <a:lnTo>
                    <a:pt x="3" y="0"/>
                  </a:lnTo>
                  <a:lnTo>
                    <a:pt x="0" y="4"/>
                  </a:lnTo>
                  <a:lnTo>
                    <a:pt x="3" y="7"/>
                  </a:lnTo>
                  <a:lnTo>
                    <a:pt x="14" y="14"/>
                  </a:lnTo>
                  <a:lnTo>
                    <a:pt x="25" y="2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5" name="Freeform 1777"/>
            <p:cNvSpPr>
              <a:spLocks/>
            </p:cNvSpPr>
            <p:nvPr/>
          </p:nvSpPr>
          <p:spPr bwMode="auto">
            <a:xfrm>
              <a:off x="4545" y="1484"/>
              <a:ext cx="33" cy="21"/>
            </a:xfrm>
            <a:custGeom>
              <a:avLst/>
              <a:gdLst/>
              <a:ahLst/>
              <a:cxnLst>
                <a:cxn ang="0">
                  <a:pos x="29" y="21"/>
                </a:cxn>
                <a:cxn ang="0">
                  <a:pos x="33" y="21"/>
                </a:cxn>
                <a:cxn ang="0">
                  <a:pos x="33" y="18"/>
                </a:cxn>
                <a:cxn ang="0">
                  <a:pos x="33" y="14"/>
                </a:cxn>
                <a:cxn ang="0">
                  <a:pos x="33" y="14"/>
                </a:cxn>
                <a:cxn ang="0">
                  <a:pos x="8" y="0"/>
                </a:cxn>
                <a:cxn ang="0">
                  <a:pos x="4" y="0"/>
                </a:cxn>
                <a:cxn ang="0">
                  <a:pos x="0" y="3"/>
                </a:cxn>
                <a:cxn ang="0">
                  <a:pos x="4" y="7"/>
                </a:cxn>
                <a:cxn ang="0">
                  <a:pos x="29" y="21"/>
                </a:cxn>
              </a:cxnLst>
              <a:rect l="0" t="0" r="r" b="b"/>
              <a:pathLst>
                <a:path w="33" h="21">
                  <a:moveTo>
                    <a:pt x="29" y="21"/>
                  </a:moveTo>
                  <a:lnTo>
                    <a:pt x="33" y="21"/>
                  </a:lnTo>
                  <a:lnTo>
                    <a:pt x="33" y="18"/>
                  </a:lnTo>
                  <a:lnTo>
                    <a:pt x="33" y="14"/>
                  </a:lnTo>
                  <a:lnTo>
                    <a:pt x="33" y="14"/>
                  </a:lnTo>
                  <a:lnTo>
                    <a:pt x="8" y="0"/>
                  </a:lnTo>
                  <a:lnTo>
                    <a:pt x="4" y="0"/>
                  </a:lnTo>
                  <a:lnTo>
                    <a:pt x="0" y="3"/>
                  </a:lnTo>
                  <a:lnTo>
                    <a:pt x="4" y="7"/>
                  </a:lnTo>
                  <a:lnTo>
                    <a:pt x="29" y="2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6" name="Freeform 1778"/>
            <p:cNvSpPr>
              <a:spLocks/>
            </p:cNvSpPr>
            <p:nvPr/>
          </p:nvSpPr>
          <p:spPr bwMode="auto">
            <a:xfrm>
              <a:off x="4498" y="1462"/>
              <a:ext cx="37" cy="18"/>
            </a:xfrm>
            <a:custGeom>
              <a:avLst/>
              <a:gdLst/>
              <a:ahLst/>
              <a:cxnLst>
                <a:cxn ang="0">
                  <a:pos x="29" y="18"/>
                </a:cxn>
                <a:cxn ang="0">
                  <a:pos x="33" y="18"/>
                </a:cxn>
                <a:cxn ang="0">
                  <a:pos x="37" y="14"/>
                </a:cxn>
                <a:cxn ang="0">
                  <a:pos x="33" y="11"/>
                </a:cxn>
                <a:cxn ang="0">
                  <a:pos x="8" y="0"/>
                </a:cxn>
                <a:cxn ang="0">
                  <a:pos x="4" y="0"/>
                </a:cxn>
                <a:cxn ang="0">
                  <a:pos x="0" y="3"/>
                </a:cxn>
                <a:cxn ang="0">
                  <a:pos x="4" y="7"/>
                </a:cxn>
                <a:cxn ang="0">
                  <a:pos x="29" y="18"/>
                </a:cxn>
              </a:cxnLst>
              <a:rect l="0" t="0" r="r" b="b"/>
              <a:pathLst>
                <a:path w="37" h="18">
                  <a:moveTo>
                    <a:pt x="29" y="18"/>
                  </a:moveTo>
                  <a:lnTo>
                    <a:pt x="33" y="18"/>
                  </a:lnTo>
                  <a:lnTo>
                    <a:pt x="37" y="14"/>
                  </a:lnTo>
                  <a:lnTo>
                    <a:pt x="33" y="11"/>
                  </a:lnTo>
                  <a:lnTo>
                    <a:pt x="8" y="0"/>
                  </a:lnTo>
                  <a:lnTo>
                    <a:pt x="4" y="0"/>
                  </a:lnTo>
                  <a:lnTo>
                    <a:pt x="0" y="3"/>
                  </a:lnTo>
                  <a:lnTo>
                    <a:pt x="4" y="7"/>
                  </a:lnTo>
                  <a:lnTo>
                    <a:pt x="29" y="18"/>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7" name="Freeform 1779"/>
            <p:cNvSpPr>
              <a:spLocks/>
            </p:cNvSpPr>
            <p:nvPr/>
          </p:nvSpPr>
          <p:spPr bwMode="auto">
            <a:xfrm>
              <a:off x="4451" y="1447"/>
              <a:ext cx="36" cy="15"/>
            </a:xfrm>
            <a:custGeom>
              <a:avLst/>
              <a:gdLst/>
              <a:ahLst/>
              <a:cxnLst>
                <a:cxn ang="0">
                  <a:pos x="29" y="15"/>
                </a:cxn>
                <a:cxn ang="0">
                  <a:pos x="33" y="15"/>
                </a:cxn>
                <a:cxn ang="0">
                  <a:pos x="36" y="11"/>
                </a:cxn>
                <a:cxn ang="0">
                  <a:pos x="33" y="8"/>
                </a:cxn>
                <a:cxn ang="0">
                  <a:pos x="8" y="0"/>
                </a:cxn>
                <a:cxn ang="0">
                  <a:pos x="4" y="0"/>
                </a:cxn>
                <a:cxn ang="0">
                  <a:pos x="0" y="4"/>
                </a:cxn>
                <a:cxn ang="0">
                  <a:pos x="4" y="8"/>
                </a:cxn>
                <a:cxn ang="0">
                  <a:pos x="29" y="15"/>
                </a:cxn>
              </a:cxnLst>
              <a:rect l="0" t="0" r="r" b="b"/>
              <a:pathLst>
                <a:path w="36" h="15">
                  <a:moveTo>
                    <a:pt x="29" y="15"/>
                  </a:moveTo>
                  <a:lnTo>
                    <a:pt x="33" y="15"/>
                  </a:lnTo>
                  <a:lnTo>
                    <a:pt x="36" y="11"/>
                  </a:lnTo>
                  <a:lnTo>
                    <a:pt x="33" y="8"/>
                  </a:lnTo>
                  <a:lnTo>
                    <a:pt x="8" y="0"/>
                  </a:lnTo>
                  <a:lnTo>
                    <a:pt x="4" y="0"/>
                  </a:lnTo>
                  <a:lnTo>
                    <a:pt x="0" y="4"/>
                  </a:lnTo>
                  <a:lnTo>
                    <a:pt x="4" y="8"/>
                  </a:lnTo>
                  <a:lnTo>
                    <a:pt x="29"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8" name="Freeform 1780"/>
            <p:cNvSpPr>
              <a:spLocks/>
            </p:cNvSpPr>
            <p:nvPr/>
          </p:nvSpPr>
          <p:spPr bwMode="auto">
            <a:xfrm>
              <a:off x="4404" y="1433"/>
              <a:ext cx="36" cy="14"/>
            </a:xfrm>
            <a:custGeom>
              <a:avLst/>
              <a:gdLst/>
              <a:ahLst/>
              <a:cxnLst>
                <a:cxn ang="0">
                  <a:pos x="29" y="14"/>
                </a:cxn>
                <a:cxn ang="0">
                  <a:pos x="33" y="14"/>
                </a:cxn>
                <a:cxn ang="0">
                  <a:pos x="36" y="11"/>
                </a:cxn>
                <a:cxn ang="0">
                  <a:pos x="33" y="7"/>
                </a:cxn>
                <a:cxn ang="0">
                  <a:pos x="4" y="0"/>
                </a:cxn>
                <a:cxn ang="0">
                  <a:pos x="0" y="0"/>
                </a:cxn>
                <a:cxn ang="0">
                  <a:pos x="0" y="4"/>
                </a:cxn>
                <a:cxn ang="0">
                  <a:pos x="0" y="7"/>
                </a:cxn>
                <a:cxn ang="0">
                  <a:pos x="29" y="14"/>
                </a:cxn>
              </a:cxnLst>
              <a:rect l="0" t="0" r="r" b="b"/>
              <a:pathLst>
                <a:path w="36" h="14">
                  <a:moveTo>
                    <a:pt x="29" y="14"/>
                  </a:moveTo>
                  <a:lnTo>
                    <a:pt x="33" y="14"/>
                  </a:lnTo>
                  <a:lnTo>
                    <a:pt x="36" y="11"/>
                  </a:lnTo>
                  <a:lnTo>
                    <a:pt x="33" y="7"/>
                  </a:lnTo>
                  <a:lnTo>
                    <a:pt x="4" y="0"/>
                  </a:lnTo>
                  <a:lnTo>
                    <a:pt x="0" y="0"/>
                  </a:lnTo>
                  <a:lnTo>
                    <a:pt x="0" y="4"/>
                  </a:lnTo>
                  <a:lnTo>
                    <a:pt x="0" y="7"/>
                  </a:lnTo>
                  <a:lnTo>
                    <a:pt x="29" y="14"/>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09" name="Freeform 1781"/>
            <p:cNvSpPr>
              <a:spLocks/>
            </p:cNvSpPr>
            <p:nvPr/>
          </p:nvSpPr>
          <p:spPr bwMode="auto">
            <a:xfrm>
              <a:off x="4354" y="1418"/>
              <a:ext cx="36" cy="15"/>
            </a:xfrm>
            <a:custGeom>
              <a:avLst/>
              <a:gdLst/>
              <a:ahLst/>
              <a:cxnLst>
                <a:cxn ang="0">
                  <a:pos x="32" y="15"/>
                </a:cxn>
                <a:cxn ang="0">
                  <a:pos x="36" y="15"/>
                </a:cxn>
                <a:cxn ang="0">
                  <a:pos x="36" y="11"/>
                </a:cxn>
                <a:cxn ang="0">
                  <a:pos x="36" y="8"/>
                </a:cxn>
                <a:cxn ang="0">
                  <a:pos x="7" y="0"/>
                </a:cxn>
                <a:cxn ang="0">
                  <a:pos x="3" y="0"/>
                </a:cxn>
                <a:cxn ang="0">
                  <a:pos x="0" y="4"/>
                </a:cxn>
                <a:cxn ang="0">
                  <a:pos x="3" y="8"/>
                </a:cxn>
                <a:cxn ang="0">
                  <a:pos x="32" y="15"/>
                </a:cxn>
              </a:cxnLst>
              <a:rect l="0" t="0" r="r" b="b"/>
              <a:pathLst>
                <a:path w="36" h="15">
                  <a:moveTo>
                    <a:pt x="32" y="15"/>
                  </a:moveTo>
                  <a:lnTo>
                    <a:pt x="36" y="15"/>
                  </a:lnTo>
                  <a:lnTo>
                    <a:pt x="36" y="11"/>
                  </a:lnTo>
                  <a:lnTo>
                    <a:pt x="36" y="8"/>
                  </a:lnTo>
                  <a:lnTo>
                    <a:pt x="7" y="0"/>
                  </a:lnTo>
                  <a:lnTo>
                    <a:pt x="3" y="0"/>
                  </a:lnTo>
                  <a:lnTo>
                    <a:pt x="0" y="4"/>
                  </a:lnTo>
                  <a:lnTo>
                    <a:pt x="3" y="8"/>
                  </a:lnTo>
                  <a:lnTo>
                    <a:pt x="32" y="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0" name="Freeform 1782"/>
            <p:cNvSpPr>
              <a:spLocks/>
            </p:cNvSpPr>
            <p:nvPr/>
          </p:nvSpPr>
          <p:spPr bwMode="auto">
            <a:xfrm>
              <a:off x="4306" y="1411"/>
              <a:ext cx="33" cy="11"/>
            </a:xfrm>
            <a:custGeom>
              <a:avLst/>
              <a:gdLst/>
              <a:ahLst/>
              <a:cxnLst>
                <a:cxn ang="0">
                  <a:pos x="29" y="11"/>
                </a:cxn>
                <a:cxn ang="0">
                  <a:pos x="33" y="11"/>
                </a:cxn>
                <a:cxn ang="0">
                  <a:pos x="33" y="7"/>
                </a:cxn>
                <a:cxn ang="0">
                  <a:pos x="33" y="4"/>
                </a:cxn>
                <a:cxn ang="0">
                  <a:pos x="4" y="0"/>
                </a:cxn>
                <a:cxn ang="0">
                  <a:pos x="0" y="0"/>
                </a:cxn>
                <a:cxn ang="0">
                  <a:pos x="0" y="4"/>
                </a:cxn>
                <a:cxn ang="0">
                  <a:pos x="0" y="7"/>
                </a:cxn>
                <a:cxn ang="0">
                  <a:pos x="29" y="11"/>
                </a:cxn>
              </a:cxnLst>
              <a:rect l="0" t="0" r="r" b="b"/>
              <a:pathLst>
                <a:path w="33" h="11">
                  <a:moveTo>
                    <a:pt x="29" y="11"/>
                  </a:moveTo>
                  <a:lnTo>
                    <a:pt x="33" y="11"/>
                  </a:lnTo>
                  <a:lnTo>
                    <a:pt x="33" y="7"/>
                  </a:lnTo>
                  <a:lnTo>
                    <a:pt x="33" y="4"/>
                  </a:lnTo>
                  <a:lnTo>
                    <a:pt x="4" y="0"/>
                  </a:lnTo>
                  <a:lnTo>
                    <a:pt x="0" y="0"/>
                  </a:lnTo>
                  <a:lnTo>
                    <a:pt x="0" y="4"/>
                  </a:lnTo>
                  <a:lnTo>
                    <a:pt x="0" y="7"/>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1" name="Freeform 1783"/>
            <p:cNvSpPr>
              <a:spLocks/>
            </p:cNvSpPr>
            <p:nvPr/>
          </p:nvSpPr>
          <p:spPr bwMode="auto">
            <a:xfrm>
              <a:off x="4256" y="1400"/>
              <a:ext cx="36" cy="11"/>
            </a:xfrm>
            <a:custGeom>
              <a:avLst/>
              <a:gdLst/>
              <a:ahLst/>
              <a:cxnLst>
                <a:cxn ang="0">
                  <a:pos x="29" y="11"/>
                </a:cxn>
                <a:cxn ang="0">
                  <a:pos x="32" y="11"/>
                </a:cxn>
                <a:cxn ang="0">
                  <a:pos x="36" y="8"/>
                </a:cxn>
                <a:cxn ang="0">
                  <a:pos x="32" y="4"/>
                </a:cxn>
                <a:cxn ang="0">
                  <a:pos x="3" y="0"/>
                </a:cxn>
                <a:cxn ang="0">
                  <a:pos x="0" y="0"/>
                </a:cxn>
                <a:cxn ang="0">
                  <a:pos x="0" y="4"/>
                </a:cxn>
                <a:cxn ang="0">
                  <a:pos x="0" y="8"/>
                </a:cxn>
                <a:cxn ang="0">
                  <a:pos x="29" y="11"/>
                </a:cxn>
              </a:cxnLst>
              <a:rect l="0" t="0" r="r" b="b"/>
              <a:pathLst>
                <a:path w="36" h="11">
                  <a:moveTo>
                    <a:pt x="29" y="11"/>
                  </a:moveTo>
                  <a:lnTo>
                    <a:pt x="32" y="11"/>
                  </a:lnTo>
                  <a:lnTo>
                    <a:pt x="36" y="8"/>
                  </a:lnTo>
                  <a:lnTo>
                    <a:pt x="32" y="4"/>
                  </a:lnTo>
                  <a:lnTo>
                    <a:pt x="3" y="0"/>
                  </a:lnTo>
                  <a:lnTo>
                    <a:pt x="0" y="0"/>
                  </a:lnTo>
                  <a:lnTo>
                    <a:pt x="0" y="4"/>
                  </a:lnTo>
                  <a:lnTo>
                    <a:pt x="0" y="8"/>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2" name="Freeform 1784"/>
            <p:cNvSpPr>
              <a:spLocks/>
            </p:cNvSpPr>
            <p:nvPr/>
          </p:nvSpPr>
          <p:spPr bwMode="auto">
            <a:xfrm>
              <a:off x="4205" y="1393"/>
              <a:ext cx="36" cy="11"/>
            </a:xfrm>
            <a:custGeom>
              <a:avLst/>
              <a:gdLst/>
              <a:ahLst/>
              <a:cxnLst>
                <a:cxn ang="0">
                  <a:pos x="29" y="11"/>
                </a:cxn>
                <a:cxn ang="0">
                  <a:pos x="33" y="11"/>
                </a:cxn>
                <a:cxn ang="0">
                  <a:pos x="36" y="7"/>
                </a:cxn>
                <a:cxn ang="0">
                  <a:pos x="33" y="4"/>
                </a:cxn>
                <a:cxn ang="0">
                  <a:pos x="25" y="4"/>
                </a:cxn>
                <a:cxn ang="0">
                  <a:pos x="4" y="0"/>
                </a:cxn>
                <a:cxn ang="0">
                  <a:pos x="0" y="0"/>
                </a:cxn>
                <a:cxn ang="0">
                  <a:pos x="0" y="4"/>
                </a:cxn>
                <a:cxn ang="0">
                  <a:pos x="0" y="7"/>
                </a:cxn>
                <a:cxn ang="0">
                  <a:pos x="22" y="11"/>
                </a:cxn>
                <a:cxn ang="0">
                  <a:pos x="29" y="11"/>
                </a:cxn>
              </a:cxnLst>
              <a:rect l="0" t="0" r="r" b="b"/>
              <a:pathLst>
                <a:path w="36" h="11">
                  <a:moveTo>
                    <a:pt x="29" y="11"/>
                  </a:moveTo>
                  <a:lnTo>
                    <a:pt x="33" y="11"/>
                  </a:lnTo>
                  <a:lnTo>
                    <a:pt x="36" y="7"/>
                  </a:lnTo>
                  <a:lnTo>
                    <a:pt x="33" y="4"/>
                  </a:lnTo>
                  <a:lnTo>
                    <a:pt x="25" y="4"/>
                  </a:lnTo>
                  <a:lnTo>
                    <a:pt x="4" y="0"/>
                  </a:lnTo>
                  <a:lnTo>
                    <a:pt x="0" y="0"/>
                  </a:lnTo>
                  <a:lnTo>
                    <a:pt x="0" y="4"/>
                  </a:lnTo>
                  <a:lnTo>
                    <a:pt x="0" y="7"/>
                  </a:lnTo>
                  <a:lnTo>
                    <a:pt x="22" y="11"/>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3" name="Freeform 1785"/>
            <p:cNvSpPr>
              <a:spLocks/>
            </p:cNvSpPr>
            <p:nvPr/>
          </p:nvSpPr>
          <p:spPr bwMode="auto">
            <a:xfrm>
              <a:off x="4154" y="1389"/>
              <a:ext cx="37" cy="11"/>
            </a:xfrm>
            <a:custGeom>
              <a:avLst/>
              <a:gdLst/>
              <a:ahLst/>
              <a:cxnLst>
                <a:cxn ang="0">
                  <a:pos x="29" y="11"/>
                </a:cxn>
                <a:cxn ang="0">
                  <a:pos x="33" y="11"/>
                </a:cxn>
                <a:cxn ang="0">
                  <a:pos x="37" y="8"/>
                </a:cxn>
                <a:cxn ang="0">
                  <a:pos x="33" y="4"/>
                </a:cxn>
                <a:cxn ang="0">
                  <a:pos x="4" y="0"/>
                </a:cxn>
                <a:cxn ang="0">
                  <a:pos x="0" y="0"/>
                </a:cxn>
                <a:cxn ang="0">
                  <a:pos x="0" y="4"/>
                </a:cxn>
                <a:cxn ang="0">
                  <a:pos x="0" y="8"/>
                </a:cxn>
                <a:cxn ang="0">
                  <a:pos x="29" y="11"/>
                </a:cxn>
              </a:cxnLst>
              <a:rect l="0" t="0" r="r" b="b"/>
              <a:pathLst>
                <a:path w="37" h="11">
                  <a:moveTo>
                    <a:pt x="29" y="11"/>
                  </a:moveTo>
                  <a:lnTo>
                    <a:pt x="33" y="11"/>
                  </a:lnTo>
                  <a:lnTo>
                    <a:pt x="37" y="8"/>
                  </a:lnTo>
                  <a:lnTo>
                    <a:pt x="33" y="4"/>
                  </a:lnTo>
                  <a:lnTo>
                    <a:pt x="4" y="0"/>
                  </a:lnTo>
                  <a:lnTo>
                    <a:pt x="0" y="0"/>
                  </a:lnTo>
                  <a:lnTo>
                    <a:pt x="0" y="4"/>
                  </a:lnTo>
                  <a:lnTo>
                    <a:pt x="0" y="8"/>
                  </a:lnTo>
                  <a:lnTo>
                    <a:pt x="29" y="11"/>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4" name="Freeform 1786"/>
            <p:cNvSpPr>
              <a:spLocks/>
            </p:cNvSpPr>
            <p:nvPr/>
          </p:nvSpPr>
          <p:spPr bwMode="auto">
            <a:xfrm>
              <a:off x="4104" y="1386"/>
              <a:ext cx="36" cy="7"/>
            </a:xfrm>
            <a:custGeom>
              <a:avLst/>
              <a:gdLst/>
              <a:ahLst/>
              <a:cxnLst>
                <a:cxn ang="0">
                  <a:pos x="29" y="7"/>
                </a:cxn>
                <a:cxn ang="0">
                  <a:pos x="32" y="7"/>
                </a:cxn>
                <a:cxn ang="0">
                  <a:pos x="36" y="3"/>
                </a:cxn>
                <a:cxn ang="0">
                  <a:pos x="32" y="0"/>
                </a:cxn>
                <a:cxn ang="0">
                  <a:pos x="7" y="0"/>
                </a:cxn>
                <a:cxn ang="0">
                  <a:pos x="3" y="0"/>
                </a:cxn>
                <a:cxn ang="0">
                  <a:pos x="0" y="3"/>
                </a:cxn>
                <a:cxn ang="0">
                  <a:pos x="3" y="7"/>
                </a:cxn>
                <a:cxn ang="0">
                  <a:pos x="29" y="7"/>
                </a:cxn>
              </a:cxnLst>
              <a:rect l="0" t="0" r="r" b="b"/>
              <a:pathLst>
                <a:path w="36" h="7">
                  <a:moveTo>
                    <a:pt x="29" y="7"/>
                  </a:moveTo>
                  <a:lnTo>
                    <a:pt x="32" y="7"/>
                  </a:lnTo>
                  <a:lnTo>
                    <a:pt x="36" y="3"/>
                  </a:lnTo>
                  <a:lnTo>
                    <a:pt x="32" y="0"/>
                  </a:lnTo>
                  <a:lnTo>
                    <a:pt x="7" y="0"/>
                  </a:lnTo>
                  <a:lnTo>
                    <a:pt x="3" y="0"/>
                  </a:lnTo>
                  <a:lnTo>
                    <a:pt x="0" y="3"/>
                  </a:lnTo>
                  <a:lnTo>
                    <a:pt x="3" y="7"/>
                  </a:lnTo>
                  <a:lnTo>
                    <a:pt x="29"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5" name="Freeform 1787"/>
            <p:cNvSpPr>
              <a:spLocks/>
            </p:cNvSpPr>
            <p:nvPr/>
          </p:nvSpPr>
          <p:spPr bwMode="auto">
            <a:xfrm>
              <a:off x="4053" y="1382"/>
              <a:ext cx="36" cy="7"/>
            </a:xfrm>
            <a:custGeom>
              <a:avLst/>
              <a:gdLst/>
              <a:ahLst/>
              <a:cxnLst>
                <a:cxn ang="0">
                  <a:pos x="36" y="7"/>
                </a:cxn>
                <a:cxn ang="0">
                  <a:pos x="36" y="4"/>
                </a:cxn>
                <a:cxn ang="0">
                  <a:pos x="36" y="0"/>
                </a:cxn>
                <a:cxn ang="0">
                  <a:pos x="33" y="0"/>
                </a:cxn>
                <a:cxn ang="0">
                  <a:pos x="4" y="0"/>
                </a:cxn>
                <a:cxn ang="0">
                  <a:pos x="0" y="4"/>
                </a:cxn>
                <a:cxn ang="0">
                  <a:pos x="4" y="7"/>
                </a:cxn>
                <a:cxn ang="0">
                  <a:pos x="7" y="7"/>
                </a:cxn>
                <a:cxn ang="0">
                  <a:pos x="36" y="7"/>
                </a:cxn>
              </a:cxnLst>
              <a:rect l="0" t="0" r="r" b="b"/>
              <a:pathLst>
                <a:path w="36" h="7">
                  <a:moveTo>
                    <a:pt x="36" y="7"/>
                  </a:moveTo>
                  <a:lnTo>
                    <a:pt x="36" y="4"/>
                  </a:lnTo>
                  <a:lnTo>
                    <a:pt x="36" y="0"/>
                  </a:lnTo>
                  <a:lnTo>
                    <a:pt x="33" y="0"/>
                  </a:lnTo>
                  <a:lnTo>
                    <a:pt x="4" y="0"/>
                  </a:lnTo>
                  <a:lnTo>
                    <a:pt x="0" y="4"/>
                  </a:lnTo>
                  <a:lnTo>
                    <a:pt x="4"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6" name="Freeform 1788"/>
            <p:cNvSpPr>
              <a:spLocks/>
            </p:cNvSpPr>
            <p:nvPr/>
          </p:nvSpPr>
          <p:spPr bwMode="auto">
            <a:xfrm>
              <a:off x="4002" y="1379"/>
              <a:ext cx="37" cy="10"/>
            </a:xfrm>
            <a:custGeom>
              <a:avLst/>
              <a:gdLst/>
              <a:ahLst/>
              <a:cxnLst>
                <a:cxn ang="0">
                  <a:pos x="37" y="10"/>
                </a:cxn>
                <a:cxn ang="0">
                  <a:pos x="37" y="7"/>
                </a:cxn>
                <a:cxn ang="0">
                  <a:pos x="37" y="3"/>
                </a:cxn>
                <a:cxn ang="0">
                  <a:pos x="33" y="3"/>
                </a:cxn>
                <a:cxn ang="0">
                  <a:pos x="4" y="0"/>
                </a:cxn>
                <a:cxn ang="0">
                  <a:pos x="0" y="3"/>
                </a:cxn>
                <a:cxn ang="0">
                  <a:pos x="4" y="7"/>
                </a:cxn>
                <a:cxn ang="0">
                  <a:pos x="8" y="7"/>
                </a:cxn>
                <a:cxn ang="0">
                  <a:pos x="37" y="10"/>
                </a:cxn>
              </a:cxnLst>
              <a:rect l="0" t="0" r="r" b="b"/>
              <a:pathLst>
                <a:path w="37" h="10">
                  <a:moveTo>
                    <a:pt x="37" y="10"/>
                  </a:moveTo>
                  <a:lnTo>
                    <a:pt x="37" y="7"/>
                  </a:lnTo>
                  <a:lnTo>
                    <a:pt x="37" y="3"/>
                  </a:lnTo>
                  <a:lnTo>
                    <a:pt x="33" y="3"/>
                  </a:lnTo>
                  <a:lnTo>
                    <a:pt x="4" y="0"/>
                  </a:lnTo>
                  <a:lnTo>
                    <a:pt x="0" y="3"/>
                  </a:lnTo>
                  <a:lnTo>
                    <a:pt x="4" y="7"/>
                  </a:lnTo>
                  <a:lnTo>
                    <a:pt x="8" y="7"/>
                  </a:lnTo>
                  <a:lnTo>
                    <a:pt x="37" y="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17" name="Freeform 1789"/>
            <p:cNvSpPr>
              <a:spLocks/>
            </p:cNvSpPr>
            <p:nvPr/>
          </p:nvSpPr>
          <p:spPr bwMode="auto">
            <a:xfrm>
              <a:off x="3952" y="1379"/>
              <a:ext cx="36" cy="7"/>
            </a:xfrm>
            <a:custGeom>
              <a:avLst/>
              <a:gdLst/>
              <a:ahLst/>
              <a:cxnLst>
                <a:cxn ang="0">
                  <a:pos x="36" y="7"/>
                </a:cxn>
                <a:cxn ang="0">
                  <a:pos x="36" y="3"/>
                </a:cxn>
                <a:cxn ang="0">
                  <a:pos x="36" y="0"/>
                </a:cxn>
                <a:cxn ang="0">
                  <a:pos x="32" y="0"/>
                </a:cxn>
                <a:cxn ang="0">
                  <a:pos x="3" y="0"/>
                </a:cxn>
                <a:cxn ang="0">
                  <a:pos x="0" y="3"/>
                </a:cxn>
                <a:cxn ang="0">
                  <a:pos x="3" y="7"/>
                </a:cxn>
                <a:cxn ang="0">
                  <a:pos x="7" y="7"/>
                </a:cxn>
                <a:cxn ang="0">
                  <a:pos x="36" y="7"/>
                </a:cxn>
              </a:cxnLst>
              <a:rect l="0" t="0" r="r" b="b"/>
              <a:pathLst>
                <a:path w="36" h="7">
                  <a:moveTo>
                    <a:pt x="36" y="7"/>
                  </a:moveTo>
                  <a:lnTo>
                    <a:pt x="36" y="3"/>
                  </a:lnTo>
                  <a:lnTo>
                    <a:pt x="36" y="0"/>
                  </a:lnTo>
                  <a:lnTo>
                    <a:pt x="32" y="0"/>
                  </a:lnTo>
                  <a:lnTo>
                    <a:pt x="3" y="0"/>
                  </a:lnTo>
                  <a:lnTo>
                    <a:pt x="0" y="3"/>
                  </a:lnTo>
                  <a:lnTo>
                    <a:pt x="3" y="7"/>
                  </a:lnTo>
                  <a:lnTo>
                    <a:pt x="7" y="7"/>
                  </a:lnTo>
                  <a:lnTo>
                    <a:pt x="36" y="7"/>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61919" name="Rectangle 1791"/>
          <p:cNvSpPr>
            <a:spLocks noChangeArrowheads="1"/>
          </p:cNvSpPr>
          <p:nvPr/>
        </p:nvSpPr>
        <p:spPr bwMode="auto">
          <a:xfrm>
            <a:off x="6164263" y="1831975"/>
            <a:ext cx="2344737" cy="844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20" name="Rectangle 1792"/>
          <p:cNvSpPr>
            <a:spLocks noChangeArrowheads="1"/>
          </p:cNvSpPr>
          <p:nvPr/>
        </p:nvSpPr>
        <p:spPr bwMode="auto">
          <a:xfrm>
            <a:off x="6502400" y="1855788"/>
            <a:ext cx="1781175" cy="34448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a:solidFill>
                  <a:srgbClr val="000000"/>
                </a:solidFill>
              </a:rPr>
              <a:t>Armadura fija</a:t>
            </a:r>
            <a:endParaRPr lang="es-ES">
              <a:effectLst>
                <a:outerShdw blurRad="38100" dist="38100" dir="2700000" algn="tl">
                  <a:srgbClr val="C0C0C0"/>
                </a:outerShdw>
              </a:effectLst>
            </a:endParaRPr>
          </a:p>
        </p:txBody>
      </p:sp>
      <p:sp>
        <p:nvSpPr>
          <p:cNvPr id="561921" name="Rectangle 1793"/>
          <p:cNvSpPr>
            <a:spLocks noChangeArrowheads="1"/>
          </p:cNvSpPr>
          <p:nvPr/>
        </p:nvSpPr>
        <p:spPr bwMode="auto">
          <a:xfrm>
            <a:off x="8164513" y="1855788"/>
            <a:ext cx="184150" cy="34448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b="0">
                <a:solidFill>
                  <a:srgbClr val="000000"/>
                </a:solidFill>
              </a:rPr>
              <a:t> </a:t>
            </a:r>
            <a:endParaRPr lang="es-ES">
              <a:effectLst>
                <a:outerShdw blurRad="38100" dist="38100" dir="2700000" algn="tl">
                  <a:srgbClr val="C0C0C0"/>
                </a:outerShdw>
              </a:effectLst>
            </a:endParaRPr>
          </a:p>
        </p:txBody>
      </p:sp>
      <p:sp>
        <p:nvSpPr>
          <p:cNvPr id="561922" name="Rectangle 1794"/>
          <p:cNvSpPr>
            <a:spLocks noChangeArrowheads="1"/>
          </p:cNvSpPr>
          <p:nvPr/>
        </p:nvSpPr>
        <p:spPr bwMode="auto">
          <a:xfrm>
            <a:off x="7331075" y="2160588"/>
            <a:ext cx="160338"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b="0">
                <a:solidFill>
                  <a:srgbClr val="000000"/>
                </a:solidFill>
                <a:latin typeface="Times New Roman" pitchFamily="18" charset="0"/>
              </a:rPr>
              <a:t> </a:t>
            </a:r>
            <a:endParaRPr lang="es-ES">
              <a:effectLst>
                <a:outerShdw blurRad="38100" dist="38100" dir="2700000" algn="tl">
                  <a:srgbClr val="C0C0C0"/>
                </a:outerShdw>
              </a:effectLst>
            </a:endParaRPr>
          </a:p>
        </p:txBody>
      </p:sp>
      <p:sp>
        <p:nvSpPr>
          <p:cNvPr id="561923" name="Rectangle 1795"/>
          <p:cNvSpPr>
            <a:spLocks noChangeArrowheads="1"/>
          </p:cNvSpPr>
          <p:nvPr/>
        </p:nvSpPr>
        <p:spPr bwMode="auto">
          <a:xfrm>
            <a:off x="3865563" y="3614738"/>
            <a:ext cx="2349500" cy="844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1924" name="Rectangle 1796"/>
          <p:cNvSpPr>
            <a:spLocks noChangeArrowheads="1"/>
          </p:cNvSpPr>
          <p:nvPr/>
        </p:nvSpPr>
        <p:spPr bwMode="auto">
          <a:xfrm>
            <a:off x="4497388" y="3636963"/>
            <a:ext cx="1322387" cy="3222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700">
                <a:solidFill>
                  <a:srgbClr val="000000"/>
                </a:solidFill>
              </a:rPr>
              <a:t>Armadura </a:t>
            </a:r>
            <a:endParaRPr lang="es-ES">
              <a:effectLst>
                <a:outerShdw blurRad="38100" dist="38100" dir="2700000" algn="tl">
                  <a:srgbClr val="C0C0C0"/>
                </a:outerShdw>
              </a:effectLst>
            </a:endParaRPr>
          </a:p>
        </p:txBody>
      </p:sp>
      <p:sp>
        <p:nvSpPr>
          <p:cNvPr id="561925" name="Rectangle 1797"/>
          <p:cNvSpPr>
            <a:spLocks noChangeArrowheads="1"/>
          </p:cNvSpPr>
          <p:nvPr/>
        </p:nvSpPr>
        <p:spPr bwMode="auto">
          <a:xfrm>
            <a:off x="5640388" y="3636963"/>
            <a:ext cx="184150" cy="3222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700">
                <a:solidFill>
                  <a:srgbClr val="000000"/>
                </a:solidFill>
              </a:rPr>
              <a:t> </a:t>
            </a:r>
            <a:endParaRPr lang="es-ES">
              <a:effectLst>
                <a:outerShdw blurRad="38100" dist="38100" dir="2700000" algn="tl">
                  <a:srgbClr val="C0C0C0"/>
                </a:outerShdw>
              </a:effectLst>
            </a:endParaRPr>
          </a:p>
        </p:txBody>
      </p:sp>
      <p:sp>
        <p:nvSpPr>
          <p:cNvPr id="561926" name="Rectangle 1798"/>
          <p:cNvSpPr>
            <a:spLocks noChangeArrowheads="1"/>
          </p:cNvSpPr>
          <p:nvPr/>
        </p:nvSpPr>
        <p:spPr bwMode="auto">
          <a:xfrm>
            <a:off x="4745038" y="3902075"/>
            <a:ext cx="747712" cy="3222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700">
                <a:solidFill>
                  <a:srgbClr val="000000"/>
                </a:solidFill>
              </a:rPr>
              <a:t>móvil</a:t>
            </a:r>
            <a:endParaRPr lang="es-ES">
              <a:effectLst>
                <a:outerShdw blurRad="38100" dist="38100" dir="2700000" algn="tl">
                  <a:srgbClr val="C0C0C0"/>
                </a:outerShdw>
              </a:effectLst>
            </a:endParaRPr>
          </a:p>
        </p:txBody>
      </p:sp>
      <p:sp>
        <p:nvSpPr>
          <p:cNvPr id="561927" name="Rectangle 1799"/>
          <p:cNvSpPr>
            <a:spLocks noChangeArrowheads="1"/>
          </p:cNvSpPr>
          <p:nvPr/>
        </p:nvSpPr>
        <p:spPr bwMode="auto">
          <a:xfrm>
            <a:off x="5335588" y="3878263"/>
            <a:ext cx="188912" cy="355600"/>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2100" b="0">
                <a:solidFill>
                  <a:srgbClr val="000000"/>
                </a:solidFill>
                <a:latin typeface="Arial" charset="0"/>
              </a:rPr>
              <a:t> </a:t>
            </a:r>
            <a:endParaRPr lang="es-ES">
              <a:effectLst>
                <a:outerShdw blurRad="38100" dist="38100" dir="2700000" algn="tl">
                  <a:srgbClr val="C0C0C0"/>
                </a:outerShdw>
              </a:effectLst>
            </a:endParaRPr>
          </a:p>
        </p:txBody>
      </p:sp>
      <p:sp>
        <p:nvSpPr>
          <p:cNvPr id="561928" name="Rectangle 1800"/>
          <p:cNvSpPr>
            <a:spLocks noChangeArrowheads="1"/>
          </p:cNvSpPr>
          <p:nvPr/>
        </p:nvSpPr>
        <p:spPr bwMode="auto">
          <a:xfrm>
            <a:off x="5037138" y="4176713"/>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 sz="1900" b="0">
                <a:solidFill>
                  <a:srgbClr val="000000"/>
                </a:solidFill>
                <a:latin typeface="Times New Roman" pitchFamily="18" charset="0"/>
              </a:rPr>
              <a:t> </a:t>
            </a:r>
            <a:endParaRPr lang="es-ES">
              <a:effectLst>
                <a:outerShdw blurRad="38100" dist="38100" dir="2700000" algn="tl">
                  <a:srgbClr val="C0C0C0"/>
                </a:outerShdw>
              </a:effectLst>
            </a:endParaRPr>
          </a:p>
        </p:txBody>
      </p:sp>
      <p:sp>
        <p:nvSpPr>
          <p:cNvPr id="561158" name="Text Box 1030"/>
          <p:cNvSpPr txBox="1">
            <a:spLocks noChangeArrowheads="1"/>
          </p:cNvSpPr>
          <p:nvPr/>
        </p:nvSpPr>
        <p:spPr bwMode="auto">
          <a:xfrm>
            <a:off x="3589338" y="1066800"/>
            <a:ext cx="5478462" cy="733425"/>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2100">
                <a:solidFill>
                  <a:schemeClr val="bg2"/>
                </a:solidFill>
                <a:effectLst>
                  <a:outerShdw blurRad="38100" dist="38100" dir="2700000" algn="tl">
                    <a:srgbClr val="C0C0C0"/>
                  </a:outerShdw>
                </a:effectLst>
              </a:rPr>
              <a:t>CONTACTOR TRIFÁSICO CON CONTACTOS AUXILIARES</a:t>
            </a:r>
            <a:endParaRPr lang="es-ES" sz="2100">
              <a:solidFill>
                <a:schemeClr val="bg2"/>
              </a:solidFill>
              <a:effectLst>
                <a:outerShdw blurRad="38100" dist="38100" dir="2700000" algn="tl">
                  <a:srgbClr val="C0C0C0"/>
                </a:outerShdw>
              </a:effectLst>
            </a:endParaRPr>
          </a:p>
        </p:txBody>
      </p:sp>
      <p:sp>
        <p:nvSpPr>
          <p:cNvPr id="561159" name="Text Box 1031"/>
          <p:cNvSpPr txBox="1">
            <a:spLocks noChangeArrowheads="1"/>
          </p:cNvSpPr>
          <p:nvPr/>
        </p:nvSpPr>
        <p:spPr bwMode="auto">
          <a:xfrm>
            <a:off x="3238500" y="5318125"/>
            <a:ext cx="2286000" cy="1311275"/>
          </a:xfrm>
          <a:prstGeom prst="rect">
            <a:avLst/>
          </a:prstGeom>
          <a:solidFill>
            <a:srgbClr val="FFFFCC"/>
          </a:solidFill>
          <a:ln w="12700">
            <a:noFill/>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a:spAutoFit/>
            <a:flatTx/>
          </a:bodyPr>
          <a:lstStyle/>
          <a:p>
            <a:pPr algn="ctr" eaLnBrk="0" hangingPunct="0">
              <a:defRPr/>
            </a:pPr>
            <a:r>
              <a:rPr lang="es-ES_tradnl" sz="2000">
                <a:solidFill>
                  <a:schemeClr val="bg2"/>
                </a:solidFill>
                <a:effectLst>
                  <a:outerShdw blurRad="38100" dist="38100" dir="2700000" algn="tl">
                    <a:srgbClr val="FFFFFF"/>
                  </a:outerShdw>
                </a:effectLst>
              </a:rPr>
              <a:t>Sólo permanece en la posición activa mientras recibe energía</a:t>
            </a:r>
          </a:p>
        </p:txBody>
      </p:sp>
      <p:sp>
        <p:nvSpPr>
          <p:cNvPr id="561160" name="Text Box 1032"/>
          <p:cNvSpPr txBox="1">
            <a:spLocks noChangeArrowheads="1"/>
          </p:cNvSpPr>
          <p:nvPr/>
        </p:nvSpPr>
        <p:spPr bwMode="auto">
          <a:xfrm>
            <a:off x="5867400" y="5302250"/>
            <a:ext cx="2133600" cy="1311275"/>
          </a:xfrm>
          <a:prstGeom prst="rect">
            <a:avLst/>
          </a:prstGeom>
          <a:solidFill>
            <a:srgbClr val="FFFFCC"/>
          </a:solidFill>
          <a:ln w="12700">
            <a:noFill/>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rgbClr val="FFFFCC"/>
            </a:extrusionClr>
          </a:sp3d>
        </p:spPr>
        <p:txBody>
          <a:bodyPr>
            <a:spAutoFit/>
            <a:flatTx/>
          </a:bodyPr>
          <a:lstStyle/>
          <a:p>
            <a:pPr algn="ctr" eaLnBrk="0" hangingPunct="0">
              <a:defRPr/>
            </a:pPr>
            <a:r>
              <a:rPr lang="es-ES_tradnl" sz="2000">
                <a:solidFill>
                  <a:schemeClr val="bg2"/>
                </a:solidFill>
                <a:effectLst>
                  <a:outerShdw blurRad="38100" dist="38100" dir="2700000" algn="tl">
                    <a:srgbClr val="FFFFFF"/>
                  </a:outerShdw>
                </a:effectLst>
              </a:rPr>
              <a:t>Soporta un elevado nº de ciclos de cierre y apertura</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61155"/>
                                        </p:tgtEl>
                                        <p:attrNameLst>
                                          <p:attrName>style.visibility</p:attrName>
                                        </p:attrNameLst>
                                      </p:cBhvr>
                                      <p:to>
                                        <p:strVal val="visible"/>
                                      </p:to>
                                    </p:set>
                                    <p:anim calcmode="lin" valueType="num">
                                      <p:cBhvr>
                                        <p:cTn id="7" dur="500" fill="hold"/>
                                        <p:tgtEl>
                                          <p:spTgt spid="561155"/>
                                        </p:tgtEl>
                                        <p:attrNameLst>
                                          <p:attrName>ppt_w</p:attrName>
                                        </p:attrNameLst>
                                      </p:cBhvr>
                                      <p:tavLst>
                                        <p:tav tm="0">
                                          <p:val>
                                            <p:fltVal val="0"/>
                                          </p:val>
                                        </p:tav>
                                        <p:tav tm="100000">
                                          <p:val>
                                            <p:strVal val="#ppt_w"/>
                                          </p:val>
                                        </p:tav>
                                      </p:tavLst>
                                    </p:anim>
                                    <p:anim calcmode="lin" valueType="num">
                                      <p:cBhvr>
                                        <p:cTn id="8" dur="500" fill="hold"/>
                                        <p:tgtEl>
                                          <p:spTgt spid="561155"/>
                                        </p:tgtEl>
                                        <p:attrNameLst>
                                          <p:attrName>ppt_h</p:attrName>
                                        </p:attrNameLst>
                                      </p:cBhvr>
                                      <p:tavLst>
                                        <p:tav tm="0">
                                          <p:val>
                                            <p:fltVal val="0"/>
                                          </p:val>
                                        </p:tav>
                                        <p:tav tm="100000">
                                          <p:val>
                                            <p:strVal val="#ppt_h"/>
                                          </p:val>
                                        </p:tav>
                                      </p:tavLst>
                                    </p:anim>
                                    <p:anim calcmode="lin" valueType="num">
                                      <p:cBhvr>
                                        <p:cTn id="9" dur="500" fill="hold"/>
                                        <p:tgtEl>
                                          <p:spTgt spid="561155"/>
                                        </p:tgtEl>
                                        <p:attrNameLst>
                                          <p:attrName>ppt_x</p:attrName>
                                        </p:attrNameLst>
                                      </p:cBhvr>
                                      <p:tavLst>
                                        <p:tav tm="0">
                                          <p:val>
                                            <p:fltVal val="0.5"/>
                                          </p:val>
                                        </p:tav>
                                        <p:tav tm="100000">
                                          <p:val>
                                            <p:strVal val="#ppt_x"/>
                                          </p:val>
                                        </p:tav>
                                      </p:tavLst>
                                    </p:anim>
                                    <p:anim calcmode="lin" valueType="num">
                                      <p:cBhvr>
                                        <p:cTn id="10" dur="500" fill="hold"/>
                                        <p:tgtEl>
                                          <p:spTgt spid="56115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61159"/>
                                        </p:tgtEl>
                                        <p:attrNameLst>
                                          <p:attrName>style.visibility</p:attrName>
                                        </p:attrNameLst>
                                      </p:cBhvr>
                                      <p:to>
                                        <p:strVal val="visible"/>
                                      </p:to>
                                    </p:set>
                                    <p:anim calcmode="lin" valueType="num">
                                      <p:cBhvr>
                                        <p:cTn id="15" dur="500" fill="hold"/>
                                        <p:tgtEl>
                                          <p:spTgt spid="561159"/>
                                        </p:tgtEl>
                                        <p:attrNameLst>
                                          <p:attrName>ppt_w</p:attrName>
                                        </p:attrNameLst>
                                      </p:cBhvr>
                                      <p:tavLst>
                                        <p:tav tm="0">
                                          <p:val>
                                            <p:fltVal val="0"/>
                                          </p:val>
                                        </p:tav>
                                        <p:tav tm="100000">
                                          <p:val>
                                            <p:strVal val="#ppt_w"/>
                                          </p:val>
                                        </p:tav>
                                      </p:tavLst>
                                    </p:anim>
                                    <p:anim calcmode="lin" valueType="num">
                                      <p:cBhvr>
                                        <p:cTn id="16" dur="500" fill="hold"/>
                                        <p:tgtEl>
                                          <p:spTgt spid="561159"/>
                                        </p:tgtEl>
                                        <p:attrNameLst>
                                          <p:attrName>ppt_h</p:attrName>
                                        </p:attrNameLst>
                                      </p:cBhvr>
                                      <p:tavLst>
                                        <p:tav tm="0">
                                          <p:val>
                                            <p:fltVal val="0"/>
                                          </p:val>
                                        </p:tav>
                                        <p:tav tm="100000">
                                          <p:val>
                                            <p:strVal val="#ppt_h"/>
                                          </p:val>
                                        </p:tav>
                                      </p:tavLst>
                                    </p:anim>
                                    <p:anim calcmode="lin" valueType="num">
                                      <p:cBhvr>
                                        <p:cTn id="17" dur="500" fill="hold"/>
                                        <p:tgtEl>
                                          <p:spTgt spid="561159"/>
                                        </p:tgtEl>
                                        <p:attrNameLst>
                                          <p:attrName>ppt_x</p:attrName>
                                        </p:attrNameLst>
                                      </p:cBhvr>
                                      <p:tavLst>
                                        <p:tav tm="0">
                                          <p:val>
                                            <p:fltVal val="0.5"/>
                                          </p:val>
                                        </p:tav>
                                        <p:tav tm="100000">
                                          <p:val>
                                            <p:strVal val="#ppt_x"/>
                                          </p:val>
                                        </p:tav>
                                      </p:tavLst>
                                    </p:anim>
                                    <p:anim calcmode="lin" valueType="num">
                                      <p:cBhvr>
                                        <p:cTn id="18" dur="500" fill="hold"/>
                                        <p:tgtEl>
                                          <p:spTgt spid="561159"/>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61160"/>
                                        </p:tgtEl>
                                        <p:attrNameLst>
                                          <p:attrName>style.visibility</p:attrName>
                                        </p:attrNameLst>
                                      </p:cBhvr>
                                      <p:to>
                                        <p:strVal val="visible"/>
                                      </p:to>
                                    </p:set>
                                    <p:anim calcmode="lin" valueType="num">
                                      <p:cBhvr>
                                        <p:cTn id="23" dur="500" fill="hold"/>
                                        <p:tgtEl>
                                          <p:spTgt spid="561160"/>
                                        </p:tgtEl>
                                        <p:attrNameLst>
                                          <p:attrName>ppt_w</p:attrName>
                                        </p:attrNameLst>
                                      </p:cBhvr>
                                      <p:tavLst>
                                        <p:tav tm="0">
                                          <p:val>
                                            <p:fltVal val="0"/>
                                          </p:val>
                                        </p:tav>
                                        <p:tav tm="100000">
                                          <p:val>
                                            <p:strVal val="#ppt_w"/>
                                          </p:val>
                                        </p:tav>
                                      </p:tavLst>
                                    </p:anim>
                                    <p:anim calcmode="lin" valueType="num">
                                      <p:cBhvr>
                                        <p:cTn id="24" dur="500" fill="hold"/>
                                        <p:tgtEl>
                                          <p:spTgt spid="561160"/>
                                        </p:tgtEl>
                                        <p:attrNameLst>
                                          <p:attrName>ppt_h</p:attrName>
                                        </p:attrNameLst>
                                      </p:cBhvr>
                                      <p:tavLst>
                                        <p:tav tm="0">
                                          <p:val>
                                            <p:fltVal val="0"/>
                                          </p:val>
                                        </p:tav>
                                        <p:tav tm="100000">
                                          <p:val>
                                            <p:strVal val="#ppt_h"/>
                                          </p:val>
                                        </p:tav>
                                      </p:tavLst>
                                    </p:anim>
                                    <p:anim calcmode="lin" valueType="num">
                                      <p:cBhvr>
                                        <p:cTn id="25" dur="500" fill="hold"/>
                                        <p:tgtEl>
                                          <p:spTgt spid="561160"/>
                                        </p:tgtEl>
                                        <p:attrNameLst>
                                          <p:attrName>ppt_x</p:attrName>
                                        </p:attrNameLst>
                                      </p:cBhvr>
                                      <p:tavLst>
                                        <p:tav tm="0">
                                          <p:val>
                                            <p:fltVal val="0.5"/>
                                          </p:val>
                                        </p:tav>
                                        <p:tav tm="100000">
                                          <p:val>
                                            <p:strVal val="#ppt_x"/>
                                          </p:val>
                                        </p:tav>
                                      </p:tavLst>
                                    </p:anim>
                                    <p:anim calcmode="lin" valueType="num">
                                      <p:cBhvr>
                                        <p:cTn id="26" dur="500" fill="hold"/>
                                        <p:tgtEl>
                                          <p:spTgt spid="5611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animBg="1" autoUpdateAnimBg="0"/>
      <p:bldP spid="561159" grpId="0" animBg="1" autoUpdateAnimBg="0"/>
      <p:bldP spid="56116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29" name="Rectangle 5"/>
          <p:cNvSpPr>
            <a:spLocks noChangeArrowheads="1"/>
          </p:cNvSpPr>
          <p:nvPr/>
        </p:nvSpPr>
        <p:spPr bwMode="auto">
          <a:xfrm>
            <a:off x="279400" y="1230313"/>
            <a:ext cx="160338"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000000"/>
                </a:solidFill>
                <a:latin typeface="Times New Roman" pitchFamily="18" charset="0"/>
              </a:rPr>
              <a:t> </a:t>
            </a:r>
            <a:endParaRPr lang="es-ES_tradnl">
              <a:effectLst>
                <a:outerShdw blurRad="38100" dist="38100" dir="2700000" algn="tl">
                  <a:srgbClr val="C0C0C0"/>
                </a:outerShdw>
              </a:effectLst>
            </a:endParaRPr>
          </a:p>
        </p:txBody>
      </p:sp>
      <p:sp>
        <p:nvSpPr>
          <p:cNvPr id="564230" name="Rectangle 6"/>
          <p:cNvSpPr>
            <a:spLocks noChangeArrowheads="1"/>
          </p:cNvSpPr>
          <p:nvPr/>
        </p:nvSpPr>
        <p:spPr bwMode="auto">
          <a:xfrm>
            <a:off x="4427538" y="3651250"/>
            <a:ext cx="2352675" cy="8461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32" name="Rectangle 8"/>
          <p:cNvSpPr>
            <a:spLocks noChangeArrowheads="1"/>
          </p:cNvSpPr>
          <p:nvPr/>
        </p:nvSpPr>
        <p:spPr bwMode="auto">
          <a:xfrm>
            <a:off x="7893050" y="5029200"/>
            <a:ext cx="63500" cy="2587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700">
                <a:solidFill>
                  <a:srgbClr val="000000"/>
                </a:solidFill>
              </a:rPr>
              <a:t> </a:t>
            </a:r>
            <a:endParaRPr lang="es-ES_tradnl">
              <a:effectLst>
                <a:outerShdw blurRad="38100" dist="38100" dir="2700000" algn="tl">
                  <a:srgbClr val="C0C0C0"/>
                </a:outerShdw>
              </a:effectLst>
            </a:endParaRPr>
          </a:p>
        </p:txBody>
      </p:sp>
      <p:sp>
        <p:nvSpPr>
          <p:cNvPr id="564234" name="Rectangle 10"/>
          <p:cNvSpPr>
            <a:spLocks noChangeArrowheads="1"/>
          </p:cNvSpPr>
          <p:nvPr/>
        </p:nvSpPr>
        <p:spPr bwMode="auto">
          <a:xfrm>
            <a:off x="5899150" y="3916363"/>
            <a:ext cx="190500" cy="35718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b="0">
                <a:solidFill>
                  <a:srgbClr val="000000"/>
                </a:solidFill>
                <a:latin typeface="Arial" charset="0"/>
              </a:rPr>
              <a:t> </a:t>
            </a:r>
            <a:endParaRPr lang="es-ES_tradnl">
              <a:effectLst>
                <a:outerShdw blurRad="38100" dist="38100" dir="2700000" algn="tl">
                  <a:srgbClr val="C0C0C0"/>
                </a:outerShdw>
              </a:effectLst>
            </a:endParaRPr>
          </a:p>
        </p:txBody>
      </p:sp>
      <p:sp>
        <p:nvSpPr>
          <p:cNvPr id="564235" name="Rectangle 11"/>
          <p:cNvSpPr>
            <a:spLocks noChangeArrowheads="1"/>
          </p:cNvSpPr>
          <p:nvPr/>
        </p:nvSpPr>
        <p:spPr bwMode="auto">
          <a:xfrm>
            <a:off x="5600700" y="4214813"/>
            <a:ext cx="160338"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000000"/>
                </a:solidFill>
                <a:latin typeface="Times New Roman" pitchFamily="18" charset="0"/>
              </a:rPr>
              <a:t> </a:t>
            </a:r>
            <a:endParaRPr lang="es-ES_tradnl">
              <a:effectLst>
                <a:outerShdw blurRad="38100" dist="38100" dir="2700000" algn="tl">
                  <a:srgbClr val="C0C0C0"/>
                </a:outerShdw>
              </a:effectLst>
            </a:endParaRPr>
          </a:p>
        </p:txBody>
      </p:sp>
      <p:sp>
        <p:nvSpPr>
          <p:cNvPr id="564236" name="Rectangle 12"/>
          <p:cNvSpPr>
            <a:spLocks noChangeArrowheads="1"/>
          </p:cNvSpPr>
          <p:nvPr/>
        </p:nvSpPr>
        <p:spPr bwMode="auto">
          <a:xfrm>
            <a:off x="1979613" y="1933575"/>
            <a:ext cx="892175" cy="50800"/>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37" name="Rectangle 13"/>
          <p:cNvSpPr>
            <a:spLocks noChangeArrowheads="1"/>
          </p:cNvSpPr>
          <p:nvPr/>
        </p:nvSpPr>
        <p:spPr bwMode="auto">
          <a:xfrm>
            <a:off x="1430338" y="3232150"/>
            <a:ext cx="50800" cy="1028700"/>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38" name="Rectangle 14"/>
          <p:cNvSpPr>
            <a:spLocks noChangeArrowheads="1"/>
          </p:cNvSpPr>
          <p:nvPr/>
        </p:nvSpPr>
        <p:spPr bwMode="auto">
          <a:xfrm>
            <a:off x="2005013" y="4813300"/>
            <a:ext cx="4257675" cy="46038"/>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39" name="Rectangle 15"/>
          <p:cNvSpPr>
            <a:spLocks noChangeArrowheads="1"/>
          </p:cNvSpPr>
          <p:nvPr/>
        </p:nvSpPr>
        <p:spPr bwMode="auto">
          <a:xfrm>
            <a:off x="1838325" y="2749550"/>
            <a:ext cx="3186113" cy="620713"/>
          </a:xfrm>
          <a:prstGeom prst="rect">
            <a:avLst/>
          </a:prstGeom>
          <a:solidFill>
            <a:srgbClr val="CCCCCC"/>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0" name="Rectangle 16"/>
          <p:cNvSpPr>
            <a:spLocks noChangeArrowheads="1"/>
          </p:cNvSpPr>
          <p:nvPr/>
        </p:nvSpPr>
        <p:spPr bwMode="auto">
          <a:xfrm>
            <a:off x="8039100" y="3254375"/>
            <a:ext cx="46038" cy="288925"/>
          </a:xfrm>
          <a:prstGeom prst="rect">
            <a:avLst/>
          </a:prstGeom>
          <a:solidFill>
            <a:srgbClr val="FF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1" name="Rectangle 17"/>
          <p:cNvSpPr>
            <a:spLocks noChangeArrowheads="1"/>
          </p:cNvSpPr>
          <p:nvPr/>
        </p:nvSpPr>
        <p:spPr bwMode="auto">
          <a:xfrm>
            <a:off x="6629400" y="1846263"/>
            <a:ext cx="2128838" cy="53498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2" name="Rectangle 18"/>
          <p:cNvSpPr>
            <a:spLocks noChangeArrowheads="1"/>
          </p:cNvSpPr>
          <p:nvPr/>
        </p:nvSpPr>
        <p:spPr bwMode="auto">
          <a:xfrm>
            <a:off x="8247063" y="1839913"/>
            <a:ext cx="534987" cy="212883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3" name="Rectangle 19"/>
          <p:cNvSpPr>
            <a:spLocks noChangeArrowheads="1"/>
          </p:cNvSpPr>
          <p:nvPr/>
        </p:nvSpPr>
        <p:spPr bwMode="auto">
          <a:xfrm>
            <a:off x="6659563" y="3697288"/>
            <a:ext cx="2127250" cy="53498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4" name="Rectangle 20"/>
          <p:cNvSpPr>
            <a:spLocks noChangeArrowheads="1"/>
          </p:cNvSpPr>
          <p:nvPr/>
        </p:nvSpPr>
        <p:spPr bwMode="auto">
          <a:xfrm>
            <a:off x="7043738" y="2789238"/>
            <a:ext cx="1743075" cy="52863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5" name="Rectangle 21"/>
          <p:cNvSpPr>
            <a:spLocks noChangeArrowheads="1"/>
          </p:cNvSpPr>
          <p:nvPr/>
        </p:nvSpPr>
        <p:spPr bwMode="auto">
          <a:xfrm>
            <a:off x="5030788" y="1839913"/>
            <a:ext cx="1139825" cy="530225"/>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6" name="Rectangle 22"/>
          <p:cNvSpPr>
            <a:spLocks noChangeArrowheads="1"/>
          </p:cNvSpPr>
          <p:nvPr/>
        </p:nvSpPr>
        <p:spPr bwMode="auto">
          <a:xfrm>
            <a:off x="5024438" y="1839913"/>
            <a:ext cx="534987" cy="212883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7" name="Rectangle 23"/>
          <p:cNvSpPr>
            <a:spLocks noChangeArrowheads="1"/>
          </p:cNvSpPr>
          <p:nvPr/>
        </p:nvSpPr>
        <p:spPr bwMode="auto">
          <a:xfrm>
            <a:off x="5029200" y="3722688"/>
            <a:ext cx="1185863" cy="534987"/>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8" name="Rectangle 24"/>
          <p:cNvSpPr>
            <a:spLocks noChangeArrowheads="1"/>
          </p:cNvSpPr>
          <p:nvPr/>
        </p:nvSpPr>
        <p:spPr bwMode="auto">
          <a:xfrm>
            <a:off x="5059363" y="2778125"/>
            <a:ext cx="1558925" cy="534988"/>
          </a:xfrm>
          <a:prstGeom prst="rect">
            <a:avLst/>
          </a:prstGeom>
          <a:solidFill>
            <a:srgbClr val="CCCCCC"/>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49" name="Line 25"/>
          <p:cNvSpPr>
            <a:spLocks noChangeShapeType="1"/>
          </p:cNvSpPr>
          <p:nvPr/>
        </p:nvSpPr>
        <p:spPr bwMode="auto">
          <a:xfrm>
            <a:off x="6629400" y="1839913"/>
            <a:ext cx="2146300"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0" name="Line 26"/>
          <p:cNvSpPr>
            <a:spLocks noChangeShapeType="1"/>
          </p:cNvSpPr>
          <p:nvPr/>
        </p:nvSpPr>
        <p:spPr bwMode="auto">
          <a:xfrm>
            <a:off x="8782050" y="1828800"/>
            <a:ext cx="1588" cy="240347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1" name="Line 27"/>
          <p:cNvSpPr>
            <a:spLocks noChangeShapeType="1"/>
          </p:cNvSpPr>
          <p:nvPr/>
        </p:nvSpPr>
        <p:spPr bwMode="auto">
          <a:xfrm flipH="1">
            <a:off x="6664325" y="4232275"/>
            <a:ext cx="2111375"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2" name="Line 28"/>
          <p:cNvSpPr>
            <a:spLocks noChangeShapeType="1"/>
          </p:cNvSpPr>
          <p:nvPr/>
        </p:nvSpPr>
        <p:spPr bwMode="auto">
          <a:xfrm>
            <a:off x="6659563" y="3692525"/>
            <a:ext cx="1587500"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3" name="Line 29"/>
          <p:cNvSpPr>
            <a:spLocks noChangeShapeType="1"/>
          </p:cNvSpPr>
          <p:nvPr/>
        </p:nvSpPr>
        <p:spPr bwMode="auto">
          <a:xfrm>
            <a:off x="6624638" y="2386013"/>
            <a:ext cx="1616075"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4" name="Line 30"/>
          <p:cNvSpPr>
            <a:spLocks noChangeShapeType="1"/>
          </p:cNvSpPr>
          <p:nvPr/>
        </p:nvSpPr>
        <p:spPr bwMode="auto">
          <a:xfrm>
            <a:off x="7043738" y="2778125"/>
            <a:ext cx="1196975" cy="4763"/>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5" name="Line 31"/>
          <p:cNvSpPr>
            <a:spLocks noChangeShapeType="1"/>
          </p:cNvSpPr>
          <p:nvPr/>
        </p:nvSpPr>
        <p:spPr bwMode="auto">
          <a:xfrm>
            <a:off x="7038975" y="3317875"/>
            <a:ext cx="1225550"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6" name="Line 32"/>
          <p:cNvSpPr>
            <a:spLocks noChangeShapeType="1"/>
          </p:cNvSpPr>
          <p:nvPr/>
        </p:nvSpPr>
        <p:spPr bwMode="auto">
          <a:xfrm>
            <a:off x="8251825" y="2374900"/>
            <a:ext cx="6350" cy="4206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7" name="Line 33"/>
          <p:cNvSpPr>
            <a:spLocks noChangeShapeType="1"/>
          </p:cNvSpPr>
          <p:nvPr/>
        </p:nvSpPr>
        <p:spPr bwMode="auto">
          <a:xfrm>
            <a:off x="8251825" y="3324225"/>
            <a:ext cx="6350" cy="35560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8" name="Line 34"/>
          <p:cNvSpPr>
            <a:spLocks noChangeShapeType="1"/>
          </p:cNvSpPr>
          <p:nvPr/>
        </p:nvSpPr>
        <p:spPr bwMode="auto">
          <a:xfrm>
            <a:off x="6629400" y="1846263"/>
            <a:ext cx="1588" cy="55245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59" name="Line 35"/>
          <p:cNvSpPr>
            <a:spLocks noChangeShapeType="1"/>
          </p:cNvSpPr>
          <p:nvPr/>
        </p:nvSpPr>
        <p:spPr bwMode="auto">
          <a:xfrm>
            <a:off x="7038975" y="2782888"/>
            <a:ext cx="1588" cy="53022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0" name="Line 36"/>
          <p:cNvSpPr>
            <a:spLocks noChangeShapeType="1"/>
          </p:cNvSpPr>
          <p:nvPr/>
        </p:nvSpPr>
        <p:spPr bwMode="auto">
          <a:xfrm flipH="1">
            <a:off x="6646863" y="3692525"/>
            <a:ext cx="6350" cy="539750"/>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1" name="Line 37"/>
          <p:cNvSpPr>
            <a:spLocks noChangeShapeType="1"/>
          </p:cNvSpPr>
          <p:nvPr/>
        </p:nvSpPr>
        <p:spPr bwMode="auto">
          <a:xfrm>
            <a:off x="5030788" y="1839913"/>
            <a:ext cx="1139825"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2" name="Line 38"/>
          <p:cNvSpPr>
            <a:spLocks noChangeShapeType="1"/>
          </p:cNvSpPr>
          <p:nvPr/>
        </p:nvSpPr>
        <p:spPr bwMode="auto">
          <a:xfrm>
            <a:off x="5054600" y="4232275"/>
            <a:ext cx="1173163" cy="158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3" name="Line 39"/>
          <p:cNvSpPr>
            <a:spLocks noChangeShapeType="1"/>
          </p:cNvSpPr>
          <p:nvPr/>
        </p:nvSpPr>
        <p:spPr bwMode="auto">
          <a:xfrm>
            <a:off x="5024438" y="1828800"/>
            <a:ext cx="1587" cy="240347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4" name="Line 40"/>
          <p:cNvSpPr>
            <a:spLocks noChangeShapeType="1"/>
          </p:cNvSpPr>
          <p:nvPr/>
        </p:nvSpPr>
        <p:spPr bwMode="auto">
          <a:xfrm>
            <a:off x="6170613" y="1828800"/>
            <a:ext cx="1587" cy="541338"/>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5" name="Line 41"/>
          <p:cNvSpPr>
            <a:spLocks noChangeShapeType="1"/>
          </p:cNvSpPr>
          <p:nvPr/>
        </p:nvSpPr>
        <p:spPr bwMode="auto">
          <a:xfrm flipH="1">
            <a:off x="6216650" y="3697288"/>
            <a:ext cx="4763" cy="54133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6" name="Line 42"/>
          <p:cNvSpPr>
            <a:spLocks noChangeShapeType="1"/>
          </p:cNvSpPr>
          <p:nvPr/>
        </p:nvSpPr>
        <p:spPr bwMode="auto">
          <a:xfrm>
            <a:off x="5565775" y="2778125"/>
            <a:ext cx="1041400" cy="4763"/>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7" name="Line 43"/>
          <p:cNvSpPr>
            <a:spLocks noChangeShapeType="1"/>
          </p:cNvSpPr>
          <p:nvPr/>
        </p:nvSpPr>
        <p:spPr bwMode="auto">
          <a:xfrm flipV="1">
            <a:off x="5565775" y="3313113"/>
            <a:ext cx="1041400" cy="4762"/>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8" name="Line 44"/>
          <p:cNvSpPr>
            <a:spLocks noChangeShapeType="1"/>
          </p:cNvSpPr>
          <p:nvPr/>
        </p:nvSpPr>
        <p:spPr bwMode="auto">
          <a:xfrm>
            <a:off x="6618288" y="2782888"/>
            <a:ext cx="1587" cy="52387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69" name="Line 45"/>
          <p:cNvSpPr>
            <a:spLocks noChangeShapeType="1"/>
          </p:cNvSpPr>
          <p:nvPr/>
        </p:nvSpPr>
        <p:spPr bwMode="auto">
          <a:xfrm>
            <a:off x="5565775" y="3709988"/>
            <a:ext cx="655638"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0" name="Line 46"/>
          <p:cNvSpPr>
            <a:spLocks noChangeShapeType="1"/>
          </p:cNvSpPr>
          <p:nvPr/>
        </p:nvSpPr>
        <p:spPr bwMode="auto">
          <a:xfrm>
            <a:off x="5565775" y="2370138"/>
            <a:ext cx="609600" cy="158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1" name="Line 47"/>
          <p:cNvSpPr>
            <a:spLocks noChangeShapeType="1"/>
          </p:cNvSpPr>
          <p:nvPr/>
        </p:nvSpPr>
        <p:spPr bwMode="auto">
          <a:xfrm>
            <a:off x="5559425" y="2370138"/>
            <a:ext cx="1588" cy="401637"/>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2" name="Line 48"/>
          <p:cNvSpPr>
            <a:spLocks noChangeShapeType="1"/>
          </p:cNvSpPr>
          <p:nvPr/>
        </p:nvSpPr>
        <p:spPr bwMode="auto">
          <a:xfrm>
            <a:off x="5548313" y="3306763"/>
            <a:ext cx="6350" cy="403225"/>
          </a:xfrm>
          <a:prstGeom prst="line">
            <a:avLst/>
          </a:prstGeom>
          <a:noFill/>
          <a:ln w="1111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3" name="Rectangle 49"/>
          <p:cNvSpPr>
            <a:spLocks noChangeArrowheads="1"/>
          </p:cNvSpPr>
          <p:nvPr/>
        </p:nvSpPr>
        <p:spPr bwMode="auto">
          <a:xfrm>
            <a:off x="6572250" y="1892300"/>
            <a:ext cx="52388" cy="166688"/>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4" name="Rectangle 50"/>
          <p:cNvSpPr>
            <a:spLocks noChangeArrowheads="1"/>
          </p:cNvSpPr>
          <p:nvPr/>
        </p:nvSpPr>
        <p:spPr bwMode="auto">
          <a:xfrm>
            <a:off x="6572250" y="2179638"/>
            <a:ext cx="52388" cy="166687"/>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5" name="Rectangle 51"/>
          <p:cNvSpPr>
            <a:spLocks noChangeArrowheads="1"/>
          </p:cNvSpPr>
          <p:nvPr/>
        </p:nvSpPr>
        <p:spPr bwMode="auto">
          <a:xfrm>
            <a:off x="6600825" y="3732213"/>
            <a:ext cx="52388" cy="166687"/>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6" name="Rectangle 52"/>
          <p:cNvSpPr>
            <a:spLocks noChangeArrowheads="1"/>
          </p:cNvSpPr>
          <p:nvPr/>
        </p:nvSpPr>
        <p:spPr bwMode="auto">
          <a:xfrm>
            <a:off x="6600825" y="4019550"/>
            <a:ext cx="52388" cy="166688"/>
          </a:xfrm>
          <a:prstGeom prst="rect">
            <a:avLst/>
          </a:prstGeom>
          <a:solidFill>
            <a:srgbClr val="CCCCCC"/>
          </a:solidFill>
          <a:ln w="11113">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7" name="Freeform 53"/>
          <p:cNvSpPr>
            <a:spLocks/>
          </p:cNvSpPr>
          <p:nvPr/>
        </p:nvSpPr>
        <p:spPr bwMode="auto">
          <a:xfrm>
            <a:off x="7107238" y="2725738"/>
            <a:ext cx="230187" cy="828675"/>
          </a:xfrm>
          <a:custGeom>
            <a:avLst/>
            <a:gdLst/>
            <a:ahLst/>
            <a:cxnLst>
              <a:cxn ang="0">
                <a:pos x="0" y="515"/>
              </a:cxn>
              <a:cxn ang="0">
                <a:pos x="26" y="522"/>
              </a:cxn>
              <a:cxn ang="0">
                <a:pos x="145" y="7"/>
              </a:cxn>
              <a:cxn ang="0">
                <a:pos x="120" y="0"/>
              </a:cxn>
              <a:cxn ang="0">
                <a:pos x="0" y="515"/>
              </a:cxn>
            </a:cxnLst>
            <a:rect l="0" t="0" r="r" b="b"/>
            <a:pathLst>
              <a:path w="145" h="522">
                <a:moveTo>
                  <a:pt x="0" y="515"/>
                </a:moveTo>
                <a:lnTo>
                  <a:pt x="26" y="522"/>
                </a:lnTo>
                <a:lnTo>
                  <a:pt x="145" y="7"/>
                </a:lnTo>
                <a:lnTo>
                  <a:pt x="120" y="0"/>
                </a:lnTo>
                <a:lnTo>
                  <a:pt x="0" y="515"/>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8" name="Freeform 54"/>
          <p:cNvSpPr>
            <a:spLocks/>
          </p:cNvSpPr>
          <p:nvPr/>
        </p:nvSpPr>
        <p:spPr bwMode="auto">
          <a:xfrm>
            <a:off x="7245350" y="2714625"/>
            <a:ext cx="184150" cy="660400"/>
          </a:xfrm>
          <a:custGeom>
            <a:avLst/>
            <a:gdLst/>
            <a:ahLst/>
            <a:cxnLst>
              <a:cxn ang="0">
                <a:pos x="0" y="409"/>
              </a:cxn>
              <a:cxn ang="0">
                <a:pos x="26" y="416"/>
              </a:cxn>
              <a:cxn ang="0">
                <a:pos x="116" y="7"/>
              </a:cxn>
              <a:cxn ang="0">
                <a:pos x="91" y="0"/>
              </a:cxn>
              <a:cxn ang="0">
                <a:pos x="0" y="409"/>
              </a:cxn>
            </a:cxnLst>
            <a:rect l="0" t="0" r="r" b="b"/>
            <a:pathLst>
              <a:path w="116" h="416">
                <a:moveTo>
                  <a:pt x="0" y="409"/>
                </a:moveTo>
                <a:lnTo>
                  <a:pt x="26" y="416"/>
                </a:lnTo>
                <a:lnTo>
                  <a:pt x="116" y="7"/>
                </a:lnTo>
                <a:lnTo>
                  <a:pt x="91"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79" name="Freeform 55"/>
          <p:cNvSpPr>
            <a:spLocks/>
          </p:cNvSpPr>
          <p:nvPr/>
        </p:nvSpPr>
        <p:spPr bwMode="auto">
          <a:xfrm>
            <a:off x="7337425" y="2714625"/>
            <a:ext cx="184150" cy="660400"/>
          </a:xfrm>
          <a:custGeom>
            <a:avLst/>
            <a:gdLst/>
            <a:ahLst/>
            <a:cxnLst>
              <a:cxn ang="0">
                <a:pos x="0" y="409"/>
              </a:cxn>
              <a:cxn ang="0">
                <a:pos x="26" y="416"/>
              </a:cxn>
              <a:cxn ang="0">
                <a:pos x="116" y="7"/>
              </a:cxn>
              <a:cxn ang="0">
                <a:pos x="91" y="0"/>
              </a:cxn>
              <a:cxn ang="0">
                <a:pos x="0" y="409"/>
              </a:cxn>
            </a:cxnLst>
            <a:rect l="0" t="0" r="r" b="b"/>
            <a:pathLst>
              <a:path w="116" h="416">
                <a:moveTo>
                  <a:pt x="0" y="409"/>
                </a:moveTo>
                <a:lnTo>
                  <a:pt x="26" y="416"/>
                </a:lnTo>
                <a:lnTo>
                  <a:pt x="116" y="7"/>
                </a:lnTo>
                <a:lnTo>
                  <a:pt x="91" y="0"/>
                </a:lnTo>
                <a:lnTo>
                  <a:pt x="0" y="409"/>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0" name="Freeform 56"/>
          <p:cNvSpPr>
            <a:spLocks/>
          </p:cNvSpPr>
          <p:nvPr/>
        </p:nvSpPr>
        <p:spPr bwMode="auto">
          <a:xfrm>
            <a:off x="7429500" y="2708275"/>
            <a:ext cx="190500" cy="661988"/>
          </a:xfrm>
          <a:custGeom>
            <a:avLst/>
            <a:gdLst/>
            <a:ahLst/>
            <a:cxnLst>
              <a:cxn ang="0">
                <a:pos x="0" y="410"/>
              </a:cxn>
              <a:cxn ang="0">
                <a:pos x="26" y="417"/>
              </a:cxn>
              <a:cxn ang="0">
                <a:pos x="120" y="7"/>
              </a:cxn>
              <a:cxn ang="0">
                <a:pos x="94" y="0"/>
              </a:cxn>
              <a:cxn ang="0">
                <a:pos x="0" y="410"/>
              </a:cxn>
            </a:cxnLst>
            <a:rect l="0" t="0" r="r" b="b"/>
            <a:pathLst>
              <a:path w="120" h="417">
                <a:moveTo>
                  <a:pt x="0" y="410"/>
                </a:moveTo>
                <a:lnTo>
                  <a:pt x="26" y="417"/>
                </a:lnTo>
                <a:lnTo>
                  <a:pt x="120" y="7"/>
                </a:lnTo>
                <a:lnTo>
                  <a:pt x="94" y="0"/>
                </a:lnTo>
                <a:lnTo>
                  <a:pt x="0" y="4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1" name="Freeform 57"/>
          <p:cNvSpPr>
            <a:spLocks/>
          </p:cNvSpPr>
          <p:nvPr/>
        </p:nvSpPr>
        <p:spPr bwMode="auto">
          <a:xfrm>
            <a:off x="7532688" y="2708275"/>
            <a:ext cx="184150" cy="661988"/>
          </a:xfrm>
          <a:custGeom>
            <a:avLst/>
            <a:gdLst/>
            <a:ahLst/>
            <a:cxnLst>
              <a:cxn ang="0">
                <a:pos x="0" y="410"/>
              </a:cxn>
              <a:cxn ang="0">
                <a:pos x="26" y="417"/>
              </a:cxn>
              <a:cxn ang="0">
                <a:pos x="116" y="7"/>
              </a:cxn>
              <a:cxn ang="0">
                <a:pos x="91" y="0"/>
              </a:cxn>
              <a:cxn ang="0">
                <a:pos x="0" y="410"/>
              </a:cxn>
            </a:cxnLst>
            <a:rect l="0" t="0" r="r" b="b"/>
            <a:pathLst>
              <a:path w="116" h="417">
                <a:moveTo>
                  <a:pt x="0" y="410"/>
                </a:moveTo>
                <a:lnTo>
                  <a:pt x="26" y="417"/>
                </a:lnTo>
                <a:lnTo>
                  <a:pt x="116" y="7"/>
                </a:lnTo>
                <a:lnTo>
                  <a:pt x="91" y="0"/>
                </a:lnTo>
                <a:lnTo>
                  <a:pt x="0" y="4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2" name="Freeform 58"/>
          <p:cNvSpPr>
            <a:spLocks/>
          </p:cNvSpPr>
          <p:nvPr/>
        </p:nvSpPr>
        <p:spPr bwMode="auto">
          <a:xfrm>
            <a:off x="7642225" y="2708275"/>
            <a:ext cx="184150" cy="661988"/>
          </a:xfrm>
          <a:custGeom>
            <a:avLst/>
            <a:gdLst/>
            <a:ahLst/>
            <a:cxnLst>
              <a:cxn ang="0">
                <a:pos x="0" y="410"/>
              </a:cxn>
              <a:cxn ang="0">
                <a:pos x="26" y="417"/>
              </a:cxn>
              <a:cxn ang="0">
                <a:pos x="116" y="7"/>
              </a:cxn>
              <a:cxn ang="0">
                <a:pos x="91" y="0"/>
              </a:cxn>
              <a:cxn ang="0">
                <a:pos x="0" y="410"/>
              </a:cxn>
            </a:cxnLst>
            <a:rect l="0" t="0" r="r" b="b"/>
            <a:pathLst>
              <a:path w="116" h="417">
                <a:moveTo>
                  <a:pt x="0" y="410"/>
                </a:moveTo>
                <a:lnTo>
                  <a:pt x="26" y="417"/>
                </a:lnTo>
                <a:lnTo>
                  <a:pt x="116" y="7"/>
                </a:lnTo>
                <a:lnTo>
                  <a:pt x="91" y="0"/>
                </a:lnTo>
                <a:lnTo>
                  <a:pt x="0" y="4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3" name="Freeform 59"/>
          <p:cNvSpPr>
            <a:spLocks/>
          </p:cNvSpPr>
          <p:nvPr/>
        </p:nvSpPr>
        <p:spPr bwMode="auto">
          <a:xfrm>
            <a:off x="7734300" y="2708275"/>
            <a:ext cx="184150" cy="661988"/>
          </a:xfrm>
          <a:custGeom>
            <a:avLst/>
            <a:gdLst/>
            <a:ahLst/>
            <a:cxnLst>
              <a:cxn ang="0">
                <a:pos x="0" y="410"/>
              </a:cxn>
              <a:cxn ang="0">
                <a:pos x="26" y="417"/>
              </a:cxn>
              <a:cxn ang="0">
                <a:pos x="116" y="7"/>
              </a:cxn>
              <a:cxn ang="0">
                <a:pos x="91" y="0"/>
              </a:cxn>
              <a:cxn ang="0">
                <a:pos x="0" y="410"/>
              </a:cxn>
            </a:cxnLst>
            <a:rect l="0" t="0" r="r" b="b"/>
            <a:pathLst>
              <a:path w="116" h="417">
                <a:moveTo>
                  <a:pt x="0" y="410"/>
                </a:moveTo>
                <a:lnTo>
                  <a:pt x="26" y="417"/>
                </a:lnTo>
                <a:lnTo>
                  <a:pt x="116" y="7"/>
                </a:lnTo>
                <a:lnTo>
                  <a:pt x="91" y="0"/>
                </a:lnTo>
                <a:lnTo>
                  <a:pt x="0" y="4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4" name="Freeform 60"/>
          <p:cNvSpPr>
            <a:spLocks/>
          </p:cNvSpPr>
          <p:nvPr/>
        </p:nvSpPr>
        <p:spPr bwMode="auto">
          <a:xfrm>
            <a:off x="7832725" y="2708275"/>
            <a:ext cx="188913" cy="661988"/>
          </a:xfrm>
          <a:custGeom>
            <a:avLst/>
            <a:gdLst/>
            <a:ahLst/>
            <a:cxnLst>
              <a:cxn ang="0">
                <a:pos x="0" y="410"/>
              </a:cxn>
              <a:cxn ang="0">
                <a:pos x="25" y="417"/>
              </a:cxn>
              <a:cxn ang="0">
                <a:pos x="119" y="7"/>
              </a:cxn>
              <a:cxn ang="0">
                <a:pos x="94" y="0"/>
              </a:cxn>
              <a:cxn ang="0">
                <a:pos x="0" y="410"/>
              </a:cxn>
            </a:cxnLst>
            <a:rect l="0" t="0" r="r" b="b"/>
            <a:pathLst>
              <a:path w="119" h="417">
                <a:moveTo>
                  <a:pt x="0" y="410"/>
                </a:moveTo>
                <a:lnTo>
                  <a:pt x="25" y="417"/>
                </a:lnTo>
                <a:lnTo>
                  <a:pt x="119" y="7"/>
                </a:lnTo>
                <a:lnTo>
                  <a:pt x="94" y="0"/>
                </a:lnTo>
                <a:lnTo>
                  <a:pt x="0" y="4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5" name="Freeform 61"/>
          <p:cNvSpPr>
            <a:spLocks/>
          </p:cNvSpPr>
          <p:nvPr/>
        </p:nvSpPr>
        <p:spPr bwMode="auto">
          <a:xfrm>
            <a:off x="7929563" y="2708275"/>
            <a:ext cx="184150" cy="661988"/>
          </a:xfrm>
          <a:custGeom>
            <a:avLst/>
            <a:gdLst/>
            <a:ahLst/>
            <a:cxnLst>
              <a:cxn ang="0">
                <a:pos x="0" y="410"/>
              </a:cxn>
              <a:cxn ang="0">
                <a:pos x="26" y="417"/>
              </a:cxn>
              <a:cxn ang="0">
                <a:pos x="116" y="7"/>
              </a:cxn>
              <a:cxn ang="0">
                <a:pos x="91" y="0"/>
              </a:cxn>
              <a:cxn ang="0">
                <a:pos x="0" y="410"/>
              </a:cxn>
            </a:cxnLst>
            <a:rect l="0" t="0" r="r" b="b"/>
            <a:pathLst>
              <a:path w="116" h="417">
                <a:moveTo>
                  <a:pt x="0" y="410"/>
                </a:moveTo>
                <a:lnTo>
                  <a:pt x="26" y="417"/>
                </a:lnTo>
                <a:lnTo>
                  <a:pt x="116" y="7"/>
                </a:lnTo>
                <a:lnTo>
                  <a:pt x="91" y="0"/>
                </a:lnTo>
                <a:lnTo>
                  <a:pt x="0" y="41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41016" name="Group 64"/>
          <p:cNvGrpSpPr>
            <a:grpSpLocks/>
          </p:cNvGrpSpPr>
          <p:nvPr/>
        </p:nvGrpSpPr>
        <p:grpSpPr bwMode="auto">
          <a:xfrm>
            <a:off x="7240588" y="3513138"/>
            <a:ext cx="695325" cy="120650"/>
            <a:chOff x="4561" y="2213"/>
            <a:chExt cx="438" cy="76"/>
          </a:xfrm>
        </p:grpSpPr>
        <p:sp>
          <p:nvSpPr>
            <p:cNvPr id="564286" name="Line 62"/>
            <p:cNvSpPr>
              <a:spLocks noChangeShapeType="1"/>
            </p:cNvSpPr>
            <p:nvPr/>
          </p:nvSpPr>
          <p:spPr bwMode="auto">
            <a:xfrm>
              <a:off x="4669" y="2250"/>
              <a:ext cx="330" cy="1"/>
            </a:xfrm>
            <a:prstGeom prst="line">
              <a:avLst/>
            </a:prstGeom>
            <a:noFill/>
            <a:ln w="6350">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87" name="Freeform 63"/>
            <p:cNvSpPr>
              <a:spLocks/>
            </p:cNvSpPr>
            <p:nvPr/>
          </p:nvSpPr>
          <p:spPr bwMode="auto">
            <a:xfrm>
              <a:off x="4561" y="2213"/>
              <a:ext cx="119" cy="76"/>
            </a:xfrm>
            <a:custGeom>
              <a:avLst/>
              <a:gdLst/>
              <a:ahLst/>
              <a:cxnLst>
                <a:cxn ang="0">
                  <a:pos x="119" y="0"/>
                </a:cxn>
                <a:cxn ang="0">
                  <a:pos x="0" y="40"/>
                </a:cxn>
                <a:cxn ang="0">
                  <a:pos x="119" y="76"/>
                </a:cxn>
                <a:cxn ang="0">
                  <a:pos x="119" y="0"/>
                </a:cxn>
              </a:cxnLst>
              <a:rect l="0" t="0" r="r" b="b"/>
              <a:pathLst>
                <a:path w="119" h="76">
                  <a:moveTo>
                    <a:pt x="119" y="0"/>
                  </a:moveTo>
                  <a:lnTo>
                    <a:pt x="0" y="40"/>
                  </a:lnTo>
                  <a:lnTo>
                    <a:pt x="119" y="76"/>
                  </a:lnTo>
                  <a:lnTo>
                    <a:pt x="119"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64289" name="Rectangle 65"/>
          <p:cNvSpPr>
            <a:spLocks noChangeArrowheads="1"/>
          </p:cNvSpPr>
          <p:nvPr/>
        </p:nvSpPr>
        <p:spPr bwMode="auto">
          <a:xfrm>
            <a:off x="4829175" y="3111500"/>
            <a:ext cx="173038" cy="46038"/>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90" name="Freeform 66"/>
          <p:cNvSpPr>
            <a:spLocks/>
          </p:cNvSpPr>
          <p:nvPr/>
        </p:nvSpPr>
        <p:spPr bwMode="auto">
          <a:xfrm>
            <a:off x="3581400" y="3111500"/>
            <a:ext cx="230188" cy="50800"/>
          </a:xfrm>
          <a:custGeom>
            <a:avLst/>
            <a:gdLst/>
            <a:ahLst/>
            <a:cxnLst>
              <a:cxn ang="0">
                <a:pos x="0" y="3"/>
              </a:cxn>
              <a:cxn ang="0">
                <a:pos x="0" y="32"/>
              </a:cxn>
              <a:cxn ang="0">
                <a:pos x="145" y="29"/>
              </a:cxn>
              <a:cxn ang="0">
                <a:pos x="145" y="0"/>
              </a:cxn>
              <a:cxn ang="0">
                <a:pos x="0" y="3"/>
              </a:cxn>
            </a:cxnLst>
            <a:rect l="0" t="0" r="r" b="b"/>
            <a:pathLst>
              <a:path w="145" h="32">
                <a:moveTo>
                  <a:pt x="0" y="3"/>
                </a:moveTo>
                <a:lnTo>
                  <a:pt x="0" y="32"/>
                </a:lnTo>
                <a:lnTo>
                  <a:pt x="145" y="29"/>
                </a:lnTo>
                <a:lnTo>
                  <a:pt x="145" y="0"/>
                </a:lnTo>
                <a:lnTo>
                  <a:pt x="0" y="3"/>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41019" name="Group 105"/>
          <p:cNvGrpSpPr>
            <a:grpSpLocks/>
          </p:cNvGrpSpPr>
          <p:nvPr/>
        </p:nvGrpSpPr>
        <p:grpSpPr bwMode="auto">
          <a:xfrm>
            <a:off x="3794125" y="2795588"/>
            <a:ext cx="1058863" cy="528637"/>
            <a:chOff x="2390" y="1761"/>
            <a:chExt cx="667" cy="333"/>
          </a:xfrm>
        </p:grpSpPr>
        <p:grpSp>
          <p:nvGrpSpPr>
            <p:cNvPr id="41118" name="Group 73"/>
            <p:cNvGrpSpPr>
              <a:grpSpLocks/>
            </p:cNvGrpSpPr>
            <p:nvPr/>
          </p:nvGrpSpPr>
          <p:grpSpPr bwMode="auto">
            <a:xfrm>
              <a:off x="2390" y="1768"/>
              <a:ext cx="178" cy="326"/>
              <a:chOff x="2390" y="1768"/>
              <a:chExt cx="178" cy="326"/>
            </a:xfrm>
          </p:grpSpPr>
          <p:grpSp>
            <p:nvGrpSpPr>
              <p:cNvPr id="41150" name="Group 69"/>
              <p:cNvGrpSpPr>
                <a:grpSpLocks/>
              </p:cNvGrpSpPr>
              <p:nvPr/>
            </p:nvGrpSpPr>
            <p:grpSpPr bwMode="auto">
              <a:xfrm>
                <a:off x="2390" y="1768"/>
                <a:ext cx="178" cy="206"/>
                <a:chOff x="2390" y="1768"/>
                <a:chExt cx="178" cy="206"/>
              </a:xfrm>
            </p:grpSpPr>
            <p:sp>
              <p:nvSpPr>
                <p:cNvPr id="564291" name="Freeform 67"/>
                <p:cNvSpPr>
                  <a:spLocks/>
                </p:cNvSpPr>
                <p:nvPr/>
              </p:nvSpPr>
              <p:spPr bwMode="auto">
                <a:xfrm>
                  <a:off x="2390" y="1768"/>
                  <a:ext cx="87" cy="206"/>
                </a:xfrm>
                <a:custGeom>
                  <a:avLst/>
                  <a:gdLst/>
                  <a:ahLst/>
                  <a:cxnLst>
                    <a:cxn ang="0">
                      <a:pos x="87" y="29"/>
                    </a:cxn>
                    <a:cxn ang="0">
                      <a:pos x="87" y="0"/>
                    </a:cxn>
                    <a:cxn ang="0">
                      <a:pos x="73" y="3"/>
                    </a:cxn>
                    <a:cxn ang="0">
                      <a:pos x="62" y="7"/>
                    </a:cxn>
                    <a:cxn ang="0">
                      <a:pos x="47" y="18"/>
                    </a:cxn>
                    <a:cxn ang="0">
                      <a:pos x="36" y="36"/>
                    </a:cxn>
                    <a:cxn ang="0">
                      <a:pos x="25" y="61"/>
                    </a:cxn>
                    <a:cxn ang="0">
                      <a:pos x="22" y="72"/>
                    </a:cxn>
                    <a:cxn ang="0">
                      <a:pos x="11" y="101"/>
                    </a:cxn>
                    <a:cxn ang="0">
                      <a:pos x="7" y="134"/>
                    </a:cxn>
                    <a:cxn ang="0">
                      <a:pos x="0" y="206"/>
                    </a:cxn>
                    <a:cxn ang="0">
                      <a:pos x="29" y="206"/>
                    </a:cxn>
                    <a:cxn ang="0">
                      <a:pos x="36" y="134"/>
                    </a:cxn>
                    <a:cxn ang="0">
                      <a:pos x="40" y="101"/>
                    </a:cxn>
                    <a:cxn ang="0">
                      <a:pos x="51" y="72"/>
                    </a:cxn>
                    <a:cxn ang="0">
                      <a:pos x="36" y="72"/>
                    </a:cxn>
                    <a:cxn ang="0">
                      <a:pos x="47" y="83"/>
                    </a:cxn>
                    <a:cxn ang="0">
                      <a:pos x="58" y="58"/>
                    </a:cxn>
                    <a:cxn ang="0">
                      <a:pos x="69" y="40"/>
                    </a:cxn>
                    <a:cxn ang="0">
                      <a:pos x="83" y="29"/>
                    </a:cxn>
                    <a:cxn ang="0">
                      <a:pos x="73" y="18"/>
                    </a:cxn>
                    <a:cxn ang="0">
                      <a:pos x="73" y="32"/>
                    </a:cxn>
                    <a:cxn ang="0">
                      <a:pos x="87" y="29"/>
                    </a:cxn>
                  </a:cxnLst>
                  <a:rect l="0" t="0" r="r" b="b"/>
                  <a:pathLst>
                    <a:path w="87" h="206">
                      <a:moveTo>
                        <a:pt x="87" y="29"/>
                      </a:moveTo>
                      <a:lnTo>
                        <a:pt x="87" y="0"/>
                      </a:lnTo>
                      <a:lnTo>
                        <a:pt x="73" y="3"/>
                      </a:lnTo>
                      <a:lnTo>
                        <a:pt x="62" y="7"/>
                      </a:lnTo>
                      <a:lnTo>
                        <a:pt x="47" y="18"/>
                      </a:lnTo>
                      <a:lnTo>
                        <a:pt x="36" y="36"/>
                      </a:lnTo>
                      <a:lnTo>
                        <a:pt x="25" y="61"/>
                      </a:lnTo>
                      <a:lnTo>
                        <a:pt x="22" y="72"/>
                      </a:lnTo>
                      <a:lnTo>
                        <a:pt x="11" y="101"/>
                      </a:lnTo>
                      <a:lnTo>
                        <a:pt x="7" y="134"/>
                      </a:lnTo>
                      <a:lnTo>
                        <a:pt x="0" y="206"/>
                      </a:lnTo>
                      <a:lnTo>
                        <a:pt x="29" y="206"/>
                      </a:lnTo>
                      <a:lnTo>
                        <a:pt x="36" y="134"/>
                      </a:lnTo>
                      <a:lnTo>
                        <a:pt x="40" y="101"/>
                      </a:lnTo>
                      <a:lnTo>
                        <a:pt x="51" y="72"/>
                      </a:lnTo>
                      <a:lnTo>
                        <a:pt x="36" y="72"/>
                      </a:lnTo>
                      <a:lnTo>
                        <a:pt x="47" y="83"/>
                      </a:lnTo>
                      <a:lnTo>
                        <a:pt x="58" y="58"/>
                      </a:lnTo>
                      <a:lnTo>
                        <a:pt x="69" y="40"/>
                      </a:lnTo>
                      <a:lnTo>
                        <a:pt x="83" y="29"/>
                      </a:lnTo>
                      <a:lnTo>
                        <a:pt x="73" y="18"/>
                      </a:lnTo>
                      <a:lnTo>
                        <a:pt x="73" y="32"/>
                      </a:lnTo>
                      <a:lnTo>
                        <a:pt x="87"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92" name="Freeform 68"/>
                <p:cNvSpPr>
                  <a:spLocks/>
                </p:cNvSpPr>
                <p:nvPr/>
              </p:nvSpPr>
              <p:spPr bwMode="auto">
                <a:xfrm>
                  <a:off x="2481" y="1768"/>
                  <a:ext cx="87" cy="206"/>
                </a:xfrm>
                <a:custGeom>
                  <a:avLst/>
                  <a:gdLst/>
                  <a:ahLst/>
                  <a:cxnLst>
                    <a:cxn ang="0">
                      <a:pos x="0" y="0"/>
                    </a:cxn>
                    <a:cxn ang="0">
                      <a:pos x="0" y="29"/>
                    </a:cxn>
                    <a:cxn ang="0">
                      <a:pos x="14" y="32"/>
                    </a:cxn>
                    <a:cxn ang="0">
                      <a:pos x="14" y="18"/>
                    </a:cxn>
                    <a:cxn ang="0">
                      <a:pos x="3" y="29"/>
                    </a:cxn>
                    <a:cxn ang="0">
                      <a:pos x="18" y="40"/>
                    </a:cxn>
                    <a:cxn ang="0">
                      <a:pos x="29" y="58"/>
                    </a:cxn>
                    <a:cxn ang="0">
                      <a:pos x="39" y="83"/>
                    </a:cxn>
                    <a:cxn ang="0">
                      <a:pos x="50" y="72"/>
                    </a:cxn>
                    <a:cxn ang="0">
                      <a:pos x="36" y="72"/>
                    </a:cxn>
                    <a:cxn ang="0">
                      <a:pos x="47" y="101"/>
                    </a:cxn>
                    <a:cxn ang="0">
                      <a:pos x="50" y="134"/>
                    </a:cxn>
                    <a:cxn ang="0">
                      <a:pos x="58" y="206"/>
                    </a:cxn>
                    <a:cxn ang="0">
                      <a:pos x="87" y="206"/>
                    </a:cxn>
                    <a:cxn ang="0">
                      <a:pos x="79" y="134"/>
                    </a:cxn>
                    <a:cxn ang="0">
                      <a:pos x="76" y="101"/>
                    </a:cxn>
                    <a:cxn ang="0">
                      <a:pos x="65" y="72"/>
                    </a:cxn>
                    <a:cxn ang="0">
                      <a:pos x="61" y="61"/>
                    </a:cxn>
                    <a:cxn ang="0">
                      <a:pos x="50" y="36"/>
                    </a:cxn>
                    <a:cxn ang="0">
                      <a:pos x="39" y="18"/>
                    </a:cxn>
                    <a:cxn ang="0">
                      <a:pos x="25" y="7"/>
                    </a:cxn>
                    <a:cxn ang="0">
                      <a:pos x="14" y="3"/>
                    </a:cxn>
                    <a:cxn ang="0">
                      <a:pos x="0" y="0"/>
                    </a:cxn>
                  </a:cxnLst>
                  <a:rect l="0" t="0" r="r" b="b"/>
                  <a:pathLst>
                    <a:path w="87" h="206">
                      <a:moveTo>
                        <a:pt x="0" y="0"/>
                      </a:moveTo>
                      <a:lnTo>
                        <a:pt x="0" y="29"/>
                      </a:lnTo>
                      <a:lnTo>
                        <a:pt x="14" y="32"/>
                      </a:lnTo>
                      <a:lnTo>
                        <a:pt x="14" y="18"/>
                      </a:lnTo>
                      <a:lnTo>
                        <a:pt x="3" y="29"/>
                      </a:lnTo>
                      <a:lnTo>
                        <a:pt x="18" y="40"/>
                      </a:lnTo>
                      <a:lnTo>
                        <a:pt x="29" y="58"/>
                      </a:lnTo>
                      <a:lnTo>
                        <a:pt x="39" y="83"/>
                      </a:lnTo>
                      <a:lnTo>
                        <a:pt x="50" y="72"/>
                      </a:lnTo>
                      <a:lnTo>
                        <a:pt x="36" y="72"/>
                      </a:lnTo>
                      <a:lnTo>
                        <a:pt x="47" y="101"/>
                      </a:lnTo>
                      <a:lnTo>
                        <a:pt x="50" y="134"/>
                      </a:lnTo>
                      <a:lnTo>
                        <a:pt x="58" y="206"/>
                      </a:lnTo>
                      <a:lnTo>
                        <a:pt x="87" y="206"/>
                      </a:lnTo>
                      <a:lnTo>
                        <a:pt x="79" y="134"/>
                      </a:lnTo>
                      <a:lnTo>
                        <a:pt x="76" y="101"/>
                      </a:lnTo>
                      <a:lnTo>
                        <a:pt x="65" y="72"/>
                      </a:lnTo>
                      <a:lnTo>
                        <a:pt x="61" y="61"/>
                      </a:lnTo>
                      <a:lnTo>
                        <a:pt x="50" y="36"/>
                      </a:lnTo>
                      <a:lnTo>
                        <a:pt x="39" y="18"/>
                      </a:lnTo>
                      <a:lnTo>
                        <a:pt x="25" y="7"/>
                      </a:lnTo>
                      <a:lnTo>
                        <a:pt x="14" y="3"/>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41151" name="Group 72"/>
              <p:cNvGrpSpPr>
                <a:grpSpLocks/>
              </p:cNvGrpSpPr>
              <p:nvPr/>
            </p:nvGrpSpPr>
            <p:grpSpPr bwMode="auto">
              <a:xfrm>
                <a:off x="2484" y="1963"/>
                <a:ext cx="84" cy="131"/>
                <a:chOff x="2484" y="1963"/>
                <a:chExt cx="84" cy="131"/>
              </a:xfrm>
            </p:grpSpPr>
            <p:sp>
              <p:nvSpPr>
                <p:cNvPr id="564294" name="Freeform 70"/>
                <p:cNvSpPr>
                  <a:spLocks/>
                </p:cNvSpPr>
                <p:nvPr/>
              </p:nvSpPr>
              <p:spPr bwMode="auto">
                <a:xfrm>
                  <a:off x="2520" y="1963"/>
                  <a:ext cx="48" cy="131"/>
                </a:xfrm>
                <a:custGeom>
                  <a:avLst/>
                  <a:gdLst/>
                  <a:ahLst/>
                  <a:cxnLst>
                    <a:cxn ang="0">
                      <a:pos x="8" y="102"/>
                    </a:cxn>
                    <a:cxn ang="0">
                      <a:pos x="8" y="131"/>
                    </a:cxn>
                    <a:cxn ang="0">
                      <a:pos x="11" y="127"/>
                    </a:cxn>
                    <a:cxn ang="0">
                      <a:pos x="22" y="124"/>
                    </a:cxn>
                    <a:cxn ang="0">
                      <a:pos x="29" y="116"/>
                    </a:cxn>
                    <a:cxn ang="0">
                      <a:pos x="33" y="105"/>
                    </a:cxn>
                    <a:cxn ang="0">
                      <a:pos x="37" y="95"/>
                    </a:cxn>
                    <a:cxn ang="0">
                      <a:pos x="40" y="80"/>
                    </a:cxn>
                    <a:cxn ang="0">
                      <a:pos x="48" y="44"/>
                    </a:cxn>
                    <a:cxn ang="0">
                      <a:pos x="48" y="0"/>
                    </a:cxn>
                    <a:cxn ang="0">
                      <a:pos x="19" y="0"/>
                    </a:cxn>
                    <a:cxn ang="0">
                      <a:pos x="19" y="44"/>
                    </a:cxn>
                    <a:cxn ang="0">
                      <a:pos x="11" y="80"/>
                    </a:cxn>
                    <a:cxn ang="0">
                      <a:pos x="8" y="95"/>
                    </a:cxn>
                    <a:cxn ang="0">
                      <a:pos x="4" y="105"/>
                    </a:cxn>
                    <a:cxn ang="0">
                      <a:pos x="19" y="105"/>
                    </a:cxn>
                    <a:cxn ang="0">
                      <a:pos x="8" y="95"/>
                    </a:cxn>
                    <a:cxn ang="0">
                      <a:pos x="0" y="102"/>
                    </a:cxn>
                    <a:cxn ang="0">
                      <a:pos x="11" y="113"/>
                    </a:cxn>
                    <a:cxn ang="0">
                      <a:pos x="11" y="98"/>
                    </a:cxn>
                    <a:cxn ang="0">
                      <a:pos x="8" y="102"/>
                    </a:cxn>
                  </a:cxnLst>
                  <a:rect l="0" t="0" r="r" b="b"/>
                  <a:pathLst>
                    <a:path w="48" h="131">
                      <a:moveTo>
                        <a:pt x="8" y="102"/>
                      </a:moveTo>
                      <a:lnTo>
                        <a:pt x="8" y="131"/>
                      </a:lnTo>
                      <a:lnTo>
                        <a:pt x="11" y="127"/>
                      </a:lnTo>
                      <a:lnTo>
                        <a:pt x="22" y="124"/>
                      </a:lnTo>
                      <a:lnTo>
                        <a:pt x="29" y="116"/>
                      </a:lnTo>
                      <a:lnTo>
                        <a:pt x="33" y="105"/>
                      </a:lnTo>
                      <a:lnTo>
                        <a:pt x="37" y="95"/>
                      </a:lnTo>
                      <a:lnTo>
                        <a:pt x="40" y="80"/>
                      </a:lnTo>
                      <a:lnTo>
                        <a:pt x="48" y="44"/>
                      </a:lnTo>
                      <a:lnTo>
                        <a:pt x="48" y="0"/>
                      </a:lnTo>
                      <a:lnTo>
                        <a:pt x="19" y="0"/>
                      </a:lnTo>
                      <a:lnTo>
                        <a:pt x="19" y="44"/>
                      </a:lnTo>
                      <a:lnTo>
                        <a:pt x="11" y="80"/>
                      </a:lnTo>
                      <a:lnTo>
                        <a:pt x="8" y="95"/>
                      </a:lnTo>
                      <a:lnTo>
                        <a:pt x="4" y="105"/>
                      </a:lnTo>
                      <a:lnTo>
                        <a:pt x="19" y="105"/>
                      </a:lnTo>
                      <a:lnTo>
                        <a:pt x="8" y="95"/>
                      </a:lnTo>
                      <a:lnTo>
                        <a:pt x="0" y="102"/>
                      </a:lnTo>
                      <a:lnTo>
                        <a:pt x="11" y="113"/>
                      </a:lnTo>
                      <a:lnTo>
                        <a:pt x="11" y="98"/>
                      </a:lnTo>
                      <a:lnTo>
                        <a:pt x="8" y="102"/>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95" name="Freeform 71"/>
                <p:cNvSpPr>
                  <a:spLocks/>
                </p:cNvSpPr>
                <p:nvPr/>
              </p:nvSpPr>
              <p:spPr bwMode="auto">
                <a:xfrm>
                  <a:off x="2484" y="1963"/>
                  <a:ext cx="51" cy="131"/>
                </a:xfrm>
                <a:custGeom>
                  <a:avLst/>
                  <a:gdLst/>
                  <a:ahLst/>
                  <a:cxnLst>
                    <a:cxn ang="0">
                      <a:pos x="44" y="131"/>
                    </a:cxn>
                    <a:cxn ang="0">
                      <a:pos x="44" y="102"/>
                    </a:cxn>
                    <a:cxn ang="0">
                      <a:pos x="40" y="98"/>
                    </a:cxn>
                    <a:cxn ang="0">
                      <a:pos x="40" y="113"/>
                    </a:cxn>
                    <a:cxn ang="0">
                      <a:pos x="51" y="102"/>
                    </a:cxn>
                    <a:cxn ang="0">
                      <a:pos x="44" y="95"/>
                    </a:cxn>
                    <a:cxn ang="0">
                      <a:pos x="40" y="84"/>
                    </a:cxn>
                    <a:cxn ang="0">
                      <a:pos x="29" y="95"/>
                    </a:cxn>
                    <a:cxn ang="0">
                      <a:pos x="44" y="95"/>
                    </a:cxn>
                    <a:cxn ang="0">
                      <a:pos x="40" y="80"/>
                    </a:cxn>
                    <a:cxn ang="0">
                      <a:pos x="33" y="44"/>
                    </a:cxn>
                    <a:cxn ang="0">
                      <a:pos x="29" y="0"/>
                    </a:cxn>
                    <a:cxn ang="0">
                      <a:pos x="0" y="0"/>
                    </a:cxn>
                    <a:cxn ang="0">
                      <a:pos x="4" y="44"/>
                    </a:cxn>
                    <a:cxn ang="0">
                      <a:pos x="11" y="80"/>
                    </a:cxn>
                    <a:cxn ang="0">
                      <a:pos x="15" y="95"/>
                    </a:cxn>
                    <a:cxn ang="0">
                      <a:pos x="18" y="105"/>
                    </a:cxn>
                    <a:cxn ang="0">
                      <a:pos x="22" y="116"/>
                    </a:cxn>
                    <a:cxn ang="0">
                      <a:pos x="29" y="124"/>
                    </a:cxn>
                    <a:cxn ang="0">
                      <a:pos x="40" y="127"/>
                    </a:cxn>
                    <a:cxn ang="0">
                      <a:pos x="44" y="131"/>
                    </a:cxn>
                  </a:cxnLst>
                  <a:rect l="0" t="0" r="r" b="b"/>
                  <a:pathLst>
                    <a:path w="51" h="131">
                      <a:moveTo>
                        <a:pt x="44" y="131"/>
                      </a:moveTo>
                      <a:lnTo>
                        <a:pt x="44" y="102"/>
                      </a:lnTo>
                      <a:lnTo>
                        <a:pt x="40" y="98"/>
                      </a:lnTo>
                      <a:lnTo>
                        <a:pt x="40" y="113"/>
                      </a:lnTo>
                      <a:lnTo>
                        <a:pt x="51" y="102"/>
                      </a:lnTo>
                      <a:lnTo>
                        <a:pt x="44" y="95"/>
                      </a:lnTo>
                      <a:lnTo>
                        <a:pt x="40" y="84"/>
                      </a:lnTo>
                      <a:lnTo>
                        <a:pt x="29" y="95"/>
                      </a:lnTo>
                      <a:lnTo>
                        <a:pt x="44" y="95"/>
                      </a:lnTo>
                      <a:lnTo>
                        <a:pt x="40" y="80"/>
                      </a:lnTo>
                      <a:lnTo>
                        <a:pt x="33" y="44"/>
                      </a:lnTo>
                      <a:lnTo>
                        <a:pt x="29" y="0"/>
                      </a:lnTo>
                      <a:lnTo>
                        <a:pt x="0" y="0"/>
                      </a:lnTo>
                      <a:lnTo>
                        <a:pt x="4" y="44"/>
                      </a:lnTo>
                      <a:lnTo>
                        <a:pt x="11" y="80"/>
                      </a:lnTo>
                      <a:lnTo>
                        <a:pt x="15" y="95"/>
                      </a:lnTo>
                      <a:lnTo>
                        <a:pt x="18" y="105"/>
                      </a:lnTo>
                      <a:lnTo>
                        <a:pt x="22" y="116"/>
                      </a:lnTo>
                      <a:lnTo>
                        <a:pt x="29" y="124"/>
                      </a:lnTo>
                      <a:lnTo>
                        <a:pt x="40" y="127"/>
                      </a:lnTo>
                      <a:lnTo>
                        <a:pt x="44" y="13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41119" name="Group 80"/>
            <p:cNvGrpSpPr>
              <a:grpSpLocks/>
            </p:cNvGrpSpPr>
            <p:nvPr/>
          </p:nvGrpSpPr>
          <p:grpSpPr bwMode="auto">
            <a:xfrm>
              <a:off x="2488" y="1768"/>
              <a:ext cx="177" cy="322"/>
              <a:chOff x="2488" y="1768"/>
              <a:chExt cx="177" cy="322"/>
            </a:xfrm>
          </p:grpSpPr>
          <p:grpSp>
            <p:nvGrpSpPr>
              <p:cNvPr id="41144" name="Group 76"/>
              <p:cNvGrpSpPr>
                <a:grpSpLocks/>
              </p:cNvGrpSpPr>
              <p:nvPr/>
            </p:nvGrpSpPr>
            <p:grpSpPr bwMode="auto">
              <a:xfrm>
                <a:off x="2488" y="1768"/>
                <a:ext cx="177" cy="203"/>
                <a:chOff x="2488" y="1768"/>
                <a:chExt cx="177" cy="203"/>
              </a:xfrm>
            </p:grpSpPr>
            <p:sp>
              <p:nvSpPr>
                <p:cNvPr id="564298" name="Freeform 74"/>
                <p:cNvSpPr>
                  <a:spLocks/>
                </p:cNvSpPr>
                <p:nvPr/>
              </p:nvSpPr>
              <p:spPr bwMode="auto">
                <a:xfrm>
                  <a:off x="2488" y="1768"/>
                  <a:ext cx="87" cy="203"/>
                </a:xfrm>
                <a:custGeom>
                  <a:avLst/>
                  <a:gdLst/>
                  <a:ahLst/>
                  <a:cxnLst>
                    <a:cxn ang="0">
                      <a:pos x="87" y="29"/>
                    </a:cxn>
                    <a:cxn ang="0">
                      <a:pos x="87" y="0"/>
                    </a:cxn>
                    <a:cxn ang="0">
                      <a:pos x="72" y="3"/>
                    </a:cxn>
                    <a:cxn ang="0">
                      <a:pos x="61" y="7"/>
                    </a:cxn>
                    <a:cxn ang="0">
                      <a:pos x="47" y="18"/>
                    </a:cxn>
                    <a:cxn ang="0">
                      <a:pos x="36" y="36"/>
                    </a:cxn>
                    <a:cxn ang="0">
                      <a:pos x="25" y="58"/>
                    </a:cxn>
                    <a:cxn ang="0">
                      <a:pos x="22" y="69"/>
                    </a:cxn>
                    <a:cxn ang="0">
                      <a:pos x="11" y="98"/>
                    </a:cxn>
                    <a:cxn ang="0">
                      <a:pos x="7" y="130"/>
                    </a:cxn>
                    <a:cxn ang="0">
                      <a:pos x="0" y="203"/>
                    </a:cxn>
                    <a:cxn ang="0">
                      <a:pos x="29" y="203"/>
                    </a:cxn>
                    <a:cxn ang="0">
                      <a:pos x="36" y="130"/>
                    </a:cxn>
                    <a:cxn ang="0">
                      <a:pos x="40" y="98"/>
                    </a:cxn>
                    <a:cxn ang="0">
                      <a:pos x="51" y="69"/>
                    </a:cxn>
                    <a:cxn ang="0">
                      <a:pos x="36" y="69"/>
                    </a:cxn>
                    <a:cxn ang="0">
                      <a:pos x="47" y="80"/>
                    </a:cxn>
                    <a:cxn ang="0">
                      <a:pos x="58" y="58"/>
                    </a:cxn>
                    <a:cxn ang="0">
                      <a:pos x="69" y="40"/>
                    </a:cxn>
                    <a:cxn ang="0">
                      <a:pos x="83" y="29"/>
                    </a:cxn>
                    <a:cxn ang="0">
                      <a:pos x="72" y="18"/>
                    </a:cxn>
                    <a:cxn ang="0">
                      <a:pos x="72" y="32"/>
                    </a:cxn>
                    <a:cxn ang="0">
                      <a:pos x="87" y="29"/>
                    </a:cxn>
                  </a:cxnLst>
                  <a:rect l="0" t="0" r="r" b="b"/>
                  <a:pathLst>
                    <a:path w="87" h="203">
                      <a:moveTo>
                        <a:pt x="87" y="29"/>
                      </a:moveTo>
                      <a:lnTo>
                        <a:pt x="87" y="0"/>
                      </a:lnTo>
                      <a:lnTo>
                        <a:pt x="72" y="3"/>
                      </a:lnTo>
                      <a:lnTo>
                        <a:pt x="61" y="7"/>
                      </a:lnTo>
                      <a:lnTo>
                        <a:pt x="47" y="18"/>
                      </a:lnTo>
                      <a:lnTo>
                        <a:pt x="36" y="36"/>
                      </a:lnTo>
                      <a:lnTo>
                        <a:pt x="25" y="58"/>
                      </a:lnTo>
                      <a:lnTo>
                        <a:pt x="22" y="69"/>
                      </a:lnTo>
                      <a:lnTo>
                        <a:pt x="11" y="98"/>
                      </a:lnTo>
                      <a:lnTo>
                        <a:pt x="7" y="130"/>
                      </a:lnTo>
                      <a:lnTo>
                        <a:pt x="0" y="203"/>
                      </a:lnTo>
                      <a:lnTo>
                        <a:pt x="29" y="203"/>
                      </a:lnTo>
                      <a:lnTo>
                        <a:pt x="36" y="130"/>
                      </a:lnTo>
                      <a:lnTo>
                        <a:pt x="40" y="98"/>
                      </a:lnTo>
                      <a:lnTo>
                        <a:pt x="51" y="69"/>
                      </a:lnTo>
                      <a:lnTo>
                        <a:pt x="36" y="69"/>
                      </a:lnTo>
                      <a:lnTo>
                        <a:pt x="47" y="80"/>
                      </a:lnTo>
                      <a:lnTo>
                        <a:pt x="58" y="58"/>
                      </a:lnTo>
                      <a:lnTo>
                        <a:pt x="69" y="40"/>
                      </a:lnTo>
                      <a:lnTo>
                        <a:pt x="83" y="29"/>
                      </a:lnTo>
                      <a:lnTo>
                        <a:pt x="72" y="18"/>
                      </a:lnTo>
                      <a:lnTo>
                        <a:pt x="72" y="32"/>
                      </a:lnTo>
                      <a:lnTo>
                        <a:pt x="87"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99" name="Freeform 75"/>
                <p:cNvSpPr>
                  <a:spLocks/>
                </p:cNvSpPr>
                <p:nvPr/>
              </p:nvSpPr>
              <p:spPr bwMode="auto">
                <a:xfrm>
                  <a:off x="2575" y="1768"/>
                  <a:ext cx="90" cy="203"/>
                </a:xfrm>
                <a:custGeom>
                  <a:avLst/>
                  <a:gdLst/>
                  <a:ahLst/>
                  <a:cxnLst>
                    <a:cxn ang="0">
                      <a:pos x="0" y="0"/>
                    </a:cxn>
                    <a:cxn ang="0">
                      <a:pos x="0" y="29"/>
                    </a:cxn>
                    <a:cxn ang="0">
                      <a:pos x="14" y="32"/>
                    </a:cxn>
                    <a:cxn ang="0">
                      <a:pos x="14" y="18"/>
                    </a:cxn>
                    <a:cxn ang="0">
                      <a:pos x="3" y="29"/>
                    </a:cxn>
                    <a:cxn ang="0">
                      <a:pos x="18" y="40"/>
                    </a:cxn>
                    <a:cxn ang="0">
                      <a:pos x="32" y="58"/>
                    </a:cxn>
                    <a:cxn ang="0">
                      <a:pos x="43" y="80"/>
                    </a:cxn>
                    <a:cxn ang="0">
                      <a:pos x="54" y="69"/>
                    </a:cxn>
                    <a:cxn ang="0">
                      <a:pos x="40" y="69"/>
                    </a:cxn>
                    <a:cxn ang="0">
                      <a:pos x="51" y="98"/>
                    </a:cxn>
                    <a:cxn ang="0">
                      <a:pos x="54" y="130"/>
                    </a:cxn>
                    <a:cxn ang="0">
                      <a:pos x="61" y="203"/>
                    </a:cxn>
                    <a:cxn ang="0">
                      <a:pos x="90" y="203"/>
                    </a:cxn>
                    <a:cxn ang="0">
                      <a:pos x="83" y="130"/>
                    </a:cxn>
                    <a:cxn ang="0">
                      <a:pos x="80" y="98"/>
                    </a:cxn>
                    <a:cxn ang="0">
                      <a:pos x="69" y="69"/>
                    </a:cxn>
                    <a:cxn ang="0">
                      <a:pos x="65" y="58"/>
                    </a:cxn>
                    <a:cxn ang="0">
                      <a:pos x="54" y="36"/>
                    </a:cxn>
                    <a:cxn ang="0">
                      <a:pos x="40" y="18"/>
                    </a:cxn>
                    <a:cxn ang="0">
                      <a:pos x="25" y="7"/>
                    </a:cxn>
                    <a:cxn ang="0">
                      <a:pos x="14" y="3"/>
                    </a:cxn>
                    <a:cxn ang="0">
                      <a:pos x="0" y="0"/>
                    </a:cxn>
                  </a:cxnLst>
                  <a:rect l="0" t="0" r="r" b="b"/>
                  <a:pathLst>
                    <a:path w="90" h="203">
                      <a:moveTo>
                        <a:pt x="0" y="0"/>
                      </a:moveTo>
                      <a:lnTo>
                        <a:pt x="0" y="29"/>
                      </a:lnTo>
                      <a:lnTo>
                        <a:pt x="14" y="32"/>
                      </a:lnTo>
                      <a:lnTo>
                        <a:pt x="14" y="18"/>
                      </a:lnTo>
                      <a:lnTo>
                        <a:pt x="3" y="29"/>
                      </a:lnTo>
                      <a:lnTo>
                        <a:pt x="18" y="40"/>
                      </a:lnTo>
                      <a:lnTo>
                        <a:pt x="32" y="58"/>
                      </a:lnTo>
                      <a:lnTo>
                        <a:pt x="43" y="80"/>
                      </a:lnTo>
                      <a:lnTo>
                        <a:pt x="54" y="69"/>
                      </a:lnTo>
                      <a:lnTo>
                        <a:pt x="40" y="69"/>
                      </a:lnTo>
                      <a:lnTo>
                        <a:pt x="51" y="98"/>
                      </a:lnTo>
                      <a:lnTo>
                        <a:pt x="54" y="130"/>
                      </a:lnTo>
                      <a:lnTo>
                        <a:pt x="61" y="203"/>
                      </a:lnTo>
                      <a:lnTo>
                        <a:pt x="90" y="203"/>
                      </a:lnTo>
                      <a:lnTo>
                        <a:pt x="83" y="130"/>
                      </a:lnTo>
                      <a:lnTo>
                        <a:pt x="80" y="98"/>
                      </a:lnTo>
                      <a:lnTo>
                        <a:pt x="69" y="69"/>
                      </a:lnTo>
                      <a:lnTo>
                        <a:pt x="65" y="58"/>
                      </a:lnTo>
                      <a:lnTo>
                        <a:pt x="54" y="36"/>
                      </a:lnTo>
                      <a:lnTo>
                        <a:pt x="40" y="18"/>
                      </a:lnTo>
                      <a:lnTo>
                        <a:pt x="25" y="7"/>
                      </a:lnTo>
                      <a:lnTo>
                        <a:pt x="14" y="3"/>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41145" name="Group 79"/>
              <p:cNvGrpSpPr>
                <a:grpSpLocks/>
              </p:cNvGrpSpPr>
              <p:nvPr/>
            </p:nvGrpSpPr>
            <p:grpSpPr bwMode="auto">
              <a:xfrm>
                <a:off x="2582" y="1960"/>
                <a:ext cx="83" cy="130"/>
                <a:chOff x="2582" y="1960"/>
                <a:chExt cx="83" cy="130"/>
              </a:xfrm>
            </p:grpSpPr>
            <p:sp>
              <p:nvSpPr>
                <p:cNvPr id="564301" name="Freeform 77"/>
                <p:cNvSpPr>
                  <a:spLocks/>
                </p:cNvSpPr>
                <p:nvPr/>
              </p:nvSpPr>
              <p:spPr bwMode="auto">
                <a:xfrm>
                  <a:off x="2618" y="1960"/>
                  <a:ext cx="47" cy="130"/>
                </a:xfrm>
                <a:custGeom>
                  <a:avLst/>
                  <a:gdLst/>
                  <a:ahLst/>
                  <a:cxnLst>
                    <a:cxn ang="0">
                      <a:pos x="8" y="101"/>
                    </a:cxn>
                    <a:cxn ang="0">
                      <a:pos x="8" y="130"/>
                    </a:cxn>
                    <a:cxn ang="0">
                      <a:pos x="11" y="127"/>
                    </a:cxn>
                    <a:cxn ang="0">
                      <a:pos x="22" y="123"/>
                    </a:cxn>
                    <a:cxn ang="0">
                      <a:pos x="29" y="119"/>
                    </a:cxn>
                    <a:cxn ang="0">
                      <a:pos x="33" y="108"/>
                    </a:cxn>
                    <a:cxn ang="0">
                      <a:pos x="37" y="98"/>
                    </a:cxn>
                    <a:cxn ang="0">
                      <a:pos x="40" y="83"/>
                    </a:cxn>
                    <a:cxn ang="0">
                      <a:pos x="47" y="47"/>
                    </a:cxn>
                    <a:cxn ang="0">
                      <a:pos x="47" y="0"/>
                    </a:cxn>
                    <a:cxn ang="0">
                      <a:pos x="18" y="0"/>
                    </a:cxn>
                    <a:cxn ang="0">
                      <a:pos x="18" y="47"/>
                    </a:cxn>
                    <a:cxn ang="0">
                      <a:pos x="11" y="83"/>
                    </a:cxn>
                    <a:cxn ang="0">
                      <a:pos x="8" y="98"/>
                    </a:cxn>
                    <a:cxn ang="0">
                      <a:pos x="4" y="108"/>
                    </a:cxn>
                    <a:cxn ang="0">
                      <a:pos x="18" y="108"/>
                    </a:cxn>
                    <a:cxn ang="0">
                      <a:pos x="8" y="98"/>
                    </a:cxn>
                    <a:cxn ang="0">
                      <a:pos x="0" y="101"/>
                    </a:cxn>
                    <a:cxn ang="0">
                      <a:pos x="11" y="112"/>
                    </a:cxn>
                    <a:cxn ang="0">
                      <a:pos x="11" y="98"/>
                    </a:cxn>
                    <a:cxn ang="0">
                      <a:pos x="8" y="101"/>
                    </a:cxn>
                  </a:cxnLst>
                  <a:rect l="0" t="0" r="r" b="b"/>
                  <a:pathLst>
                    <a:path w="47" h="130">
                      <a:moveTo>
                        <a:pt x="8" y="101"/>
                      </a:moveTo>
                      <a:lnTo>
                        <a:pt x="8" y="130"/>
                      </a:lnTo>
                      <a:lnTo>
                        <a:pt x="11" y="127"/>
                      </a:lnTo>
                      <a:lnTo>
                        <a:pt x="22" y="123"/>
                      </a:lnTo>
                      <a:lnTo>
                        <a:pt x="29" y="119"/>
                      </a:lnTo>
                      <a:lnTo>
                        <a:pt x="33" y="108"/>
                      </a:lnTo>
                      <a:lnTo>
                        <a:pt x="37" y="98"/>
                      </a:lnTo>
                      <a:lnTo>
                        <a:pt x="40" y="83"/>
                      </a:lnTo>
                      <a:lnTo>
                        <a:pt x="47" y="47"/>
                      </a:lnTo>
                      <a:lnTo>
                        <a:pt x="47" y="0"/>
                      </a:lnTo>
                      <a:lnTo>
                        <a:pt x="18" y="0"/>
                      </a:lnTo>
                      <a:lnTo>
                        <a:pt x="18" y="47"/>
                      </a:lnTo>
                      <a:lnTo>
                        <a:pt x="11" y="83"/>
                      </a:lnTo>
                      <a:lnTo>
                        <a:pt x="8" y="98"/>
                      </a:lnTo>
                      <a:lnTo>
                        <a:pt x="4" y="108"/>
                      </a:lnTo>
                      <a:lnTo>
                        <a:pt x="18" y="108"/>
                      </a:lnTo>
                      <a:lnTo>
                        <a:pt x="8" y="98"/>
                      </a:lnTo>
                      <a:lnTo>
                        <a:pt x="0" y="101"/>
                      </a:lnTo>
                      <a:lnTo>
                        <a:pt x="11" y="112"/>
                      </a:lnTo>
                      <a:lnTo>
                        <a:pt x="11" y="98"/>
                      </a:lnTo>
                      <a:lnTo>
                        <a:pt x="8" y="10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02" name="Freeform 78"/>
                <p:cNvSpPr>
                  <a:spLocks/>
                </p:cNvSpPr>
                <p:nvPr/>
              </p:nvSpPr>
              <p:spPr bwMode="auto">
                <a:xfrm>
                  <a:off x="2582" y="1960"/>
                  <a:ext cx="47" cy="130"/>
                </a:xfrm>
                <a:custGeom>
                  <a:avLst/>
                  <a:gdLst/>
                  <a:ahLst/>
                  <a:cxnLst>
                    <a:cxn ang="0">
                      <a:pos x="40" y="130"/>
                    </a:cxn>
                    <a:cxn ang="0">
                      <a:pos x="40" y="101"/>
                    </a:cxn>
                    <a:cxn ang="0">
                      <a:pos x="36" y="98"/>
                    </a:cxn>
                    <a:cxn ang="0">
                      <a:pos x="36" y="112"/>
                    </a:cxn>
                    <a:cxn ang="0">
                      <a:pos x="47" y="101"/>
                    </a:cxn>
                    <a:cxn ang="0">
                      <a:pos x="40" y="98"/>
                    </a:cxn>
                    <a:cxn ang="0">
                      <a:pos x="36" y="87"/>
                    </a:cxn>
                    <a:cxn ang="0">
                      <a:pos x="25" y="98"/>
                    </a:cxn>
                    <a:cxn ang="0">
                      <a:pos x="40" y="98"/>
                    </a:cxn>
                    <a:cxn ang="0">
                      <a:pos x="36" y="83"/>
                    </a:cxn>
                    <a:cxn ang="0">
                      <a:pos x="33" y="47"/>
                    </a:cxn>
                    <a:cxn ang="0">
                      <a:pos x="29" y="0"/>
                    </a:cxn>
                    <a:cxn ang="0">
                      <a:pos x="0" y="0"/>
                    </a:cxn>
                    <a:cxn ang="0">
                      <a:pos x="4" y="47"/>
                    </a:cxn>
                    <a:cxn ang="0">
                      <a:pos x="7" y="83"/>
                    </a:cxn>
                    <a:cxn ang="0">
                      <a:pos x="11" y="98"/>
                    </a:cxn>
                    <a:cxn ang="0">
                      <a:pos x="15" y="108"/>
                    </a:cxn>
                    <a:cxn ang="0">
                      <a:pos x="18" y="119"/>
                    </a:cxn>
                    <a:cxn ang="0">
                      <a:pos x="25" y="123"/>
                    </a:cxn>
                    <a:cxn ang="0">
                      <a:pos x="36" y="127"/>
                    </a:cxn>
                    <a:cxn ang="0">
                      <a:pos x="40" y="130"/>
                    </a:cxn>
                  </a:cxnLst>
                  <a:rect l="0" t="0" r="r" b="b"/>
                  <a:pathLst>
                    <a:path w="47" h="130">
                      <a:moveTo>
                        <a:pt x="40" y="130"/>
                      </a:moveTo>
                      <a:lnTo>
                        <a:pt x="40" y="101"/>
                      </a:lnTo>
                      <a:lnTo>
                        <a:pt x="36" y="98"/>
                      </a:lnTo>
                      <a:lnTo>
                        <a:pt x="36" y="112"/>
                      </a:lnTo>
                      <a:lnTo>
                        <a:pt x="47" y="101"/>
                      </a:lnTo>
                      <a:lnTo>
                        <a:pt x="40" y="98"/>
                      </a:lnTo>
                      <a:lnTo>
                        <a:pt x="36" y="87"/>
                      </a:lnTo>
                      <a:lnTo>
                        <a:pt x="25" y="98"/>
                      </a:lnTo>
                      <a:lnTo>
                        <a:pt x="40" y="98"/>
                      </a:lnTo>
                      <a:lnTo>
                        <a:pt x="36" y="83"/>
                      </a:lnTo>
                      <a:lnTo>
                        <a:pt x="33" y="47"/>
                      </a:lnTo>
                      <a:lnTo>
                        <a:pt x="29" y="0"/>
                      </a:lnTo>
                      <a:lnTo>
                        <a:pt x="0" y="0"/>
                      </a:lnTo>
                      <a:lnTo>
                        <a:pt x="4" y="47"/>
                      </a:lnTo>
                      <a:lnTo>
                        <a:pt x="7" y="83"/>
                      </a:lnTo>
                      <a:lnTo>
                        <a:pt x="11" y="98"/>
                      </a:lnTo>
                      <a:lnTo>
                        <a:pt x="15" y="108"/>
                      </a:lnTo>
                      <a:lnTo>
                        <a:pt x="18" y="119"/>
                      </a:lnTo>
                      <a:lnTo>
                        <a:pt x="25" y="123"/>
                      </a:lnTo>
                      <a:lnTo>
                        <a:pt x="36" y="127"/>
                      </a:lnTo>
                      <a:lnTo>
                        <a:pt x="40" y="13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41120" name="Group 87"/>
            <p:cNvGrpSpPr>
              <a:grpSpLocks/>
            </p:cNvGrpSpPr>
            <p:nvPr/>
          </p:nvGrpSpPr>
          <p:grpSpPr bwMode="auto">
            <a:xfrm>
              <a:off x="2582" y="1768"/>
              <a:ext cx="181" cy="322"/>
              <a:chOff x="2582" y="1768"/>
              <a:chExt cx="181" cy="322"/>
            </a:xfrm>
          </p:grpSpPr>
          <p:grpSp>
            <p:nvGrpSpPr>
              <p:cNvPr id="41138" name="Group 83"/>
              <p:cNvGrpSpPr>
                <a:grpSpLocks/>
              </p:cNvGrpSpPr>
              <p:nvPr/>
            </p:nvGrpSpPr>
            <p:grpSpPr bwMode="auto">
              <a:xfrm>
                <a:off x="2582" y="1768"/>
                <a:ext cx="181" cy="203"/>
                <a:chOff x="2582" y="1768"/>
                <a:chExt cx="181" cy="203"/>
              </a:xfrm>
            </p:grpSpPr>
            <p:sp>
              <p:nvSpPr>
                <p:cNvPr id="564305" name="Freeform 81"/>
                <p:cNvSpPr>
                  <a:spLocks/>
                </p:cNvSpPr>
                <p:nvPr/>
              </p:nvSpPr>
              <p:spPr bwMode="auto">
                <a:xfrm>
                  <a:off x="2582" y="1768"/>
                  <a:ext cx="91" cy="203"/>
                </a:xfrm>
                <a:custGeom>
                  <a:avLst/>
                  <a:gdLst/>
                  <a:ahLst/>
                  <a:cxnLst>
                    <a:cxn ang="0">
                      <a:pos x="91" y="29"/>
                    </a:cxn>
                    <a:cxn ang="0">
                      <a:pos x="91" y="0"/>
                    </a:cxn>
                    <a:cxn ang="0">
                      <a:pos x="76" y="3"/>
                    </a:cxn>
                    <a:cxn ang="0">
                      <a:pos x="65" y="7"/>
                    </a:cxn>
                    <a:cxn ang="0">
                      <a:pos x="51" y="18"/>
                    </a:cxn>
                    <a:cxn ang="0">
                      <a:pos x="36" y="36"/>
                    </a:cxn>
                    <a:cxn ang="0">
                      <a:pos x="25" y="58"/>
                    </a:cxn>
                    <a:cxn ang="0">
                      <a:pos x="22" y="69"/>
                    </a:cxn>
                    <a:cxn ang="0">
                      <a:pos x="15" y="98"/>
                    </a:cxn>
                    <a:cxn ang="0">
                      <a:pos x="7" y="130"/>
                    </a:cxn>
                    <a:cxn ang="0">
                      <a:pos x="0" y="203"/>
                    </a:cxn>
                    <a:cxn ang="0">
                      <a:pos x="29" y="203"/>
                    </a:cxn>
                    <a:cxn ang="0">
                      <a:pos x="36" y="130"/>
                    </a:cxn>
                    <a:cxn ang="0">
                      <a:pos x="44" y="98"/>
                    </a:cxn>
                    <a:cxn ang="0">
                      <a:pos x="51" y="69"/>
                    </a:cxn>
                    <a:cxn ang="0">
                      <a:pos x="36" y="69"/>
                    </a:cxn>
                    <a:cxn ang="0">
                      <a:pos x="47" y="80"/>
                    </a:cxn>
                    <a:cxn ang="0">
                      <a:pos x="58" y="58"/>
                    </a:cxn>
                    <a:cxn ang="0">
                      <a:pos x="73" y="40"/>
                    </a:cxn>
                    <a:cxn ang="0">
                      <a:pos x="87" y="29"/>
                    </a:cxn>
                    <a:cxn ang="0">
                      <a:pos x="76" y="18"/>
                    </a:cxn>
                    <a:cxn ang="0">
                      <a:pos x="76" y="32"/>
                    </a:cxn>
                    <a:cxn ang="0">
                      <a:pos x="91" y="29"/>
                    </a:cxn>
                  </a:cxnLst>
                  <a:rect l="0" t="0" r="r" b="b"/>
                  <a:pathLst>
                    <a:path w="91" h="203">
                      <a:moveTo>
                        <a:pt x="91" y="29"/>
                      </a:moveTo>
                      <a:lnTo>
                        <a:pt x="91" y="0"/>
                      </a:lnTo>
                      <a:lnTo>
                        <a:pt x="76" y="3"/>
                      </a:lnTo>
                      <a:lnTo>
                        <a:pt x="65" y="7"/>
                      </a:lnTo>
                      <a:lnTo>
                        <a:pt x="51" y="18"/>
                      </a:lnTo>
                      <a:lnTo>
                        <a:pt x="36" y="36"/>
                      </a:lnTo>
                      <a:lnTo>
                        <a:pt x="25" y="58"/>
                      </a:lnTo>
                      <a:lnTo>
                        <a:pt x="22" y="69"/>
                      </a:lnTo>
                      <a:lnTo>
                        <a:pt x="15" y="98"/>
                      </a:lnTo>
                      <a:lnTo>
                        <a:pt x="7" y="130"/>
                      </a:lnTo>
                      <a:lnTo>
                        <a:pt x="0" y="203"/>
                      </a:lnTo>
                      <a:lnTo>
                        <a:pt x="29" y="203"/>
                      </a:lnTo>
                      <a:lnTo>
                        <a:pt x="36" y="130"/>
                      </a:lnTo>
                      <a:lnTo>
                        <a:pt x="44" y="98"/>
                      </a:lnTo>
                      <a:lnTo>
                        <a:pt x="51" y="69"/>
                      </a:lnTo>
                      <a:lnTo>
                        <a:pt x="36" y="69"/>
                      </a:lnTo>
                      <a:lnTo>
                        <a:pt x="47" y="80"/>
                      </a:lnTo>
                      <a:lnTo>
                        <a:pt x="58" y="58"/>
                      </a:lnTo>
                      <a:lnTo>
                        <a:pt x="73" y="40"/>
                      </a:lnTo>
                      <a:lnTo>
                        <a:pt x="87" y="29"/>
                      </a:lnTo>
                      <a:lnTo>
                        <a:pt x="76" y="18"/>
                      </a:lnTo>
                      <a:lnTo>
                        <a:pt x="76" y="32"/>
                      </a:lnTo>
                      <a:lnTo>
                        <a:pt x="91"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06" name="Freeform 82"/>
                <p:cNvSpPr>
                  <a:spLocks/>
                </p:cNvSpPr>
                <p:nvPr/>
              </p:nvSpPr>
              <p:spPr bwMode="auto">
                <a:xfrm>
                  <a:off x="2676" y="1768"/>
                  <a:ext cx="87" cy="203"/>
                </a:xfrm>
                <a:custGeom>
                  <a:avLst/>
                  <a:gdLst/>
                  <a:ahLst/>
                  <a:cxnLst>
                    <a:cxn ang="0">
                      <a:pos x="0" y="0"/>
                    </a:cxn>
                    <a:cxn ang="0">
                      <a:pos x="0" y="29"/>
                    </a:cxn>
                    <a:cxn ang="0">
                      <a:pos x="15" y="32"/>
                    </a:cxn>
                    <a:cxn ang="0">
                      <a:pos x="15" y="18"/>
                    </a:cxn>
                    <a:cxn ang="0">
                      <a:pos x="4" y="29"/>
                    </a:cxn>
                    <a:cxn ang="0">
                      <a:pos x="18" y="40"/>
                    </a:cxn>
                    <a:cxn ang="0">
                      <a:pos x="29" y="58"/>
                    </a:cxn>
                    <a:cxn ang="0">
                      <a:pos x="40" y="80"/>
                    </a:cxn>
                    <a:cxn ang="0">
                      <a:pos x="51" y="69"/>
                    </a:cxn>
                    <a:cxn ang="0">
                      <a:pos x="37" y="69"/>
                    </a:cxn>
                    <a:cxn ang="0">
                      <a:pos x="47" y="98"/>
                    </a:cxn>
                    <a:cxn ang="0">
                      <a:pos x="51" y="130"/>
                    </a:cxn>
                    <a:cxn ang="0">
                      <a:pos x="58" y="203"/>
                    </a:cxn>
                    <a:cxn ang="0">
                      <a:pos x="87" y="203"/>
                    </a:cxn>
                    <a:cxn ang="0">
                      <a:pos x="80" y="130"/>
                    </a:cxn>
                    <a:cxn ang="0">
                      <a:pos x="76" y="98"/>
                    </a:cxn>
                    <a:cxn ang="0">
                      <a:pos x="66" y="69"/>
                    </a:cxn>
                    <a:cxn ang="0">
                      <a:pos x="62" y="58"/>
                    </a:cxn>
                    <a:cxn ang="0">
                      <a:pos x="51" y="36"/>
                    </a:cxn>
                    <a:cxn ang="0">
                      <a:pos x="40" y="18"/>
                    </a:cxn>
                    <a:cxn ang="0">
                      <a:pos x="26" y="7"/>
                    </a:cxn>
                    <a:cxn ang="0">
                      <a:pos x="15" y="3"/>
                    </a:cxn>
                    <a:cxn ang="0">
                      <a:pos x="0" y="0"/>
                    </a:cxn>
                  </a:cxnLst>
                  <a:rect l="0" t="0" r="r" b="b"/>
                  <a:pathLst>
                    <a:path w="87" h="203">
                      <a:moveTo>
                        <a:pt x="0" y="0"/>
                      </a:moveTo>
                      <a:lnTo>
                        <a:pt x="0" y="29"/>
                      </a:lnTo>
                      <a:lnTo>
                        <a:pt x="15" y="32"/>
                      </a:lnTo>
                      <a:lnTo>
                        <a:pt x="15" y="18"/>
                      </a:lnTo>
                      <a:lnTo>
                        <a:pt x="4" y="29"/>
                      </a:lnTo>
                      <a:lnTo>
                        <a:pt x="18" y="40"/>
                      </a:lnTo>
                      <a:lnTo>
                        <a:pt x="29" y="58"/>
                      </a:lnTo>
                      <a:lnTo>
                        <a:pt x="40" y="80"/>
                      </a:lnTo>
                      <a:lnTo>
                        <a:pt x="51" y="69"/>
                      </a:lnTo>
                      <a:lnTo>
                        <a:pt x="37" y="69"/>
                      </a:lnTo>
                      <a:lnTo>
                        <a:pt x="47" y="98"/>
                      </a:lnTo>
                      <a:lnTo>
                        <a:pt x="51" y="130"/>
                      </a:lnTo>
                      <a:lnTo>
                        <a:pt x="58" y="203"/>
                      </a:lnTo>
                      <a:lnTo>
                        <a:pt x="87" y="203"/>
                      </a:lnTo>
                      <a:lnTo>
                        <a:pt x="80" y="130"/>
                      </a:lnTo>
                      <a:lnTo>
                        <a:pt x="76" y="98"/>
                      </a:lnTo>
                      <a:lnTo>
                        <a:pt x="66" y="69"/>
                      </a:lnTo>
                      <a:lnTo>
                        <a:pt x="62" y="58"/>
                      </a:lnTo>
                      <a:lnTo>
                        <a:pt x="51" y="36"/>
                      </a:lnTo>
                      <a:lnTo>
                        <a:pt x="40" y="18"/>
                      </a:lnTo>
                      <a:lnTo>
                        <a:pt x="26" y="7"/>
                      </a:lnTo>
                      <a:lnTo>
                        <a:pt x="15" y="3"/>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41139" name="Group 86"/>
              <p:cNvGrpSpPr>
                <a:grpSpLocks/>
              </p:cNvGrpSpPr>
              <p:nvPr/>
            </p:nvGrpSpPr>
            <p:grpSpPr bwMode="auto">
              <a:xfrm>
                <a:off x="2680" y="1960"/>
                <a:ext cx="83" cy="130"/>
                <a:chOff x="2680" y="1960"/>
                <a:chExt cx="83" cy="130"/>
              </a:xfrm>
            </p:grpSpPr>
            <p:sp>
              <p:nvSpPr>
                <p:cNvPr id="564308" name="Freeform 84"/>
                <p:cNvSpPr>
                  <a:spLocks/>
                </p:cNvSpPr>
                <p:nvPr/>
              </p:nvSpPr>
              <p:spPr bwMode="auto">
                <a:xfrm>
                  <a:off x="2716" y="1960"/>
                  <a:ext cx="47" cy="130"/>
                </a:xfrm>
                <a:custGeom>
                  <a:avLst/>
                  <a:gdLst/>
                  <a:ahLst/>
                  <a:cxnLst>
                    <a:cxn ang="0">
                      <a:pos x="4" y="101"/>
                    </a:cxn>
                    <a:cxn ang="0">
                      <a:pos x="4" y="130"/>
                    </a:cxn>
                    <a:cxn ang="0">
                      <a:pos x="11" y="127"/>
                    </a:cxn>
                    <a:cxn ang="0">
                      <a:pos x="22" y="123"/>
                    </a:cxn>
                    <a:cxn ang="0">
                      <a:pos x="26" y="119"/>
                    </a:cxn>
                    <a:cxn ang="0">
                      <a:pos x="29" y="108"/>
                    </a:cxn>
                    <a:cxn ang="0">
                      <a:pos x="33" y="98"/>
                    </a:cxn>
                    <a:cxn ang="0">
                      <a:pos x="40" y="83"/>
                    </a:cxn>
                    <a:cxn ang="0">
                      <a:pos x="44" y="47"/>
                    </a:cxn>
                    <a:cxn ang="0">
                      <a:pos x="47" y="0"/>
                    </a:cxn>
                    <a:cxn ang="0">
                      <a:pos x="18" y="0"/>
                    </a:cxn>
                    <a:cxn ang="0">
                      <a:pos x="15" y="47"/>
                    </a:cxn>
                    <a:cxn ang="0">
                      <a:pos x="11" y="83"/>
                    </a:cxn>
                    <a:cxn ang="0">
                      <a:pos x="4" y="98"/>
                    </a:cxn>
                    <a:cxn ang="0">
                      <a:pos x="18" y="98"/>
                    </a:cxn>
                    <a:cxn ang="0">
                      <a:pos x="7" y="87"/>
                    </a:cxn>
                    <a:cxn ang="0">
                      <a:pos x="4" y="98"/>
                    </a:cxn>
                    <a:cxn ang="0">
                      <a:pos x="0" y="101"/>
                    </a:cxn>
                    <a:cxn ang="0">
                      <a:pos x="11" y="112"/>
                    </a:cxn>
                    <a:cxn ang="0">
                      <a:pos x="11" y="98"/>
                    </a:cxn>
                    <a:cxn ang="0">
                      <a:pos x="4" y="101"/>
                    </a:cxn>
                  </a:cxnLst>
                  <a:rect l="0" t="0" r="r" b="b"/>
                  <a:pathLst>
                    <a:path w="47" h="130">
                      <a:moveTo>
                        <a:pt x="4" y="101"/>
                      </a:moveTo>
                      <a:lnTo>
                        <a:pt x="4" y="130"/>
                      </a:lnTo>
                      <a:lnTo>
                        <a:pt x="11" y="127"/>
                      </a:lnTo>
                      <a:lnTo>
                        <a:pt x="22" y="123"/>
                      </a:lnTo>
                      <a:lnTo>
                        <a:pt x="26" y="119"/>
                      </a:lnTo>
                      <a:lnTo>
                        <a:pt x="29" y="108"/>
                      </a:lnTo>
                      <a:lnTo>
                        <a:pt x="33" y="98"/>
                      </a:lnTo>
                      <a:lnTo>
                        <a:pt x="40" y="83"/>
                      </a:lnTo>
                      <a:lnTo>
                        <a:pt x="44" y="47"/>
                      </a:lnTo>
                      <a:lnTo>
                        <a:pt x="47" y="0"/>
                      </a:lnTo>
                      <a:lnTo>
                        <a:pt x="18" y="0"/>
                      </a:lnTo>
                      <a:lnTo>
                        <a:pt x="15" y="47"/>
                      </a:lnTo>
                      <a:lnTo>
                        <a:pt x="11" y="83"/>
                      </a:lnTo>
                      <a:lnTo>
                        <a:pt x="4" y="98"/>
                      </a:lnTo>
                      <a:lnTo>
                        <a:pt x="18" y="98"/>
                      </a:lnTo>
                      <a:lnTo>
                        <a:pt x="7" y="87"/>
                      </a:lnTo>
                      <a:lnTo>
                        <a:pt x="4" y="98"/>
                      </a:lnTo>
                      <a:lnTo>
                        <a:pt x="0" y="101"/>
                      </a:lnTo>
                      <a:lnTo>
                        <a:pt x="11" y="112"/>
                      </a:lnTo>
                      <a:lnTo>
                        <a:pt x="11" y="98"/>
                      </a:lnTo>
                      <a:lnTo>
                        <a:pt x="4" y="10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09" name="Freeform 85"/>
                <p:cNvSpPr>
                  <a:spLocks/>
                </p:cNvSpPr>
                <p:nvPr/>
              </p:nvSpPr>
              <p:spPr bwMode="auto">
                <a:xfrm>
                  <a:off x="2680" y="1960"/>
                  <a:ext cx="47" cy="130"/>
                </a:xfrm>
                <a:custGeom>
                  <a:avLst/>
                  <a:gdLst/>
                  <a:ahLst/>
                  <a:cxnLst>
                    <a:cxn ang="0">
                      <a:pos x="40" y="130"/>
                    </a:cxn>
                    <a:cxn ang="0">
                      <a:pos x="40" y="101"/>
                    </a:cxn>
                    <a:cxn ang="0">
                      <a:pos x="36" y="98"/>
                    </a:cxn>
                    <a:cxn ang="0">
                      <a:pos x="36" y="112"/>
                    </a:cxn>
                    <a:cxn ang="0">
                      <a:pos x="47" y="101"/>
                    </a:cxn>
                    <a:cxn ang="0">
                      <a:pos x="40" y="98"/>
                    </a:cxn>
                    <a:cxn ang="0">
                      <a:pos x="36" y="87"/>
                    </a:cxn>
                    <a:cxn ang="0">
                      <a:pos x="25" y="98"/>
                    </a:cxn>
                    <a:cxn ang="0">
                      <a:pos x="40" y="98"/>
                    </a:cxn>
                    <a:cxn ang="0">
                      <a:pos x="36" y="83"/>
                    </a:cxn>
                    <a:cxn ang="0">
                      <a:pos x="33" y="47"/>
                    </a:cxn>
                    <a:cxn ang="0">
                      <a:pos x="29" y="0"/>
                    </a:cxn>
                    <a:cxn ang="0">
                      <a:pos x="0" y="0"/>
                    </a:cxn>
                    <a:cxn ang="0">
                      <a:pos x="4" y="47"/>
                    </a:cxn>
                    <a:cxn ang="0">
                      <a:pos x="7" y="83"/>
                    </a:cxn>
                    <a:cxn ang="0">
                      <a:pos x="11" y="98"/>
                    </a:cxn>
                    <a:cxn ang="0">
                      <a:pos x="14" y="108"/>
                    </a:cxn>
                    <a:cxn ang="0">
                      <a:pos x="18" y="119"/>
                    </a:cxn>
                    <a:cxn ang="0">
                      <a:pos x="25" y="123"/>
                    </a:cxn>
                    <a:cxn ang="0">
                      <a:pos x="36" y="127"/>
                    </a:cxn>
                    <a:cxn ang="0">
                      <a:pos x="40" y="130"/>
                    </a:cxn>
                  </a:cxnLst>
                  <a:rect l="0" t="0" r="r" b="b"/>
                  <a:pathLst>
                    <a:path w="47" h="130">
                      <a:moveTo>
                        <a:pt x="40" y="130"/>
                      </a:moveTo>
                      <a:lnTo>
                        <a:pt x="40" y="101"/>
                      </a:lnTo>
                      <a:lnTo>
                        <a:pt x="36" y="98"/>
                      </a:lnTo>
                      <a:lnTo>
                        <a:pt x="36" y="112"/>
                      </a:lnTo>
                      <a:lnTo>
                        <a:pt x="47" y="101"/>
                      </a:lnTo>
                      <a:lnTo>
                        <a:pt x="40" y="98"/>
                      </a:lnTo>
                      <a:lnTo>
                        <a:pt x="36" y="87"/>
                      </a:lnTo>
                      <a:lnTo>
                        <a:pt x="25" y="98"/>
                      </a:lnTo>
                      <a:lnTo>
                        <a:pt x="40" y="98"/>
                      </a:lnTo>
                      <a:lnTo>
                        <a:pt x="36" y="83"/>
                      </a:lnTo>
                      <a:lnTo>
                        <a:pt x="33" y="47"/>
                      </a:lnTo>
                      <a:lnTo>
                        <a:pt x="29" y="0"/>
                      </a:lnTo>
                      <a:lnTo>
                        <a:pt x="0" y="0"/>
                      </a:lnTo>
                      <a:lnTo>
                        <a:pt x="4" y="47"/>
                      </a:lnTo>
                      <a:lnTo>
                        <a:pt x="7" y="83"/>
                      </a:lnTo>
                      <a:lnTo>
                        <a:pt x="11" y="98"/>
                      </a:lnTo>
                      <a:lnTo>
                        <a:pt x="14" y="108"/>
                      </a:lnTo>
                      <a:lnTo>
                        <a:pt x="18" y="119"/>
                      </a:lnTo>
                      <a:lnTo>
                        <a:pt x="25" y="123"/>
                      </a:lnTo>
                      <a:lnTo>
                        <a:pt x="36" y="127"/>
                      </a:lnTo>
                      <a:lnTo>
                        <a:pt x="40" y="13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41121" name="Group 94"/>
            <p:cNvGrpSpPr>
              <a:grpSpLocks/>
            </p:cNvGrpSpPr>
            <p:nvPr/>
          </p:nvGrpSpPr>
          <p:grpSpPr bwMode="auto">
            <a:xfrm>
              <a:off x="2680" y="1764"/>
              <a:ext cx="181" cy="323"/>
              <a:chOff x="2680" y="1764"/>
              <a:chExt cx="181" cy="323"/>
            </a:xfrm>
          </p:grpSpPr>
          <p:grpSp>
            <p:nvGrpSpPr>
              <p:cNvPr id="41132" name="Group 90"/>
              <p:cNvGrpSpPr>
                <a:grpSpLocks/>
              </p:cNvGrpSpPr>
              <p:nvPr/>
            </p:nvGrpSpPr>
            <p:grpSpPr bwMode="auto">
              <a:xfrm>
                <a:off x="2680" y="1764"/>
                <a:ext cx="181" cy="203"/>
                <a:chOff x="2680" y="1764"/>
                <a:chExt cx="181" cy="203"/>
              </a:xfrm>
            </p:grpSpPr>
            <p:sp>
              <p:nvSpPr>
                <p:cNvPr id="564312" name="Freeform 88"/>
                <p:cNvSpPr>
                  <a:spLocks/>
                </p:cNvSpPr>
                <p:nvPr/>
              </p:nvSpPr>
              <p:spPr bwMode="auto">
                <a:xfrm>
                  <a:off x="2680" y="1764"/>
                  <a:ext cx="91" cy="203"/>
                </a:xfrm>
                <a:custGeom>
                  <a:avLst/>
                  <a:gdLst/>
                  <a:ahLst/>
                  <a:cxnLst>
                    <a:cxn ang="0">
                      <a:pos x="91" y="29"/>
                    </a:cxn>
                    <a:cxn ang="0">
                      <a:pos x="91" y="0"/>
                    </a:cxn>
                    <a:cxn ang="0">
                      <a:pos x="76" y="4"/>
                    </a:cxn>
                    <a:cxn ang="0">
                      <a:pos x="65" y="7"/>
                    </a:cxn>
                    <a:cxn ang="0">
                      <a:pos x="51" y="18"/>
                    </a:cxn>
                    <a:cxn ang="0">
                      <a:pos x="36" y="36"/>
                    </a:cxn>
                    <a:cxn ang="0">
                      <a:pos x="25" y="58"/>
                    </a:cxn>
                    <a:cxn ang="0">
                      <a:pos x="22" y="69"/>
                    </a:cxn>
                    <a:cxn ang="0">
                      <a:pos x="14" y="98"/>
                    </a:cxn>
                    <a:cxn ang="0">
                      <a:pos x="7" y="131"/>
                    </a:cxn>
                    <a:cxn ang="0">
                      <a:pos x="0" y="203"/>
                    </a:cxn>
                    <a:cxn ang="0">
                      <a:pos x="29" y="203"/>
                    </a:cxn>
                    <a:cxn ang="0">
                      <a:pos x="36" y="131"/>
                    </a:cxn>
                    <a:cxn ang="0">
                      <a:pos x="43" y="98"/>
                    </a:cxn>
                    <a:cxn ang="0">
                      <a:pos x="51" y="69"/>
                    </a:cxn>
                    <a:cxn ang="0">
                      <a:pos x="36" y="69"/>
                    </a:cxn>
                    <a:cxn ang="0">
                      <a:pos x="47" y="80"/>
                    </a:cxn>
                    <a:cxn ang="0">
                      <a:pos x="58" y="58"/>
                    </a:cxn>
                    <a:cxn ang="0">
                      <a:pos x="72" y="40"/>
                    </a:cxn>
                    <a:cxn ang="0">
                      <a:pos x="87" y="29"/>
                    </a:cxn>
                    <a:cxn ang="0">
                      <a:pos x="76" y="18"/>
                    </a:cxn>
                    <a:cxn ang="0">
                      <a:pos x="76" y="33"/>
                    </a:cxn>
                    <a:cxn ang="0">
                      <a:pos x="91" y="29"/>
                    </a:cxn>
                  </a:cxnLst>
                  <a:rect l="0" t="0" r="r" b="b"/>
                  <a:pathLst>
                    <a:path w="91" h="203">
                      <a:moveTo>
                        <a:pt x="91" y="29"/>
                      </a:moveTo>
                      <a:lnTo>
                        <a:pt x="91" y="0"/>
                      </a:lnTo>
                      <a:lnTo>
                        <a:pt x="76" y="4"/>
                      </a:lnTo>
                      <a:lnTo>
                        <a:pt x="65" y="7"/>
                      </a:lnTo>
                      <a:lnTo>
                        <a:pt x="51" y="18"/>
                      </a:lnTo>
                      <a:lnTo>
                        <a:pt x="36" y="36"/>
                      </a:lnTo>
                      <a:lnTo>
                        <a:pt x="25" y="58"/>
                      </a:lnTo>
                      <a:lnTo>
                        <a:pt x="22" y="69"/>
                      </a:lnTo>
                      <a:lnTo>
                        <a:pt x="14" y="98"/>
                      </a:lnTo>
                      <a:lnTo>
                        <a:pt x="7" y="131"/>
                      </a:lnTo>
                      <a:lnTo>
                        <a:pt x="0" y="203"/>
                      </a:lnTo>
                      <a:lnTo>
                        <a:pt x="29" y="203"/>
                      </a:lnTo>
                      <a:lnTo>
                        <a:pt x="36" y="131"/>
                      </a:lnTo>
                      <a:lnTo>
                        <a:pt x="43" y="98"/>
                      </a:lnTo>
                      <a:lnTo>
                        <a:pt x="51" y="69"/>
                      </a:lnTo>
                      <a:lnTo>
                        <a:pt x="36" y="69"/>
                      </a:lnTo>
                      <a:lnTo>
                        <a:pt x="47" y="80"/>
                      </a:lnTo>
                      <a:lnTo>
                        <a:pt x="58" y="58"/>
                      </a:lnTo>
                      <a:lnTo>
                        <a:pt x="72" y="40"/>
                      </a:lnTo>
                      <a:lnTo>
                        <a:pt x="87" y="29"/>
                      </a:lnTo>
                      <a:lnTo>
                        <a:pt x="76" y="18"/>
                      </a:lnTo>
                      <a:lnTo>
                        <a:pt x="76" y="33"/>
                      </a:lnTo>
                      <a:lnTo>
                        <a:pt x="91"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13" name="Freeform 89"/>
                <p:cNvSpPr>
                  <a:spLocks/>
                </p:cNvSpPr>
                <p:nvPr/>
              </p:nvSpPr>
              <p:spPr bwMode="auto">
                <a:xfrm>
                  <a:off x="2771" y="1764"/>
                  <a:ext cx="90" cy="203"/>
                </a:xfrm>
                <a:custGeom>
                  <a:avLst/>
                  <a:gdLst/>
                  <a:ahLst/>
                  <a:cxnLst>
                    <a:cxn ang="0">
                      <a:pos x="0" y="0"/>
                    </a:cxn>
                    <a:cxn ang="0">
                      <a:pos x="0" y="29"/>
                    </a:cxn>
                    <a:cxn ang="0">
                      <a:pos x="14" y="33"/>
                    </a:cxn>
                    <a:cxn ang="0">
                      <a:pos x="14" y="18"/>
                    </a:cxn>
                    <a:cxn ang="0">
                      <a:pos x="3" y="29"/>
                    </a:cxn>
                    <a:cxn ang="0">
                      <a:pos x="18" y="40"/>
                    </a:cxn>
                    <a:cxn ang="0">
                      <a:pos x="32" y="58"/>
                    </a:cxn>
                    <a:cxn ang="0">
                      <a:pos x="43" y="80"/>
                    </a:cxn>
                    <a:cxn ang="0">
                      <a:pos x="54" y="69"/>
                    </a:cxn>
                    <a:cxn ang="0">
                      <a:pos x="39" y="69"/>
                    </a:cxn>
                    <a:cxn ang="0">
                      <a:pos x="50" y="98"/>
                    </a:cxn>
                    <a:cxn ang="0">
                      <a:pos x="54" y="131"/>
                    </a:cxn>
                    <a:cxn ang="0">
                      <a:pos x="61" y="203"/>
                    </a:cxn>
                    <a:cxn ang="0">
                      <a:pos x="90" y="203"/>
                    </a:cxn>
                    <a:cxn ang="0">
                      <a:pos x="83" y="131"/>
                    </a:cxn>
                    <a:cxn ang="0">
                      <a:pos x="79" y="98"/>
                    </a:cxn>
                    <a:cxn ang="0">
                      <a:pos x="68" y="69"/>
                    </a:cxn>
                    <a:cxn ang="0">
                      <a:pos x="65" y="58"/>
                    </a:cxn>
                    <a:cxn ang="0">
                      <a:pos x="54" y="36"/>
                    </a:cxn>
                    <a:cxn ang="0">
                      <a:pos x="39" y="18"/>
                    </a:cxn>
                    <a:cxn ang="0">
                      <a:pos x="25" y="7"/>
                    </a:cxn>
                    <a:cxn ang="0">
                      <a:pos x="14" y="4"/>
                    </a:cxn>
                    <a:cxn ang="0">
                      <a:pos x="0" y="0"/>
                    </a:cxn>
                  </a:cxnLst>
                  <a:rect l="0" t="0" r="r" b="b"/>
                  <a:pathLst>
                    <a:path w="90" h="203">
                      <a:moveTo>
                        <a:pt x="0" y="0"/>
                      </a:moveTo>
                      <a:lnTo>
                        <a:pt x="0" y="29"/>
                      </a:lnTo>
                      <a:lnTo>
                        <a:pt x="14" y="33"/>
                      </a:lnTo>
                      <a:lnTo>
                        <a:pt x="14" y="18"/>
                      </a:lnTo>
                      <a:lnTo>
                        <a:pt x="3" y="29"/>
                      </a:lnTo>
                      <a:lnTo>
                        <a:pt x="18" y="40"/>
                      </a:lnTo>
                      <a:lnTo>
                        <a:pt x="32" y="58"/>
                      </a:lnTo>
                      <a:lnTo>
                        <a:pt x="43" y="80"/>
                      </a:lnTo>
                      <a:lnTo>
                        <a:pt x="54" y="69"/>
                      </a:lnTo>
                      <a:lnTo>
                        <a:pt x="39" y="69"/>
                      </a:lnTo>
                      <a:lnTo>
                        <a:pt x="50" y="98"/>
                      </a:lnTo>
                      <a:lnTo>
                        <a:pt x="54" y="131"/>
                      </a:lnTo>
                      <a:lnTo>
                        <a:pt x="61" y="203"/>
                      </a:lnTo>
                      <a:lnTo>
                        <a:pt x="90" y="203"/>
                      </a:lnTo>
                      <a:lnTo>
                        <a:pt x="83" y="131"/>
                      </a:lnTo>
                      <a:lnTo>
                        <a:pt x="79" y="98"/>
                      </a:lnTo>
                      <a:lnTo>
                        <a:pt x="68" y="69"/>
                      </a:lnTo>
                      <a:lnTo>
                        <a:pt x="65" y="58"/>
                      </a:lnTo>
                      <a:lnTo>
                        <a:pt x="54" y="36"/>
                      </a:lnTo>
                      <a:lnTo>
                        <a:pt x="39" y="18"/>
                      </a:lnTo>
                      <a:lnTo>
                        <a:pt x="25" y="7"/>
                      </a:lnTo>
                      <a:lnTo>
                        <a:pt x="14" y="4"/>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41133" name="Group 93"/>
              <p:cNvGrpSpPr>
                <a:grpSpLocks/>
              </p:cNvGrpSpPr>
              <p:nvPr/>
            </p:nvGrpSpPr>
            <p:grpSpPr bwMode="auto">
              <a:xfrm>
                <a:off x="2778" y="1956"/>
                <a:ext cx="79" cy="131"/>
                <a:chOff x="2778" y="1956"/>
                <a:chExt cx="79" cy="131"/>
              </a:xfrm>
            </p:grpSpPr>
            <p:sp>
              <p:nvSpPr>
                <p:cNvPr id="564315" name="Freeform 91"/>
                <p:cNvSpPr>
                  <a:spLocks/>
                </p:cNvSpPr>
                <p:nvPr/>
              </p:nvSpPr>
              <p:spPr bwMode="auto">
                <a:xfrm>
                  <a:off x="2810" y="1956"/>
                  <a:ext cx="47" cy="131"/>
                </a:xfrm>
                <a:custGeom>
                  <a:avLst/>
                  <a:gdLst/>
                  <a:ahLst/>
                  <a:cxnLst>
                    <a:cxn ang="0">
                      <a:pos x="8" y="102"/>
                    </a:cxn>
                    <a:cxn ang="0">
                      <a:pos x="8" y="131"/>
                    </a:cxn>
                    <a:cxn ang="0">
                      <a:pos x="11" y="127"/>
                    </a:cxn>
                    <a:cxn ang="0">
                      <a:pos x="22" y="123"/>
                    </a:cxn>
                    <a:cxn ang="0">
                      <a:pos x="29" y="120"/>
                    </a:cxn>
                    <a:cxn ang="0">
                      <a:pos x="33" y="109"/>
                    </a:cxn>
                    <a:cxn ang="0">
                      <a:pos x="37" y="98"/>
                    </a:cxn>
                    <a:cxn ang="0">
                      <a:pos x="40" y="84"/>
                    </a:cxn>
                    <a:cxn ang="0">
                      <a:pos x="47" y="47"/>
                    </a:cxn>
                    <a:cxn ang="0">
                      <a:pos x="47" y="0"/>
                    </a:cxn>
                    <a:cxn ang="0">
                      <a:pos x="18" y="0"/>
                    </a:cxn>
                    <a:cxn ang="0">
                      <a:pos x="18" y="47"/>
                    </a:cxn>
                    <a:cxn ang="0">
                      <a:pos x="11" y="84"/>
                    </a:cxn>
                    <a:cxn ang="0">
                      <a:pos x="8" y="98"/>
                    </a:cxn>
                    <a:cxn ang="0">
                      <a:pos x="4" y="109"/>
                    </a:cxn>
                    <a:cxn ang="0">
                      <a:pos x="18" y="109"/>
                    </a:cxn>
                    <a:cxn ang="0">
                      <a:pos x="8" y="98"/>
                    </a:cxn>
                    <a:cxn ang="0">
                      <a:pos x="0" y="102"/>
                    </a:cxn>
                    <a:cxn ang="0">
                      <a:pos x="11" y="112"/>
                    </a:cxn>
                    <a:cxn ang="0">
                      <a:pos x="11" y="98"/>
                    </a:cxn>
                    <a:cxn ang="0">
                      <a:pos x="8" y="102"/>
                    </a:cxn>
                  </a:cxnLst>
                  <a:rect l="0" t="0" r="r" b="b"/>
                  <a:pathLst>
                    <a:path w="47" h="131">
                      <a:moveTo>
                        <a:pt x="8" y="102"/>
                      </a:moveTo>
                      <a:lnTo>
                        <a:pt x="8" y="131"/>
                      </a:lnTo>
                      <a:lnTo>
                        <a:pt x="11" y="127"/>
                      </a:lnTo>
                      <a:lnTo>
                        <a:pt x="22" y="123"/>
                      </a:lnTo>
                      <a:lnTo>
                        <a:pt x="29" y="120"/>
                      </a:lnTo>
                      <a:lnTo>
                        <a:pt x="33" y="109"/>
                      </a:lnTo>
                      <a:lnTo>
                        <a:pt x="37" y="98"/>
                      </a:lnTo>
                      <a:lnTo>
                        <a:pt x="40" y="84"/>
                      </a:lnTo>
                      <a:lnTo>
                        <a:pt x="47" y="47"/>
                      </a:lnTo>
                      <a:lnTo>
                        <a:pt x="47" y="0"/>
                      </a:lnTo>
                      <a:lnTo>
                        <a:pt x="18" y="0"/>
                      </a:lnTo>
                      <a:lnTo>
                        <a:pt x="18" y="47"/>
                      </a:lnTo>
                      <a:lnTo>
                        <a:pt x="11" y="84"/>
                      </a:lnTo>
                      <a:lnTo>
                        <a:pt x="8" y="98"/>
                      </a:lnTo>
                      <a:lnTo>
                        <a:pt x="4" y="109"/>
                      </a:lnTo>
                      <a:lnTo>
                        <a:pt x="18" y="109"/>
                      </a:lnTo>
                      <a:lnTo>
                        <a:pt x="8" y="98"/>
                      </a:lnTo>
                      <a:lnTo>
                        <a:pt x="0" y="102"/>
                      </a:lnTo>
                      <a:lnTo>
                        <a:pt x="11" y="112"/>
                      </a:lnTo>
                      <a:lnTo>
                        <a:pt x="11" y="98"/>
                      </a:lnTo>
                      <a:lnTo>
                        <a:pt x="8" y="102"/>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16" name="Freeform 92"/>
                <p:cNvSpPr>
                  <a:spLocks/>
                </p:cNvSpPr>
                <p:nvPr/>
              </p:nvSpPr>
              <p:spPr bwMode="auto">
                <a:xfrm>
                  <a:off x="2778" y="1956"/>
                  <a:ext cx="47" cy="131"/>
                </a:xfrm>
                <a:custGeom>
                  <a:avLst/>
                  <a:gdLst/>
                  <a:ahLst/>
                  <a:cxnLst>
                    <a:cxn ang="0">
                      <a:pos x="40" y="131"/>
                    </a:cxn>
                    <a:cxn ang="0">
                      <a:pos x="40" y="102"/>
                    </a:cxn>
                    <a:cxn ang="0">
                      <a:pos x="36" y="98"/>
                    </a:cxn>
                    <a:cxn ang="0">
                      <a:pos x="36" y="112"/>
                    </a:cxn>
                    <a:cxn ang="0">
                      <a:pos x="47" y="102"/>
                    </a:cxn>
                    <a:cxn ang="0">
                      <a:pos x="40" y="98"/>
                    </a:cxn>
                    <a:cxn ang="0">
                      <a:pos x="36" y="87"/>
                    </a:cxn>
                    <a:cxn ang="0">
                      <a:pos x="25" y="98"/>
                    </a:cxn>
                    <a:cxn ang="0">
                      <a:pos x="40" y="98"/>
                    </a:cxn>
                    <a:cxn ang="0">
                      <a:pos x="36" y="84"/>
                    </a:cxn>
                    <a:cxn ang="0">
                      <a:pos x="32" y="47"/>
                    </a:cxn>
                    <a:cxn ang="0">
                      <a:pos x="29" y="0"/>
                    </a:cxn>
                    <a:cxn ang="0">
                      <a:pos x="0" y="0"/>
                    </a:cxn>
                    <a:cxn ang="0">
                      <a:pos x="3" y="47"/>
                    </a:cxn>
                    <a:cxn ang="0">
                      <a:pos x="7" y="84"/>
                    </a:cxn>
                    <a:cxn ang="0">
                      <a:pos x="11" y="98"/>
                    </a:cxn>
                    <a:cxn ang="0">
                      <a:pos x="14" y="109"/>
                    </a:cxn>
                    <a:cxn ang="0">
                      <a:pos x="18" y="120"/>
                    </a:cxn>
                    <a:cxn ang="0">
                      <a:pos x="25" y="123"/>
                    </a:cxn>
                    <a:cxn ang="0">
                      <a:pos x="36" y="127"/>
                    </a:cxn>
                    <a:cxn ang="0">
                      <a:pos x="40" y="131"/>
                    </a:cxn>
                  </a:cxnLst>
                  <a:rect l="0" t="0" r="r" b="b"/>
                  <a:pathLst>
                    <a:path w="47" h="131">
                      <a:moveTo>
                        <a:pt x="40" y="131"/>
                      </a:moveTo>
                      <a:lnTo>
                        <a:pt x="40" y="102"/>
                      </a:lnTo>
                      <a:lnTo>
                        <a:pt x="36" y="98"/>
                      </a:lnTo>
                      <a:lnTo>
                        <a:pt x="36" y="112"/>
                      </a:lnTo>
                      <a:lnTo>
                        <a:pt x="47" y="102"/>
                      </a:lnTo>
                      <a:lnTo>
                        <a:pt x="40" y="98"/>
                      </a:lnTo>
                      <a:lnTo>
                        <a:pt x="36" y="87"/>
                      </a:lnTo>
                      <a:lnTo>
                        <a:pt x="25" y="98"/>
                      </a:lnTo>
                      <a:lnTo>
                        <a:pt x="40" y="98"/>
                      </a:lnTo>
                      <a:lnTo>
                        <a:pt x="36" y="84"/>
                      </a:lnTo>
                      <a:lnTo>
                        <a:pt x="32" y="47"/>
                      </a:lnTo>
                      <a:lnTo>
                        <a:pt x="29" y="0"/>
                      </a:lnTo>
                      <a:lnTo>
                        <a:pt x="0" y="0"/>
                      </a:lnTo>
                      <a:lnTo>
                        <a:pt x="3" y="47"/>
                      </a:lnTo>
                      <a:lnTo>
                        <a:pt x="7" y="84"/>
                      </a:lnTo>
                      <a:lnTo>
                        <a:pt x="11" y="98"/>
                      </a:lnTo>
                      <a:lnTo>
                        <a:pt x="14" y="109"/>
                      </a:lnTo>
                      <a:lnTo>
                        <a:pt x="18" y="120"/>
                      </a:lnTo>
                      <a:lnTo>
                        <a:pt x="25" y="123"/>
                      </a:lnTo>
                      <a:lnTo>
                        <a:pt x="36" y="127"/>
                      </a:lnTo>
                      <a:lnTo>
                        <a:pt x="40" y="13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41122" name="Group 101"/>
            <p:cNvGrpSpPr>
              <a:grpSpLocks/>
            </p:cNvGrpSpPr>
            <p:nvPr/>
          </p:nvGrpSpPr>
          <p:grpSpPr bwMode="auto">
            <a:xfrm>
              <a:off x="2778" y="1764"/>
              <a:ext cx="181" cy="323"/>
              <a:chOff x="2778" y="1764"/>
              <a:chExt cx="181" cy="323"/>
            </a:xfrm>
          </p:grpSpPr>
          <p:grpSp>
            <p:nvGrpSpPr>
              <p:cNvPr id="41126" name="Group 97"/>
              <p:cNvGrpSpPr>
                <a:grpSpLocks/>
              </p:cNvGrpSpPr>
              <p:nvPr/>
            </p:nvGrpSpPr>
            <p:grpSpPr bwMode="auto">
              <a:xfrm>
                <a:off x="2778" y="1764"/>
                <a:ext cx="181" cy="203"/>
                <a:chOff x="2778" y="1764"/>
                <a:chExt cx="181" cy="203"/>
              </a:xfrm>
            </p:grpSpPr>
            <p:sp>
              <p:nvSpPr>
                <p:cNvPr id="564319" name="Freeform 95"/>
                <p:cNvSpPr>
                  <a:spLocks/>
                </p:cNvSpPr>
                <p:nvPr/>
              </p:nvSpPr>
              <p:spPr bwMode="auto">
                <a:xfrm>
                  <a:off x="2778" y="1764"/>
                  <a:ext cx="90" cy="203"/>
                </a:xfrm>
                <a:custGeom>
                  <a:avLst/>
                  <a:gdLst/>
                  <a:ahLst/>
                  <a:cxnLst>
                    <a:cxn ang="0">
                      <a:pos x="90" y="29"/>
                    </a:cxn>
                    <a:cxn ang="0">
                      <a:pos x="90" y="0"/>
                    </a:cxn>
                    <a:cxn ang="0">
                      <a:pos x="76" y="4"/>
                    </a:cxn>
                    <a:cxn ang="0">
                      <a:pos x="65" y="7"/>
                    </a:cxn>
                    <a:cxn ang="0">
                      <a:pos x="50" y="18"/>
                    </a:cxn>
                    <a:cxn ang="0">
                      <a:pos x="36" y="36"/>
                    </a:cxn>
                    <a:cxn ang="0">
                      <a:pos x="25" y="58"/>
                    </a:cxn>
                    <a:cxn ang="0">
                      <a:pos x="22" y="69"/>
                    </a:cxn>
                    <a:cxn ang="0">
                      <a:pos x="14" y="98"/>
                    </a:cxn>
                    <a:cxn ang="0">
                      <a:pos x="7" y="131"/>
                    </a:cxn>
                    <a:cxn ang="0">
                      <a:pos x="0" y="203"/>
                    </a:cxn>
                    <a:cxn ang="0">
                      <a:pos x="29" y="203"/>
                    </a:cxn>
                    <a:cxn ang="0">
                      <a:pos x="36" y="131"/>
                    </a:cxn>
                    <a:cxn ang="0">
                      <a:pos x="43" y="98"/>
                    </a:cxn>
                    <a:cxn ang="0">
                      <a:pos x="50" y="69"/>
                    </a:cxn>
                    <a:cxn ang="0">
                      <a:pos x="36" y="69"/>
                    </a:cxn>
                    <a:cxn ang="0">
                      <a:pos x="47" y="80"/>
                    </a:cxn>
                    <a:cxn ang="0">
                      <a:pos x="58" y="58"/>
                    </a:cxn>
                    <a:cxn ang="0">
                      <a:pos x="72" y="40"/>
                    </a:cxn>
                    <a:cxn ang="0">
                      <a:pos x="87" y="29"/>
                    </a:cxn>
                    <a:cxn ang="0">
                      <a:pos x="76" y="18"/>
                    </a:cxn>
                    <a:cxn ang="0">
                      <a:pos x="76" y="33"/>
                    </a:cxn>
                    <a:cxn ang="0">
                      <a:pos x="90" y="29"/>
                    </a:cxn>
                  </a:cxnLst>
                  <a:rect l="0" t="0" r="r" b="b"/>
                  <a:pathLst>
                    <a:path w="90" h="203">
                      <a:moveTo>
                        <a:pt x="90" y="29"/>
                      </a:moveTo>
                      <a:lnTo>
                        <a:pt x="90" y="0"/>
                      </a:lnTo>
                      <a:lnTo>
                        <a:pt x="76" y="4"/>
                      </a:lnTo>
                      <a:lnTo>
                        <a:pt x="65" y="7"/>
                      </a:lnTo>
                      <a:lnTo>
                        <a:pt x="50" y="18"/>
                      </a:lnTo>
                      <a:lnTo>
                        <a:pt x="36" y="36"/>
                      </a:lnTo>
                      <a:lnTo>
                        <a:pt x="25" y="58"/>
                      </a:lnTo>
                      <a:lnTo>
                        <a:pt x="22" y="69"/>
                      </a:lnTo>
                      <a:lnTo>
                        <a:pt x="14" y="98"/>
                      </a:lnTo>
                      <a:lnTo>
                        <a:pt x="7" y="131"/>
                      </a:lnTo>
                      <a:lnTo>
                        <a:pt x="0" y="203"/>
                      </a:lnTo>
                      <a:lnTo>
                        <a:pt x="29" y="203"/>
                      </a:lnTo>
                      <a:lnTo>
                        <a:pt x="36" y="131"/>
                      </a:lnTo>
                      <a:lnTo>
                        <a:pt x="43" y="98"/>
                      </a:lnTo>
                      <a:lnTo>
                        <a:pt x="50" y="69"/>
                      </a:lnTo>
                      <a:lnTo>
                        <a:pt x="36" y="69"/>
                      </a:lnTo>
                      <a:lnTo>
                        <a:pt x="47" y="80"/>
                      </a:lnTo>
                      <a:lnTo>
                        <a:pt x="58" y="58"/>
                      </a:lnTo>
                      <a:lnTo>
                        <a:pt x="72" y="40"/>
                      </a:lnTo>
                      <a:lnTo>
                        <a:pt x="87" y="29"/>
                      </a:lnTo>
                      <a:lnTo>
                        <a:pt x="76" y="18"/>
                      </a:lnTo>
                      <a:lnTo>
                        <a:pt x="76" y="33"/>
                      </a:lnTo>
                      <a:lnTo>
                        <a:pt x="90"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20" name="Freeform 96"/>
                <p:cNvSpPr>
                  <a:spLocks/>
                </p:cNvSpPr>
                <p:nvPr/>
              </p:nvSpPr>
              <p:spPr bwMode="auto">
                <a:xfrm>
                  <a:off x="2868" y="1764"/>
                  <a:ext cx="91" cy="203"/>
                </a:xfrm>
                <a:custGeom>
                  <a:avLst/>
                  <a:gdLst/>
                  <a:ahLst/>
                  <a:cxnLst>
                    <a:cxn ang="0">
                      <a:pos x="0" y="0"/>
                    </a:cxn>
                    <a:cxn ang="0">
                      <a:pos x="0" y="29"/>
                    </a:cxn>
                    <a:cxn ang="0">
                      <a:pos x="15" y="33"/>
                    </a:cxn>
                    <a:cxn ang="0">
                      <a:pos x="15" y="18"/>
                    </a:cxn>
                    <a:cxn ang="0">
                      <a:pos x="4" y="29"/>
                    </a:cxn>
                    <a:cxn ang="0">
                      <a:pos x="18" y="40"/>
                    </a:cxn>
                    <a:cxn ang="0">
                      <a:pos x="33" y="58"/>
                    </a:cxn>
                    <a:cxn ang="0">
                      <a:pos x="44" y="80"/>
                    </a:cxn>
                    <a:cxn ang="0">
                      <a:pos x="55" y="69"/>
                    </a:cxn>
                    <a:cxn ang="0">
                      <a:pos x="40" y="69"/>
                    </a:cxn>
                    <a:cxn ang="0">
                      <a:pos x="47" y="98"/>
                    </a:cxn>
                    <a:cxn ang="0">
                      <a:pos x="55" y="131"/>
                    </a:cxn>
                    <a:cxn ang="0">
                      <a:pos x="62" y="203"/>
                    </a:cxn>
                    <a:cxn ang="0">
                      <a:pos x="91" y="203"/>
                    </a:cxn>
                    <a:cxn ang="0">
                      <a:pos x="84" y="131"/>
                    </a:cxn>
                    <a:cxn ang="0">
                      <a:pos x="76" y="98"/>
                    </a:cxn>
                    <a:cxn ang="0">
                      <a:pos x="69" y="69"/>
                    </a:cxn>
                    <a:cxn ang="0">
                      <a:pos x="66" y="58"/>
                    </a:cxn>
                    <a:cxn ang="0">
                      <a:pos x="55" y="36"/>
                    </a:cxn>
                    <a:cxn ang="0">
                      <a:pos x="40" y="18"/>
                    </a:cxn>
                    <a:cxn ang="0">
                      <a:pos x="26" y="7"/>
                    </a:cxn>
                    <a:cxn ang="0">
                      <a:pos x="15" y="4"/>
                    </a:cxn>
                    <a:cxn ang="0">
                      <a:pos x="0" y="0"/>
                    </a:cxn>
                  </a:cxnLst>
                  <a:rect l="0" t="0" r="r" b="b"/>
                  <a:pathLst>
                    <a:path w="91" h="203">
                      <a:moveTo>
                        <a:pt x="0" y="0"/>
                      </a:moveTo>
                      <a:lnTo>
                        <a:pt x="0" y="29"/>
                      </a:lnTo>
                      <a:lnTo>
                        <a:pt x="15" y="33"/>
                      </a:lnTo>
                      <a:lnTo>
                        <a:pt x="15" y="18"/>
                      </a:lnTo>
                      <a:lnTo>
                        <a:pt x="4" y="29"/>
                      </a:lnTo>
                      <a:lnTo>
                        <a:pt x="18" y="40"/>
                      </a:lnTo>
                      <a:lnTo>
                        <a:pt x="33" y="58"/>
                      </a:lnTo>
                      <a:lnTo>
                        <a:pt x="44" y="80"/>
                      </a:lnTo>
                      <a:lnTo>
                        <a:pt x="55" y="69"/>
                      </a:lnTo>
                      <a:lnTo>
                        <a:pt x="40" y="69"/>
                      </a:lnTo>
                      <a:lnTo>
                        <a:pt x="47" y="98"/>
                      </a:lnTo>
                      <a:lnTo>
                        <a:pt x="55" y="131"/>
                      </a:lnTo>
                      <a:lnTo>
                        <a:pt x="62" y="203"/>
                      </a:lnTo>
                      <a:lnTo>
                        <a:pt x="91" y="203"/>
                      </a:lnTo>
                      <a:lnTo>
                        <a:pt x="84" y="131"/>
                      </a:lnTo>
                      <a:lnTo>
                        <a:pt x="76" y="98"/>
                      </a:lnTo>
                      <a:lnTo>
                        <a:pt x="69" y="69"/>
                      </a:lnTo>
                      <a:lnTo>
                        <a:pt x="66" y="58"/>
                      </a:lnTo>
                      <a:lnTo>
                        <a:pt x="55" y="36"/>
                      </a:lnTo>
                      <a:lnTo>
                        <a:pt x="40" y="18"/>
                      </a:lnTo>
                      <a:lnTo>
                        <a:pt x="26" y="7"/>
                      </a:lnTo>
                      <a:lnTo>
                        <a:pt x="15" y="4"/>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41127" name="Group 100"/>
              <p:cNvGrpSpPr>
                <a:grpSpLocks/>
              </p:cNvGrpSpPr>
              <p:nvPr/>
            </p:nvGrpSpPr>
            <p:grpSpPr bwMode="auto">
              <a:xfrm>
                <a:off x="2876" y="1956"/>
                <a:ext cx="83" cy="131"/>
                <a:chOff x="2876" y="1956"/>
                <a:chExt cx="83" cy="131"/>
              </a:xfrm>
            </p:grpSpPr>
            <p:sp>
              <p:nvSpPr>
                <p:cNvPr id="564322" name="Freeform 98"/>
                <p:cNvSpPr>
                  <a:spLocks/>
                </p:cNvSpPr>
                <p:nvPr/>
              </p:nvSpPr>
              <p:spPr bwMode="auto">
                <a:xfrm>
                  <a:off x="2912" y="1956"/>
                  <a:ext cx="47" cy="131"/>
                </a:xfrm>
                <a:custGeom>
                  <a:avLst/>
                  <a:gdLst/>
                  <a:ahLst/>
                  <a:cxnLst>
                    <a:cxn ang="0">
                      <a:pos x="3" y="102"/>
                    </a:cxn>
                    <a:cxn ang="0">
                      <a:pos x="3" y="131"/>
                    </a:cxn>
                    <a:cxn ang="0">
                      <a:pos x="11" y="127"/>
                    </a:cxn>
                    <a:cxn ang="0">
                      <a:pos x="22" y="123"/>
                    </a:cxn>
                    <a:cxn ang="0">
                      <a:pos x="25" y="120"/>
                    </a:cxn>
                    <a:cxn ang="0">
                      <a:pos x="29" y="109"/>
                    </a:cxn>
                    <a:cxn ang="0">
                      <a:pos x="32" y="98"/>
                    </a:cxn>
                    <a:cxn ang="0">
                      <a:pos x="40" y="84"/>
                    </a:cxn>
                    <a:cxn ang="0">
                      <a:pos x="43" y="47"/>
                    </a:cxn>
                    <a:cxn ang="0">
                      <a:pos x="47" y="0"/>
                    </a:cxn>
                    <a:cxn ang="0">
                      <a:pos x="18" y="0"/>
                    </a:cxn>
                    <a:cxn ang="0">
                      <a:pos x="14" y="47"/>
                    </a:cxn>
                    <a:cxn ang="0">
                      <a:pos x="11" y="84"/>
                    </a:cxn>
                    <a:cxn ang="0">
                      <a:pos x="3" y="98"/>
                    </a:cxn>
                    <a:cxn ang="0">
                      <a:pos x="18" y="98"/>
                    </a:cxn>
                    <a:cxn ang="0">
                      <a:pos x="7" y="87"/>
                    </a:cxn>
                    <a:cxn ang="0">
                      <a:pos x="3" y="98"/>
                    </a:cxn>
                    <a:cxn ang="0">
                      <a:pos x="0" y="102"/>
                    </a:cxn>
                    <a:cxn ang="0">
                      <a:pos x="11" y="112"/>
                    </a:cxn>
                    <a:cxn ang="0">
                      <a:pos x="11" y="98"/>
                    </a:cxn>
                    <a:cxn ang="0">
                      <a:pos x="3" y="102"/>
                    </a:cxn>
                  </a:cxnLst>
                  <a:rect l="0" t="0" r="r" b="b"/>
                  <a:pathLst>
                    <a:path w="47" h="131">
                      <a:moveTo>
                        <a:pt x="3" y="102"/>
                      </a:moveTo>
                      <a:lnTo>
                        <a:pt x="3" y="131"/>
                      </a:lnTo>
                      <a:lnTo>
                        <a:pt x="11" y="127"/>
                      </a:lnTo>
                      <a:lnTo>
                        <a:pt x="22" y="123"/>
                      </a:lnTo>
                      <a:lnTo>
                        <a:pt x="25" y="120"/>
                      </a:lnTo>
                      <a:lnTo>
                        <a:pt x="29" y="109"/>
                      </a:lnTo>
                      <a:lnTo>
                        <a:pt x="32" y="98"/>
                      </a:lnTo>
                      <a:lnTo>
                        <a:pt x="40" y="84"/>
                      </a:lnTo>
                      <a:lnTo>
                        <a:pt x="43" y="47"/>
                      </a:lnTo>
                      <a:lnTo>
                        <a:pt x="47" y="0"/>
                      </a:lnTo>
                      <a:lnTo>
                        <a:pt x="18" y="0"/>
                      </a:lnTo>
                      <a:lnTo>
                        <a:pt x="14" y="47"/>
                      </a:lnTo>
                      <a:lnTo>
                        <a:pt x="11" y="84"/>
                      </a:lnTo>
                      <a:lnTo>
                        <a:pt x="3" y="98"/>
                      </a:lnTo>
                      <a:lnTo>
                        <a:pt x="18" y="98"/>
                      </a:lnTo>
                      <a:lnTo>
                        <a:pt x="7" y="87"/>
                      </a:lnTo>
                      <a:lnTo>
                        <a:pt x="3" y="98"/>
                      </a:lnTo>
                      <a:lnTo>
                        <a:pt x="0" y="102"/>
                      </a:lnTo>
                      <a:lnTo>
                        <a:pt x="11" y="112"/>
                      </a:lnTo>
                      <a:lnTo>
                        <a:pt x="11" y="98"/>
                      </a:lnTo>
                      <a:lnTo>
                        <a:pt x="3" y="102"/>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23" name="Freeform 99"/>
                <p:cNvSpPr>
                  <a:spLocks/>
                </p:cNvSpPr>
                <p:nvPr/>
              </p:nvSpPr>
              <p:spPr bwMode="auto">
                <a:xfrm>
                  <a:off x="2876" y="1956"/>
                  <a:ext cx="47" cy="131"/>
                </a:xfrm>
                <a:custGeom>
                  <a:avLst/>
                  <a:gdLst/>
                  <a:ahLst/>
                  <a:cxnLst>
                    <a:cxn ang="0">
                      <a:pos x="39" y="131"/>
                    </a:cxn>
                    <a:cxn ang="0">
                      <a:pos x="39" y="102"/>
                    </a:cxn>
                    <a:cxn ang="0">
                      <a:pos x="36" y="98"/>
                    </a:cxn>
                    <a:cxn ang="0">
                      <a:pos x="36" y="112"/>
                    </a:cxn>
                    <a:cxn ang="0">
                      <a:pos x="47" y="102"/>
                    </a:cxn>
                    <a:cxn ang="0">
                      <a:pos x="39" y="98"/>
                    </a:cxn>
                    <a:cxn ang="0">
                      <a:pos x="36" y="87"/>
                    </a:cxn>
                    <a:cxn ang="0">
                      <a:pos x="25" y="98"/>
                    </a:cxn>
                    <a:cxn ang="0">
                      <a:pos x="39" y="98"/>
                    </a:cxn>
                    <a:cxn ang="0">
                      <a:pos x="36" y="84"/>
                    </a:cxn>
                    <a:cxn ang="0">
                      <a:pos x="32" y="47"/>
                    </a:cxn>
                    <a:cxn ang="0">
                      <a:pos x="29" y="0"/>
                    </a:cxn>
                    <a:cxn ang="0">
                      <a:pos x="0" y="0"/>
                    </a:cxn>
                    <a:cxn ang="0">
                      <a:pos x="3" y="47"/>
                    </a:cxn>
                    <a:cxn ang="0">
                      <a:pos x="7" y="84"/>
                    </a:cxn>
                    <a:cxn ang="0">
                      <a:pos x="10" y="98"/>
                    </a:cxn>
                    <a:cxn ang="0">
                      <a:pos x="14" y="109"/>
                    </a:cxn>
                    <a:cxn ang="0">
                      <a:pos x="18" y="120"/>
                    </a:cxn>
                    <a:cxn ang="0">
                      <a:pos x="25" y="123"/>
                    </a:cxn>
                    <a:cxn ang="0">
                      <a:pos x="36" y="127"/>
                    </a:cxn>
                    <a:cxn ang="0">
                      <a:pos x="39" y="131"/>
                    </a:cxn>
                  </a:cxnLst>
                  <a:rect l="0" t="0" r="r" b="b"/>
                  <a:pathLst>
                    <a:path w="47" h="131">
                      <a:moveTo>
                        <a:pt x="39" y="131"/>
                      </a:moveTo>
                      <a:lnTo>
                        <a:pt x="39" y="102"/>
                      </a:lnTo>
                      <a:lnTo>
                        <a:pt x="36" y="98"/>
                      </a:lnTo>
                      <a:lnTo>
                        <a:pt x="36" y="112"/>
                      </a:lnTo>
                      <a:lnTo>
                        <a:pt x="47" y="102"/>
                      </a:lnTo>
                      <a:lnTo>
                        <a:pt x="39" y="98"/>
                      </a:lnTo>
                      <a:lnTo>
                        <a:pt x="36" y="87"/>
                      </a:lnTo>
                      <a:lnTo>
                        <a:pt x="25" y="98"/>
                      </a:lnTo>
                      <a:lnTo>
                        <a:pt x="39" y="98"/>
                      </a:lnTo>
                      <a:lnTo>
                        <a:pt x="36" y="84"/>
                      </a:lnTo>
                      <a:lnTo>
                        <a:pt x="32" y="47"/>
                      </a:lnTo>
                      <a:lnTo>
                        <a:pt x="29" y="0"/>
                      </a:lnTo>
                      <a:lnTo>
                        <a:pt x="0" y="0"/>
                      </a:lnTo>
                      <a:lnTo>
                        <a:pt x="3" y="47"/>
                      </a:lnTo>
                      <a:lnTo>
                        <a:pt x="7" y="84"/>
                      </a:lnTo>
                      <a:lnTo>
                        <a:pt x="10" y="98"/>
                      </a:lnTo>
                      <a:lnTo>
                        <a:pt x="14" y="109"/>
                      </a:lnTo>
                      <a:lnTo>
                        <a:pt x="18" y="120"/>
                      </a:lnTo>
                      <a:lnTo>
                        <a:pt x="25" y="123"/>
                      </a:lnTo>
                      <a:lnTo>
                        <a:pt x="36" y="127"/>
                      </a:lnTo>
                      <a:lnTo>
                        <a:pt x="39" y="131"/>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grpSp>
          <p:nvGrpSpPr>
            <p:cNvPr id="41123" name="Group 104"/>
            <p:cNvGrpSpPr>
              <a:grpSpLocks/>
            </p:cNvGrpSpPr>
            <p:nvPr/>
          </p:nvGrpSpPr>
          <p:grpSpPr bwMode="auto">
            <a:xfrm>
              <a:off x="2876" y="1761"/>
              <a:ext cx="181" cy="206"/>
              <a:chOff x="2876" y="1761"/>
              <a:chExt cx="181" cy="206"/>
            </a:xfrm>
          </p:grpSpPr>
          <p:sp>
            <p:nvSpPr>
              <p:cNvPr id="564326" name="Freeform 102"/>
              <p:cNvSpPr>
                <a:spLocks/>
              </p:cNvSpPr>
              <p:nvPr/>
            </p:nvSpPr>
            <p:spPr bwMode="auto">
              <a:xfrm>
                <a:off x="2876" y="1761"/>
                <a:ext cx="90" cy="206"/>
              </a:xfrm>
              <a:custGeom>
                <a:avLst/>
                <a:gdLst/>
                <a:ahLst/>
                <a:cxnLst>
                  <a:cxn ang="0">
                    <a:pos x="90" y="29"/>
                  </a:cxn>
                  <a:cxn ang="0">
                    <a:pos x="90" y="0"/>
                  </a:cxn>
                  <a:cxn ang="0">
                    <a:pos x="76" y="3"/>
                  </a:cxn>
                  <a:cxn ang="0">
                    <a:pos x="65" y="7"/>
                  </a:cxn>
                  <a:cxn ang="0">
                    <a:pos x="50" y="18"/>
                  </a:cxn>
                  <a:cxn ang="0">
                    <a:pos x="36" y="36"/>
                  </a:cxn>
                  <a:cxn ang="0">
                    <a:pos x="25" y="61"/>
                  </a:cxn>
                  <a:cxn ang="0">
                    <a:pos x="21" y="72"/>
                  </a:cxn>
                  <a:cxn ang="0">
                    <a:pos x="14" y="101"/>
                  </a:cxn>
                  <a:cxn ang="0">
                    <a:pos x="7" y="134"/>
                  </a:cxn>
                  <a:cxn ang="0">
                    <a:pos x="0" y="206"/>
                  </a:cxn>
                  <a:cxn ang="0">
                    <a:pos x="29" y="206"/>
                  </a:cxn>
                  <a:cxn ang="0">
                    <a:pos x="36" y="134"/>
                  </a:cxn>
                  <a:cxn ang="0">
                    <a:pos x="43" y="101"/>
                  </a:cxn>
                  <a:cxn ang="0">
                    <a:pos x="50" y="72"/>
                  </a:cxn>
                  <a:cxn ang="0">
                    <a:pos x="36" y="72"/>
                  </a:cxn>
                  <a:cxn ang="0">
                    <a:pos x="47" y="83"/>
                  </a:cxn>
                  <a:cxn ang="0">
                    <a:pos x="58" y="58"/>
                  </a:cxn>
                  <a:cxn ang="0">
                    <a:pos x="72" y="39"/>
                  </a:cxn>
                  <a:cxn ang="0">
                    <a:pos x="87" y="29"/>
                  </a:cxn>
                  <a:cxn ang="0">
                    <a:pos x="76" y="18"/>
                  </a:cxn>
                  <a:cxn ang="0">
                    <a:pos x="76" y="32"/>
                  </a:cxn>
                  <a:cxn ang="0">
                    <a:pos x="90" y="29"/>
                  </a:cxn>
                </a:cxnLst>
                <a:rect l="0" t="0" r="r" b="b"/>
                <a:pathLst>
                  <a:path w="90" h="206">
                    <a:moveTo>
                      <a:pt x="90" y="29"/>
                    </a:moveTo>
                    <a:lnTo>
                      <a:pt x="90" y="0"/>
                    </a:lnTo>
                    <a:lnTo>
                      <a:pt x="76" y="3"/>
                    </a:lnTo>
                    <a:lnTo>
                      <a:pt x="65" y="7"/>
                    </a:lnTo>
                    <a:lnTo>
                      <a:pt x="50" y="18"/>
                    </a:lnTo>
                    <a:lnTo>
                      <a:pt x="36" y="36"/>
                    </a:lnTo>
                    <a:lnTo>
                      <a:pt x="25" y="61"/>
                    </a:lnTo>
                    <a:lnTo>
                      <a:pt x="21" y="72"/>
                    </a:lnTo>
                    <a:lnTo>
                      <a:pt x="14" y="101"/>
                    </a:lnTo>
                    <a:lnTo>
                      <a:pt x="7" y="134"/>
                    </a:lnTo>
                    <a:lnTo>
                      <a:pt x="0" y="206"/>
                    </a:lnTo>
                    <a:lnTo>
                      <a:pt x="29" y="206"/>
                    </a:lnTo>
                    <a:lnTo>
                      <a:pt x="36" y="134"/>
                    </a:lnTo>
                    <a:lnTo>
                      <a:pt x="43" y="101"/>
                    </a:lnTo>
                    <a:lnTo>
                      <a:pt x="50" y="72"/>
                    </a:lnTo>
                    <a:lnTo>
                      <a:pt x="36" y="72"/>
                    </a:lnTo>
                    <a:lnTo>
                      <a:pt x="47" y="83"/>
                    </a:lnTo>
                    <a:lnTo>
                      <a:pt x="58" y="58"/>
                    </a:lnTo>
                    <a:lnTo>
                      <a:pt x="72" y="39"/>
                    </a:lnTo>
                    <a:lnTo>
                      <a:pt x="87" y="29"/>
                    </a:lnTo>
                    <a:lnTo>
                      <a:pt x="76" y="18"/>
                    </a:lnTo>
                    <a:lnTo>
                      <a:pt x="76" y="32"/>
                    </a:lnTo>
                    <a:lnTo>
                      <a:pt x="90" y="29"/>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27" name="Freeform 103"/>
              <p:cNvSpPr>
                <a:spLocks/>
              </p:cNvSpPr>
              <p:nvPr/>
            </p:nvSpPr>
            <p:spPr bwMode="auto">
              <a:xfrm>
                <a:off x="2966" y="1761"/>
                <a:ext cx="91" cy="206"/>
              </a:xfrm>
              <a:custGeom>
                <a:avLst/>
                <a:gdLst/>
                <a:ahLst/>
                <a:cxnLst>
                  <a:cxn ang="0">
                    <a:pos x="0" y="0"/>
                  </a:cxn>
                  <a:cxn ang="0">
                    <a:pos x="0" y="29"/>
                  </a:cxn>
                  <a:cxn ang="0">
                    <a:pos x="15" y="32"/>
                  </a:cxn>
                  <a:cxn ang="0">
                    <a:pos x="15" y="18"/>
                  </a:cxn>
                  <a:cxn ang="0">
                    <a:pos x="4" y="29"/>
                  </a:cxn>
                  <a:cxn ang="0">
                    <a:pos x="18" y="39"/>
                  </a:cxn>
                  <a:cxn ang="0">
                    <a:pos x="33" y="58"/>
                  </a:cxn>
                  <a:cxn ang="0">
                    <a:pos x="44" y="83"/>
                  </a:cxn>
                  <a:cxn ang="0">
                    <a:pos x="55" y="72"/>
                  </a:cxn>
                  <a:cxn ang="0">
                    <a:pos x="40" y="72"/>
                  </a:cxn>
                  <a:cxn ang="0">
                    <a:pos x="47" y="101"/>
                  </a:cxn>
                  <a:cxn ang="0">
                    <a:pos x="55" y="134"/>
                  </a:cxn>
                  <a:cxn ang="0">
                    <a:pos x="62" y="206"/>
                  </a:cxn>
                  <a:cxn ang="0">
                    <a:pos x="91" y="206"/>
                  </a:cxn>
                  <a:cxn ang="0">
                    <a:pos x="84" y="134"/>
                  </a:cxn>
                  <a:cxn ang="0">
                    <a:pos x="76" y="101"/>
                  </a:cxn>
                  <a:cxn ang="0">
                    <a:pos x="69" y="72"/>
                  </a:cxn>
                  <a:cxn ang="0">
                    <a:pos x="65" y="61"/>
                  </a:cxn>
                  <a:cxn ang="0">
                    <a:pos x="55" y="36"/>
                  </a:cxn>
                  <a:cxn ang="0">
                    <a:pos x="40" y="18"/>
                  </a:cxn>
                  <a:cxn ang="0">
                    <a:pos x="26" y="7"/>
                  </a:cxn>
                  <a:cxn ang="0">
                    <a:pos x="15" y="3"/>
                  </a:cxn>
                  <a:cxn ang="0">
                    <a:pos x="0" y="0"/>
                  </a:cxn>
                </a:cxnLst>
                <a:rect l="0" t="0" r="r" b="b"/>
                <a:pathLst>
                  <a:path w="91" h="206">
                    <a:moveTo>
                      <a:pt x="0" y="0"/>
                    </a:moveTo>
                    <a:lnTo>
                      <a:pt x="0" y="29"/>
                    </a:lnTo>
                    <a:lnTo>
                      <a:pt x="15" y="32"/>
                    </a:lnTo>
                    <a:lnTo>
                      <a:pt x="15" y="18"/>
                    </a:lnTo>
                    <a:lnTo>
                      <a:pt x="4" y="29"/>
                    </a:lnTo>
                    <a:lnTo>
                      <a:pt x="18" y="39"/>
                    </a:lnTo>
                    <a:lnTo>
                      <a:pt x="33" y="58"/>
                    </a:lnTo>
                    <a:lnTo>
                      <a:pt x="44" y="83"/>
                    </a:lnTo>
                    <a:lnTo>
                      <a:pt x="55" y="72"/>
                    </a:lnTo>
                    <a:lnTo>
                      <a:pt x="40" y="72"/>
                    </a:lnTo>
                    <a:lnTo>
                      <a:pt x="47" y="101"/>
                    </a:lnTo>
                    <a:lnTo>
                      <a:pt x="55" y="134"/>
                    </a:lnTo>
                    <a:lnTo>
                      <a:pt x="62" y="206"/>
                    </a:lnTo>
                    <a:lnTo>
                      <a:pt x="91" y="206"/>
                    </a:lnTo>
                    <a:lnTo>
                      <a:pt x="84" y="134"/>
                    </a:lnTo>
                    <a:lnTo>
                      <a:pt x="76" y="101"/>
                    </a:lnTo>
                    <a:lnTo>
                      <a:pt x="69" y="72"/>
                    </a:lnTo>
                    <a:lnTo>
                      <a:pt x="65" y="61"/>
                    </a:lnTo>
                    <a:lnTo>
                      <a:pt x="55" y="36"/>
                    </a:lnTo>
                    <a:lnTo>
                      <a:pt x="40" y="18"/>
                    </a:lnTo>
                    <a:lnTo>
                      <a:pt x="26" y="7"/>
                    </a:lnTo>
                    <a:lnTo>
                      <a:pt x="15" y="3"/>
                    </a:lnTo>
                    <a:lnTo>
                      <a:pt x="0"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sp>
        <p:nvSpPr>
          <p:cNvPr id="564330" name="Rectangle 106"/>
          <p:cNvSpPr>
            <a:spLocks noChangeArrowheads="1"/>
          </p:cNvSpPr>
          <p:nvPr/>
        </p:nvSpPr>
        <p:spPr bwMode="auto">
          <a:xfrm>
            <a:off x="3546475" y="2967038"/>
            <a:ext cx="46038" cy="339725"/>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1" name="Oval 107"/>
          <p:cNvSpPr>
            <a:spLocks noChangeArrowheads="1"/>
          </p:cNvSpPr>
          <p:nvPr/>
        </p:nvSpPr>
        <p:spPr bwMode="auto">
          <a:xfrm>
            <a:off x="4984750" y="3076575"/>
            <a:ext cx="74613" cy="74613"/>
          </a:xfrm>
          <a:prstGeom prst="ellipse">
            <a:avLst/>
          </a:prstGeom>
          <a:solidFill>
            <a:srgbClr val="000000"/>
          </a:solidFill>
          <a:ln w="222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2" name="Oval 108"/>
          <p:cNvSpPr>
            <a:spLocks noChangeArrowheads="1"/>
          </p:cNvSpPr>
          <p:nvPr/>
        </p:nvSpPr>
        <p:spPr bwMode="auto">
          <a:xfrm>
            <a:off x="3248025" y="2513013"/>
            <a:ext cx="109538" cy="10953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3" name="Rectangle 109"/>
          <p:cNvSpPr>
            <a:spLocks noChangeArrowheads="1"/>
          </p:cNvSpPr>
          <p:nvPr/>
        </p:nvSpPr>
        <p:spPr bwMode="auto">
          <a:xfrm>
            <a:off x="2701925" y="2582863"/>
            <a:ext cx="57150" cy="989012"/>
          </a:xfrm>
          <a:prstGeom prst="rect">
            <a:avLst/>
          </a:prstGeom>
          <a:solidFill>
            <a:schemeClr val="bg2"/>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4" name="Rectangle 110"/>
          <p:cNvSpPr>
            <a:spLocks noChangeArrowheads="1"/>
          </p:cNvSpPr>
          <p:nvPr/>
        </p:nvSpPr>
        <p:spPr bwMode="auto">
          <a:xfrm>
            <a:off x="2989263" y="2582863"/>
            <a:ext cx="57150" cy="989012"/>
          </a:xfrm>
          <a:prstGeom prst="rect">
            <a:avLst/>
          </a:prstGeom>
          <a:solidFill>
            <a:schemeClr val="bg2"/>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5" name="Rectangle 111"/>
          <p:cNvSpPr>
            <a:spLocks noChangeArrowheads="1"/>
          </p:cNvSpPr>
          <p:nvPr/>
        </p:nvSpPr>
        <p:spPr bwMode="auto">
          <a:xfrm>
            <a:off x="3276600" y="2582863"/>
            <a:ext cx="57150" cy="989012"/>
          </a:xfrm>
          <a:prstGeom prst="rect">
            <a:avLst/>
          </a:prstGeom>
          <a:solidFill>
            <a:schemeClr val="bg2"/>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6" name="Oval 112"/>
          <p:cNvSpPr>
            <a:spLocks noChangeArrowheads="1"/>
          </p:cNvSpPr>
          <p:nvPr/>
        </p:nvSpPr>
        <p:spPr bwMode="auto">
          <a:xfrm>
            <a:off x="3252788" y="3525838"/>
            <a:ext cx="109537" cy="10318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7" name="Oval 113"/>
          <p:cNvSpPr>
            <a:spLocks noChangeArrowheads="1"/>
          </p:cNvSpPr>
          <p:nvPr/>
        </p:nvSpPr>
        <p:spPr bwMode="auto">
          <a:xfrm>
            <a:off x="2965450" y="3525838"/>
            <a:ext cx="109538" cy="10318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8" name="Oval 114"/>
          <p:cNvSpPr>
            <a:spLocks noChangeArrowheads="1"/>
          </p:cNvSpPr>
          <p:nvPr/>
        </p:nvSpPr>
        <p:spPr bwMode="auto">
          <a:xfrm>
            <a:off x="2678113" y="3525838"/>
            <a:ext cx="109537" cy="10318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39" name="Rectangle 115"/>
          <p:cNvSpPr>
            <a:spLocks noChangeArrowheads="1"/>
          </p:cNvSpPr>
          <p:nvPr/>
        </p:nvSpPr>
        <p:spPr bwMode="auto">
          <a:xfrm>
            <a:off x="1831975" y="2576513"/>
            <a:ext cx="58738" cy="995362"/>
          </a:xfrm>
          <a:prstGeom prst="rect">
            <a:avLst/>
          </a:prstGeom>
          <a:solidFill>
            <a:srgbClr val="FF00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0" name="Oval 116"/>
          <p:cNvSpPr>
            <a:spLocks noChangeArrowheads="1"/>
          </p:cNvSpPr>
          <p:nvPr/>
        </p:nvSpPr>
        <p:spPr bwMode="auto">
          <a:xfrm>
            <a:off x="1809750" y="3519488"/>
            <a:ext cx="109538" cy="109537"/>
          </a:xfrm>
          <a:prstGeom prst="ellipse">
            <a:avLst/>
          </a:prstGeom>
          <a:solidFill>
            <a:srgbClr val="FF00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1" name="Oval 117"/>
          <p:cNvSpPr>
            <a:spLocks noChangeArrowheads="1"/>
          </p:cNvSpPr>
          <p:nvPr/>
        </p:nvSpPr>
        <p:spPr bwMode="auto">
          <a:xfrm>
            <a:off x="2960688" y="2513013"/>
            <a:ext cx="107950" cy="10953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2" name="Oval 118"/>
          <p:cNvSpPr>
            <a:spLocks noChangeArrowheads="1"/>
          </p:cNvSpPr>
          <p:nvPr/>
        </p:nvSpPr>
        <p:spPr bwMode="auto">
          <a:xfrm>
            <a:off x="2671763" y="2513013"/>
            <a:ext cx="109537" cy="10953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3" name="Oval 119"/>
          <p:cNvSpPr>
            <a:spLocks noChangeArrowheads="1"/>
          </p:cNvSpPr>
          <p:nvPr/>
        </p:nvSpPr>
        <p:spPr bwMode="auto">
          <a:xfrm>
            <a:off x="1809750" y="2513013"/>
            <a:ext cx="109538" cy="109537"/>
          </a:xfrm>
          <a:prstGeom prst="ellipse">
            <a:avLst/>
          </a:prstGeom>
          <a:solidFill>
            <a:srgbClr val="FF00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4" name="Rectangle 120"/>
          <p:cNvSpPr>
            <a:spLocks noChangeArrowheads="1"/>
          </p:cNvSpPr>
          <p:nvPr/>
        </p:nvSpPr>
        <p:spPr bwMode="auto">
          <a:xfrm>
            <a:off x="2844800" y="1576388"/>
            <a:ext cx="57150"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5" name="Rectangle 121"/>
          <p:cNvSpPr>
            <a:spLocks noChangeArrowheads="1"/>
          </p:cNvSpPr>
          <p:nvPr/>
        </p:nvSpPr>
        <p:spPr bwMode="auto">
          <a:xfrm>
            <a:off x="3132138" y="1576388"/>
            <a:ext cx="58737"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6" name="Rectangle 122"/>
          <p:cNvSpPr>
            <a:spLocks noChangeArrowheads="1"/>
          </p:cNvSpPr>
          <p:nvPr/>
        </p:nvSpPr>
        <p:spPr bwMode="auto">
          <a:xfrm>
            <a:off x="3419475" y="1576388"/>
            <a:ext cx="58738" cy="989012"/>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7" name="Oval 123"/>
          <p:cNvSpPr>
            <a:spLocks noChangeArrowheads="1"/>
          </p:cNvSpPr>
          <p:nvPr/>
        </p:nvSpPr>
        <p:spPr bwMode="auto">
          <a:xfrm>
            <a:off x="3397250" y="2519363"/>
            <a:ext cx="109538" cy="10318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8" name="Oval 124"/>
          <p:cNvSpPr>
            <a:spLocks noChangeArrowheads="1"/>
          </p:cNvSpPr>
          <p:nvPr/>
        </p:nvSpPr>
        <p:spPr bwMode="auto">
          <a:xfrm>
            <a:off x="3109913" y="2519363"/>
            <a:ext cx="109537" cy="10318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49" name="Oval 125"/>
          <p:cNvSpPr>
            <a:spLocks noChangeArrowheads="1"/>
          </p:cNvSpPr>
          <p:nvPr/>
        </p:nvSpPr>
        <p:spPr bwMode="auto">
          <a:xfrm>
            <a:off x="2822575" y="2519363"/>
            <a:ext cx="107950" cy="10318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0" name="Rectangle 126"/>
          <p:cNvSpPr>
            <a:spLocks noChangeArrowheads="1"/>
          </p:cNvSpPr>
          <p:nvPr/>
        </p:nvSpPr>
        <p:spPr bwMode="auto">
          <a:xfrm>
            <a:off x="2840038" y="3571875"/>
            <a:ext cx="57150" cy="1811338"/>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1" name="Oval 127"/>
          <p:cNvSpPr>
            <a:spLocks noChangeArrowheads="1"/>
          </p:cNvSpPr>
          <p:nvPr/>
        </p:nvSpPr>
        <p:spPr bwMode="auto">
          <a:xfrm>
            <a:off x="2816225" y="3513138"/>
            <a:ext cx="109538" cy="10953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2" name="Rectangle 128"/>
          <p:cNvSpPr>
            <a:spLocks noChangeArrowheads="1"/>
          </p:cNvSpPr>
          <p:nvPr/>
        </p:nvSpPr>
        <p:spPr bwMode="auto">
          <a:xfrm>
            <a:off x="1976438" y="1938338"/>
            <a:ext cx="57150" cy="627062"/>
          </a:xfrm>
          <a:prstGeom prst="rect">
            <a:avLst/>
          </a:prstGeom>
          <a:solidFill>
            <a:srgbClr val="FF00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3" name="Oval 129"/>
          <p:cNvSpPr>
            <a:spLocks noChangeArrowheads="1"/>
          </p:cNvSpPr>
          <p:nvPr/>
        </p:nvSpPr>
        <p:spPr bwMode="auto">
          <a:xfrm>
            <a:off x="1952625" y="2513013"/>
            <a:ext cx="109538" cy="109537"/>
          </a:xfrm>
          <a:prstGeom prst="ellipse">
            <a:avLst/>
          </a:prstGeom>
          <a:solidFill>
            <a:srgbClr val="FF00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4" name="Rectangle 130"/>
          <p:cNvSpPr>
            <a:spLocks noChangeArrowheads="1"/>
          </p:cNvSpPr>
          <p:nvPr/>
        </p:nvSpPr>
        <p:spPr bwMode="auto">
          <a:xfrm>
            <a:off x="2724150" y="1212850"/>
            <a:ext cx="322263" cy="3508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5" name="Rectangle 131"/>
          <p:cNvSpPr>
            <a:spLocks noChangeArrowheads="1"/>
          </p:cNvSpPr>
          <p:nvPr/>
        </p:nvSpPr>
        <p:spPr bwMode="auto">
          <a:xfrm>
            <a:off x="2747963" y="1247775"/>
            <a:ext cx="315912" cy="3730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FFFFFF"/>
                </a:solidFill>
                <a:latin typeface="Arial" charset="0"/>
              </a:rPr>
              <a:t>R</a:t>
            </a:r>
            <a:endParaRPr lang="es-ES_tradnl">
              <a:effectLst>
                <a:outerShdw blurRad="38100" dist="38100" dir="2700000" algn="tl">
                  <a:srgbClr val="C0C0C0"/>
                </a:outerShdw>
              </a:effectLst>
            </a:endParaRPr>
          </a:p>
        </p:txBody>
      </p:sp>
      <p:sp>
        <p:nvSpPr>
          <p:cNvPr id="564356" name="Rectangle 132"/>
          <p:cNvSpPr>
            <a:spLocks noChangeArrowheads="1"/>
          </p:cNvSpPr>
          <p:nvPr/>
        </p:nvSpPr>
        <p:spPr bwMode="auto">
          <a:xfrm>
            <a:off x="2936875" y="1225550"/>
            <a:ext cx="219075" cy="41433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300">
                <a:solidFill>
                  <a:srgbClr val="FFFFFF"/>
                </a:solidFill>
                <a:latin typeface="Arial" charset="0"/>
              </a:rPr>
              <a:t> </a:t>
            </a:r>
            <a:endParaRPr lang="es-ES_tradnl">
              <a:effectLst>
                <a:outerShdw blurRad="38100" dist="38100" dir="2700000" algn="tl">
                  <a:srgbClr val="C0C0C0"/>
                </a:outerShdw>
              </a:effectLst>
            </a:endParaRPr>
          </a:p>
        </p:txBody>
      </p:sp>
      <p:sp>
        <p:nvSpPr>
          <p:cNvPr id="564357" name="Rectangle 133"/>
          <p:cNvSpPr>
            <a:spLocks noChangeArrowheads="1"/>
          </p:cNvSpPr>
          <p:nvPr/>
        </p:nvSpPr>
        <p:spPr bwMode="auto">
          <a:xfrm>
            <a:off x="3057525" y="1212850"/>
            <a:ext cx="322263" cy="3508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58" name="Rectangle 134"/>
          <p:cNvSpPr>
            <a:spLocks noChangeArrowheads="1"/>
          </p:cNvSpPr>
          <p:nvPr/>
        </p:nvSpPr>
        <p:spPr bwMode="auto">
          <a:xfrm>
            <a:off x="3081338" y="1247775"/>
            <a:ext cx="304800" cy="3730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FFFFFF"/>
                </a:solidFill>
                <a:latin typeface="Arial" charset="0"/>
              </a:rPr>
              <a:t>S</a:t>
            </a:r>
            <a:endParaRPr lang="es-ES_tradnl">
              <a:effectLst>
                <a:outerShdw blurRad="38100" dist="38100" dir="2700000" algn="tl">
                  <a:srgbClr val="C0C0C0"/>
                </a:outerShdw>
              </a:effectLst>
            </a:endParaRPr>
          </a:p>
        </p:txBody>
      </p:sp>
      <p:sp>
        <p:nvSpPr>
          <p:cNvPr id="564359" name="Rectangle 135"/>
          <p:cNvSpPr>
            <a:spLocks noChangeArrowheads="1"/>
          </p:cNvSpPr>
          <p:nvPr/>
        </p:nvSpPr>
        <p:spPr bwMode="auto">
          <a:xfrm>
            <a:off x="3259138" y="1225550"/>
            <a:ext cx="219075" cy="41433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300">
                <a:solidFill>
                  <a:srgbClr val="FFFFFF"/>
                </a:solidFill>
                <a:latin typeface="Arial" charset="0"/>
              </a:rPr>
              <a:t> </a:t>
            </a:r>
            <a:endParaRPr lang="es-ES_tradnl">
              <a:effectLst>
                <a:outerShdw blurRad="38100" dist="38100" dir="2700000" algn="tl">
                  <a:srgbClr val="C0C0C0"/>
                </a:outerShdw>
              </a:effectLst>
            </a:endParaRPr>
          </a:p>
        </p:txBody>
      </p:sp>
      <p:sp>
        <p:nvSpPr>
          <p:cNvPr id="564360" name="Rectangle 136"/>
          <p:cNvSpPr>
            <a:spLocks noChangeArrowheads="1"/>
          </p:cNvSpPr>
          <p:nvPr/>
        </p:nvSpPr>
        <p:spPr bwMode="auto">
          <a:xfrm>
            <a:off x="3375025" y="1212850"/>
            <a:ext cx="320675" cy="3508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61" name="Rectangle 137"/>
          <p:cNvSpPr>
            <a:spLocks noChangeArrowheads="1"/>
          </p:cNvSpPr>
          <p:nvPr/>
        </p:nvSpPr>
        <p:spPr bwMode="auto">
          <a:xfrm>
            <a:off x="3397250" y="1247775"/>
            <a:ext cx="293688" cy="3730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FFFFFF"/>
                </a:solidFill>
                <a:latin typeface="Arial" charset="0"/>
              </a:rPr>
              <a:t>T</a:t>
            </a:r>
            <a:endParaRPr lang="es-ES_tradnl">
              <a:effectLst>
                <a:outerShdw blurRad="38100" dist="38100" dir="2700000" algn="tl">
                  <a:srgbClr val="C0C0C0"/>
                </a:outerShdw>
              </a:effectLst>
            </a:endParaRPr>
          </a:p>
        </p:txBody>
      </p:sp>
      <p:sp>
        <p:nvSpPr>
          <p:cNvPr id="564362" name="Rectangle 138"/>
          <p:cNvSpPr>
            <a:spLocks noChangeArrowheads="1"/>
          </p:cNvSpPr>
          <p:nvPr/>
        </p:nvSpPr>
        <p:spPr bwMode="auto">
          <a:xfrm>
            <a:off x="3563938" y="1225550"/>
            <a:ext cx="219075" cy="41433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300">
                <a:solidFill>
                  <a:srgbClr val="FFFFFF"/>
                </a:solidFill>
                <a:latin typeface="Arial" charset="0"/>
              </a:rPr>
              <a:t> </a:t>
            </a:r>
            <a:endParaRPr lang="es-ES_tradnl">
              <a:effectLst>
                <a:outerShdw blurRad="38100" dist="38100" dir="2700000" algn="tl">
                  <a:srgbClr val="C0C0C0"/>
                </a:outerShdw>
              </a:effectLst>
            </a:endParaRPr>
          </a:p>
        </p:txBody>
      </p:sp>
      <p:sp>
        <p:nvSpPr>
          <p:cNvPr id="564363" name="Rectangle 139"/>
          <p:cNvSpPr>
            <a:spLocks noChangeArrowheads="1"/>
          </p:cNvSpPr>
          <p:nvPr/>
        </p:nvSpPr>
        <p:spPr bwMode="auto">
          <a:xfrm>
            <a:off x="912813" y="1357313"/>
            <a:ext cx="1069975" cy="7016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64" name="Rectangle 140"/>
          <p:cNvSpPr>
            <a:spLocks noChangeArrowheads="1"/>
          </p:cNvSpPr>
          <p:nvPr/>
        </p:nvSpPr>
        <p:spPr bwMode="auto">
          <a:xfrm>
            <a:off x="1077913" y="1093788"/>
            <a:ext cx="1019175"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FF00FF"/>
                </a:solidFill>
              </a:rPr>
              <a:t>Contacto </a:t>
            </a:r>
            <a:endParaRPr lang="es-ES_tradnl">
              <a:effectLst>
                <a:outerShdw blurRad="38100" dist="38100" dir="2700000" algn="tl">
                  <a:srgbClr val="C0C0C0"/>
                </a:outerShdw>
              </a:effectLst>
            </a:endParaRPr>
          </a:p>
        </p:txBody>
      </p:sp>
      <p:sp>
        <p:nvSpPr>
          <p:cNvPr id="564365" name="Rectangle 141"/>
          <p:cNvSpPr>
            <a:spLocks noChangeArrowheads="1"/>
          </p:cNvSpPr>
          <p:nvPr/>
        </p:nvSpPr>
        <p:spPr bwMode="auto">
          <a:xfrm>
            <a:off x="1174750" y="1387475"/>
            <a:ext cx="762000"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FF00FF"/>
                </a:solidFill>
              </a:rPr>
              <a:t>auxiliar</a:t>
            </a:r>
            <a:endParaRPr lang="es-ES_tradnl">
              <a:effectLst>
                <a:outerShdw blurRad="38100" dist="38100" dir="2700000" algn="tl">
                  <a:srgbClr val="C0C0C0"/>
                </a:outerShdw>
              </a:effectLst>
            </a:endParaRPr>
          </a:p>
        </p:txBody>
      </p:sp>
      <p:sp>
        <p:nvSpPr>
          <p:cNvPr id="564366" name="Rectangle 142"/>
          <p:cNvSpPr>
            <a:spLocks noChangeArrowheads="1"/>
          </p:cNvSpPr>
          <p:nvPr/>
        </p:nvSpPr>
        <p:spPr bwMode="auto">
          <a:xfrm>
            <a:off x="1827213" y="1673225"/>
            <a:ext cx="184150" cy="34448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FF00FF"/>
                </a:solidFill>
              </a:rPr>
              <a:t> </a:t>
            </a:r>
            <a:endParaRPr lang="es-ES_tradnl">
              <a:effectLst>
                <a:outerShdw blurRad="38100" dist="38100" dir="2700000" algn="tl">
                  <a:srgbClr val="C0C0C0"/>
                </a:outerShdw>
              </a:effectLst>
            </a:endParaRPr>
          </a:p>
        </p:txBody>
      </p:sp>
      <p:sp>
        <p:nvSpPr>
          <p:cNvPr id="564367" name="Rectangle 143"/>
          <p:cNvSpPr>
            <a:spLocks noChangeArrowheads="1"/>
          </p:cNvSpPr>
          <p:nvPr/>
        </p:nvSpPr>
        <p:spPr bwMode="auto">
          <a:xfrm>
            <a:off x="3776663" y="3341688"/>
            <a:ext cx="1069975" cy="373062"/>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68" name="Rectangle 144"/>
          <p:cNvSpPr>
            <a:spLocks noChangeArrowheads="1"/>
          </p:cNvSpPr>
          <p:nvPr/>
        </p:nvSpPr>
        <p:spPr bwMode="auto">
          <a:xfrm>
            <a:off x="3817938" y="3375025"/>
            <a:ext cx="1109662" cy="3730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FFFFFF"/>
                </a:solidFill>
                <a:latin typeface="Arial" charset="0"/>
              </a:rPr>
              <a:t>Resorte</a:t>
            </a:r>
            <a:endParaRPr lang="es-ES_tradnl">
              <a:effectLst>
                <a:outerShdw blurRad="38100" dist="38100" dir="2700000" algn="tl">
                  <a:srgbClr val="C0C0C0"/>
                </a:outerShdw>
              </a:effectLst>
            </a:endParaRPr>
          </a:p>
        </p:txBody>
      </p:sp>
      <p:sp>
        <p:nvSpPr>
          <p:cNvPr id="564369" name="Rectangle 145"/>
          <p:cNvSpPr>
            <a:spLocks noChangeArrowheads="1"/>
          </p:cNvSpPr>
          <p:nvPr/>
        </p:nvSpPr>
        <p:spPr bwMode="auto">
          <a:xfrm>
            <a:off x="4800600" y="3381375"/>
            <a:ext cx="190500" cy="35718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b="0">
                <a:solidFill>
                  <a:srgbClr val="FFFFFF"/>
                </a:solidFill>
                <a:latin typeface="Arial" charset="0"/>
              </a:rPr>
              <a:t> </a:t>
            </a:r>
            <a:endParaRPr lang="es-ES_tradnl">
              <a:effectLst>
                <a:outerShdw blurRad="38100" dist="38100" dir="2700000" algn="tl">
                  <a:srgbClr val="C0C0C0"/>
                </a:outerShdw>
              </a:effectLst>
            </a:endParaRPr>
          </a:p>
        </p:txBody>
      </p:sp>
      <p:sp>
        <p:nvSpPr>
          <p:cNvPr id="564370" name="Rectangle 146"/>
          <p:cNvSpPr>
            <a:spLocks noChangeArrowheads="1"/>
          </p:cNvSpPr>
          <p:nvPr/>
        </p:nvSpPr>
        <p:spPr bwMode="auto">
          <a:xfrm>
            <a:off x="6802438" y="1868488"/>
            <a:ext cx="2352675" cy="846137"/>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71" name="Rectangle 147"/>
          <p:cNvSpPr>
            <a:spLocks noChangeArrowheads="1"/>
          </p:cNvSpPr>
          <p:nvPr/>
        </p:nvSpPr>
        <p:spPr bwMode="auto">
          <a:xfrm>
            <a:off x="7429500" y="1892300"/>
            <a:ext cx="1490663" cy="5937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700">
                <a:solidFill>
                  <a:srgbClr val="000000"/>
                </a:solidFill>
              </a:rPr>
              <a:t>Armadura fija</a:t>
            </a:r>
          </a:p>
          <a:p>
            <a:pPr algn="r" eaLnBrk="0" hangingPunct="0">
              <a:spcBef>
                <a:spcPts val="600"/>
              </a:spcBef>
              <a:defRPr/>
            </a:pPr>
            <a:r>
              <a:rPr lang="es-ES_tradnl" sz="1700">
                <a:solidFill>
                  <a:srgbClr val="000000"/>
                </a:solidFill>
              </a:rPr>
              <a:t>o yunque</a:t>
            </a:r>
            <a:endParaRPr lang="es-ES_tradnl">
              <a:effectLst>
                <a:outerShdw blurRad="38100" dist="38100" dir="2700000" algn="tl">
                  <a:srgbClr val="C0C0C0"/>
                </a:outerShdw>
              </a:effectLst>
            </a:endParaRPr>
          </a:p>
        </p:txBody>
      </p:sp>
      <p:sp>
        <p:nvSpPr>
          <p:cNvPr id="564372" name="Rectangle 148"/>
          <p:cNvSpPr>
            <a:spLocks noChangeArrowheads="1"/>
          </p:cNvSpPr>
          <p:nvPr/>
        </p:nvSpPr>
        <p:spPr bwMode="auto">
          <a:xfrm>
            <a:off x="8723313" y="1846263"/>
            <a:ext cx="206375" cy="37941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000000"/>
                </a:solidFill>
              </a:rPr>
              <a:t> </a:t>
            </a:r>
            <a:endParaRPr lang="es-ES_tradnl">
              <a:effectLst>
                <a:outerShdw blurRad="38100" dist="38100" dir="2700000" algn="tl">
                  <a:srgbClr val="C0C0C0"/>
                </a:outerShdw>
              </a:effectLst>
            </a:endParaRPr>
          </a:p>
        </p:txBody>
      </p:sp>
      <p:sp>
        <p:nvSpPr>
          <p:cNvPr id="564373" name="Rectangle 149"/>
          <p:cNvSpPr>
            <a:spLocks noChangeArrowheads="1"/>
          </p:cNvSpPr>
          <p:nvPr/>
        </p:nvSpPr>
        <p:spPr bwMode="auto">
          <a:xfrm>
            <a:off x="7970838" y="2168525"/>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000000"/>
                </a:solidFill>
                <a:latin typeface="Times New Roman" pitchFamily="18" charset="0"/>
              </a:rPr>
              <a:t> </a:t>
            </a:r>
            <a:endParaRPr lang="es-ES_tradnl">
              <a:effectLst>
                <a:outerShdw blurRad="38100" dist="38100" dir="2700000" algn="tl">
                  <a:srgbClr val="C0C0C0"/>
                </a:outerShdw>
              </a:effectLst>
            </a:endParaRPr>
          </a:p>
        </p:txBody>
      </p:sp>
      <p:sp>
        <p:nvSpPr>
          <p:cNvPr id="564374" name="Rectangle 150"/>
          <p:cNvSpPr>
            <a:spLocks noChangeArrowheads="1"/>
          </p:cNvSpPr>
          <p:nvPr/>
        </p:nvSpPr>
        <p:spPr bwMode="auto">
          <a:xfrm>
            <a:off x="3127375" y="3571875"/>
            <a:ext cx="57150" cy="1811338"/>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75" name="Rectangle 151"/>
          <p:cNvSpPr>
            <a:spLocks noChangeArrowheads="1"/>
          </p:cNvSpPr>
          <p:nvPr/>
        </p:nvSpPr>
        <p:spPr bwMode="auto">
          <a:xfrm>
            <a:off x="3414713" y="3571875"/>
            <a:ext cx="57150" cy="1811338"/>
          </a:xfrm>
          <a:prstGeom prst="rect">
            <a:avLst/>
          </a:prstGeom>
          <a:solidFill>
            <a:srgbClr val="00FF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76" name="Oval 152"/>
          <p:cNvSpPr>
            <a:spLocks noChangeArrowheads="1"/>
          </p:cNvSpPr>
          <p:nvPr/>
        </p:nvSpPr>
        <p:spPr bwMode="auto">
          <a:xfrm>
            <a:off x="2603500" y="5124450"/>
            <a:ext cx="1087438" cy="1085850"/>
          </a:xfrm>
          <a:prstGeom prst="ellipse">
            <a:avLst/>
          </a:prstGeom>
          <a:solidFill>
            <a:srgbClr val="CCCCCC"/>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77" name="Rectangle 153"/>
          <p:cNvSpPr>
            <a:spLocks noChangeArrowheads="1"/>
          </p:cNvSpPr>
          <p:nvPr/>
        </p:nvSpPr>
        <p:spPr bwMode="auto">
          <a:xfrm>
            <a:off x="2625725" y="5416550"/>
            <a:ext cx="1069975" cy="5524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78" name="Rectangle 154"/>
          <p:cNvSpPr>
            <a:spLocks noChangeArrowheads="1"/>
          </p:cNvSpPr>
          <p:nvPr/>
        </p:nvSpPr>
        <p:spPr bwMode="auto">
          <a:xfrm>
            <a:off x="3041650" y="5410200"/>
            <a:ext cx="250825" cy="4413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900">
                <a:solidFill>
                  <a:srgbClr val="000000"/>
                </a:solidFill>
                <a:latin typeface="Arial Narrow" pitchFamily="34" charset="0"/>
              </a:rPr>
              <a:t>M</a:t>
            </a:r>
            <a:endParaRPr lang="es-ES_tradnl">
              <a:effectLst>
                <a:outerShdw blurRad="38100" dist="38100" dir="2700000" algn="tl">
                  <a:srgbClr val="C0C0C0"/>
                </a:outerShdw>
              </a:effectLst>
            </a:endParaRPr>
          </a:p>
        </p:txBody>
      </p:sp>
      <p:sp>
        <p:nvSpPr>
          <p:cNvPr id="564379" name="Rectangle 155"/>
          <p:cNvSpPr>
            <a:spLocks noChangeArrowheads="1"/>
          </p:cNvSpPr>
          <p:nvPr/>
        </p:nvSpPr>
        <p:spPr bwMode="auto">
          <a:xfrm>
            <a:off x="3071813" y="5562600"/>
            <a:ext cx="60325"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000000"/>
                </a:solidFill>
                <a:latin typeface="Times New Roman" pitchFamily="18" charset="0"/>
              </a:rPr>
              <a:t> </a:t>
            </a:r>
            <a:endParaRPr lang="es-ES_tradnl">
              <a:effectLst>
                <a:outerShdw blurRad="38100" dist="38100" dir="2700000" algn="tl">
                  <a:srgbClr val="C0C0C0"/>
                </a:outerShdw>
              </a:effectLst>
            </a:endParaRPr>
          </a:p>
        </p:txBody>
      </p:sp>
      <p:sp>
        <p:nvSpPr>
          <p:cNvPr id="564380" name="Rectangle 156"/>
          <p:cNvSpPr>
            <a:spLocks noChangeArrowheads="1"/>
          </p:cNvSpPr>
          <p:nvPr/>
        </p:nvSpPr>
        <p:spPr bwMode="auto">
          <a:xfrm>
            <a:off x="8039100" y="3600450"/>
            <a:ext cx="46038" cy="1223963"/>
          </a:xfrm>
          <a:prstGeom prst="rect">
            <a:avLst/>
          </a:prstGeom>
          <a:solidFill>
            <a:schemeClr val="bg2"/>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1" name="Rectangle 157"/>
          <p:cNvSpPr>
            <a:spLocks noChangeArrowheads="1"/>
          </p:cNvSpPr>
          <p:nvPr/>
        </p:nvSpPr>
        <p:spPr bwMode="auto">
          <a:xfrm>
            <a:off x="6837363" y="4813300"/>
            <a:ext cx="1225550" cy="46038"/>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2" name="Oval 158"/>
          <p:cNvSpPr>
            <a:spLocks noChangeArrowheads="1"/>
          </p:cNvSpPr>
          <p:nvPr/>
        </p:nvSpPr>
        <p:spPr bwMode="auto">
          <a:xfrm>
            <a:off x="6710363" y="4760913"/>
            <a:ext cx="127000" cy="133350"/>
          </a:xfrm>
          <a:prstGeom prst="ellipse">
            <a:avLst/>
          </a:prstGeom>
          <a:solidFill>
            <a:srgbClr val="CCCCCC"/>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3" name="Oval 159"/>
          <p:cNvSpPr>
            <a:spLocks noChangeArrowheads="1"/>
          </p:cNvSpPr>
          <p:nvPr/>
        </p:nvSpPr>
        <p:spPr bwMode="auto">
          <a:xfrm>
            <a:off x="6203950" y="4760913"/>
            <a:ext cx="133350" cy="133350"/>
          </a:xfrm>
          <a:prstGeom prst="ellipse">
            <a:avLst/>
          </a:prstGeom>
          <a:solidFill>
            <a:srgbClr val="CCCCCC"/>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4" name="Oval 160"/>
          <p:cNvSpPr>
            <a:spLocks noChangeArrowheads="1"/>
          </p:cNvSpPr>
          <p:nvPr/>
        </p:nvSpPr>
        <p:spPr bwMode="auto">
          <a:xfrm>
            <a:off x="2805113" y="1914525"/>
            <a:ext cx="109537" cy="109538"/>
          </a:xfrm>
          <a:prstGeom prst="ellipse">
            <a:avLst/>
          </a:prstGeom>
          <a:solidFill>
            <a:srgbClr val="00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5" name="Rectangle 161"/>
          <p:cNvSpPr>
            <a:spLocks noChangeArrowheads="1"/>
          </p:cNvSpPr>
          <p:nvPr/>
        </p:nvSpPr>
        <p:spPr bwMode="auto">
          <a:xfrm>
            <a:off x="1439863" y="1933575"/>
            <a:ext cx="568325" cy="50800"/>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6" name="Oval 162"/>
          <p:cNvSpPr>
            <a:spLocks noChangeArrowheads="1"/>
          </p:cNvSpPr>
          <p:nvPr/>
        </p:nvSpPr>
        <p:spPr bwMode="auto">
          <a:xfrm>
            <a:off x="1395413" y="3221038"/>
            <a:ext cx="127000" cy="125412"/>
          </a:xfrm>
          <a:prstGeom prst="ellipse">
            <a:avLst/>
          </a:prstGeom>
          <a:solidFill>
            <a:srgbClr val="00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7" name="Rectangle 163"/>
          <p:cNvSpPr>
            <a:spLocks noChangeArrowheads="1"/>
          </p:cNvSpPr>
          <p:nvPr/>
        </p:nvSpPr>
        <p:spPr bwMode="auto">
          <a:xfrm>
            <a:off x="1435100" y="4227513"/>
            <a:ext cx="569913" cy="39687"/>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8" name="Rectangle 164"/>
          <p:cNvSpPr>
            <a:spLocks noChangeArrowheads="1"/>
          </p:cNvSpPr>
          <p:nvPr/>
        </p:nvSpPr>
        <p:spPr bwMode="auto">
          <a:xfrm>
            <a:off x="1430338" y="1943100"/>
            <a:ext cx="57150" cy="874713"/>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89" name="Oval 165"/>
          <p:cNvSpPr>
            <a:spLocks noChangeArrowheads="1"/>
          </p:cNvSpPr>
          <p:nvPr/>
        </p:nvSpPr>
        <p:spPr bwMode="auto">
          <a:xfrm>
            <a:off x="1395413" y="2765425"/>
            <a:ext cx="127000" cy="127000"/>
          </a:xfrm>
          <a:prstGeom prst="ellipse">
            <a:avLst/>
          </a:prstGeom>
          <a:solidFill>
            <a:srgbClr val="00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0" name="Rectangle 166"/>
          <p:cNvSpPr>
            <a:spLocks noChangeArrowheads="1"/>
          </p:cNvSpPr>
          <p:nvPr/>
        </p:nvSpPr>
        <p:spPr bwMode="auto">
          <a:xfrm>
            <a:off x="6157913" y="4899025"/>
            <a:ext cx="725487" cy="207963"/>
          </a:xfrm>
          <a:prstGeom prst="rect">
            <a:avLst/>
          </a:prstGeom>
          <a:solidFill>
            <a:srgbClr val="FF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1" name="Rectangle 167"/>
          <p:cNvSpPr>
            <a:spLocks noChangeArrowheads="1"/>
          </p:cNvSpPr>
          <p:nvPr/>
        </p:nvSpPr>
        <p:spPr bwMode="auto">
          <a:xfrm>
            <a:off x="6370638" y="5111750"/>
            <a:ext cx="311150" cy="161925"/>
          </a:xfrm>
          <a:prstGeom prst="rect">
            <a:avLst/>
          </a:prstGeom>
          <a:solidFill>
            <a:srgbClr val="FF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2" name="Rectangle 168"/>
          <p:cNvSpPr>
            <a:spLocks noChangeArrowheads="1"/>
          </p:cNvSpPr>
          <p:nvPr/>
        </p:nvSpPr>
        <p:spPr bwMode="auto">
          <a:xfrm>
            <a:off x="1101725" y="2719388"/>
            <a:ext cx="207963" cy="731837"/>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3" name="Rectangle 169"/>
          <p:cNvSpPr>
            <a:spLocks noChangeArrowheads="1"/>
          </p:cNvSpPr>
          <p:nvPr/>
        </p:nvSpPr>
        <p:spPr bwMode="auto">
          <a:xfrm>
            <a:off x="935038" y="2938463"/>
            <a:ext cx="155575" cy="311150"/>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4" name="Rectangle 170"/>
          <p:cNvSpPr>
            <a:spLocks noChangeArrowheads="1"/>
          </p:cNvSpPr>
          <p:nvPr/>
        </p:nvSpPr>
        <p:spPr bwMode="auto">
          <a:xfrm>
            <a:off x="6440488" y="3554413"/>
            <a:ext cx="638175" cy="46037"/>
          </a:xfrm>
          <a:prstGeom prst="rect">
            <a:avLst/>
          </a:prstGeom>
          <a:solidFill>
            <a:schemeClr val="bg2"/>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5" name="Rectangle 171"/>
          <p:cNvSpPr>
            <a:spLocks noChangeArrowheads="1"/>
          </p:cNvSpPr>
          <p:nvPr/>
        </p:nvSpPr>
        <p:spPr bwMode="auto">
          <a:xfrm>
            <a:off x="6405563" y="1598613"/>
            <a:ext cx="46037" cy="2001837"/>
          </a:xfrm>
          <a:prstGeom prst="rect">
            <a:avLst/>
          </a:prstGeom>
          <a:solidFill>
            <a:schemeClr val="bg2"/>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6" name="Rectangle 172"/>
          <p:cNvSpPr>
            <a:spLocks noChangeArrowheads="1"/>
          </p:cNvSpPr>
          <p:nvPr/>
        </p:nvSpPr>
        <p:spPr bwMode="auto">
          <a:xfrm>
            <a:off x="6296025" y="1225550"/>
            <a:ext cx="322263" cy="3508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397" name="Rectangle 173"/>
          <p:cNvSpPr>
            <a:spLocks noChangeArrowheads="1"/>
          </p:cNvSpPr>
          <p:nvPr/>
        </p:nvSpPr>
        <p:spPr bwMode="auto">
          <a:xfrm>
            <a:off x="6319838" y="1258888"/>
            <a:ext cx="311150" cy="3730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FFFFFF"/>
                </a:solidFill>
                <a:latin typeface="Arial" charset="0"/>
              </a:rPr>
              <a:t>N</a:t>
            </a:r>
            <a:endParaRPr lang="es-ES_tradnl">
              <a:effectLst>
                <a:outerShdw blurRad="38100" dist="38100" dir="2700000" algn="tl">
                  <a:srgbClr val="C0C0C0"/>
                </a:outerShdw>
              </a:effectLst>
            </a:endParaRPr>
          </a:p>
        </p:txBody>
      </p:sp>
      <p:sp>
        <p:nvSpPr>
          <p:cNvPr id="564398" name="Rectangle 174"/>
          <p:cNvSpPr>
            <a:spLocks noChangeArrowheads="1"/>
          </p:cNvSpPr>
          <p:nvPr/>
        </p:nvSpPr>
        <p:spPr bwMode="auto">
          <a:xfrm>
            <a:off x="6503988" y="1236663"/>
            <a:ext cx="219075" cy="41433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300">
                <a:solidFill>
                  <a:srgbClr val="FFFFFF"/>
                </a:solidFill>
                <a:latin typeface="Arial" charset="0"/>
              </a:rPr>
              <a:t> </a:t>
            </a:r>
            <a:endParaRPr lang="es-ES_tradnl">
              <a:effectLst>
                <a:outerShdw blurRad="38100" dist="38100" dir="2700000" algn="tl">
                  <a:srgbClr val="C0C0C0"/>
                </a:outerShdw>
              </a:effectLst>
            </a:endParaRPr>
          </a:p>
        </p:txBody>
      </p:sp>
      <p:sp>
        <p:nvSpPr>
          <p:cNvPr id="564399" name="Oval 175"/>
          <p:cNvSpPr>
            <a:spLocks noChangeArrowheads="1"/>
          </p:cNvSpPr>
          <p:nvPr/>
        </p:nvSpPr>
        <p:spPr bwMode="auto">
          <a:xfrm>
            <a:off x="1952625" y="1920875"/>
            <a:ext cx="109538" cy="109538"/>
          </a:xfrm>
          <a:prstGeom prst="ellipse">
            <a:avLst/>
          </a:prstGeom>
          <a:solidFill>
            <a:srgbClr val="00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0" name="Oval 176"/>
          <p:cNvSpPr>
            <a:spLocks noChangeArrowheads="1"/>
          </p:cNvSpPr>
          <p:nvPr/>
        </p:nvSpPr>
        <p:spPr bwMode="auto">
          <a:xfrm>
            <a:off x="8016875" y="3513138"/>
            <a:ext cx="85725" cy="87312"/>
          </a:xfrm>
          <a:prstGeom prst="ellipse">
            <a:avLst/>
          </a:prstGeom>
          <a:solidFill>
            <a:srgbClr val="FF0000"/>
          </a:solidFill>
          <a:ln w="46038">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1" name="Oval 177"/>
          <p:cNvSpPr>
            <a:spLocks noChangeArrowheads="1"/>
          </p:cNvSpPr>
          <p:nvPr/>
        </p:nvSpPr>
        <p:spPr bwMode="auto">
          <a:xfrm>
            <a:off x="7085013" y="3519488"/>
            <a:ext cx="85725" cy="85725"/>
          </a:xfrm>
          <a:prstGeom prst="ellipse">
            <a:avLst/>
          </a:prstGeom>
          <a:solidFill>
            <a:srgbClr val="FF0000"/>
          </a:solidFill>
          <a:ln w="46038">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2" name="Rectangle 178"/>
          <p:cNvSpPr>
            <a:spLocks noChangeArrowheads="1"/>
          </p:cNvSpPr>
          <p:nvPr/>
        </p:nvSpPr>
        <p:spPr bwMode="auto">
          <a:xfrm>
            <a:off x="1976438" y="4210050"/>
            <a:ext cx="52387" cy="642938"/>
          </a:xfrm>
          <a:prstGeom prst="rect">
            <a:avLst/>
          </a:prstGeom>
          <a:solidFill>
            <a:srgbClr val="80808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3" name="Oval 179"/>
          <p:cNvSpPr>
            <a:spLocks noChangeArrowheads="1"/>
          </p:cNvSpPr>
          <p:nvPr/>
        </p:nvSpPr>
        <p:spPr bwMode="auto">
          <a:xfrm>
            <a:off x="1947863" y="4197350"/>
            <a:ext cx="109537" cy="104775"/>
          </a:xfrm>
          <a:prstGeom prst="ellipse">
            <a:avLst/>
          </a:prstGeom>
          <a:solidFill>
            <a:srgbClr val="00FF00"/>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4" name="Rectangle 180"/>
          <p:cNvSpPr>
            <a:spLocks noChangeArrowheads="1"/>
          </p:cNvSpPr>
          <p:nvPr/>
        </p:nvSpPr>
        <p:spPr bwMode="auto">
          <a:xfrm>
            <a:off x="5422900" y="4445000"/>
            <a:ext cx="2352675" cy="84613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5" name="Rectangle 181"/>
          <p:cNvSpPr>
            <a:spLocks noChangeArrowheads="1"/>
          </p:cNvSpPr>
          <p:nvPr/>
        </p:nvSpPr>
        <p:spPr bwMode="auto">
          <a:xfrm>
            <a:off x="5668963" y="4468813"/>
            <a:ext cx="2071687" cy="3222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700">
                <a:solidFill>
                  <a:srgbClr val="FF0000"/>
                </a:solidFill>
              </a:rPr>
              <a:t>Pulsador de paro</a:t>
            </a:r>
            <a:endParaRPr lang="es-ES_tradnl">
              <a:effectLst>
                <a:outerShdw blurRad="38100" dist="38100" dir="2700000" algn="tl">
                  <a:srgbClr val="C0C0C0"/>
                </a:outerShdw>
              </a:effectLst>
            </a:endParaRPr>
          </a:p>
        </p:txBody>
      </p:sp>
      <p:sp>
        <p:nvSpPr>
          <p:cNvPr id="564406" name="Rectangle 182"/>
          <p:cNvSpPr>
            <a:spLocks noChangeArrowheads="1"/>
          </p:cNvSpPr>
          <p:nvPr/>
        </p:nvSpPr>
        <p:spPr bwMode="auto">
          <a:xfrm>
            <a:off x="7516813" y="4422775"/>
            <a:ext cx="206375" cy="37941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a:solidFill>
                  <a:srgbClr val="FF0000"/>
                </a:solidFill>
              </a:rPr>
              <a:t> </a:t>
            </a:r>
            <a:endParaRPr lang="es-ES_tradnl">
              <a:effectLst>
                <a:outerShdw blurRad="38100" dist="38100" dir="2700000" algn="tl">
                  <a:srgbClr val="C0C0C0"/>
                </a:outerShdw>
              </a:effectLst>
            </a:endParaRPr>
          </a:p>
        </p:txBody>
      </p:sp>
      <p:sp>
        <p:nvSpPr>
          <p:cNvPr id="564407" name="Rectangle 183"/>
          <p:cNvSpPr>
            <a:spLocks noChangeArrowheads="1"/>
          </p:cNvSpPr>
          <p:nvPr/>
        </p:nvSpPr>
        <p:spPr bwMode="auto">
          <a:xfrm>
            <a:off x="6589713" y="4745038"/>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000000"/>
                </a:solidFill>
                <a:latin typeface="Times New Roman" pitchFamily="18" charset="0"/>
              </a:rPr>
              <a:t> </a:t>
            </a:r>
            <a:endParaRPr lang="es-ES_tradnl">
              <a:effectLst>
                <a:outerShdw blurRad="38100" dist="38100" dir="2700000" algn="tl">
                  <a:srgbClr val="C0C0C0"/>
                </a:outerShdw>
              </a:effectLst>
            </a:endParaRPr>
          </a:p>
        </p:txBody>
      </p:sp>
      <p:sp>
        <p:nvSpPr>
          <p:cNvPr id="564408" name="Rectangle 184"/>
          <p:cNvSpPr>
            <a:spLocks noChangeArrowheads="1"/>
          </p:cNvSpPr>
          <p:nvPr/>
        </p:nvSpPr>
        <p:spPr bwMode="auto">
          <a:xfrm>
            <a:off x="279400" y="3462338"/>
            <a:ext cx="1127125" cy="954087"/>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09" name="Rectangle 185"/>
          <p:cNvSpPr>
            <a:spLocks noChangeArrowheads="1"/>
          </p:cNvSpPr>
          <p:nvPr/>
        </p:nvSpPr>
        <p:spPr bwMode="auto">
          <a:xfrm>
            <a:off x="430213" y="3484563"/>
            <a:ext cx="1131887"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a:solidFill>
                  <a:schemeClr val="bg1"/>
                </a:solidFill>
              </a:rPr>
              <a:t>Pulsador </a:t>
            </a:r>
            <a:endParaRPr lang="es-ES_tradnl">
              <a:solidFill>
                <a:schemeClr val="bg1"/>
              </a:solidFill>
              <a:effectLst>
                <a:outerShdw blurRad="38100" dist="38100" dir="2700000" algn="tl">
                  <a:srgbClr val="C0C0C0"/>
                </a:outerShdw>
              </a:effectLst>
            </a:endParaRPr>
          </a:p>
        </p:txBody>
      </p:sp>
      <p:sp>
        <p:nvSpPr>
          <p:cNvPr id="564410" name="Rectangle 186"/>
          <p:cNvSpPr>
            <a:spLocks noChangeArrowheads="1"/>
          </p:cNvSpPr>
          <p:nvPr/>
        </p:nvSpPr>
        <p:spPr bwMode="auto">
          <a:xfrm>
            <a:off x="1441450" y="3484563"/>
            <a:ext cx="190500" cy="34448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a:solidFill>
                  <a:srgbClr val="00FF00"/>
                </a:solidFill>
              </a:rPr>
              <a:t> </a:t>
            </a:r>
            <a:endParaRPr lang="es-ES_tradnl">
              <a:effectLst>
                <a:outerShdw blurRad="38100" dist="38100" dir="2700000" algn="tl">
                  <a:srgbClr val="C0C0C0"/>
                </a:outerShdw>
              </a:effectLst>
            </a:endParaRPr>
          </a:p>
        </p:txBody>
      </p:sp>
      <p:sp>
        <p:nvSpPr>
          <p:cNvPr id="564411" name="Rectangle 187"/>
          <p:cNvSpPr>
            <a:spLocks noChangeArrowheads="1"/>
          </p:cNvSpPr>
          <p:nvPr/>
        </p:nvSpPr>
        <p:spPr bwMode="auto">
          <a:xfrm>
            <a:off x="809625" y="3778250"/>
            <a:ext cx="366713"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a:solidFill>
                  <a:schemeClr val="bg1"/>
                </a:solidFill>
              </a:rPr>
              <a:t>de</a:t>
            </a:r>
            <a:r>
              <a:rPr lang="es-ES_tradnl" sz="1900">
                <a:solidFill>
                  <a:srgbClr val="00FF00"/>
                </a:solidFill>
              </a:rPr>
              <a:t> </a:t>
            </a:r>
            <a:endParaRPr lang="es-ES_tradnl">
              <a:effectLst>
                <a:outerShdw blurRad="38100" dist="38100" dir="2700000" algn="tl">
                  <a:srgbClr val="C0C0C0"/>
                </a:outerShdw>
              </a:effectLst>
            </a:endParaRPr>
          </a:p>
        </p:txBody>
      </p:sp>
      <p:sp>
        <p:nvSpPr>
          <p:cNvPr id="564412" name="Rectangle 188"/>
          <p:cNvSpPr>
            <a:spLocks noChangeArrowheads="1"/>
          </p:cNvSpPr>
          <p:nvPr/>
        </p:nvSpPr>
        <p:spPr bwMode="auto">
          <a:xfrm>
            <a:off x="508000" y="4071938"/>
            <a:ext cx="904875" cy="2889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a:solidFill>
                  <a:schemeClr val="bg1"/>
                </a:solidFill>
              </a:rPr>
              <a:t>marcha</a:t>
            </a:r>
            <a:endParaRPr lang="es-ES_tradnl">
              <a:solidFill>
                <a:schemeClr val="bg1"/>
              </a:solidFill>
              <a:effectLst>
                <a:outerShdw blurRad="38100" dist="38100" dir="2700000" algn="tl">
                  <a:srgbClr val="C0C0C0"/>
                </a:outerShdw>
              </a:effectLst>
            </a:endParaRPr>
          </a:p>
        </p:txBody>
      </p:sp>
      <p:sp>
        <p:nvSpPr>
          <p:cNvPr id="564413" name="Rectangle 189"/>
          <p:cNvSpPr>
            <a:spLocks noChangeArrowheads="1"/>
          </p:cNvSpPr>
          <p:nvPr/>
        </p:nvSpPr>
        <p:spPr bwMode="auto">
          <a:xfrm>
            <a:off x="1292225" y="4071938"/>
            <a:ext cx="190500" cy="35718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100" b="0">
                <a:solidFill>
                  <a:srgbClr val="000000"/>
                </a:solidFill>
                <a:latin typeface="Arial" charset="0"/>
              </a:rPr>
              <a:t> </a:t>
            </a:r>
            <a:endParaRPr lang="es-ES_tradnl">
              <a:effectLst>
                <a:outerShdw blurRad="38100" dist="38100" dir="2700000" algn="tl">
                  <a:srgbClr val="C0C0C0"/>
                </a:outerShdw>
              </a:effectLst>
            </a:endParaRPr>
          </a:p>
        </p:txBody>
      </p:sp>
      <p:sp>
        <p:nvSpPr>
          <p:cNvPr id="564414" name="Rectangle 190"/>
          <p:cNvSpPr>
            <a:spLocks noChangeArrowheads="1"/>
          </p:cNvSpPr>
          <p:nvPr/>
        </p:nvSpPr>
        <p:spPr bwMode="auto">
          <a:xfrm>
            <a:off x="836613" y="4376738"/>
            <a:ext cx="160337" cy="33337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900" b="0">
                <a:solidFill>
                  <a:srgbClr val="000000"/>
                </a:solidFill>
                <a:latin typeface="Times New Roman" pitchFamily="18" charset="0"/>
              </a:rPr>
              <a:t> </a:t>
            </a:r>
            <a:endParaRPr lang="es-ES_tradnl">
              <a:effectLst>
                <a:outerShdw blurRad="38100" dist="38100" dir="2700000" algn="tl">
                  <a:srgbClr val="C0C0C0"/>
                </a:outerShdw>
              </a:effectLst>
            </a:endParaRPr>
          </a:p>
        </p:txBody>
      </p:sp>
      <p:sp>
        <p:nvSpPr>
          <p:cNvPr id="564415" name="Rectangle 191"/>
          <p:cNvSpPr>
            <a:spLocks noChangeArrowheads="1"/>
          </p:cNvSpPr>
          <p:nvPr/>
        </p:nvSpPr>
        <p:spPr bwMode="auto">
          <a:xfrm>
            <a:off x="1970088" y="3587750"/>
            <a:ext cx="58737" cy="622300"/>
          </a:xfrm>
          <a:prstGeom prst="rect">
            <a:avLst/>
          </a:prstGeom>
          <a:solidFill>
            <a:srgbClr val="FF00FF"/>
          </a:solidFill>
          <a:ln w="6350">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16" name="Oval 192"/>
          <p:cNvSpPr>
            <a:spLocks noChangeArrowheads="1"/>
          </p:cNvSpPr>
          <p:nvPr/>
        </p:nvSpPr>
        <p:spPr bwMode="auto">
          <a:xfrm>
            <a:off x="1947863" y="3513138"/>
            <a:ext cx="109537" cy="109537"/>
          </a:xfrm>
          <a:prstGeom prst="ellipse">
            <a:avLst/>
          </a:prstGeom>
          <a:solidFill>
            <a:srgbClr val="FF00FF"/>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17" name="Freeform 193"/>
          <p:cNvSpPr>
            <a:spLocks/>
          </p:cNvSpPr>
          <p:nvPr/>
        </p:nvSpPr>
        <p:spPr bwMode="auto">
          <a:xfrm>
            <a:off x="6429375" y="4760913"/>
            <a:ext cx="171450" cy="742950"/>
          </a:xfrm>
          <a:custGeom>
            <a:avLst/>
            <a:gdLst/>
            <a:ahLst/>
            <a:cxnLst>
              <a:cxn ang="0">
                <a:pos x="0" y="352"/>
              </a:cxn>
              <a:cxn ang="0">
                <a:pos x="25" y="352"/>
              </a:cxn>
              <a:cxn ang="0">
                <a:pos x="25" y="0"/>
              </a:cxn>
              <a:cxn ang="0">
                <a:pos x="79" y="0"/>
              </a:cxn>
              <a:cxn ang="0">
                <a:pos x="79" y="352"/>
              </a:cxn>
              <a:cxn ang="0">
                <a:pos x="108" y="352"/>
              </a:cxn>
              <a:cxn ang="0">
                <a:pos x="54" y="468"/>
              </a:cxn>
              <a:cxn ang="0">
                <a:pos x="0" y="352"/>
              </a:cxn>
            </a:cxnLst>
            <a:rect l="0" t="0" r="r" b="b"/>
            <a:pathLst>
              <a:path w="108" h="468">
                <a:moveTo>
                  <a:pt x="0" y="352"/>
                </a:moveTo>
                <a:lnTo>
                  <a:pt x="25" y="352"/>
                </a:lnTo>
                <a:lnTo>
                  <a:pt x="25" y="0"/>
                </a:lnTo>
                <a:lnTo>
                  <a:pt x="79" y="0"/>
                </a:lnTo>
                <a:lnTo>
                  <a:pt x="79" y="352"/>
                </a:lnTo>
                <a:lnTo>
                  <a:pt x="108" y="352"/>
                </a:lnTo>
                <a:lnTo>
                  <a:pt x="54" y="468"/>
                </a:lnTo>
                <a:lnTo>
                  <a:pt x="0" y="352"/>
                </a:lnTo>
                <a:close/>
              </a:path>
            </a:pathLst>
          </a:custGeom>
          <a:solidFill>
            <a:srgbClr val="FFFFFF"/>
          </a:solidFill>
          <a:ln w="6350">
            <a:solidFill>
              <a:srgbClr val="000000"/>
            </a:solidFill>
            <a:prstDash val="solid"/>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18" name="Freeform 194"/>
          <p:cNvSpPr>
            <a:spLocks/>
          </p:cNvSpPr>
          <p:nvPr/>
        </p:nvSpPr>
        <p:spPr bwMode="auto">
          <a:xfrm>
            <a:off x="808038" y="2979738"/>
            <a:ext cx="747712" cy="171450"/>
          </a:xfrm>
          <a:custGeom>
            <a:avLst/>
            <a:gdLst/>
            <a:ahLst/>
            <a:cxnLst>
              <a:cxn ang="0">
                <a:pos x="355" y="108"/>
              </a:cxn>
              <a:cxn ang="0">
                <a:pos x="355" y="83"/>
              </a:cxn>
              <a:cxn ang="0">
                <a:pos x="0" y="83"/>
              </a:cxn>
              <a:cxn ang="0">
                <a:pos x="0" y="28"/>
              </a:cxn>
              <a:cxn ang="0">
                <a:pos x="355" y="28"/>
              </a:cxn>
              <a:cxn ang="0">
                <a:pos x="355" y="0"/>
              </a:cxn>
              <a:cxn ang="0">
                <a:pos x="471" y="54"/>
              </a:cxn>
              <a:cxn ang="0">
                <a:pos x="355" y="108"/>
              </a:cxn>
            </a:cxnLst>
            <a:rect l="0" t="0" r="r" b="b"/>
            <a:pathLst>
              <a:path w="471" h="108">
                <a:moveTo>
                  <a:pt x="355" y="108"/>
                </a:moveTo>
                <a:lnTo>
                  <a:pt x="355" y="83"/>
                </a:lnTo>
                <a:lnTo>
                  <a:pt x="0" y="83"/>
                </a:lnTo>
                <a:lnTo>
                  <a:pt x="0" y="28"/>
                </a:lnTo>
                <a:lnTo>
                  <a:pt x="355" y="28"/>
                </a:lnTo>
                <a:lnTo>
                  <a:pt x="355" y="0"/>
                </a:lnTo>
                <a:lnTo>
                  <a:pt x="471" y="54"/>
                </a:lnTo>
                <a:lnTo>
                  <a:pt x="355" y="108"/>
                </a:lnTo>
                <a:close/>
              </a:path>
            </a:pathLst>
          </a:custGeom>
          <a:solidFill>
            <a:srgbClr val="FFFFFF"/>
          </a:solidFill>
          <a:ln w="6350">
            <a:solidFill>
              <a:srgbClr val="000000"/>
            </a:solidFill>
            <a:prstDash val="solid"/>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19" name="Freeform 195"/>
          <p:cNvSpPr>
            <a:spLocks/>
          </p:cNvSpPr>
          <p:nvPr/>
        </p:nvSpPr>
        <p:spPr bwMode="auto">
          <a:xfrm>
            <a:off x="1998663" y="2949575"/>
            <a:ext cx="530225" cy="288925"/>
          </a:xfrm>
          <a:custGeom>
            <a:avLst/>
            <a:gdLst/>
            <a:ahLst/>
            <a:cxnLst>
              <a:cxn ang="0">
                <a:pos x="0" y="91"/>
              </a:cxn>
              <a:cxn ang="0">
                <a:pos x="66" y="182"/>
              </a:cxn>
              <a:cxn ang="0">
                <a:pos x="66" y="138"/>
              </a:cxn>
              <a:cxn ang="0">
                <a:pos x="265" y="138"/>
              </a:cxn>
              <a:cxn ang="0">
                <a:pos x="265" y="182"/>
              </a:cxn>
              <a:cxn ang="0">
                <a:pos x="334" y="91"/>
              </a:cxn>
              <a:cxn ang="0">
                <a:pos x="265" y="0"/>
              </a:cxn>
              <a:cxn ang="0">
                <a:pos x="265" y="47"/>
              </a:cxn>
              <a:cxn ang="0">
                <a:pos x="66" y="47"/>
              </a:cxn>
              <a:cxn ang="0">
                <a:pos x="66" y="0"/>
              </a:cxn>
              <a:cxn ang="0">
                <a:pos x="0" y="91"/>
              </a:cxn>
            </a:cxnLst>
            <a:rect l="0" t="0" r="r" b="b"/>
            <a:pathLst>
              <a:path w="334" h="182">
                <a:moveTo>
                  <a:pt x="0" y="91"/>
                </a:moveTo>
                <a:lnTo>
                  <a:pt x="66" y="182"/>
                </a:lnTo>
                <a:lnTo>
                  <a:pt x="66" y="138"/>
                </a:lnTo>
                <a:lnTo>
                  <a:pt x="265" y="138"/>
                </a:lnTo>
                <a:lnTo>
                  <a:pt x="265" y="182"/>
                </a:lnTo>
                <a:lnTo>
                  <a:pt x="334" y="91"/>
                </a:lnTo>
                <a:lnTo>
                  <a:pt x="265" y="0"/>
                </a:lnTo>
                <a:lnTo>
                  <a:pt x="265" y="47"/>
                </a:lnTo>
                <a:lnTo>
                  <a:pt x="66" y="47"/>
                </a:lnTo>
                <a:lnTo>
                  <a:pt x="66" y="0"/>
                </a:lnTo>
                <a:lnTo>
                  <a:pt x="0" y="91"/>
                </a:lnTo>
                <a:close/>
              </a:path>
            </a:pathLst>
          </a:custGeom>
          <a:solidFill>
            <a:srgbClr val="FF0000"/>
          </a:solidFill>
          <a:ln w="6350">
            <a:solidFill>
              <a:srgbClr val="000000"/>
            </a:solidFill>
            <a:prstDash val="solid"/>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20" name="Oval 196"/>
          <p:cNvSpPr>
            <a:spLocks noChangeArrowheads="1"/>
          </p:cNvSpPr>
          <p:nvPr/>
        </p:nvSpPr>
        <p:spPr bwMode="auto">
          <a:xfrm>
            <a:off x="3390900" y="3513138"/>
            <a:ext cx="109538" cy="10953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21" name="Oval 197"/>
          <p:cNvSpPr>
            <a:spLocks noChangeArrowheads="1"/>
          </p:cNvSpPr>
          <p:nvPr/>
        </p:nvSpPr>
        <p:spPr bwMode="auto">
          <a:xfrm>
            <a:off x="3103563" y="3513138"/>
            <a:ext cx="109537" cy="109537"/>
          </a:xfrm>
          <a:prstGeom prst="ellipse">
            <a:avLst/>
          </a:prstGeom>
          <a:solidFill>
            <a:schemeClr val="bg2"/>
          </a:solidFill>
          <a:ln w="6350">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227" name="Rectangle 3"/>
          <p:cNvSpPr>
            <a:spLocks noChangeArrowheads="1"/>
          </p:cNvSpPr>
          <p:nvPr/>
        </p:nvSpPr>
        <p:spPr bwMode="auto">
          <a:xfrm>
            <a:off x="304800" y="152400"/>
            <a:ext cx="87630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3700">
                <a:solidFill>
                  <a:schemeClr val="tx2"/>
                </a:solidFill>
                <a:effectLst>
                  <a:outerShdw blurRad="38100" dist="38100" dir="2700000" algn="tl">
                    <a:srgbClr val="C0C0C0"/>
                  </a:outerShdw>
                </a:effectLst>
              </a:rPr>
              <a:t>Contactor alimentando a un motor</a:t>
            </a:r>
            <a:endParaRPr lang="es-ES_tradnl" sz="4500" b="0">
              <a:solidFill>
                <a:schemeClr val="tx2"/>
              </a:solidFill>
              <a:effectLst>
                <a:outerShdw blurRad="38100" dist="38100" dir="2700000" algn="tl">
                  <a:srgbClr val="C0C0C0"/>
                </a:outerShdw>
              </a:effectLst>
            </a:endParaRPr>
          </a:p>
        </p:txBody>
      </p:sp>
      <p:sp>
        <p:nvSpPr>
          <p:cNvPr id="564228" name="Text Box 4"/>
          <p:cNvSpPr txBox="1">
            <a:spLocks noChangeArrowheads="1"/>
          </p:cNvSpPr>
          <p:nvPr/>
        </p:nvSpPr>
        <p:spPr bwMode="auto">
          <a:xfrm>
            <a:off x="3810000" y="5532438"/>
            <a:ext cx="5105400" cy="1096962"/>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2200">
                <a:solidFill>
                  <a:schemeClr val="bg1"/>
                </a:solidFill>
                <a:effectLst>
                  <a:outerShdw blurRad="38100" dist="38100" dir="2700000" algn="tl">
                    <a:srgbClr val="C0C0C0"/>
                  </a:outerShdw>
                </a:effectLst>
              </a:rPr>
              <a:t>Circuito de arranque y parada de un motor trifásico mediante contactor con contactos auxiliares</a:t>
            </a:r>
            <a:endParaRPr lang="es-ES" sz="2200">
              <a:solidFill>
                <a:schemeClr val="bg1"/>
              </a:solidFill>
              <a:effectLst>
                <a:outerShdw blurRad="38100" dist="38100" dir="2700000" algn="tl">
                  <a:srgbClr val="C0C0C0"/>
                </a:outerShdw>
              </a:effectLst>
            </a:endParaRPr>
          </a:p>
        </p:txBody>
      </p:sp>
      <p:sp>
        <p:nvSpPr>
          <p:cNvPr id="564231" name="Rectangle 7"/>
          <p:cNvSpPr>
            <a:spLocks noChangeArrowheads="1"/>
          </p:cNvSpPr>
          <p:nvPr/>
        </p:nvSpPr>
        <p:spPr bwMode="auto">
          <a:xfrm>
            <a:off x="4459288" y="3794125"/>
            <a:ext cx="1889125" cy="593725"/>
          </a:xfrm>
          <a:prstGeom prst="rect">
            <a:avLst/>
          </a:prstGeom>
          <a:noFill/>
          <a:ln w="9525">
            <a:noFill/>
            <a:miter lim="800000"/>
            <a:headEnd/>
            <a:tailEnd/>
          </a:ln>
        </p:spPr>
        <p:txBody>
          <a:bodyPr lIns="0" tIns="0" rIns="0" bIns="0">
            <a:spAutoFit/>
          </a:bodyPr>
          <a:lstStyle/>
          <a:p>
            <a:pPr algn="r" eaLnBrk="0" hangingPunct="0">
              <a:spcBef>
                <a:spcPts val="600"/>
              </a:spcBef>
              <a:defRPr/>
            </a:pPr>
            <a:r>
              <a:rPr lang="es-ES_tradnl" sz="1700">
                <a:solidFill>
                  <a:srgbClr val="000000"/>
                </a:solidFill>
              </a:rPr>
              <a:t>Armadura móvil</a:t>
            </a:r>
          </a:p>
          <a:p>
            <a:pPr algn="r" eaLnBrk="0" hangingPunct="0">
              <a:spcBef>
                <a:spcPts val="600"/>
              </a:spcBef>
              <a:defRPr/>
            </a:pPr>
            <a:r>
              <a:rPr lang="es-ES_tradnl" sz="1700">
                <a:solidFill>
                  <a:srgbClr val="000000"/>
                </a:solidFill>
              </a:rPr>
              <a:t>o martillo </a:t>
            </a:r>
            <a:endParaRPr lang="es-ES_tradnl">
              <a:effectLst>
                <a:outerShdw blurRad="38100" dist="38100" dir="2700000" algn="tl">
                  <a:srgbClr val="C0C0C0"/>
                </a:outerShdw>
              </a:effectLst>
            </a:endParaRPr>
          </a:p>
        </p:txBody>
      </p:sp>
      <p:sp>
        <p:nvSpPr>
          <p:cNvPr id="564423" name="Freeform 199"/>
          <p:cNvSpPr>
            <a:spLocks/>
          </p:cNvSpPr>
          <p:nvPr/>
        </p:nvSpPr>
        <p:spPr bwMode="auto">
          <a:xfrm>
            <a:off x="1646238" y="1676400"/>
            <a:ext cx="7269162" cy="2819400"/>
          </a:xfrm>
          <a:custGeom>
            <a:avLst/>
            <a:gdLst/>
            <a:ahLst/>
            <a:cxnLst>
              <a:cxn ang="0">
                <a:pos x="0" y="346"/>
              </a:cxn>
              <a:cxn ang="0">
                <a:pos x="0" y="1440"/>
              </a:cxn>
              <a:cxn ang="0">
                <a:pos x="1795" y="1440"/>
              </a:cxn>
              <a:cxn ang="0">
                <a:pos x="1795" y="1776"/>
              </a:cxn>
              <a:cxn ang="0">
                <a:pos x="4579" y="1776"/>
              </a:cxn>
              <a:cxn ang="0">
                <a:pos x="4579" y="0"/>
              </a:cxn>
              <a:cxn ang="0">
                <a:pos x="1747" y="0"/>
              </a:cxn>
              <a:cxn ang="0">
                <a:pos x="1747" y="288"/>
              </a:cxn>
              <a:cxn ang="0">
                <a:pos x="6" y="288"/>
              </a:cxn>
              <a:cxn ang="0">
                <a:pos x="0" y="346"/>
              </a:cxn>
            </a:cxnLst>
            <a:rect l="0" t="0" r="r" b="b"/>
            <a:pathLst>
              <a:path w="4579" h="1776">
                <a:moveTo>
                  <a:pt x="0" y="346"/>
                </a:moveTo>
                <a:lnTo>
                  <a:pt x="0" y="1440"/>
                </a:lnTo>
                <a:lnTo>
                  <a:pt x="1795" y="1440"/>
                </a:lnTo>
                <a:lnTo>
                  <a:pt x="1795" y="1776"/>
                </a:lnTo>
                <a:lnTo>
                  <a:pt x="4579" y="1776"/>
                </a:lnTo>
                <a:lnTo>
                  <a:pt x="4579" y="0"/>
                </a:lnTo>
                <a:lnTo>
                  <a:pt x="1747" y="0"/>
                </a:lnTo>
                <a:lnTo>
                  <a:pt x="1747" y="288"/>
                </a:lnTo>
                <a:lnTo>
                  <a:pt x="6" y="288"/>
                </a:lnTo>
                <a:lnTo>
                  <a:pt x="0" y="346"/>
                </a:lnTo>
                <a:close/>
              </a:path>
            </a:pathLst>
          </a:custGeom>
          <a:noFill/>
          <a:ln w="9525" cap="flat" cmpd="sng">
            <a:solidFill>
              <a:schemeClr val="bg2"/>
            </a:solidFill>
            <a:prstDash val="solid"/>
            <a:round/>
            <a:headEnd/>
            <a:tailEnd/>
          </a:ln>
          <a:effectLst>
            <a:outerShdw dist="35921" dir="2700000" algn="ctr" rotWithShape="0">
              <a:schemeClr val="bg2"/>
            </a:outerShdw>
          </a:effectLst>
        </p:spPr>
        <p:txBody>
          <a:bodyPr wrap="none"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24" name="Oval 200"/>
          <p:cNvSpPr>
            <a:spLocks noChangeArrowheads="1"/>
          </p:cNvSpPr>
          <p:nvPr/>
        </p:nvSpPr>
        <p:spPr bwMode="auto">
          <a:xfrm>
            <a:off x="8018463" y="4768850"/>
            <a:ext cx="85725" cy="85725"/>
          </a:xfrm>
          <a:prstGeom prst="ellipse">
            <a:avLst/>
          </a:prstGeom>
          <a:solidFill>
            <a:srgbClr val="FF0000"/>
          </a:solidFill>
          <a:ln w="46038">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4425" name="Oval 201"/>
          <p:cNvSpPr>
            <a:spLocks noChangeArrowheads="1"/>
          </p:cNvSpPr>
          <p:nvPr/>
        </p:nvSpPr>
        <p:spPr bwMode="auto">
          <a:xfrm>
            <a:off x="6381750" y="1549400"/>
            <a:ext cx="85725" cy="85725"/>
          </a:xfrm>
          <a:prstGeom prst="ellipse">
            <a:avLst/>
          </a:prstGeom>
          <a:solidFill>
            <a:srgbClr val="FF0000"/>
          </a:solidFill>
          <a:ln w="46038">
            <a:solidFill>
              <a:srgbClr val="FF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Tree>
  </p:cSld>
  <p:clrMapOvr>
    <a:masterClrMapping/>
  </p:clrMapOvr>
  <p:transition>
    <p:cover dir="l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ChangeArrowheads="1"/>
          </p:cNvSpPr>
          <p:nvPr/>
        </p:nvSpPr>
        <p:spPr bwMode="auto">
          <a:xfrm>
            <a:off x="381000" y="0"/>
            <a:ext cx="87630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tx2"/>
                </a:solidFill>
                <a:effectLst>
                  <a:outerShdw blurRad="38100" dist="38100" dir="2700000" algn="tl">
                    <a:srgbClr val="C0C0C0"/>
                  </a:outerShdw>
                </a:effectLst>
              </a:rPr>
              <a:t>Contactores</a:t>
            </a:r>
            <a:endParaRPr lang="es-ES_tradnl" sz="4500" b="0">
              <a:solidFill>
                <a:schemeClr val="tx2"/>
              </a:solidFill>
              <a:effectLst>
                <a:outerShdw blurRad="38100" dist="38100" dir="2700000" algn="tl">
                  <a:srgbClr val="C0C0C0"/>
                </a:outerShdw>
              </a:effectLst>
            </a:endParaRPr>
          </a:p>
        </p:txBody>
      </p:sp>
      <p:grpSp>
        <p:nvGrpSpPr>
          <p:cNvPr id="41986" name="Group 50"/>
          <p:cNvGrpSpPr>
            <a:grpSpLocks/>
          </p:cNvGrpSpPr>
          <p:nvPr/>
        </p:nvGrpSpPr>
        <p:grpSpPr bwMode="auto">
          <a:xfrm>
            <a:off x="533400" y="1206500"/>
            <a:ext cx="2057400" cy="2581275"/>
            <a:chOff x="432" y="774"/>
            <a:chExt cx="1296" cy="1626"/>
          </a:xfrm>
        </p:grpSpPr>
        <p:grpSp>
          <p:nvGrpSpPr>
            <p:cNvPr id="42023" name="Group 26"/>
            <p:cNvGrpSpPr>
              <a:grpSpLocks/>
            </p:cNvGrpSpPr>
            <p:nvPr/>
          </p:nvGrpSpPr>
          <p:grpSpPr bwMode="auto">
            <a:xfrm>
              <a:off x="520" y="774"/>
              <a:ext cx="1073" cy="1440"/>
              <a:chOff x="432" y="960"/>
              <a:chExt cx="1073" cy="1440"/>
            </a:xfrm>
          </p:grpSpPr>
          <p:sp>
            <p:nvSpPr>
              <p:cNvPr id="566297" name="Rectangle 25"/>
              <p:cNvSpPr>
                <a:spLocks noChangeArrowheads="1"/>
              </p:cNvSpPr>
              <p:nvPr/>
            </p:nvSpPr>
            <p:spPr bwMode="auto">
              <a:xfrm>
                <a:off x="432" y="960"/>
                <a:ext cx="1072" cy="1440"/>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26" name="Picture 3" descr="Contactor AC - 250"/>
              <p:cNvPicPr>
                <a:picLocks noChangeAspect="1" noChangeArrowheads="1"/>
              </p:cNvPicPr>
              <p:nvPr/>
            </p:nvPicPr>
            <p:blipFill>
              <a:blip r:embed="rId2"/>
              <a:srcRect/>
              <a:stretch>
                <a:fillRect/>
              </a:stretch>
            </p:blipFill>
            <p:spPr bwMode="auto">
              <a:xfrm>
                <a:off x="432" y="960"/>
                <a:ext cx="1073" cy="1440"/>
              </a:xfrm>
              <a:prstGeom prst="rect">
                <a:avLst/>
              </a:prstGeom>
              <a:noFill/>
              <a:ln w="9525">
                <a:noFill/>
                <a:miter lim="800000"/>
                <a:headEnd/>
                <a:tailEnd/>
              </a:ln>
            </p:spPr>
          </p:pic>
        </p:grpSp>
        <p:sp>
          <p:nvSpPr>
            <p:cNvPr id="566276" name="Text Box 4"/>
            <p:cNvSpPr txBox="1">
              <a:spLocks noChangeArrowheads="1"/>
            </p:cNvSpPr>
            <p:nvPr/>
          </p:nvSpPr>
          <p:spPr bwMode="auto">
            <a:xfrm>
              <a:off x="432" y="2198"/>
              <a:ext cx="1296" cy="202"/>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Contactor AC 250 A</a:t>
              </a:r>
              <a:endParaRPr lang="es-ES" sz="1500">
                <a:solidFill>
                  <a:schemeClr val="bg1"/>
                </a:solidFill>
                <a:effectLst>
                  <a:outerShdw blurRad="38100" dist="38100" dir="2700000" algn="tl">
                    <a:srgbClr val="C0C0C0"/>
                  </a:outerShdw>
                </a:effectLst>
              </a:endParaRPr>
            </a:p>
          </p:txBody>
        </p:sp>
      </p:grpSp>
      <p:grpSp>
        <p:nvGrpSpPr>
          <p:cNvPr id="41987" name="Group 24"/>
          <p:cNvGrpSpPr>
            <a:grpSpLocks/>
          </p:cNvGrpSpPr>
          <p:nvPr/>
        </p:nvGrpSpPr>
        <p:grpSpPr bwMode="auto">
          <a:xfrm>
            <a:off x="4800600" y="1143000"/>
            <a:ext cx="2438400" cy="2949575"/>
            <a:chOff x="1968" y="1008"/>
            <a:chExt cx="1536" cy="1858"/>
          </a:xfrm>
        </p:grpSpPr>
        <p:grpSp>
          <p:nvGrpSpPr>
            <p:cNvPr id="42019" name="Group 23"/>
            <p:cNvGrpSpPr>
              <a:grpSpLocks/>
            </p:cNvGrpSpPr>
            <p:nvPr/>
          </p:nvGrpSpPr>
          <p:grpSpPr bwMode="auto">
            <a:xfrm>
              <a:off x="1968" y="1008"/>
              <a:ext cx="1440" cy="1404"/>
              <a:chOff x="1968" y="1008"/>
              <a:chExt cx="1440" cy="1404"/>
            </a:xfrm>
          </p:grpSpPr>
          <p:sp>
            <p:nvSpPr>
              <p:cNvPr id="566294" name="Rectangle 22"/>
              <p:cNvSpPr>
                <a:spLocks noChangeArrowheads="1"/>
              </p:cNvSpPr>
              <p:nvPr/>
            </p:nvSpPr>
            <p:spPr bwMode="auto">
              <a:xfrm>
                <a:off x="1968" y="1008"/>
                <a:ext cx="1432" cy="1400"/>
              </a:xfrm>
              <a:prstGeom prst="rect">
                <a:avLst/>
              </a:prstGeom>
              <a:solidFill>
                <a:schemeClr val="tx1"/>
              </a:solidFill>
              <a:ln w="317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22" name="Picture 5" descr="Contactor inversor 300A"/>
              <p:cNvPicPr>
                <a:picLocks noChangeAspect="1" noChangeArrowheads="1"/>
              </p:cNvPicPr>
              <p:nvPr/>
            </p:nvPicPr>
            <p:blipFill>
              <a:blip r:embed="rId3"/>
              <a:srcRect/>
              <a:stretch>
                <a:fillRect/>
              </a:stretch>
            </p:blipFill>
            <p:spPr bwMode="auto">
              <a:xfrm>
                <a:off x="1968" y="1008"/>
                <a:ext cx="1440" cy="1404"/>
              </a:xfrm>
              <a:prstGeom prst="rect">
                <a:avLst/>
              </a:prstGeom>
              <a:noFill/>
              <a:ln w="9525">
                <a:noFill/>
                <a:miter lim="800000"/>
                <a:headEnd/>
                <a:tailEnd/>
              </a:ln>
            </p:spPr>
          </p:pic>
        </p:grpSp>
        <p:sp>
          <p:nvSpPr>
            <p:cNvPr id="566278" name="Text Box 6"/>
            <p:cNvSpPr txBox="1">
              <a:spLocks noChangeArrowheads="1"/>
            </p:cNvSpPr>
            <p:nvPr/>
          </p:nvSpPr>
          <p:spPr bwMode="auto">
            <a:xfrm>
              <a:off x="1968" y="2376"/>
              <a:ext cx="1536" cy="490"/>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Combinación de con-tactores para inver-sión sentido giro 300 A</a:t>
              </a:r>
              <a:endParaRPr lang="es-ES" sz="1500">
                <a:solidFill>
                  <a:schemeClr val="bg1"/>
                </a:solidFill>
                <a:effectLst>
                  <a:outerShdw blurRad="38100" dist="38100" dir="2700000" algn="tl">
                    <a:srgbClr val="C0C0C0"/>
                  </a:outerShdw>
                </a:effectLst>
              </a:endParaRPr>
            </a:p>
          </p:txBody>
        </p:sp>
      </p:grpSp>
      <p:grpSp>
        <p:nvGrpSpPr>
          <p:cNvPr id="41988" name="Group 48"/>
          <p:cNvGrpSpPr>
            <a:grpSpLocks/>
          </p:cNvGrpSpPr>
          <p:nvPr/>
        </p:nvGrpSpPr>
        <p:grpSpPr bwMode="auto">
          <a:xfrm>
            <a:off x="2895600" y="1196975"/>
            <a:ext cx="1471613" cy="2581275"/>
            <a:chOff x="1872" y="768"/>
            <a:chExt cx="927" cy="1626"/>
          </a:xfrm>
        </p:grpSpPr>
        <p:grpSp>
          <p:nvGrpSpPr>
            <p:cNvPr id="42015" name="Group 36"/>
            <p:cNvGrpSpPr>
              <a:grpSpLocks/>
            </p:cNvGrpSpPr>
            <p:nvPr/>
          </p:nvGrpSpPr>
          <p:grpSpPr bwMode="auto">
            <a:xfrm>
              <a:off x="1960" y="768"/>
              <a:ext cx="702" cy="1026"/>
              <a:chOff x="3840" y="1056"/>
              <a:chExt cx="702" cy="1026"/>
            </a:xfrm>
          </p:grpSpPr>
          <p:sp>
            <p:nvSpPr>
              <p:cNvPr id="566307" name="Rectangle 35"/>
              <p:cNvSpPr>
                <a:spLocks noChangeArrowheads="1"/>
              </p:cNvSpPr>
              <p:nvPr/>
            </p:nvSpPr>
            <p:spPr bwMode="auto">
              <a:xfrm>
                <a:off x="3840" y="1056"/>
                <a:ext cx="696" cy="1016"/>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18" name="Picture 9" descr="Contactor modular"/>
              <p:cNvPicPr>
                <a:picLocks noChangeAspect="1" noChangeArrowheads="1"/>
              </p:cNvPicPr>
              <p:nvPr/>
            </p:nvPicPr>
            <p:blipFill>
              <a:blip r:embed="rId4"/>
              <a:srcRect/>
              <a:stretch>
                <a:fillRect/>
              </a:stretch>
            </p:blipFill>
            <p:spPr bwMode="auto">
              <a:xfrm>
                <a:off x="3840" y="1056"/>
                <a:ext cx="702" cy="1026"/>
              </a:xfrm>
              <a:prstGeom prst="rect">
                <a:avLst/>
              </a:prstGeom>
              <a:noFill/>
              <a:ln w="9525">
                <a:noFill/>
                <a:miter lim="800000"/>
                <a:headEnd/>
                <a:tailEnd/>
              </a:ln>
            </p:spPr>
          </p:pic>
        </p:grpSp>
        <p:sp>
          <p:nvSpPr>
            <p:cNvPr id="566282" name="Text Box 10"/>
            <p:cNvSpPr txBox="1">
              <a:spLocks noChangeArrowheads="1"/>
            </p:cNvSpPr>
            <p:nvPr/>
          </p:nvSpPr>
          <p:spPr bwMode="auto">
            <a:xfrm>
              <a:off x="1872" y="1760"/>
              <a:ext cx="927" cy="634"/>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Contactor modular de propósito general</a:t>
              </a:r>
              <a:endParaRPr lang="es-ES" sz="1500">
                <a:solidFill>
                  <a:schemeClr val="bg1"/>
                </a:solidFill>
                <a:effectLst>
                  <a:outerShdw blurRad="38100" dist="38100" dir="2700000" algn="tl">
                    <a:srgbClr val="C0C0C0"/>
                  </a:outerShdw>
                </a:effectLst>
              </a:endParaRPr>
            </a:p>
          </p:txBody>
        </p:sp>
      </p:grpSp>
      <p:grpSp>
        <p:nvGrpSpPr>
          <p:cNvPr id="41989" name="Group 30"/>
          <p:cNvGrpSpPr>
            <a:grpSpLocks/>
          </p:cNvGrpSpPr>
          <p:nvPr/>
        </p:nvGrpSpPr>
        <p:grpSpPr bwMode="auto">
          <a:xfrm>
            <a:off x="76200" y="4064000"/>
            <a:ext cx="2819400" cy="2514600"/>
            <a:chOff x="336" y="2448"/>
            <a:chExt cx="1776" cy="1584"/>
          </a:xfrm>
        </p:grpSpPr>
        <p:grpSp>
          <p:nvGrpSpPr>
            <p:cNvPr id="42011" name="Group 29"/>
            <p:cNvGrpSpPr>
              <a:grpSpLocks/>
            </p:cNvGrpSpPr>
            <p:nvPr/>
          </p:nvGrpSpPr>
          <p:grpSpPr bwMode="auto">
            <a:xfrm>
              <a:off x="480" y="2448"/>
              <a:ext cx="1398" cy="1112"/>
              <a:chOff x="480" y="2448"/>
              <a:chExt cx="1398" cy="1112"/>
            </a:xfrm>
          </p:grpSpPr>
          <p:sp>
            <p:nvSpPr>
              <p:cNvPr id="566300" name="Rectangle 28"/>
              <p:cNvSpPr>
                <a:spLocks noChangeArrowheads="1"/>
              </p:cNvSpPr>
              <p:nvPr/>
            </p:nvSpPr>
            <p:spPr bwMode="auto">
              <a:xfrm>
                <a:off x="480" y="2448"/>
                <a:ext cx="1392" cy="1112"/>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14" name="Picture 12" descr="Combinación contactores para arranque estrella - triángulo (630kW)"/>
              <p:cNvPicPr>
                <a:picLocks noChangeAspect="1" noChangeArrowheads="1"/>
              </p:cNvPicPr>
              <p:nvPr/>
            </p:nvPicPr>
            <p:blipFill>
              <a:blip r:embed="rId5"/>
              <a:srcRect/>
              <a:stretch>
                <a:fillRect/>
              </a:stretch>
            </p:blipFill>
            <p:spPr bwMode="auto">
              <a:xfrm>
                <a:off x="480" y="2448"/>
                <a:ext cx="1398" cy="1110"/>
              </a:xfrm>
              <a:prstGeom prst="rect">
                <a:avLst/>
              </a:prstGeom>
              <a:noFill/>
              <a:ln w="9525">
                <a:noFill/>
                <a:miter lim="800000"/>
                <a:headEnd/>
                <a:tailEnd/>
              </a:ln>
            </p:spPr>
          </p:pic>
        </p:grpSp>
        <p:sp>
          <p:nvSpPr>
            <p:cNvPr id="566285" name="Text Box 13"/>
            <p:cNvSpPr txBox="1">
              <a:spLocks noChangeArrowheads="1"/>
            </p:cNvSpPr>
            <p:nvPr/>
          </p:nvSpPr>
          <p:spPr bwMode="auto">
            <a:xfrm>
              <a:off x="336" y="3542"/>
              <a:ext cx="1776" cy="490"/>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Combinación de con-tactores para arranque estrella – triángulo 350 kW</a:t>
              </a:r>
              <a:endParaRPr lang="es-ES" sz="1500">
                <a:solidFill>
                  <a:schemeClr val="bg1"/>
                </a:solidFill>
                <a:effectLst>
                  <a:outerShdw blurRad="38100" dist="38100" dir="2700000" algn="tl">
                    <a:srgbClr val="C0C0C0"/>
                  </a:outerShdw>
                </a:effectLst>
              </a:endParaRPr>
            </a:p>
          </p:txBody>
        </p:sp>
      </p:grpSp>
      <p:grpSp>
        <p:nvGrpSpPr>
          <p:cNvPr id="41990" name="Group 33"/>
          <p:cNvGrpSpPr>
            <a:grpSpLocks/>
          </p:cNvGrpSpPr>
          <p:nvPr/>
        </p:nvGrpSpPr>
        <p:grpSpPr bwMode="auto">
          <a:xfrm>
            <a:off x="4876800" y="4419600"/>
            <a:ext cx="2514600" cy="2162175"/>
            <a:chOff x="2352" y="2536"/>
            <a:chExt cx="1584" cy="1362"/>
          </a:xfrm>
        </p:grpSpPr>
        <p:grpSp>
          <p:nvGrpSpPr>
            <p:cNvPr id="42007" name="Group 32"/>
            <p:cNvGrpSpPr>
              <a:grpSpLocks/>
            </p:cNvGrpSpPr>
            <p:nvPr/>
          </p:nvGrpSpPr>
          <p:grpSpPr bwMode="auto">
            <a:xfrm>
              <a:off x="2488" y="2536"/>
              <a:ext cx="1250" cy="884"/>
              <a:chOff x="2488" y="2536"/>
              <a:chExt cx="1250" cy="884"/>
            </a:xfrm>
          </p:grpSpPr>
          <p:sp>
            <p:nvSpPr>
              <p:cNvPr id="566303" name="Rectangle 31"/>
              <p:cNvSpPr>
                <a:spLocks noChangeArrowheads="1"/>
              </p:cNvSpPr>
              <p:nvPr/>
            </p:nvSpPr>
            <p:spPr bwMode="auto">
              <a:xfrm>
                <a:off x="2488" y="2536"/>
                <a:ext cx="1248" cy="880"/>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10" name="Picture 14" descr="Combinación contactores inversión sentido giro"/>
              <p:cNvPicPr>
                <a:picLocks noChangeAspect="1" noChangeArrowheads="1"/>
              </p:cNvPicPr>
              <p:nvPr/>
            </p:nvPicPr>
            <p:blipFill>
              <a:blip r:embed="rId6"/>
              <a:srcRect/>
              <a:stretch>
                <a:fillRect/>
              </a:stretch>
            </p:blipFill>
            <p:spPr bwMode="auto">
              <a:xfrm>
                <a:off x="2496" y="2544"/>
                <a:ext cx="1242" cy="876"/>
              </a:xfrm>
              <a:prstGeom prst="rect">
                <a:avLst/>
              </a:prstGeom>
              <a:noFill/>
              <a:ln w="9525">
                <a:noFill/>
                <a:miter lim="800000"/>
                <a:headEnd/>
                <a:tailEnd/>
              </a:ln>
            </p:spPr>
          </p:pic>
        </p:grpSp>
        <p:sp>
          <p:nvSpPr>
            <p:cNvPr id="566287" name="Text Box 15"/>
            <p:cNvSpPr txBox="1">
              <a:spLocks noChangeArrowheads="1"/>
            </p:cNvSpPr>
            <p:nvPr/>
          </p:nvSpPr>
          <p:spPr bwMode="auto">
            <a:xfrm>
              <a:off x="2352" y="3408"/>
              <a:ext cx="1584" cy="490"/>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Combinación de con-tactores para inversión sentido giro 200 kW</a:t>
              </a:r>
              <a:endParaRPr lang="es-ES" sz="1500">
                <a:solidFill>
                  <a:schemeClr val="bg1"/>
                </a:solidFill>
                <a:effectLst>
                  <a:outerShdw blurRad="38100" dist="38100" dir="2700000" algn="tl">
                    <a:srgbClr val="C0C0C0"/>
                  </a:outerShdw>
                </a:effectLst>
              </a:endParaRPr>
            </a:p>
          </p:txBody>
        </p:sp>
      </p:grpSp>
      <p:grpSp>
        <p:nvGrpSpPr>
          <p:cNvPr id="41991" name="Group 40"/>
          <p:cNvGrpSpPr>
            <a:grpSpLocks/>
          </p:cNvGrpSpPr>
          <p:nvPr/>
        </p:nvGrpSpPr>
        <p:grpSpPr bwMode="auto">
          <a:xfrm>
            <a:off x="2819400" y="4051300"/>
            <a:ext cx="1981200" cy="2454275"/>
            <a:chOff x="4320" y="2496"/>
            <a:chExt cx="1248" cy="1546"/>
          </a:xfrm>
        </p:grpSpPr>
        <p:grpSp>
          <p:nvGrpSpPr>
            <p:cNvPr id="42003" name="Group 39"/>
            <p:cNvGrpSpPr>
              <a:grpSpLocks/>
            </p:cNvGrpSpPr>
            <p:nvPr/>
          </p:nvGrpSpPr>
          <p:grpSpPr bwMode="auto">
            <a:xfrm>
              <a:off x="4368" y="2496"/>
              <a:ext cx="1122" cy="1230"/>
              <a:chOff x="4368" y="2496"/>
              <a:chExt cx="1122" cy="1230"/>
            </a:xfrm>
          </p:grpSpPr>
          <p:sp>
            <p:nvSpPr>
              <p:cNvPr id="566310" name="Rectangle 38"/>
              <p:cNvSpPr>
                <a:spLocks noChangeArrowheads="1"/>
              </p:cNvSpPr>
              <p:nvPr/>
            </p:nvSpPr>
            <p:spPr bwMode="auto">
              <a:xfrm>
                <a:off x="4368" y="2496"/>
                <a:ext cx="1112" cy="1224"/>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06" name="Picture 16" descr="Contactor para motor trifásico 450kW"/>
              <p:cNvPicPr>
                <a:picLocks noChangeAspect="1" noChangeArrowheads="1"/>
              </p:cNvPicPr>
              <p:nvPr/>
            </p:nvPicPr>
            <p:blipFill>
              <a:blip r:embed="rId7"/>
              <a:srcRect/>
              <a:stretch>
                <a:fillRect/>
              </a:stretch>
            </p:blipFill>
            <p:spPr bwMode="auto">
              <a:xfrm>
                <a:off x="4368" y="2496"/>
                <a:ext cx="1122" cy="1230"/>
              </a:xfrm>
              <a:prstGeom prst="rect">
                <a:avLst/>
              </a:prstGeom>
              <a:noFill/>
              <a:ln w="9525">
                <a:noFill/>
                <a:miter lim="800000"/>
                <a:headEnd/>
                <a:tailEnd/>
              </a:ln>
            </p:spPr>
          </p:pic>
        </p:grpSp>
        <p:sp>
          <p:nvSpPr>
            <p:cNvPr id="566289" name="Text Box 17"/>
            <p:cNvSpPr txBox="1">
              <a:spLocks noChangeArrowheads="1"/>
            </p:cNvSpPr>
            <p:nvPr/>
          </p:nvSpPr>
          <p:spPr bwMode="auto">
            <a:xfrm>
              <a:off x="4320" y="3696"/>
              <a:ext cx="1248" cy="346"/>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Contactor trifásico motor 450kW</a:t>
              </a:r>
              <a:endParaRPr lang="es-ES" sz="1500">
                <a:solidFill>
                  <a:schemeClr val="bg1"/>
                </a:solidFill>
                <a:effectLst>
                  <a:outerShdw blurRad="38100" dist="38100" dir="2700000" algn="tl">
                    <a:srgbClr val="C0C0C0"/>
                  </a:outerShdw>
                </a:effectLst>
              </a:endParaRPr>
            </a:p>
          </p:txBody>
        </p:sp>
      </p:grpSp>
      <p:grpSp>
        <p:nvGrpSpPr>
          <p:cNvPr id="41992" name="Group 45"/>
          <p:cNvGrpSpPr>
            <a:grpSpLocks/>
          </p:cNvGrpSpPr>
          <p:nvPr/>
        </p:nvGrpSpPr>
        <p:grpSpPr bwMode="auto">
          <a:xfrm>
            <a:off x="7467600" y="3886200"/>
            <a:ext cx="1447800" cy="2682875"/>
            <a:chOff x="4784" y="2496"/>
            <a:chExt cx="912" cy="1690"/>
          </a:xfrm>
        </p:grpSpPr>
        <p:grpSp>
          <p:nvGrpSpPr>
            <p:cNvPr id="41999" name="Group 42"/>
            <p:cNvGrpSpPr>
              <a:grpSpLocks/>
            </p:cNvGrpSpPr>
            <p:nvPr/>
          </p:nvGrpSpPr>
          <p:grpSpPr bwMode="auto">
            <a:xfrm>
              <a:off x="4832" y="2496"/>
              <a:ext cx="786" cy="1240"/>
              <a:chOff x="4752" y="432"/>
              <a:chExt cx="786" cy="1240"/>
            </a:xfrm>
          </p:grpSpPr>
          <p:sp>
            <p:nvSpPr>
              <p:cNvPr id="566313" name="Rectangle 41"/>
              <p:cNvSpPr>
                <a:spLocks noChangeArrowheads="1"/>
              </p:cNvSpPr>
              <p:nvPr/>
            </p:nvSpPr>
            <p:spPr bwMode="auto">
              <a:xfrm>
                <a:off x="4752" y="432"/>
                <a:ext cx="784" cy="1240"/>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2002" name="Picture 18" descr="Contactor para motor de hasta 45kW"/>
              <p:cNvPicPr>
                <a:picLocks noChangeAspect="1" noChangeArrowheads="1"/>
              </p:cNvPicPr>
              <p:nvPr/>
            </p:nvPicPr>
            <p:blipFill>
              <a:blip r:embed="rId8"/>
              <a:srcRect/>
              <a:stretch>
                <a:fillRect/>
              </a:stretch>
            </p:blipFill>
            <p:spPr bwMode="auto">
              <a:xfrm>
                <a:off x="4752" y="432"/>
                <a:ext cx="786" cy="1236"/>
              </a:xfrm>
              <a:prstGeom prst="rect">
                <a:avLst/>
              </a:prstGeom>
              <a:noFill/>
              <a:ln w="9525">
                <a:noFill/>
                <a:miter lim="800000"/>
                <a:headEnd/>
                <a:tailEnd/>
              </a:ln>
            </p:spPr>
          </p:pic>
        </p:grpSp>
        <p:sp>
          <p:nvSpPr>
            <p:cNvPr id="566291" name="Text Box 19"/>
            <p:cNvSpPr txBox="1">
              <a:spLocks noChangeArrowheads="1"/>
            </p:cNvSpPr>
            <p:nvPr/>
          </p:nvSpPr>
          <p:spPr bwMode="auto">
            <a:xfrm>
              <a:off x="4784" y="3696"/>
              <a:ext cx="912" cy="490"/>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Contactor trifásico motor 45 kW</a:t>
              </a:r>
              <a:endParaRPr lang="es-ES" sz="1500">
                <a:solidFill>
                  <a:schemeClr val="bg1"/>
                </a:solidFill>
                <a:effectLst>
                  <a:outerShdw blurRad="38100" dist="38100" dir="2700000" algn="tl">
                    <a:srgbClr val="C0C0C0"/>
                  </a:outerShdw>
                </a:effectLst>
              </a:endParaRPr>
            </a:p>
          </p:txBody>
        </p:sp>
      </p:grpSp>
      <p:grpSp>
        <p:nvGrpSpPr>
          <p:cNvPr id="41993" name="Group 49"/>
          <p:cNvGrpSpPr>
            <a:grpSpLocks/>
          </p:cNvGrpSpPr>
          <p:nvPr/>
        </p:nvGrpSpPr>
        <p:grpSpPr bwMode="auto">
          <a:xfrm>
            <a:off x="7467600" y="1181100"/>
            <a:ext cx="1447800" cy="2301875"/>
            <a:chOff x="4800" y="816"/>
            <a:chExt cx="912" cy="1450"/>
          </a:xfrm>
        </p:grpSpPr>
        <p:grpSp>
          <p:nvGrpSpPr>
            <p:cNvPr id="41995" name="Group 47"/>
            <p:cNvGrpSpPr>
              <a:grpSpLocks/>
            </p:cNvGrpSpPr>
            <p:nvPr/>
          </p:nvGrpSpPr>
          <p:grpSpPr bwMode="auto">
            <a:xfrm>
              <a:off x="4848" y="816"/>
              <a:ext cx="768" cy="984"/>
              <a:chOff x="4848" y="816"/>
              <a:chExt cx="768" cy="984"/>
            </a:xfrm>
          </p:grpSpPr>
          <p:sp>
            <p:nvSpPr>
              <p:cNvPr id="566318" name="Rectangle 46"/>
              <p:cNvSpPr>
                <a:spLocks noChangeArrowheads="1"/>
              </p:cNvSpPr>
              <p:nvPr/>
            </p:nvSpPr>
            <p:spPr bwMode="auto">
              <a:xfrm>
                <a:off x="4848" y="816"/>
                <a:ext cx="768" cy="984"/>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1998" name="Picture 20" descr="Contactor para motor de hasta 5,5kW"/>
              <p:cNvPicPr>
                <a:picLocks noChangeAspect="1" noChangeArrowheads="1"/>
              </p:cNvPicPr>
              <p:nvPr/>
            </p:nvPicPr>
            <p:blipFill>
              <a:blip r:embed="rId9"/>
              <a:srcRect/>
              <a:stretch>
                <a:fillRect/>
              </a:stretch>
            </p:blipFill>
            <p:spPr bwMode="auto">
              <a:xfrm>
                <a:off x="4848" y="816"/>
                <a:ext cx="768" cy="984"/>
              </a:xfrm>
              <a:prstGeom prst="rect">
                <a:avLst/>
              </a:prstGeom>
              <a:noFill/>
              <a:ln w="9525">
                <a:noFill/>
                <a:miter lim="800000"/>
                <a:headEnd/>
                <a:tailEnd/>
              </a:ln>
            </p:spPr>
          </p:pic>
        </p:grpSp>
        <p:sp>
          <p:nvSpPr>
            <p:cNvPr id="566316" name="Text Box 44"/>
            <p:cNvSpPr txBox="1">
              <a:spLocks noChangeArrowheads="1"/>
            </p:cNvSpPr>
            <p:nvPr/>
          </p:nvSpPr>
          <p:spPr bwMode="auto">
            <a:xfrm>
              <a:off x="4800" y="1776"/>
              <a:ext cx="912" cy="490"/>
            </a:xfrm>
            <a:prstGeom prst="rect">
              <a:avLst/>
            </a:prstGeom>
            <a:noFill/>
            <a:ln w="31750">
              <a:noFill/>
              <a:miter lim="800000"/>
              <a:headEnd/>
              <a:tailEnd/>
            </a:ln>
            <a:effectLst/>
          </p:spPr>
          <p:txBody>
            <a:bodyPr>
              <a:spAutoFit/>
            </a:bodyPr>
            <a:lstStyle/>
            <a:p>
              <a:pPr algn="ctr" eaLnBrk="0" hangingPunct="0">
                <a:spcBef>
                  <a:spcPts val="600"/>
                </a:spcBef>
                <a:defRPr/>
              </a:pPr>
              <a:r>
                <a:rPr lang="es-ES_tradnl" sz="1500">
                  <a:solidFill>
                    <a:schemeClr val="bg1"/>
                  </a:solidFill>
                  <a:effectLst>
                    <a:outerShdw blurRad="38100" dist="38100" dir="2700000" algn="tl">
                      <a:srgbClr val="C0C0C0"/>
                    </a:outerShdw>
                  </a:effectLst>
                </a:rPr>
                <a:t>Contactor trifásico motor 5 kW</a:t>
              </a:r>
              <a:endParaRPr lang="es-ES" sz="1500">
                <a:solidFill>
                  <a:schemeClr val="bg1"/>
                </a:solidFill>
                <a:effectLst>
                  <a:outerShdw blurRad="38100" dist="38100" dir="2700000" algn="tl">
                    <a:srgbClr val="C0C0C0"/>
                  </a:outerShdw>
                </a:effectLst>
              </a:endParaRPr>
            </a:p>
          </p:txBody>
        </p:sp>
      </p:grpSp>
      <p:sp>
        <p:nvSpPr>
          <p:cNvPr id="566323" name="Text Box 51"/>
          <p:cNvSpPr txBox="1">
            <a:spLocks noChangeArrowheads="1"/>
          </p:cNvSpPr>
          <p:nvPr/>
        </p:nvSpPr>
        <p:spPr bwMode="auto">
          <a:xfrm>
            <a:off x="228600" y="838200"/>
            <a:ext cx="2136775" cy="244475"/>
          </a:xfrm>
          <a:prstGeom prst="rect">
            <a:avLst/>
          </a:prstGeom>
          <a:noFill/>
          <a:ln w="6350">
            <a:noFill/>
            <a:miter lim="800000"/>
            <a:headEnd/>
            <a:tailEnd/>
          </a:ln>
          <a:effectLst/>
        </p:spPr>
        <p:txBody>
          <a:bodyPr>
            <a:spAutoFit/>
          </a:bodyPr>
          <a:lstStyle/>
          <a:p>
            <a:pPr eaLnBrk="0" hangingPunct="0">
              <a:spcBef>
                <a:spcPts val="600"/>
              </a:spcBef>
              <a:defRPr/>
            </a:pPr>
            <a:r>
              <a:rPr lang="es-ES_tradnl" sz="1000">
                <a:solidFill>
                  <a:schemeClr val="bg1"/>
                </a:solidFill>
                <a:effectLst>
                  <a:outerShdw blurRad="38100" dist="38100" dir="2700000" algn="tl">
                    <a:srgbClr val="C0C0C0"/>
                  </a:outerShdw>
                </a:effectLst>
                <a:sym typeface="Symbol" pitchFamily="18" charset="2"/>
              </a:rPr>
              <a:t>Catálogos comerciales</a:t>
            </a:r>
            <a:endParaRPr lang="es-ES" sz="1000">
              <a:solidFill>
                <a:schemeClr val="bg1"/>
              </a:solidFill>
              <a:effectLst>
                <a:outerShdw blurRad="38100" dist="38100" dir="2700000" algn="tl">
                  <a:srgbClr val="C0C0C0"/>
                </a:outerShdw>
              </a:effectLst>
            </a:endParaRPr>
          </a:p>
        </p:txBody>
      </p:sp>
    </p:spTree>
  </p:cSld>
  <p:clrMapOvr>
    <a:masterClrMapping/>
  </p:clrMapOvr>
  <p:transition>
    <p:cover dir="l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38" name="Rectangle 1026"/>
          <p:cNvSpPr>
            <a:spLocks noChangeArrowheads="1"/>
          </p:cNvSpPr>
          <p:nvPr/>
        </p:nvSpPr>
        <p:spPr bwMode="auto">
          <a:xfrm>
            <a:off x="228600" y="228600"/>
            <a:ext cx="87630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bg1"/>
                </a:solidFill>
                <a:effectLst>
                  <a:outerShdw blurRad="38100" dist="38100" dir="2700000" algn="tl">
                    <a:srgbClr val="C0C0C0"/>
                  </a:outerShdw>
                </a:effectLst>
              </a:rPr>
              <a:t>Seccionadores</a:t>
            </a:r>
            <a:endParaRPr lang="es-ES_tradnl" sz="4500" b="0">
              <a:solidFill>
                <a:schemeClr val="bg1"/>
              </a:solidFill>
              <a:effectLst>
                <a:outerShdw blurRad="38100" dist="38100" dir="2700000" algn="tl">
                  <a:srgbClr val="C0C0C0"/>
                </a:outerShdw>
              </a:effectLst>
            </a:endParaRPr>
          </a:p>
        </p:txBody>
      </p:sp>
      <p:grpSp>
        <p:nvGrpSpPr>
          <p:cNvPr id="43010" name="Group 1044"/>
          <p:cNvGrpSpPr>
            <a:grpSpLocks/>
          </p:cNvGrpSpPr>
          <p:nvPr/>
        </p:nvGrpSpPr>
        <p:grpSpPr bwMode="auto">
          <a:xfrm>
            <a:off x="3505200" y="1371600"/>
            <a:ext cx="2286000" cy="2274888"/>
            <a:chOff x="4032" y="912"/>
            <a:chExt cx="1440" cy="1433"/>
          </a:xfrm>
        </p:grpSpPr>
        <p:sp>
          <p:nvSpPr>
            <p:cNvPr id="551955" name="Rectangle 1043"/>
            <p:cNvSpPr>
              <a:spLocks noChangeArrowheads="1"/>
            </p:cNvSpPr>
            <p:nvPr/>
          </p:nvSpPr>
          <p:spPr bwMode="auto">
            <a:xfrm>
              <a:off x="4032" y="912"/>
              <a:ext cx="1432" cy="143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3028" name="Picture 1035" descr="Seccionador portafusibles para protección de motor"/>
            <p:cNvPicPr>
              <a:picLocks noChangeAspect="1" noChangeArrowheads="1"/>
            </p:cNvPicPr>
            <p:nvPr/>
          </p:nvPicPr>
          <p:blipFill>
            <a:blip r:embed="rId2"/>
            <a:srcRect/>
            <a:stretch>
              <a:fillRect/>
            </a:stretch>
          </p:blipFill>
          <p:spPr bwMode="auto">
            <a:xfrm>
              <a:off x="4032" y="912"/>
              <a:ext cx="1440" cy="1433"/>
            </a:xfrm>
            <a:prstGeom prst="rect">
              <a:avLst/>
            </a:prstGeom>
            <a:noFill/>
            <a:ln w="9525">
              <a:noFill/>
              <a:miter lim="800000"/>
              <a:headEnd/>
              <a:tailEnd/>
            </a:ln>
          </p:spPr>
        </p:pic>
      </p:grpSp>
      <p:grpSp>
        <p:nvGrpSpPr>
          <p:cNvPr id="43011" name="Group 1049"/>
          <p:cNvGrpSpPr>
            <a:grpSpLocks/>
          </p:cNvGrpSpPr>
          <p:nvPr/>
        </p:nvGrpSpPr>
        <p:grpSpPr bwMode="auto">
          <a:xfrm>
            <a:off x="3581400" y="4038600"/>
            <a:ext cx="2184400" cy="2286000"/>
            <a:chOff x="2256" y="2448"/>
            <a:chExt cx="1376" cy="1440"/>
          </a:xfrm>
        </p:grpSpPr>
        <p:sp>
          <p:nvSpPr>
            <p:cNvPr id="551960" name="Rectangle 1048"/>
            <p:cNvSpPr>
              <a:spLocks noChangeArrowheads="1"/>
            </p:cNvSpPr>
            <p:nvPr/>
          </p:nvSpPr>
          <p:spPr bwMode="auto">
            <a:xfrm>
              <a:off x="2256" y="2448"/>
              <a:ext cx="1376" cy="1440"/>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3026" name="Picture 1036" descr="Interruptor seccionador portafusibles de hasta 1250A"/>
            <p:cNvPicPr>
              <a:picLocks noChangeAspect="1" noChangeArrowheads="1"/>
            </p:cNvPicPr>
            <p:nvPr/>
          </p:nvPicPr>
          <p:blipFill>
            <a:blip r:embed="rId3"/>
            <a:srcRect/>
            <a:stretch>
              <a:fillRect/>
            </a:stretch>
          </p:blipFill>
          <p:spPr bwMode="auto">
            <a:xfrm>
              <a:off x="2256" y="2448"/>
              <a:ext cx="1375" cy="1440"/>
            </a:xfrm>
            <a:prstGeom prst="rect">
              <a:avLst/>
            </a:prstGeom>
            <a:noFill/>
            <a:ln w="9525">
              <a:noFill/>
              <a:miter lim="800000"/>
              <a:headEnd/>
              <a:tailEnd/>
            </a:ln>
          </p:spPr>
        </p:pic>
      </p:grpSp>
      <p:grpSp>
        <p:nvGrpSpPr>
          <p:cNvPr id="43012" name="Group 1040"/>
          <p:cNvGrpSpPr>
            <a:grpSpLocks/>
          </p:cNvGrpSpPr>
          <p:nvPr/>
        </p:nvGrpSpPr>
        <p:grpSpPr bwMode="auto">
          <a:xfrm>
            <a:off x="6362700" y="4508500"/>
            <a:ext cx="2476500" cy="1816100"/>
            <a:chOff x="4032" y="2688"/>
            <a:chExt cx="1560" cy="1144"/>
          </a:xfrm>
        </p:grpSpPr>
        <p:sp>
          <p:nvSpPr>
            <p:cNvPr id="551951" name="Rectangle 1039"/>
            <p:cNvSpPr>
              <a:spLocks noChangeArrowheads="1"/>
            </p:cNvSpPr>
            <p:nvPr/>
          </p:nvSpPr>
          <p:spPr bwMode="auto">
            <a:xfrm>
              <a:off x="4032" y="2688"/>
              <a:ext cx="1560" cy="1136"/>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3024" name="Picture 1037" descr="Seccionador bajo carga con fusibles"/>
            <p:cNvPicPr>
              <a:picLocks noChangeAspect="1" noChangeArrowheads="1"/>
            </p:cNvPicPr>
            <p:nvPr/>
          </p:nvPicPr>
          <p:blipFill>
            <a:blip r:embed="rId4"/>
            <a:srcRect/>
            <a:stretch>
              <a:fillRect/>
            </a:stretch>
          </p:blipFill>
          <p:spPr bwMode="auto">
            <a:xfrm>
              <a:off x="4032" y="2688"/>
              <a:ext cx="1560" cy="1144"/>
            </a:xfrm>
            <a:prstGeom prst="rect">
              <a:avLst/>
            </a:prstGeom>
            <a:noFill/>
            <a:ln w="9525">
              <a:noFill/>
              <a:miter lim="800000"/>
              <a:headEnd/>
              <a:tailEnd/>
            </a:ln>
          </p:spPr>
        </p:pic>
      </p:grpSp>
      <p:grpSp>
        <p:nvGrpSpPr>
          <p:cNvPr id="43013" name="Group 1047"/>
          <p:cNvGrpSpPr>
            <a:grpSpLocks/>
          </p:cNvGrpSpPr>
          <p:nvPr/>
        </p:nvGrpSpPr>
        <p:grpSpPr bwMode="auto">
          <a:xfrm>
            <a:off x="6096000" y="1371600"/>
            <a:ext cx="2743200" cy="2794000"/>
            <a:chOff x="2160" y="1008"/>
            <a:chExt cx="1728" cy="1760"/>
          </a:xfrm>
        </p:grpSpPr>
        <p:sp>
          <p:nvSpPr>
            <p:cNvPr id="551958" name="Rectangle 1046"/>
            <p:cNvSpPr>
              <a:spLocks noChangeArrowheads="1"/>
            </p:cNvSpPr>
            <p:nvPr/>
          </p:nvSpPr>
          <p:spPr bwMode="auto">
            <a:xfrm>
              <a:off x="2160" y="1008"/>
              <a:ext cx="1728" cy="1752"/>
            </a:xfrm>
            <a:prstGeom prst="rect">
              <a:avLst/>
            </a:prstGeom>
            <a:solidFill>
              <a:schemeClr val="tx1"/>
            </a:solidFill>
            <a:ln w="3175">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3022" name="Picture 1038" descr="Seccionador con fusibles"/>
            <p:cNvPicPr>
              <a:picLocks noChangeAspect="1" noChangeArrowheads="1"/>
            </p:cNvPicPr>
            <p:nvPr/>
          </p:nvPicPr>
          <p:blipFill>
            <a:blip r:embed="rId5"/>
            <a:srcRect/>
            <a:stretch>
              <a:fillRect/>
            </a:stretch>
          </p:blipFill>
          <p:spPr bwMode="auto">
            <a:xfrm>
              <a:off x="2160" y="1008"/>
              <a:ext cx="1728" cy="1760"/>
            </a:xfrm>
            <a:prstGeom prst="rect">
              <a:avLst/>
            </a:prstGeom>
            <a:noFill/>
            <a:ln w="9525">
              <a:noFill/>
              <a:miter lim="800000"/>
              <a:headEnd/>
              <a:tailEnd/>
            </a:ln>
          </p:spPr>
        </p:pic>
      </p:grpSp>
      <p:grpSp>
        <p:nvGrpSpPr>
          <p:cNvPr id="43014" name="Group 1042"/>
          <p:cNvGrpSpPr>
            <a:grpSpLocks/>
          </p:cNvGrpSpPr>
          <p:nvPr/>
        </p:nvGrpSpPr>
        <p:grpSpPr bwMode="auto">
          <a:xfrm>
            <a:off x="0" y="1584325"/>
            <a:ext cx="3460750" cy="4740275"/>
            <a:chOff x="0" y="1008"/>
            <a:chExt cx="2180" cy="2986"/>
          </a:xfrm>
        </p:grpSpPr>
        <p:grpSp>
          <p:nvGrpSpPr>
            <p:cNvPr id="43017" name="Group 1029"/>
            <p:cNvGrpSpPr>
              <a:grpSpLocks/>
            </p:cNvGrpSpPr>
            <p:nvPr/>
          </p:nvGrpSpPr>
          <p:grpSpPr bwMode="auto">
            <a:xfrm>
              <a:off x="192" y="1008"/>
              <a:ext cx="1824" cy="2562"/>
              <a:chOff x="624" y="1104"/>
              <a:chExt cx="1824" cy="2562"/>
            </a:xfrm>
          </p:grpSpPr>
          <p:sp>
            <p:nvSpPr>
              <p:cNvPr id="551940" name="Rectangle 1028"/>
              <p:cNvSpPr>
                <a:spLocks noChangeArrowheads="1"/>
              </p:cNvSpPr>
              <p:nvPr/>
            </p:nvSpPr>
            <p:spPr bwMode="auto">
              <a:xfrm>
                <a:off x="624" y="1104"/>
                <a:ext cx="1816" cy="2560"/>
              </a:xfrm>
              <a:prstGeom prst="rect">
                <a:avLst/>
              </a:prstGeom>
              <a:solidFill>
                <a:schemeClr val="tx1"/>
              </a:solidFill>
              <a:ln w="3175">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43020" name="Picture 1027"/>
              <p:cNvPicPr>
                <a:picLocks noChangeAspect="1" noChangeArrowheads="1"/>
              </p:cNvPicPr>
              <p:nvPr/>
            </p:nvPicPr>
            <p:blipFill>
              <a:blip r:embed="rId6"/>
              <a:srcRect/>
              <a:stretch>
                <a:fillRect/>
              </a:stretch>
            </p:blipFill>
            <p:spPr bwMode="auto">
              <a:xfrm>
                <a:off x="624" y="1104"/>
                <a:ext cx="1824" cy="2562"/>
              </a:xfrm>
              <a:prstGeom prst="rect">
                <a:avLst/>
              </a:prstGeom>
              <a:noFill/>
              <a:ln w="12700">
                <a:noFill/>
                <a:miter lim="800000"/>
                <a:headEnd type="none" w="sm" len="sm"/>
                <a:tailEnd type="none" w="med" len="lg"/>
              </a:ln>
            </p:spPr>
          </p:pic>
        </p:grpSp>
        <p:sp>
          <p:nvSpPr>
            <p:cNvPr id="551953" name="Text Box 1041"/>
            <p:cNvSpPr txBox="1">
              <a:spLocks noChangeArrowheads="1"/>
            </p:cNvSpPr>
            <p:nvPr/>
          </p:nvSpPr>
          <p:spPr bwMode="auto">
            <a:xfrm>
              <a:off x="0" y="3552"/>
              <a:ext cx="2180" cy="442"/>
            </a:xfrm>
            <a:prstGeom prst="rect">
              <a:avLst/>
            </a:prstGeom>
            <a:noFill/>
            <a:ln w="3175">
              <a:noFill/>
              <a:miter lim="800000"/>
              <a:headEnd/>
              <a:tailEnd/>
            </a:ln>
            <a:effectLst/>
          </p:spPr>
          <p:txBody>
            <a:bodyPr>
              <a:spAutoFit/>
            </a:bodyPr>
            <a:lstStyle/>
            <a:p>
              <a:pPr algn="ctr" eaLnBrk="0" hangingPunct="0">
                <a:spcBef>
                  <a:spcPts val="600"/>
                </a:spcBef>
                <a:defRPr/>
              </a:pPr>
              <a:r>
                <a:rPr lang="es-ES_tradnl" sz="2000">
                  <a:solidFill>
                    <a:schemeClr val="bg1"/>
                  </a:solidFill>
                  <a:effectLst>
                    <a:outerShdw blurRad="38100" dist="38100" dir="2700000" algn="tl">
                      <a:srgbClr val="C0C0C0"/>
                    </a:outerShdw>
                  </a:effectLst>
                </a:rPr>
                <a:t>Seccionador de alta tensión</a:t>
              </a:r>
              <a:endParaRPr lang="es-ES" sz="2000">
                <a:solidFill>
                  <a:schemeClr val="bg1"/>
                </a:solidFill>
                <a:effectLst>
                  <a:outerShdw blurRad="38100" dist="38100" dir="2700000" algn="tl">
                    <a:srgbClr val="C0C0C0"/>
                  </a:outerShdw>
                </a:effectLst>
              </a:endParaRPr>
            </a:p>
          </p:txBody>
        </p:sp>
      </p:grpSp>
      <p:sp>
        <p:nvSpPr>
          <p:cNvPr id="551962" name="Text Box 1050"/>
          <p:cNvSpPr txBox="1">
            <a:spLocks noChangeArrowheads="1"/>
          </p:cNvSpPr>
          <p:nvPr/>
        </p:nvSpPr>
        <p:spPr bwMode="auto">
          <a:xfrm>
            <a:off x="4699000" y="3565525"/>
            <a:ext cx="2362200" cy="1006475"/>
          </a:xfrm>
          <a:prstGeom prst="rect">
            <a:avLst/>
          </a:prstGeom>
          <a:solidFill>
            <a:srgbClr val="008000"/>
          </a:solidFill>
          <a:ln w="3175">
            <a:noFill/>
            <a:miter lim="800000"/>
            <a:headEnd/>
            <a:tailEnd/>
          </a:ln>
          <a:effectLst>
            <a:outerShdw dist="35921" dir="2700000" algn="ctr" rotWithShape="0">
              <a:schemeClr val="bg2"/>
            </a:outerShdw>
          </a:effectLst>
        </p:spPr>
        <p:txBody>
          <a:bodyPr>
            <a:spAutoFit/>
          </a:bodyPr>
          <a:lstStyle/>
          <a:p>
            <a:pPr algn="ctr" eaLnBrk="0" hangingPunct="0">
              <a:spcBef>
                <a:spcPts val="600"/>
              </a:spcBef>
              <a:defRPr/>
            </a:pPr>
            <a:r>
              <a:rPr lang="es-ES_tradnl" sz="2000">
                <a:effectLst>
                  <a:outerShdw blurRad="38100" dist="38100" dir="2700000" algn="tl">
                    <a:srgbClr val="000000"/>
                  </a:outerShdw>
                </a:effectLst>
              </a:rPr>
              <a:t>Seccionadores con fusibles para baja tensión</a:t>
            </a:r>
            <a:endParaRPr lang="es-ES" sz="2000">
              <a:effectLst>
                <a:outerShdw blurRad="38100" dist="38100" dir="2700000" algn="tl">
                  <a:srgbClr val="000000"/>
                </a:outerShdw>
              </a:effectLst>
            </a:endParaRPr>
          </a:p>
        </p:txBody>
      </p:sp>
      <p:sp>
        <p:nvSpPr>
          <p:cNvPr id="551963" name="Text Box 1051"/>
          <p:cNvSpPr txBox="1">
            <a:spLocks noChangeArrowheads="1"/>
          </p:cNvSpPr>
          <p:nvPr/>
        </p:nvSpPr>
        <p:spPr bwMode="auto">
          <a:xfrm>
            <a:off x="4724400" y="6324600"/>
            <a:ext cx="2136775" cy="244475"/>
          </a:xfrm>
          <a:prstGeom prst="rect">
            <a:avLst/>
          </a:prstGeom>
          <a:noFill/>
          <a:ln w="6350">
            <a:noFill/>
            <a:miter lim="800000"/>
            <a:headEnd/>
            <a:tailEnd/>
          </a:ln>
          <a:effectLst/>
        </p:spPr>
        <p:txBody>
          <a:bodyPr>
            <a:spAutoFit/>
          </a:bodyPr>
          <a:lstStyle/>
          <a:p>
            <a:pPr algn="r" eaLnBrk="0" hangingPunct="0">
              <a:spcBef>
                <a:spcPts val="600"/>
              </a:spcBef>
              <a:defRPr/>
            </a:pPr>
            <a:r>
              <a:rPr lang="es-ES_tradnl" sz="1000">
                <a:effectLst>
                  <a:outerShdw blurRad="38100" dist="38100" dir="2700000" algn="tl">
                    <a:srgbClr val="C0C0C0"/>
                  </a:outerShdw>
                </a:effectLst>
                <a:sym typeface="Symbol" pitchFamily="18" charset="2"/>
              </a:rPr>
              <a:t>Catálogos comerciales</a:t>
            </a:r>
            <a:endParaRPr lang="es-ES" sz="1000">
              <a:effectLst>
                <a:outerShdw blurRad="38100" dist="38100" dir="2700000" algn="tl">
                  <a:srgbClr val="C0C0C0"/>
                </a:outerShdw>
              </a:effectLst>
            </a:endParaRPr>
          </a:p>
        </p:txBody>
      </p:sp>
    </p:spTree>
  </p:cSld>
  <p:clrMapOvr>
    <a:masterClrMapping/>
  </p:clrMapOvr>
  <p:transition>
    <p:cover dir="l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54" name="Rectangle 1034"/>
          <p:cNvSpPr>
            <a:spLocks noChangeArrowheads="1"/>
          </p:cNvSpPr>
          <p:nvPr/>
        </p:nvSpPr>
        <p:spPr bwMode="auto">
          <a:xfrm>
            <a:off x="546100" y="1219200"/>
            <a:ext cx="6718300" cy="5270500"/>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9352" name="Rectangle 1032"/>
          <p:cNvSpPr>
            <a:spLocks noChangeArrowheads="1"/>
          </p:cNvSpPr>
          <p:nvPr/>
        </p:nvSpPr>
        <p:spPr bwMode="auto">
          <a:xfrm>
            <a:off x="533400" y="1219200"/>
            <a:ext cx="6718300" cy="5270500"/>
          </a:xfrm>
          <a:prstGeom prst="rect">
            <a:avLst/>
          </a:prstGeom>
          <a:solidFill>
            <a:schemeClr val="tx1"/>
          </a:solidFill>
          <a:ln w="6350">
            <a:solidFill>
              <a:srgbClr val="000000"/>
            </a:solidFill>
            <a:miter lim="800000"/>
            <a:headEnd/>
            <a:tailEnd/>
          </a:ln>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aphicFrame>
        <p:nvGraphicFramePr>
          <p:cNvPr id="569351" name="Object 1031"/>
          <p:cNvGraphicFramePr>
            <a:graphicFrameLocks noChangeAspect="1"/>
          </p:cNvGraphicFramePr>
          <p:nvPr/>
        </p:nvGraphicFramePr>
        <p:xfrm>
          <a:off x="609600" y="1244600"/>
          <a:ext cx="6477000" cy="5218113"/>
        </p:xfrm>
        <a:graphic>
          <a:graphicData uri="http://schemas.openxmlformats.org/presentationml/2006/ole">
            <mc:AlternateContent xmlns:mc="http://schemas.openxmlformats.org/markup-compatibility/2006">
              <mc:Choice xmlns:v="urn:schemas-microsoft-com:vml" Requires="v">
                <p:oleObj spid="_x0000_s569352" name="Imagen" r:id="rId3" imgW="3902760" imgH="3143160" progId="Word.Picture.8">
                  <p:embed/>
                </p:oleObj>
              </mc:Choice>
              <mc:Fallback>
                <p:oleObj name="Imagen" r:id="rId3" imgW="3902760" imgH="3143160" progId="Word.Picture.8">
                  <p:embed/>
                  <p:pic>
                    <p:nvPicPr>
                      <p:cNvPr id="0" name="Picture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44600"/>
                        <a:ext cx="6477000" cy="5218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56" name="Rectangle 1036"/>
          <p:cNvSpPr>
            <a:spLocks noChangeArrowheads="1"/>
          </p:cNvSpPr>
          <p:nvPr/>
        </p:nvSpPr>
        <p:spPr bwMode="auto">
          <a:xfrm>
            <a:off x="152400" y="76200"/>
            <a:ext cx="89154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000">
                <a:solidFill>
                  <a:schemeClr val="bg1"/>
                </a:solidFill>
                <a:effectLst>
                  <a:outerShdw blurRad="38100" dist="38100" dir="2700000" algn="tl">
                    <a:srgbClr val="C0C0C0"/>
                  </a:outerShdw>
                </a:effectLst>
              </a:rPr>
              <a:t>Cortacircuitos fusibles</a:t>
            </a:r>
            <a:endParaRPr lang="es-ES_tradnl" sz="4000" b="0">
              <a:solidFill>
                <a:schemeClr val="bg1"/>
              </a:solidFill>
              <a:effectLst>
                <a:outerShdw blurRad="38100" dist="38100" dir="2700000" algn="tl">
                  <a:srgbClr val="C0C0C0"/>
                </a:outerShdw>
              </a:effectLst>
            </a:endParaRPr>
          </a:p>
        </p:txBody>
      </p:sp>
      <p:grpSp>
        <p:nvGrpSpPr>
          <p:cNvPr id="569367" name="Group 1047"/>
          <p:cNvGrpSpPr>
            <a:grpSpLocks/>
          </p:cNvGrpSpPr>
          <p:nvPr/>
        </p:nvGrpSpPr>
        <p:grpSpPr bwMode="auto">
          <a:xfrm>
            <a:off x="5257800" y="4279900"/>
            <a:ext cx="3429000" cy="1993900"/>
            <a:chOff x="3312" y="2696"/>
            <a:chExt cx="2160" cy="1256"/>
          </a:xfrm>
        </p:grpSpPr>
        <p:sp>
          <p:nvSpPr>
            <p:cNvPr id="569364" name="Oval 1044"/>
            <p:cNvSpPr>
              <a:spLocks noChangeArrowheads="1"/>
            </p:cNvSpPr>
            <p:nvPr/>
          </p:nvSpPr>
          <p:spPr bwMode="auto">
            <a:xfrm>
              <a:off x="3312" y="3624"/>
              <a:ext cx="328" cy="328"/>
            </a:xfrm>
            <a:prstGeom prst="ellipse">
              <a:avLst/>
            </a:prstGeom>
            <a:noFill/>
            <a:ln w="38100">
              <a:solidFill>
                <a:srgbClr val="FF0000"/>
              </a:solidFill>
              <a:round/>
              <a:headEnd/>
              <a:tailEnd/>
            </a:ln>
            <a:effectLst>
              <a:outerShdw dist="35921" dir="2700000" algn="ctr" rotWithShape="0">
                <a:schemeClr val="bg2"/>
              </a:outerShdw>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9365" name="AutoShape 1045"/>
            <p:cNvSpPr>
              <a:spLocks noChangeArrowheads="1"/>
            </p:cNvSpPr>
            <p:nvPr/>
          </p:nvSpPr>
          <p:spPr bwMode="auto">
            <a:xfrm rot="10800000">
              <a:off x="3368" y="3208"/>
              <a:ext cx="408" cy="392"/>
            </a:xfrm>
            <a:custGeom>
              <a:avLst/>
              <a:gdLst>
                <a:gd name="G0" fmla="+- 9250 0 0"/>
                <a:gd name="G1" fmla="+- 18514 0 0"/>
                <a:gd name="G2" fmla="+- 7200 0 0"/>
                <a:gd name="G3" fmla="*/ 9250 1 2"/>
                <a:gd name="G4" fmla="+- G3 10800 0"/>
                <a:gd name="G5" fmla="+- 21600 92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5 w 21600"/>
                <a:gd name="T1" fmla="*/ 0 h 21600"/>
                <a:gd name="T2" fmla="*/ 9250 w 21600"/>
                <a:gd name="T3" fmla="*/ 7200 h 21600"/>
                <a:gd name="T4" fmla="*/ 0 w 21600"/>
                <a:gd name="T5" fmla="*/ 17996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5" y="0"/>
                  </a:moveTo>
                  <a:lnTo>
                    <a:pt x="9250" y="7200"/>
                  </a:lnTo>
                  <a:lnTo>
                    <a:pt x="12336" y="7200"/>
                  </a:lnTo>
                  <a:lnTo>
                    <a:pt x="12336" y="14392"/>
                  </a:lnTo>
                  <a:lnTo>
                    <a:pt x="0" y="14392"/>
                  </a:lnTo>
                  <a:lnTo>
                    <a:pt x="0" y="21600"/>
                  </a:lnTo>
                  <a:lnTo>
                    <a:pt x="18514" y="21600"/>
                  </a:lnTo>
                  <a:lnTo>
                    <a:pt x="18514" y="7200"/>
                  </a:lnTo>
                  <a:lnTo>
                    <a:pt x="21600" y="7200"/>
                  </a:lnTo>
                  <a:close/>
                </a:path>
              </a:pathLst>
            </a:custGeom>
            <a:solidFill>
              <a:schemeClr val="tx1"/>
            </a:solidFill>
            <a:ln w="6350">
              <a:solidFill>
                <a:srgbClr val="000000"/>
              </a:solidFill>
              <a:miter lim="800000"/>
              <a:headEnd/>
              <a:tailEnd/>
            </a:ln>
            <a:effectLst>
              <a:outerShdw dist="35921" dir="2700000" algn="ctr" rotWithShape="0">
                <a:schemeClr val="bg2"/>
              </a:outerShdw>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69363" name="Text Box 1043"/>
            <p:cNvSpPr txBox="1">
              <a:spLocks noChangeArrowheads="1"/>
            </p:cNvSpPr>
            <p:nvPr/>
          </p:nvSpPr>
          <p:spPr bwMode="auto">
            <a:xfrm>
              <a:off x="3744" y="2696"/>
              <a:ext cx="1728" cy="720"/>
            </a:xfrm>
            <a:prstGeom prst="rect">
              <a:avLst/>
            </a:prstGeom>
            <a:solidFill>
              <a:srgbClr val="EAEAEA"/>
            </a:solidFill>
            <a:ln w="6350">
              <a:solidFill>
                <a:srgbClr val="000000"/>
              </a:solidFill>
              <a:miter lim="800000"/>
              <a:headEnd/>
              <a:tailEnd/>
            </a:ln>
            <a:effectLst>
              <a:outerShdw dist="35921" dir="2700000" algn="ctr" rotWithShape="0">
                <a:srgbClr val="000000"/>
              </a:outerShdw>
            </a:effectLst>
          </p:spPr>
          <p:txBody>
            <a:bodyPr lIns="0" tIns="0" rIns="0" bIns="0"/>
            <a:lstStyle/>
            <a:p>
              <a:pPr algn="ctr" eaLnBrk="0" hangingPunct="0">
                <a:spcBef>
                  <a:spcPts val="200"/>
                </a:spcBef>
                <a:defRPr/>
              </a:pPr>
              <a:r>
                <a:rPr lang="es-ES_tradnl" sz="1500">
                  <a:solidFill>
                    <a:srgbClr val="000000"/>
                  </a:solidFill>
                  <a:effectLst>
                    <a:outerShdw blurRad="38100" dist="38100" dir="2700000" algn="tl">
                      <a:srgbClr val="FFFFFF"/>
                    </a:outerShdw>
                  </a:effectLst>
                  <a:latin typeface="Arial" charset="0"/>
                </a:rPr>
                <a:t>Aunque la curva acaba en 2*10</a:t>
              </a:r>
              <a:r>
                <a:rPr lang="es-ES_tradnl" sz="1500" baseline="30000">
                  <a:solidFill>
                    <a:srgbClr val="000000"/>
                  </a:solidFill>
                  <a:effectLst>
                    <a:outerShdw blurRad="38100" dist="38100" dir="2700000" algn="tl">
                      <a:srgbClr val="FFFFFF"/>
                    </a:outerShdw>
                  </a:effectLst>
                  <a:latin typeface="Arial" charset="0"/>
                </a:rPr>
                <a:t>3 </a:t>
              </a:r>
              <a:r>
                <a:rPr lang="es-ES_tradnl" sz="1500">
                  <a:solidFill>
                    <a:srgbClr val="000000"/>
                  </a:solidFill>
                  <a:effectLst>
                    <a:outerShdw blurRad="38100" dist="38100" dir="2700000" algn="tl">
                      <a:srgbClr val="FFFFFF"/>
                    </a:outerShdw>
                  </a:effectLst>
                  <a:latin typeface="Arial" charset="0"/>
                </a:rPr>
                <a:t>el fusible es capaz de cortar corrientes mayores. Su poder de corte lo suministra el fabricante</a:t>
              </a:r>
              <a:endParaRPr lang="es-ES_tradnl" sz="1500">
                <a:latin typeface="Arial" charset="0"/>
              </a:endParaRPr>
            </a:p>
          </p:txBody>
        </p:sp>
      </p:grpSp>
      <p:sp>
        <p:nvSpPr>
          <p:cNvPr id="569366" name="Text Box 1046"/>
          <p:cNvSpPr txBox="1">
            <a:spLocks noChangeArrowheads="1"/>
          </p:cNvSpPr>
          <p:nvPr/>
        </p:nvSpPr>
        <p:spPr bwMode="auto">
          <a:xfrm>
            <a:off x="4419600" y="1371600"/>
            <a:ext cx="2667000" cy="822325"/>
          </a:xfrm>
          <a:prstGeom prst="rect">
            <a:avLst/>
          </a:prstGeom>
          <a:noFill/>
          <a:ln w="6350">
            <a:noFill/>
            <a:miter lim="800000"/>
            <a:headEnd/>
            <a:tailEnd/>
          </a:ln>
          <a:effectLst/>
        </p:spPr>
        <p:txBody>
          <a:bodyPr>
            <a:spAutoFit/>
          </a:bodyPr>
          <a:lstStyle/>
          <a:p>
            <a:pPr algn="r" eaLnBrk="0" hangingPunct="0">
              <a:spcBef>
                <a:spcPts val="600"/>
              </a:spcBef>
              <a:defRPr/>
            </a:pPr>
            <a:r>
              <a:rPr lang="es-ES_tradnl" sz="2400">
                <a:solidFill>
                  <a:schemeClr val="bg1"/>
                </a:solidFill>
                <a:effectLst>
                  <a:outerShdw blurRad="38100" dist="38100" dir="2700000" algn="tl">
                    <a:srgbClr val="C0C0C0"/>
                  </a:outerShdw>
                </a:effectLst>
              </a:rPr>
              <a:t>Curvas características</a:t>
            </a:r>
            <a:endParaRPr lang="es-ES" sz="2400">
              <a:solidFill>
                <a:schemeClr val="bg1"/>
              </a:solidFill>
              <a:effectLst>
                <a:outerShdw blurRad="38100" dist="38100" dir="2700000" algn="tl">
                  <a:srgbClr val="C0C0C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9367"/>
                                        </p:tgtEl>
                                        <p:attrNameLst>
                                          <p:attrName>style.visibility</p:attrName>
                                        </p:attrNameLst>
                                      </p:cBhvr>
                                      <p:to>
                                        <p:strVal val="visible"/>
                                      </p:to>
                                    </p:set>
                                    <p:animEffect transition="in" filter="dissolve">
                                      <p:cBhvr>
                                        <p:cTn id="7" dur="500"/>
                                        <p:tgtEl>
                                          <p:spTgt spid="569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4" name="Rectangle 2050"/>
          <p:cNvSpPr>
            <a:spLocks noChangeArrowheads="1"/>
          </p:cNvSpPr>
          <p:nvPr/>
        </p:nvSpPr>
        <p:spPr bwMode="auto">
          <a:xfrm>
            <a:off x="152400" y="-76200"/>
            <a:ext cx="89154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tx2"/>
                </a:solidFill>
                <a:effectLst>
                  <a:outerShdw blurRad="38100" dist="38100" dir="2700000" algn="tl">
                    <a:srgbClr val="C0C0C0"/>
                  </a:outerShdw>
                </a:effectLst>
              </a:rPr>
              <a:t>Relés térmicos I</a:t>
            </a:r>
            <a:endParaRPr lang="es-ES_tradnl" sz="4500" b="0">
              <a:solidFill>
                <a:schemeClr val="tx2"/>
              </a:solidFill>
              <a:effectLst>
                <a:outerShdw blurRad="38100" dist="38100" dir="2700000" algn="tl">
                  <a:srgbClr val="C0C0C0"/>
                </a:outerShdw>
              </a:effectLst>
            </a:endParaRPr>
          </a:p>
        </p:txBody>
      </p:sp>
      <p:grpSp>
        <p:nvGrpSpPr>
          <p:cNvPr id="571397" name="Group 2053"/>
          <p:cNvGrpSpPr>
            <a:grpSpLocks noChangeAspect="1"/>
          </p:cNvGrpSpPr>
          <p:nvPr/>
        </p:nvGrpSpPr>
        <p:grpSpPr bwMode="auto">
          <a:xfrm>
            <a:off x="4822825" y="1735138"/>
            <a:ext cx="3940175" cy="4437062"/>
            <a:chOff x="2448" y="816"/>
            <a:chExt cx="2920" cy="3288"/>
          </a:xfrm>
        </p:grpSpPr>
        <p:sp>
          <p:nvSpPr>
            <p:cNvPr id="571396" name="Rectangle 2052"/>
            <p:cNvSpPr>
              <a:spLocks noChangeAspect="1" noChangeArrowheads="1"/>
            </p:cNvSpPr>
            <p:nvPr/>
          </p:nvSpPr>
          <p:spPr bwMode="auto">
            <a:xfrm>
              <a:off x="2448" y="816"/>
              <a:ext cx="2920" cy="3288"/>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aphicFrame>
          <p:nvGraphicFramePr>
            <p:cNvPr id="571395" name="Object 2051"/>
            <p:cNvGraphicFramePr>
              <a:graphicFrameLocks noChangeAspect="1"/>
            </p:cNvGraphicFramePr>
            <p:nvPr/>
          </p:nvGraphicFramePr>
          <p:xfrm>
            <a:off x="2448" y="816"/>
            <a:ext cx="2919" cy="3287"/>
          </p:xfrm>
          <a:graphic>
            <a:graphicData uri="http://schemas.openxmlformats.org/presentationml/2006/ole">
              <mc:AlternateContent xmlns:mc="http://schemas.openxmlformats.org/markup-compatibility/2006">
                <mc:Choice xmlns:v="urn:schemas-microsoft-com:vml" Requires="v">
                  <p:oleObj spid="_x0000_s571396" name="Image" r:id="rId3" imgW="5146488" imgH="5794564" progId="">
                    <p:embed/>
                  </p:oleObj>
                </mc:Choice>
                <mc:Fallback>
                  <p:oleObj name="Image" r:id="rId3" imgW="5146488" imgH="5794564" progId="">
                    <p:embed/>
                    <p:pic>
                      <p:nvPicPr>
                        <p:cNvPr id="0" name="Picture 20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816"/>
                          <a:ext cx="2919" cy="32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71398" name="Group 2056"/>
          <p:cNvGrpSpPr>
            <a:grpSpLocks/>
          </p:cNvGrpSpPr>
          <p:nvPr/>
        </p:nvGrpSpPr>
        <p:grpSpPr bwMode="auto">
          <a:xfrm>
            <a:off x="228600" y="990600"/>
            <a:ext cx="4267200" cy="5588000"/>
            <a:chOff x="96" y="608"/>
            <a:chExt cx="2688" cy="3520"/>
          </a:xfrm>
        </p:grpSpPr>
        <p:sp>
          <p:nvSpPr>
            <p:cNvPr id="571399" name="Rectangle 2055"/>
            <p:cNvSpPr>
              <a:spLocks noChangeArrowheads="1"/>
            </p:cNvSpPr>
            <p:nvPr/>
          </p:nvSpPr>
          <p:spPr bwMode="auto">
            <a:xfrm>
              <a:off x="96" y="608"/>
              <a:ext cx="2672" cy="3520"/>
            </a:xfrm>
            <a:prstGeom prst="rect">
              <a:avLst/>
            </a:prstGeom>
            <a:gradFill rotWithShape="0">
              <a:gsLst>
                <a:gs pos="0">
                  <a:srgbClr val="CC0099">
                    <a:gamma/>
                    <a:shade val="46275"/>
                    <a:invGamma/>
                  </a:srgbClr>
                </a:gs>
                <a:gs pos="100000">
                  <a:srgbClr val="CC0099"/>
                </a:gs>
              </a:gsLst>
              <a:lin ang="2700000" scaled="1"/>
            </a:gradFill>
            <a:ln w="6350">
              <a:solidFill>
                <a:srgbClr val="000000"/>
              </a:solidFill>
              <a:miter lim="800000"/>
              <a:headEnd/>
              <a:tailEnd/>
            </a:ln>
            <a:effectLst>
              <a:outerShdw dist="107763" dir="2700000" algn="ctr" rotWithShape="0">
                <a:schemeClr val="bg2"/>
              </a:outerShdw>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2" name="Rectangle 2054"/>
            <p:cNvSpPr>
              <a:spLocks noChangeArrowheads="1"/>
            </p:cNvSpPr>
            <p:nvPr/>
          </p:nvSpPr>
          <p:spPr bwMode="auto">
            <a:xfrm>
              <a:off x="96" y="620"/>
              <a:ext cx="2688" cy="532"/>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accent2"/>
                </a:buClr>
                <a:buSzPct val="75000"/>
                <a:buFontTx/>
                <a:buBlip>
                  <a:blip r:embed="rId5"/>
                </a:buBlip>
                <a:defRPr/>
              </a:pPr>
              <a:r>
                <a:rPr lang="es-ES_tradnl" sz="1700">
                  <a:effectLst>
                    <a:outerShdw blurRad="38100" dist="38100" dir="2700000" algn="tl">
                      <a:srgbClr val="C0C0C0"/>
                    </a:outerShdw>
                  </a:effectLst>
                </a:rPr>
                <a:t>La corriente de la instalación cir-cula por la bobina de calenta-miento.</a:t>
              </a:r>
            </a:p>
            <a:p>
              <a:pPr marL="342900" indent="-342900" eaLnBrk="0" hangingPunct="0">
                <a:spcBef>
                  <a:spcPct val="50000"/>
                </a:spcBef>
                <a:buClr>
                  <a:schemeClr val="accent2"/>
                </a:buClr>
                <a:buSzPct val="75000"/>
                <a:buFontTx/>
                <a:buBlip>
                  <a:blip r:embed="rId5"/>
                </a:buBlip>
                <a:defRPr/>
              </a:pPr>
              <a:r>
                <a:rPr lang="es-ES_tradnl" sz="1700">
                  <a:effectLst>
                    <a:outerShdw blurRad="38100" dist="38100" dir="2700000" algn="tl">
                      <a:srgbClr val="C0C0C0"/>
                    </a:outerShdw>
                  </a:effectLst>
                </a:rPr>
                <a:t>Si la corriente sufre un incremen-to debido a una sobrecarga las tiras bimetálicas se calientan proporcionalmente a ella.</a:t>
              </a:r>
            </a:p>
            <a:p>
              <a:pPr marL="342900" indent="-342900" eaLnBrk="0" hangingPunct="0">
                <a:spcBef>
                  <a:spcPct val="50000"/>
                </a:spcBef>
                <a:buClr>
                  <a:schemeClr val="accent2"/>
                </a:buClr>
                <a:buSzPct val="75000"/>
                <a:buFontTx/>
                <a:buBlip>
                  <a:blip r:embed="rId5"/>
                </a:buBlip>
                <a:defRPr/>
              </a:pPr>
              <a:r>
                <a:rPr lang="es-ES_tradnl" sz="1700">
                  <a:effectLst>
                    <a:outerShdw blurRad="38100" dist="38100" dir="2700000" algn="tl">
                      <a:srgbClr val="C0C0C0"/>
                    </a:outerShdw>
                  </a:effectLst>
                </a:rPr>
                <a:t>Las tiras bimetálicas al calentarse se deforman produciendo el des-plazamiento de la corredera que abre los contactos.</a:t>
              </a:r>
            </a:p>
            <a:p>
              <a:pPr marL="342900" indent="-342900" eaLnBrk="0" hangingPunct="0">
                <a:spcBef>
                  <a:spcPct val="50000"/>
                </a:spcBef>
                <a:buClr>
                  <a:schemeClr val="accent2"/>
                </a:buClr>
                <a:buSzPct val="75000"/>
                <a:buFontTx/>
                <a:buBlip>
                  <a:blip r:embed="rId5"/>
                </a:buBlip>
                <a:defRPr/>
              </a:pPr>
              <a:r>
                <a:rPr lang="es-ES_tradnl" sz="1700">
                  <a:effectLst>
                    <a:outerShdw blurRad="38100" dist="38100" dir="2700000" algn="tl">
                      <a:srgbClr val="C0C0C0"/>
                    </a:outerShdw>
                  </a:effectLst>
                </a:rPr>
                <a:t>El posicionamiento inicial de la palanca de disparo determina la corriente necesaria para la apertura.</a:t>
              </a:r>
            </a:p>
            <a:p>
              <a:pPr marL="342900" indent="-342900" eaLnBrk="0" hangingPunct="0">
                <a:spcBef>
                  <a:spcPct val="50000"/>
                </a:spcBef>
                <a:buClr>
                  <a:schemeClr val="accent2"/>
                </a:buClr>
                <a:buSzPct val="75000"/>
                <a:buFontTx/>
                <a:buBlip>
                  <a:blip r:embed="rId5"/>
                </a:buBlip>
                <a:defRPr/>
              </a:pPr>
              <a:r>
                <a:rPr lang="es-ES_tradnl" sz="1700">
                  <a:effectLst>
                    <a:outerShdw blurRad="38100" dist="38100" dir="2700000" algn="tl">
                      <a:srgbClr val="C0C0C0"/>
                    </a:outerShdw>
                  </a:effectLst>
                </a:rPr>
                <a:t>La temperatura ambiente no afec-ta porque la palanca de disparo también es bimétalica y se defor-ma con Tª exterior.</a:t>
              </a:r>
            </a:p>
            <a:p>
              <a:pPr marL="342900" indent="-342900" eaLnBrk="0" hangingPunct="0">
                <a:spcBef>
                  <a:spcPct val="50000"/>
                </a:spcBef>
                <a:buClr>
                  <a:schemeClr val="accent2"/>
                </a:buClr>
                <a:buSzPct val="75000"/>
                <a:buFont typeface="Monotype Sorts" pitchFamily="2" charset="2"/>
                <a:buBlip>
                  <a:blip r:embed="rId5"/>
                </a:buBlip>
                <a:defRPr/>
              </a:pPr>
              <a:endParaRPr lang="es-ES_tradnl" sz="1700">
                <a:effectLst>
                  <a:outerShdw blurRad="38100" dist="38100" dir="2700000" algn="tl">
                    <a:srgbClr val="C0C0C0"/>
                  </a:outerShdw>
                </a:effectLst>
              </a:endParaRPr>
            </a:p>
          </p:txBody>
        </p:sp>
      </p:grpSp>
      <p:sp>
        <p:nvSpPr>
          <p:cNvPr id="571415" name="Text Box 2071"/>
          <p:cNvSpPr txBox="1">
            <a:spLocks noChangeArrowheads="1"/>
          </p:cNvSpPr>
          <p:nvPr/>
        </p:nvSpPr>
        <p:spPr bwMode="auto">
          <a:xfrm>
            <a:off x="5065713" y="6140450"/>
            <a:ext cx="3509962" cy="427038"/>
          </a:xfrm>
          <a:prstGeom prst="rect">
            <a:avLst/>
          </a:prstGeom>
          <a:noFill/>
          <a:ln w="6350">
            <a:noFill/>
            <a:miter lim="800000"/>
            <a:headEnd/>
            <a:tailEnd/>
          </a:ln>
          <a:effectLst/>
        </p:spPr>
        <p:txBody>
          <a:bodyPr wrap="none">
            <a:spAutoFit/>
          </a:bodyPr>
          <a:lstStyle/>
          <a:p>
            <a:pPr algn="ctr" eaLnBrk="0" hangingPunct="0">
              <a:spcBef>
                <a:spcPts val="600"/>
              </a:spcBef>
              <a:defRPr/>
            </a:pPr>
            <a:r>
              <a:rPr lang="es-ES_tradnl" sz="2200">
                <a:effectLst>
                  <a:outerShdw blurRad="38100" dist="38100" dir="2700000" algn="tl">
                    <a:srgbClr val="C0C0C0"/>
                  </a:outerShdw>
                </a:effectLst>
              </a:rPr>
              <a:t>Relé térmico bimetálico</a:t>
            </a:r>
            <a:endParaRPr lang="es-ES" sz="2200">
              <a:effectLst>
                <a:outerShdw blurRad="38100" dist="38100" dir="2700000" algn="tl">
                  <a:srgbClr val="C0C0C0"/>
                </a:outerShdw>
              </a:effectLst>
            </a:endParaRPr>
          </a:p>
        </p:txBody>
      </p:sp>
      <p:sp>
        <p:nvSpPr>
          <p:cNvPr id="571416" name="Text Box 2072"/>
          <p:cNvSpPr txBox="1">
            <a:spLocks noChangeArrowheads="1"/>
          </p:cNvSpPr>
          <p:nvPr/>
        </p:nvSpPr>
        <p:spPr bwMode="auto">
          <a:xfrm>
            <a:off x="6934200" y="1736725"/>
            <a:ext cx="1831975" cy="396875"/>
          </a:xfrm>
          <a:prstGeom prst="rect">
            <a:avLst/>
          </a:prstGeom>
          <a:noFill/>
          <a:ln w="6350">
            <a:noFill/>
            <a:miter lim="800000"/>
            <a:headEnd/>
            <a:tailEnd/>
          </a:ln>
          <a:effectLst/>
        </p:spPr>
        <p:txBody>
          <a:bodyPr>
            <a:spAutoFit/>
          </a:bodyPr>
          <a:lstStyle/>
          <a:p>
            <a:pPr algn="r" eaLnBrk="0" hangingPunct="0">
              <a:spcBef>
                <a:spcPts val="600"/>
              </a:spcBef>
              <a:defRPr/>
            </a:pPr>
            <a:r>
              <a:rPr lang="es-ES" sz="1000">
                <a:solidFill>
                  <a:schemeClr val="bg2"/>
                </a:solidFill>
                <a:effectLst>
                  <a:outerShdw blurRad="38100" dist="38100" dir="2700000" algn="tl">
                    <a:srgbClr val="C0C0C0"/>
                  </a:outerShdw>
                </a:effectLst>
                <a:sym typeface="Symbol" pitchFamily="18" charset="2"/>
              </a:rPr>
              <a:t></a:t>
            </a:r>
            <a:r>
              <a:rPr lang="es-ES_tradnl" sz="1000">
                <a:solidFill>
                  <a:schemeClr val="bg2"/>
                </a:solidFill>
                <a:effectLst>
                  <a:outerShdw blurRad="38100" dist="38100" dir="2700000" algn="tl">
                    <a:srgbClr val="C0C0C0"/>
                  </a:outerShdw>
                </a:effectLst>
                <a:sym typeface="Symbol" pitchFamily="18" charset="2"/>
              </a:rPr>
              <a:t> Curso de aparamenta eléctrica: Merlin Gerin</a:t>
            </a:r>
            <a:endParaRPr lang="es-ES" sz="1000">
              <a:solidFill>
                <a:schemeClr val="bg2"/>
              </a:solidFill>
              <a:effectLst>
                <a:outerShdw blurRad="38100" dist="38100" dir="2700000" algn="tl">
                  <a:srgbClr val="C0C0C0"/>
                </a:outerShdw>
              </a:effectLst>
            </a:endParaRPr>
          </a:p>
        </p:txBody>
      </p:sp>
    </p:spTree>
  </p:cSld>
  <p:clrMapOvr>
    <a:masterClrMapping/>
  </p:clrMapOvr>
  <p:transition>
    <p:cover dir="ld"/>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0609" name="Picture 1033" descr="Relé térmico2"/>
          <p:cNvPicPr>
            <a:picLocks noChangeAspect="1" noChangeArrowheads="1"/>
          </p:cNvPicPr>
          <p:nvPr/>
        </p:nvPicPr>
        <p:blipFill>
          <a:blip r:embed="rId2"/>
          <a:srcRect/>
          <a:stretch>
            <a:fillRect/>
          </a:stretch>
        </p:blipFill>
        <p:spPr bwMode="auto">
          <a:xfrm>
            <a:off x="2608263" y="2700338"/>
            <a:ext cx="3305175" cy="3292475"/>
          </a:xfrm>
          <a:prstGeom prst="rect">
            <a:avLst/>
          </a:prstGeom>
          <a:noFill/>
          <a:ln w="9525">
            <a:noFill/>
            <a:miter lim="800000"/>
            <a:headEnd/>
            <a:tailEnd/>
          </a:ln>
        </p:spPr>
      </p:pic>
      <p:pic>
        <p:nvPicPr>
          <p:cNvPr id="580610" name="Picture 1030" descr="Relé térmico"/>
          <p:cNvPicPr>
            <a:picLocks noChangeAspect="1" noChangeArrowheads="1"/>
          </p:cNvPicPr>
          <p:nvPr/>
        </p:nvPicPr>
        <p:blipFill>
          <a:blip r:embed="rId3"/>
          <a:srcRect/>
          <a:stretch>
            <a:fillRect/>
          </a:stretch>
        </p:blipFill>
        <p:spPr bwMode="auto">
          <a:xfrm>
            <a:off x="282575" y="347663"/>
            <a:ext cx="3073400" cy="3663950"/>
          </a:xfrm>
          <a:prstGeom prst="rect">
            <a:avLst/>
          </a:prstGeom>
          <a:noFill/>
          <a:ln w="9525">
            <a:noFill/>
            <a:miter lim="800000"/>
            <a:headEnd/>
            <a:tailEnd/>
          </a:ln>
        </p:spPr>
      </p:pic>
      <p:pic>
        <p:nvPicPr>
          <p:cNvPr id="580611" name="Picture 1031" descr="Termistor"/>
          <p:cNvPicPr>
            <a:picLocks noChangeAspect="1" noChangeArrowheads="1"/>
          </p:cNvPicPr>
          <p:nvPr/>
        </p:nvPicPr>
        <p:blipFill>
          <a:blip r:embed="rId4"/>
          <a:srcRect/>
          <a:stretch>
            <a:fillRect/>
          </a:stretch>
        </p:blipFill>
        <p:spPr bwMode="auto">
          <a:xfrm>
            <a:off x="6270625" y="2055813"/>
            <a:ext cx="2886075" cy="3897312"/>
          </a:xfrm>
          <a:prstGeom prst="rect">
            <a:avLst/>
          </a:prstGeom>
          <a:noFill/>
          <a:ln w="9525">
            <a:noFill/>
            <a:miter lim="800000"/>
            <a:headEnd/>
            <a:tailEnd/>
          </a:ln>
        </p:spPr>
      </p:pic>
      <p:pic>
        <p:nvPicPr>
          <p:cNvPr id="580612" name="Picture 1032" descr="11050"/>
          <p:cNvPicPr>
            <a:picLocks noChangeAspect="1" noChangeArrowheads="1"/>
          </p:cNvPicPr>
          <p:nvPr/>
        </p:nvPicPr>
        <p:blipFill>
          <a:blip r:embed="rId5"/>
          <a:srcRect/>
          <a:stretch>
            <a:fillRect/>
          </a:stretch>
        </p:blipFill>
        <p:spPr bwMode="auto">
          <a:xfrm>
            <a:off x="3775075" y="531813"/>
            <a:ext cx="2216150" cy="2344737"/>
          </a:xfrm>
          <a:prstGeom prst="rect">
            <a:avLst/>
          </a:prstGeom>
          <a:noFill/>
          <a:ln w="9525">
            <a:noFill/>
            <a:miter lim="800000"/>
            <a:headEnd/>
            <a:tailEnd/>
          </a:ln>
        </p:spPr>
      </p:pic>
      <p:sp>
        <p:nvSpPr>
          <p:cNvPr id="651274" name="Text Box 1034"/>
          <p:cNvSpPr txBox="1">
            <a:spLocks noChangeArrowheads="1"/>
          </p:cNvSpPr>
          <p:nvPr/>
        </p:nvSpPr>
        <p:spPr bwMode="auto">
          <a:xfrm>
            <a:off x="828675" y="4362450"/>
            <a:ext cx="1998663" cy="946150"/>
          </a:xfrm>
          <a:prstGeom prst="rect">
            <a:avLst/>
          </a:prstGeom>
          <a:noFill/>
          <a:ln w="9525">
            <a:noFill/>
            <a:miter lim="800000"/>
            <a:headEnd/>
            <a:tailEnd/>
          </a:ln>
          <a:effectLst>
            <a:outerShdw dist="35921" dir="2700000" algn="ctr" rotWithShape="0">
              <a:schemeClr val="bg2"/>
            </a:outerShdw>
          </a:effectLst>
        </p:spPr>
        <p:txBody>
          <a:bodyPr>
            <a:spAutoFit/>
          </a:bodyPr>
          <a:lstStyle/>
          <a:p>
            <a:pPr algn="r" eaLnBrk="0" hangingPunct="0">
              <a:spcBef>
                <a:spcPts val="600"/>
              </a:spcBef>
              <a:defRPr/>
            </a:pPr>
            <a:r>
              <a:rPr lang="es-ES_tradnl" sz="2800">
                <a:solidFill>
                  <a:schemeClr val="bg1"/>
                </a:solidFill>
                <a:effectLst>
                  <a:outerShdw blurRad="38100" dist="38100" dir="2700000" algn="tl">
                    <a:srgbClr val="C0C0C0"/>
                  </a:outerShdw>
                </a:effectLst>
              </a:rPr>
              <a:t>Relés térmicos</a:t>
            </a:r>
            <a:endParaRPr lang="es-ES_tradnl">
              <a:solidFill>
                <a:schemeClr val="bg1"/>
              </a:solidFill>
              <a:effectLst>
                <a:outerShdw blurRad="38100" dist="38100" dir="2700000" algn="tl">
                  <a:srgbClr val="C0C0C0"/>
                </a:outerShdw>
              </a:effectLst>
            </a:endParaRPr>
          </a:p>
        </p:txBody>
      </p:sp>
      <p:sp>
        <p:nvSpPr>
          <p:cNvPr id="651275" name="Text Box 1035"/>
          <p:cNvSpPr txBox="1">
            <a:spLocks noChangeArrowheads="1"/>
          </p:cNvSpPr>
          <p:nvPr/>
        </p:nvSpPr>
        <p:spPr bwMode="auto">
          <a:xfrm>
            <a:off x="6681788" y="1498600"/>
            <a:ext cx="1998662" cy="519113"/>
          </a:xfrm>
          <a:prstGeom prst="rect">
            <a:avLst/>
          </a:prstGeom>
          <a:noFill/>
          <a:ln w="9525">
            <a:noFill/>
            <a:miter lim="800000"/>
            <a:headEnd/>
            <a:tailEnd/>
          </a:ln>
          <a:effectLst>
            <a:outerShdw dist="35921" dir="2700000" algn="ctr" rotWithShape="0">
              <a:schemeClr val="bg2"/>
            </a:outerShdw>
          </a:effectLst>
        </p:spPr>
        <p:txBody>
          <a:bodyPr>
            <a:spAutoFit/>
          </a:bodyPr>
          <a:lstStyle/>
          <a:p>
            <a:pPr algn="r" eaLnBrk="0" hangingPunct="0">
              <a:spcBef>
                <a:spcPts val="600"/>
              </a:spcBef>
              <a:defRPr/>
            </a:pPr>
            <a:r>
              <a:rPr lang="es-ES_tradnl" sz="2800">
                <a:solidFill>
                  <a:schemeClr val="bg1"/>
                </a:solidFill>
                <a:effectLst>
                  <a:outerShdw blurRad="38100" dist="38100" dir="2700000" algn="tl">
                    <a:srgbClr val="C0C0C0"/>
                  </a:outerShdw>
                </a:effectLst>
              </a:rPr>
              <a:t>Termistor</a:t>
            </a:r>
            <a:endParaRPr lang="es-ES_tradnl">
              <a:solidFill>
                <a:schemeClr val="bg1"/>
              </a:solidFill>
              <a:effectLst>
                <a:outerShdw blurRad="38100" dist="38100" dir="2700000" algn="tl">
                  <a:srgbClr val="C0C0C0"/>
                </a:outerShdw>
              </a:effectLst>
            </a:endParaRPr>
          </a:p>
        </p:txBody>
      </p:sp>
    </p:spTree>
  </p:cSld>
  <p:clrMapOvr>
    <a:masterClrMapping/>
  </p:clrMapOvr>
  <p:transition>
    <p:cover dir="l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Rectangle 1026"/>
          <p:cNvSpPr>
            <a:spLocks noChangeArrowheads="1"/>
          </p:cNvSpPr>
          <p:nvPr/>
        </p:nvSpPr>
        <p:spPr bwMode="auto">
          <a:xfrm>
            <a:off x="152400" y="304800"/>
            <a:ext cx="5075238"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bg1"/>
                </a:solidFill>
                <a:effectLst>
                  <a:outerShdw blurRad="38100" dist="38100" dir="2700000" algn="tl">
                    <a:srgbClr val="C0C0C0"/>
                  </a:outerShdw>
                </a:effectLst>
              </a:rPr>
              <a:t>Relés térmicos</a:t>
            </a:r>
            <a:r>
              <a:rPr lang="es-ES_tradnl" sz="4500">
                <a:solidFill>
                  <a:schemeClr val="tx2"/>
                </a:solidFill>
                <a:effectLst>
                  <a:outerShdw blurRad="38100" dist="38100" dir="2700000" algn="tl">
                    <a:srgbClr val="C0C0C0"/>
                  </a:outerShdw>
                </a:effectLst>
              </a:rPr>
              <a:t> </a:t>
            </a:r>
            <a:endParaRPr lang="es-ES_tradnl" sz="4500" b="0">
              <a:solidFill>
                <a:schemeClr val="tx2"/>
              </a:solidFill>
              <a:effectLst>
                <a:outerShdw blurRad="38100" dist="38100" dir="2700000" algn="tl">
                  <a:srgbClr val="C0C0C0"/>
                </a:outerShdw>
              </a:effectLst>
            </a:endParaRPr>
          </a:p>
        </p:txBody>
      </p:sp>
      <p:sp>
        <p:nvSpPr>
          <p:cNvPr id="575492" name="Rectangle 1028"/>
          <p:cNvSpPr>
            <a:spLocks noChangeArrowheads="1"/>
          </p:cNvSpPr>
          <p:nvPr/>
        </p:nvSpPr>
        <p:spPr bwMode="auto">
          <a:xfrm>
            <a:off x="381000" y="1600200"/>
            <a:ext cx="5029200" cy="4648200"/>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493" name="Rectangle 1029"/>
          <p:cNvSpPr>
            <a:spLocks noChangeArrowheads="1"/>
          </p:cNvSpPr>
          <p:nvPr/>
        </p:nvSpPr>
        <p:spPr bwMode="auto">
          <a:xfrm>
            <a:off x="381000" y="1600200"/>
            <a:ext cx="5029200" cy="4648200"/>
          </a:xfrm>
          <a:prstGeom prst="rect">
            <a:avLst/>
          </a:prstGeom>
          <a:solidFill>
            <a:schemeClr val="tx1"/>
          </a:solidFill>
          <a:ln w="6350">
            <a:solidFill>
              <a:srgbClr val="000000"/>
            </a:solidFill>
            <a:miter lim="800000"/>
            <a:headEnd/>
            <a:tailEnd/>
          </a:ln>
          <a:effectLst/>
        </p:spPr>
        <p:txBody>
          <a:bodyPr wrap="none"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00" name="Rectangle 1036"/>
          <p:cNvSpPr>
            <a:spLocks noChangeArrowheads="1"/>
          </p:cNvSpPr>
          <p:nvPr/>
        </p:nvSpPr>
        <p:spPr bwMode="auto">
          <a:xfrm>
            <a:off x="649288" y="5468938"/>
            <a:ext cx="336550" cy="20002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01" name="Rectangle 1037"/>
          <p:cNvSpPr>
            <a:spLocks noChangeArrowheads="1"/>
          </p:cNvSpPr>
          <p:nvPr/>
        </p:nvSpPr>
        <p:spPr bwMode="auto">
          <a:xfrm>
            <a:off x="684213" y="5516563"/>
            <a:ext cx="84137"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a:t>
            </a:r>
            <a:endParaRPr lang="es-ES_tradnl">
              <a:effectLst>
                <a:outerShdw blurRad="38100" dist="38100" dir="2700000" algn="tl">
                  <a:srgbClr val="C0C0C0"/>
                </a:outerShdw>
              </a:effectLst>
            </a:endParaRPr>
          </a:p>
        </p:txBody>
      </p:sp>
      <p:sp>
        <p:nvSpPr>
          <p:cNvPr id="575502" name="Rectangle 1038"/>
          <p:cNvSpPr>
            <a:spLocks noChangeArrowheads="1"/>
          </p:cNvSpPr>
          <p:nvPr/>
        </p:nvSpPr>
        <p:spPr bwMode="auto">
          <a:xfrm>
            <a:off x="566738" y="4833938"/>
            <a:ext cx="334962" cy="25082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03" name="Rectangle 1039"/>
          <p:cNvSpPr>
            <a:spLocks noChangeArrowheads="1"/>
          </p:cNvSpPr>
          <p:nvPr/>
        </p:nvSpPr>
        <p:spPr bwMode="auto">
          <a:xfrm>
            <a:off x="600075" y="4881563"/>
            <a:ext cx="168275"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10</a:t>
            </a:r>
            <a:endParaRPr lang="es-ES_tradnl">
              <a:effectLst>
                <a:outerShdw blurRad="38100" dist="38100" dir="2700000" algn="tl">
                  <a:srgbClr val="C0C0C0"/>
                </a:outerShdw>
              </a:effectLst>
            </a:endParaRPr>
          </a:p>
        </p:txBody>
      </p:sp>
      <p:sp>
        <p:nvSpPr>
          <p:cNvPr id="575504" name="Rectangle 1040"/>
          <p:cNvSpPr>
            <a:spLocks noChangeArrowheads="1"/>
          </p:cNvSpPr>
          <p:nvPr/>
        </p:nvSpPr>
        <p:spPr bwMode="auto">
          <a:xfrm>
            <a:off x="503238" y="3409950"/>
            <a:ext cx="361950" cy="2349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05" name="Rectangle 1041"/>
          <p:cNvSpPr>
            <a:spLocks noChangeArrowheads="1"/>
          </p:cNvSpPr>
          <p:nvPr/>
        </p:nvSpPr>
        <p:spPr bwMode="auto">
          <a:xfrm>
            <a:off x="538163" y="3457575"/>
            <a:ext cx="168275"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10</a:t>
            </a:r>
            <a:endParaRPr lang="es-ES_tradnl">
              <a:effectLst>
                <a:outerShdw blurRad="38100" dist="38100" dir="2700000" algn="tl">
                  <a:srgbClr val="C0C0C0"/>
                </a:outerShdw>
              </a:effectLst>
            </a:endParaRPr>
          </a:p>
        </p:txBody>
      </p:sp>
      <p:sp>
        <p:nvSpPr>
          <p:cNvPr id="575506" name="Rectangle 1042"/>
          <p:cNvSpPr>
            <a:spLocks noChangeArrowheads="1"/>
          </p:cNvSpPr>
          <p:nvPr/>
        </p:nvSpPr>
        <p:spPr bwMode="auto">
          <a:xfrm>
            <a:off x="674688" y="3422650"/>
            <a:ext cx="57150" cy="12223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800">
                <a:solidFill>
                  <a:srgbClr val="000000"/>
                </a:solidFill>
                <a:latin typeface="Arial" charset="0"/>
              </a:rPr>
              <a:t>3</a:t>
            </a:r>
            <a:endParaRPr lang="es-ES_tradnl">
              <a:effectLst>
                <a:outerShdw blurRad="38100" dist="38100" dir="2700000" algn="tl">
                  <a:srgbClr val="C0C0C0"/>
                </a:outerShdw>
              </a:effectLst>
            </a:endParaRPr>
          </a:p>
        </p:txBody>
      </p:sp>
      <p:sp>
        <p:nvSpPr>
          <p:cNvPr id="575507" name="Rectangle 1043"/>
          <p:cNvSpPr>
            <a:spLocks noChangeArrowheads="1"/>
          </p:cNvSpPr>
          <p:nvPr/>
        </p:nvSpPr>
        <p:spPr bwMode="auto">
          <a:xfrm>
            <a:off x="515938" y="2711450"/>
            <a:ext cx="360362" cy="21748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08" name="Rectangle 1044"/>
          <p:cNvSpPr>
            <a:spLocks noChangeArrowheads="1"/>
          </p:cNvSpPr>
          <p:nvPr/>
        </p:nvSpPr>
        <p:spPr bwMode="auto">
          <a:xfrm>
            <a:off x="549275" y="2759075"/>
            <a:ext cx="168275"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10</a:t>
            </a:r>
            <a:endParaRPr lang="es-ES_tradnl">
              <a:effectLst>
                <a:outerShdw blurRad="38100" dist="38100" dir="2700000" algn="tl">
                  <a:srgbClr val="C0C0C0"/>
                </a:outerShdw>
              </a:effectLst>
            </a:endParaRPr>
          </a:p>
        </p:txBody>
      </p:sp>
      <p:sp>
        <p:nvSpPr>
          <p:cNvPr id="575509" name="Rectangle 1045"/>
          <p:cNvSpPr>
            <a:spLocks noChangeArrowheads="1"/>
          </p:cNvSpPr>
          <p:nvPr/>
        </p:nvSpPr>
        <p:spPr bwMode="auto">
          <a:xfrm>
            <a:off x="685800" y="2724150"/>
            <a:ext cx="57150" cy="12223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800">
                <a:solidFill>
                  <a:srgbClr val="000000"/>
                </a:solidFill>
                <a:latin typeface="Arial" charset="0"/>
              </a:rPr>
              <a:t>4</a:t>
            </a:r>
            <a:endParaRPr lang="es-ES_tradnl">
              <a:effectLst>
                <a:outerShdw blurRad="38100" dist="38100" dir="2700000" algn="tl">
                  <a:srgbClr val="C0C0C0"/>
                </a:outerShdw>
              </a:effectLst>
            </a:endParaRPr>
          </a:p>
        </p:txBody>
      </p:sp>
      <p:sp>
        <p:nvSpPr>
          <p:cNvPr id="575510" name="Rectangle 1046"/>
          <p:cNvSpPr>
            <a:spLocks noChangeArrowheads="1"/>
          </p:cNvSpPr>
          <p:nvPr/>
        </p:nvSpPr>
        <p:spPr bwMode="auto">
          <a:xfrm>
            <a:off x="444500" y="2017713"/>
            <a:ext cx="361950" cy="25082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11" name="Rectangle 1047"/>
          <p:cNvSpPr>
            <a:spLocks noChangeArrowheads="1"/>
          </p:cNvSpPr>
          <p:nvPr/>
        </p:nvSpPr>
        <p:spPr bwMode="auto">
          <a:xfrm>
            <a:off x="515938" y="2065338"/>
            <a:ext cx="168275"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10</a:t>
            </a:r>
            <a:endParaRPr lang="es-ES_tradnl">
              <a:effectLst>
                <a:outerShdw blurRad="38100" dist="38100" dir="2700000" algn="tl">
                  <a:srgbClr val="C0C0C0"/>
                </a:outerShdw>
              </a:effectLst>
            </a:endParaRPr>
          </a:p>
        </p:txBody>
      </p:sp>
      <p:sp>
        <p:nvSpPr>
          <p:cNvPr id="575512" name="Rectangle 1048"/>
          <p:cNvSpPr>
            <a:spLocks noChangeArrowheads="1"/>
          </p:cNvSpPr>
          <p:nvPr/>
        </p:nvSpPr>
        <p:spPr bwMode="auto">
          <a:xfrm>
            <a:off x="652463" y="2030413"/>
            <a:ext cx="57150" cy="122237"/>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800">
                <a:solidFill>
                  <a:srgbClr val="000000"/>
                </a:solidFill>
                <a:latin typeface="Arial" charset="0"/>
              </a:rPr>
              <a:t>5</a:t>
            </a:r>
            <a:endParaRPr lang="es-ES_tradnl">
              <a:effectLst>
                <a:outerShdw blurRad="38100" dist="38100" dir="2700000" algn="tl">
                  <a:srgbClr val="C0C0C0"/>
                </a:outerShdw>
              </a:effectLst>
            </a:endParaRPr>
          </a:p>
        </p:txBody>
      </p:sp>
      <p:sp>
        <p:nvSpPr>
          <p:cNvPr id="575513" name="Rectangle 1049"/>
          <p:cNvSpPr>
            <a:spLocks noChangeArrowheads="1"/>
          </p:cNvSpPr>
          <p:nvPr/>
        </p:nvSpPr>
        <p:spPr bwMode="auto">
          <a:xfrm>
            <a:off x="925513" y="5681663"/>
            <a:ext cx="393700" cy="2317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14" name="Rectangle 1050"/>
          <p:cNvSpPr>
            <a:spLocks noChangeArrowheads="1"/>
          </p:cNvSpPr>
          <p:nvPr/>
        </p:nvSpPr>
        <p:spPr bwMode="auto">
          <a:xfrm>
            <a:off x="1068388" y="5686425"/>
            <a:ext cx="106362" cy="228600"/>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500">
                <a:solidFill>
                  <a:srgbClr val="FF0000"/>
                </a:solidFill>
                <a:latin typeface="Arial" charset="0"/>
              </a:rPr>
              <a:t>1</a:t>
            </a:r>
            <a:endParaRPr lang="es-ES_tradnl">
              <a:effectLst>
                <a:outerShdw blurRad="38100" dist="38100" dir="2700000" algn="tl">
                  <a:srgbClr val="C0C0C0"/>
                </a:outerShdw>
              </a:effectLst>
            </a:endParaRPr>
          </a:p>
        </p:txBody>
      </p:sp>
      <p:sp>
        <p:nvSpPr>
          <p:cNvPr id="575515" name="Rectangle 1051"/>
          <p:cNvSpPr>
            <a:spLocks noChangeArrowheads="1"/>
          </p:cNvSpPr>
          <p:nvPr/>
        </p:nvSpPr>
        <p:spPr bwMode="auto">
          <a:xfrm>
            <a:off x="1951038" y="5675313"/>
            <a:ext cx="392112" cy="233362"/>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16" name="Rectangle 1052"/>
          <p:cNvSpPr>
            <a:spLocks noChangeArrowheads="1"/>
          </p:cNvSpPr>
          <p:nvPr/>
        </p:nvSpPr>
        <p:spPr bwMode="auto">
          <a:xfrm>
            <a:off x="2112963" y="5705475"/>
            <a:ext cx="84137"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4</a:t>
            </a:r>
            <a:endParaRPr lang="es-ES_tradnl">
              <a:effectLst>
                <a:outerShdw blurRad="38100" dist="38100" dir="2700000" algn="tl">
                  <a:srgbClr val="C0C0C0"/>
                </a:outerShdw>
              </a:effectLst>
            </a:endParaRPr>
          </a:p>
        </p:txBody>
      </p:sp>
      <p:sp>
        <p:nvSpPr>
          <p:cNvPr id="575517" name="Rectangle 1053"/>
          <p:cNvSpPr>
            <a:spLocks noChangeArrowheads="1"/>
          </p:cNvSpPr>
          <p:nvPr/>
        </p:nvSpPr>
        <p:spPr bwMode="auto">
          <a:xfrm>
            <a:off x="2913063" y="5681663"/>
            <a:ext cx="392112" cy="214312"/>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18" name="Rectangle 1054"/>
          <p:cNvSpPr>
            <a:spLocks noChangeArrowheads="1"/>
          </p:cNvSpPr>
          <p:nvPr/>
        </p:nvSpPr>
        <p:spPr bwMode="auto">
          <a:xfrm>
            <a:off x="3073400" y="5707063"/>
            <a:ext cx="84138"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7</a:t>
            </a:r>
            <a:endParaRPr lang="es-ES_tradnl">
              <a:effectLst>
                <a:outerShdw blurRad="38100" dist="38100" dir="2700000" algn="tl">
                  <a:srgbClr val="C0C0C0"/>
                </a:outerShdw>
              </a:effectLst>
            </a:endParaRPr>
          </a:p>
        </p:txBody>
      </p:sp>
      <p:sp>
        <p:nvSpPr>
          <p:cNvPr id="575519" name="Rectangle 1055"/>
          <p:cNvSpPr>
            <a:spLocks noChangeArrowheads="1"/>
          </p:cNvSpPr>
          <p:nvPr/>
        </p:nvSpPr>
        <p:spPr bwMode="auto">
          <a:xfrm>
            <a:off x="603250" y="5707063"/>
            <a:ext cx="395288" cy="2063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20" name="Rectangle 1056"/>
          <p:cNvSpPr>
            <a:spLocks noChangeArrowheads="1"/>
          </p:cNvSpPr>
          <p:nvPr/>
        </p:nvSpPr>
        <p:spPr bwMode="auto">
          <a:xfrm>
            <a:off x="700088" y="5732463"/>
            <a:ext cx="282575" cy="212725"/>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0,5</a:t>
            </a:r>
            <a:endParaRPr lang="es-ES_tradnl">
              <a:effectLst>
                <a:outerShdw blurRad="38100" dist="38100" dir="2700000" algn="tl">
                  <a:srgbClr val="C0C0C0"/>
                </a:outerShdw>
              </a:effectLst>
            </a:endParaRPr>
          </a:p>
        </p:txBody>
      </p:sp>
      <p:sp>
        <p:nvSpPr>
          <p:cNvPr id="575521" name="Rectangle 1057"/>
          <p:cNvSpPr>
            <a:spLocks noChangeArrowheads="1"/>
          </p:cNvSpPr>
          <p:nvPr/>
        </p:nvSpPr>
        <p:spPr bwMode="auto">
          <a:xfrm>
            <a:off x="1608138" y="5694363"/>
            <a:ext cx="392112" cy="2063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22" name="Rectangle 1058"/>
          <p:cNvSpPr>
            <a:spLocks noChangeArrowheads="1"/>
          </p:cNvSpPr>
          <p:nvPr/>
        </p:nvSpPr>
        <p:spPr bwMode="auto">
          <a:xfrm>
            <a:off x="1768475" y="5700713"/>
            <a:ext cx="84138"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3</a:t>
            </a:r>
            <a:endParaRPr lang="es-ES_tradnl">
              <a:effectLst>
                <a:outerShdw blurRad="38100" dist="38100" dir="2700000" algn="tl">
                  <a:srgbClr val="C0C0C0"/>
                </a:outerShdw>
              </a:effectLst>
            </a:endParaRPr>
          </a:p>
        </p:txBody>
      </p:sp>
      <p:sp>
        <p:nvSpPr>
          <p:cNvPr id="575523" name="Rectangle 1059"/>
          <p:cNvSpPr>
            <a:spLocks noChangeArrowheads="1"/>
          </p:cNvSpPr>
          <p:nvPr/>
        </p:nvSpPr>
        <p:spPr bwMode="auto">
          <a:xfrm>
            <a:off x="2611438" y="5688013"/>
            <a:ext cx="392112" cy="207962"/>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24" name="Rectangle 1060"/>
          <p:cNvSpPr>
            <a:spLocks noChangeArrowheads="1"/>
          </p:cNvSpPr>
          <p:nvPr/>
        </p:nvSpPr>
        <p:spPr bwMode="auto">
          <a:xfrm>
            <a:off x="2771775" y="5697538"/>
            <a:ext cx="84138"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6</a:t>
            </a:r>
            <a:endParaRPr lang="es-ES_tradnl">
              <a:effectLst>
                <a:outerShdw blurRad="38100" dist="38100" dir="2700000" algn="tl">
                  <a:srgbClr val="C0C0C0"/>
                </a:outerShdw>
              </a:effectLst>
            </a:endParaRPr>
          </a:p>
        </p:txBody>
      </p:sp>
      <p:sp>
        <p:nvSpPr>
          <p:cNvPr id="575525" name="Rectangle 1061"/>
          <p:cNvSpPr>
            <a:spLocks noChangeArrowheads="1"/>
          </p:cNvSpPr>
          <p:nvPr/>
        </p:nvSpPr>
        <p:spPr bwMode="auto">
          <a:xfrm>
            <a:off x="1268413" y="5691188"/>
            <a:ext cx="392112" cy="207962"/>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26" name="Rectangle 1062"/>
          <p:cNvSpPr>
            <a:spLocks noChangeArrowheads="1"/>
          </p:cNvSpPr>
          <p:nvPr/>
        </p:nvSpPr>
        <p:spPr bwMode="auto">
          <a:xfrm>
            <a:off x="1430338" y="5700713"/>
            <a:ext cx="84137"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2</a:t>
            </a:r>
            <a:endParaRPr lang="es-ES_tradnl">
              <a:effectLst>
                <a:outerShdw blurRad="38100" dist="38100" dir="2700000" algn="tl">
                  <a:srgbClr val="C0C0C0"/>
                </a:outerShdw>
              </a:effectLst>
            </a:endParaRPr>
          </a:p>
        </p:txBody>
      </p:sp>
      <p:sp>
        <p:nvSpPr>
          <p:cNvPr id="575527" name="Rectangle 1063"/>
          <p:cNvSpPr>
            <a:spLocks noChangeArrowheads="1"/>
          </p:cNvSpPr>
          <p:nvPr/>
        </p:nvSpPr>
        <p:spPr bwMode="auto">
          <a:xfrm>
            <a:off x="2303463" y="5694363"/>
            <a:ext cx="392112" cy="2063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28" name="Rectangle 1064"/>
          <p:cNvSpPr>
            <a:spLocks noChangeArrowheads="1"/>
          </p:cNvSpPr>
          <p:nvPr/>
        </p:nvSpPr>
        <p:spPr bwMode="auto">
          <a:xfrm>
            <a:off x="2463800" y="5700713"/>
            <a:ext cx="84138"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5</a:t>
            </a:r>
            <a:endParaRPr lang="es-ES_tradnl">
              <a:effectLst>
                <a:outerShdw blurRad="38100" dist="38100" dir="2700000" algn="tl">
                  <a:srgbClr val="C0C0C0"/>
                </a:outerShdw>
              </a:effectLst>
            </a:endParaRPr>
          </a:p>
        </p:txBody>
      </p:sp>
      <p:sp>
        <p:nvSpPr>
          <p:cNvPr id="575529" name="Rectangle 1065"/>
          <p:cNvSpPr>
            <a:spLocks noChangeArrowheads="1"/>
          </p:cNvSpPr>
          <p:nvPr/>
        </p:nvSpPr>
        <p:spPr bwMode="auto">
          <a:xfrm>
            <a:off x="482600" y="1668463"/>
            <a:ext cx="3702050" cy="31432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30" name="Rectangle 1066"/>
          <p:cNvSpPr>
            <a:spLocks noChangeArrowheads="1"/>
          </p:cNvSpPr>
          <p:nvPr/>
        </p:nvSpPr>
        <p:spPr bwMode="auto">
          <a:xfrm>
            <a:off x="1622425" y="1685925"/>
            <a:ext cx="2370138" cy="2587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700">
                <a:solidFill>
                  <a:srgbClr val="000000"/>
                </a:solidFill>
              </a:rPr>
              <a:t>Tiempo de disparo (s)</a:t>
            </a:r>
            <a:endParaRPr lang="es-ES_tradnl">
              <a:effectLst>
                <a:outerShdw blurRad="38100" dist="38100" dir="2700000" algn="tl">
                  <a:srgbClr val="C0C0C0"/>
                </a:outerShdw>
              </a:effectLst>
            </a:endParaRPr>
          </a:p>
        </p:txBody>
      </p:sp>
      <p:sp>
        <p:nvSpPr>
          <p:cNvPr id="575531" name="Rectangle 1067"/>
          <p:cNvSpPr>
            <a:spLocks noChangeArrowheads="1"/>
          </p:cNvSpPr>
          <p:nvPr/>
        </p:nvSpPr>
        <p:spPr bwMode="auto">
          <a:xfrm>
            <a:off x="593725" y="5908675"/>
            <a:ext cx="4784725" cy="3333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32" name="Rectangle 1068"/>
          <p:cNvSpPr>
            <a:spLocks noChangeArrowheads="1"/>
          </p:cNvSpPr>
          <p:nvPr/>
        </p:nvSpPr>
        <p:spPr bwMode="auto">
          <a:xfrm>
            <a:off x="709613" y="6261100"/>
            <a:ext cx="4259262" cy="2587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700">
                <a:solidFill>
                  <a:srgbClr val="000000"/>
                </a:solidFill>
              </a:rPr>
              <a:t>Múltiplos de la intensidad de ajuste (A)</a:t>
            </a:r>
            <a:endParaRPr lang="es-ES_tradnl">
              <a:effectLst>
                <a:outerShdw blurRad="38100" dist="38100" dir="2700000" algn="tl">
                  <a:srgbClr val="C0C0C0"/>
                </a:outerShdw>
              </a:effectLst>
            </a:endParaRPr>
          </a:p>
        </p:txBody>
      </p:sp>
      <p:sp>
        <p:nvSpPr>
          <p:cNvPr id="575533" name="Rectangle 1069"/>
          <p:cNvSpPr>
            <a:spLocks noChangeArrowheads="1"/>
          </p:cNvSpPr>
          <p:nvPr/>
        </p:nvSpPr>
        <p:spPr bwMode="auto">
          <a:xfrm>
            <a:off x="3567113" y="5694363"/>
            <a:ext cx="395287" cy="2063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34" name="Rectangle 1070"/>
          <p:cNvSpPr>
            <a:spLocks noChangeArrowheads="1"/>
          </p:cNvSpPr>
          <p:nvPr/>
        </p:nvSpPr>
        <p:spPr bwMode="auto">
          <a:xfrm>
            <a:off x="3730625" y="5700713"/>
            <a:ext cx="84138"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9</a:t>
            </a:r>
            <a:endParaRPr lang="es-ES_tradnl">
              <a:effectLst>
                <a:outerShdw blurRad="38100" dist="38100" dir="2700000" algn="tl">
                  <a:srgbClr val="C0C0C0"/>
                </a:outerShdw>
              </a:effectLst>
            </a:endParaRPr>
          </a:p>
        </p:txBody>
      </p:sp>
      <p:sp>
        <p:nvSpPr>
          <p:cNvPr id="575535" name="Rectangle 1071"/>
          <p:cNvSpPr>
            <a:spLocks noChangeArrowheads="1"/>
          </p:cNvSpPr>
          <p:nvPr/>
        </p:nvSpPr>
        <p:spPr bwMode="auto">
          <a:xfrm>
            <a:off x="3241675" y="5681663"/>
            <a:ext cx="392113" cy="206375"/>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36" name="Rectangle 1072"/>
          <p:cNvSpPr>
            <a:spLocks noChangeArrowheads="1"/>
          </p:cNvSpPr>
          <p:nvPr/>
        </p:nvSpPr>
        <p:spPr bwMode="auto">
          <a:xfrm>
            <a:off x="3402013" y="5688013"/>
            <a:ext cx="84137"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8</a:t>
            </a:r>
            <a:endParaRPr lang="es-ES_tradnl">
              <a:effectLst>
                <a:outerShdw blurRad="38100" dist="38100" dir="2700000" algn="tl">
                  <a:srgbClr val="C0C0C0"/>
                </a:outerShdw>
              </a:effectLst>
            </a:endParaRPr>
          </a:p>
        </p:txBody>
      </p:sp>
      <p:sp>
        <p:nvSpPr>
          <p:cNvPr id="575537" name="Rectangle 1073"/>
          <p:cNvSpPr>
            <a:spLocks noChangeArrowheads="1"/>
          </p:cNvSpPr>
          <p:nvPr/>
        </p:nvSpPr>
        <p:spPr bwMode="auto">
          <a:xfrm>
            <a:off x="793750" y="2068513"/>
            <a:ext cx="4333875" cy="3541712"/>
          </a:xfrm>
          <a:prstGeom prst="rect">
            <a:avLst/>
          </a:prstGeom>
          <a:noFill/>
          <a:ln w="3175">
            <a:solidFill>
              <a:srgbClr val="80808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38" name="Line 1074"/>
          <p:cNvSpPr>
            <a:spLocks noChangeShapeType="1"/>
          </p:cNvSpPr>
          <p:nvPr/>
        </p:nvSpPr>
        <p:spPr bwMode="auto">
          <a:xfrm>
            <a:off x="727075" y="5607050"/>
            <a:ext cx="25400"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39" name="Line 1075"/>
          <p:cNvSpPr>
            <a:spLocks noChangeShapeType="1"/>
          </p:cNvSpPr>
          <p:nvPr/>
        </p:nvSpPr>
        <p:spPr bwMode="auto">
          <a:xfrm>
            <a:off x="727075" y="4899025"/>
            <a:ext cx="25400"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0" name="Line 1076"/>
          <p:cNvSpPr>
            <a:spLocks noChangeShapeType="1"/>
          </p:cNvSpPr>
          <p:nvPr/>
        </p:nvSpPr>
        <p:spPr bwMode="auto">
          <a:xfrm>
            <a:off x="727075" y="4194175"/>
            <a:ext cx="25400"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1" name="Line 1077"/>
          <p:cNvSpPr>
            <a:spLocks noChangeShapeType="1"/>
          </p:cNvSpPr>
          <p:nvPr/>
        </p:nvSpPr>
        <p:spPr bwMode="auto">
          <a:xfrm>
            <a:off x="727075" y="3484563"/>
            <a:ext cx="25400"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2" name="Line 1078"/>
          <p:cNvSpPr>
            <a:spLocks noChangeShapeType="1"/>
          </p:cNvSpPr>
          <p:nvPr/>
        </p:nvSpPr>
        <p:spPr bwMode="auto">
          <a:xfrm>
            <a:off x="727075" y="2776538"/>
            <a:ext cx="25400"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3" name="Line 1079"/>
          <p:cNvSpPr>
            <a:spLocks noChangeShapeType="1"/>
          </p:cNvSpPr>
          <p:nvPr/>
        </p:nvSpPr>
        <p:spPr bwMode="auto">
          <a:xfrm>
            <a:off x="727075" y="2071688"/>
            <a:ext cx="25400"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4" name="Line 1080"/>
          <p:cNvSpPr>
            <a:spLocks noChangeShapeType="1"/>
          </p:cNvSpPr>
          <p:nvPr/>
        </p:nvSpPr>
        <p:spPr bwMode="auto">
          <a:xfrm flipV="1">
            <a:off x="752475" y="5607050"/>
            <a:ext cx="3175" cy="25400"/>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5" name="Line 1081"/>
          <p:cNvSpPr>
            <a:spLocks noChangeShapeType="1"/>
          </p:cNvSpPr>
          <p:nvPr/>
        </p:nvSpPr>
        <p:spPr bwMode="auto">
          <a:xfrm flipV="1">
            <a:off x="2740025" y="5607050"/>
            <a:ext cx="1588" cy="25400"/>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6" name="Line 1082"/>
          <p:cNvSpPr>
            <a:spLocks noChangeShapeType="1"/>
          </p:cNvSpPr>
          <p:nvPr/>
        </p:nvSpPr>
        <p:spPr bwMode="auto">
          <a:xfrm flipV="1">
            <a:off x="4692650" y="5607050"/>
            <a:ext cx="3175" cy="25400"/>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7" name="Line 1083"/>
          <p:cNvSpPr>
            <a:spLocks noChangeShapeType="1"/>
          </p:cNvSpPr>
          <p:nvPr/>
        </p:nvSpPr>
        <p:spPr bwMode="auto">
          <a:xfrm>
            <a:off x="793750" y="539591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8" name="Line 1084"/>
          <p:cNvSpPr>
            <a:spLocks noChangeShapeType="1"/>
          </p:cNvSpPr>
          <p:nvPr/>
        </p:nvSpPr>
        <p:spPr bwMode="auto">
          <a:xfrm>
            <a:off x="793750" y="526891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49" name="Line 1085"/>
          <p:cNvSpPr>
            <a:spLocks noChangeShapeType="1"/>
          </p:cNvSpPr>
          <p:nvPr/>
        </p:nvSpPr>
        <p:spPr bwMode="auto">
          <a:xfrm>
            <a:off x="793750" y="468630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0" name="Line 1086"/>
          <p:cNvSpPr>
            <a:spLocks noChangeShapeType="1"/>
          </p:cNvSpPr>
          <p:nvPr/>
        </p:nvSpPr>
        <p:spPr bwMode="auto">
          <a:xfrm>
            <a:off x="793750" y="456565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1" name="Line 1087"/>
          <p:cNvSpPr>
            <a:spLocks noChangeShapeType="1"/>
          </p:cNvSpPr>
          <p:nvPr/>
        </p:nvSpPr>
        <p:spPr bwMode="auto">
          <a:xfrm>
            <a:off x="793750" y="447357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2" name="Line 1088"/>
          <p:cNvSpPr>
            <a:spLocks noChangeShapeType="1"/>
          </p:cNvSpPr>
          <p:nvPr/>
        </p:nvSpPr>
        <p:spPr bwMode="auto">
          <a:xfrm>
            <a:off x="793750" y="440848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3" name="Line 1089"/>
          <p:cNvSpPr>
            <a:spLocks noChangeShapeType="1"/>
          </p:cNvSpPr>
          <p:nvPr/>
        </p:nvSpPr>
        <p:spPr bwMode="auto">
          <a:xfrm>
            <a:off x="793750" y="43529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4" name="Line 1090"/>
          <p:cNvSpPr>
            <a:spLocks noChangeShapeType="1"/>
          </p:cNvSpPr>
          <p:nvPr/>
        </p:nvSpPr>
        <p:spPr bwMode="auto">
          <a:xfrm>
            <a:off x="793750" y="43021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5" name="Line 1091"/>
          <p:cNvSpPr>
            <a:spLocks noChangeShapeType="1"/>
          </p:cNvSpPr>
          <p:nvPr/>
        </p:nvSpPr>
        <p:spPr bwMode="auto">
          <a:xfrm>
            <a:off x="793750" y="42624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6" name="Line 1092"/>
          <p:cNvSpPr>
            <a:spLocks noChangeShapeType="1"/>
          </p:cNvSpPr>
          <p:nvPr/>
        </p:nvSpPr>
        <p:spPr bwMode="auto">
          <a:xfrm>
            <a:off x="793750" y="42259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7" name="Line 1093"/>
          <p:cNvSpPr>
            <a:spLocks noChangeShapeType="1"/>
          </p:cNvSpPr>
          <p:nvPr/>
        </p:nvSpPr>
        <p:spPr bwMode="auto">
          <a:xfrm>
            <a:off x="793750" y="39830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8" name="Line 1094"/>
          <p:cNvSpPr>
            <a:spLocks noChangeShapeType="1"/>
          </p:cNvSpPr>
          <p:nvPr/>
        </p:nvSpPr>
        <p:spPr bwMode="auto">
          <a:xfrm>
            <a:off x="793750" y="38576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59" name="Line 1095"/>
          <p:cNvSpPr>
            <a:spLocks noChangeShapeType="1"/>
          </p:cNvSpPr>
          <p:nvPr/>
        </p:nvSpPr>
        <p:spPr bwMode="auto">
          <a:xfrm>
            <a:off x="793750" y="37687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0" name="Line 1096"/>
          <p:cNvSpPr>
            <a:spLocks noChangeShapeType="1"/>
          </p:cNvSpPr>
          <p:nvPr/>
        </p:nvSpPr>
        <p:spPr bwMode="auto">
          <a:xfrm>
            <a:off x="793750" y="370046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1" name="Line 1097"/>
          <p:cNvSpPr>
            <a:spLocks noChangeShapeType="1"/>
          </p:cNvSpPr>
          <p:nvPr/>
        </p:nvSpPr>
        <p:spPr bwMode="auto">
          <a:xfrm>
            <a:off x="793750" y="3641725"/>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2" name="Line 1098"/>
          <p:cNvSpPr>
            <a:spLocks noChangeShapeType="1"/>
          </p:cNvSpPr>
          <p:nvPr/>
        </p:nvSpPr>
        <p:spPr bwMode="auto">
          <a:xfrm>
            <a:off x="793750" y="359886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3" name="Line 1099"/>
          <p:cNvSpPr>
            <a:spLocks noChangeShapeType="1"/>
          </p:cNvSpPr>
          <p:nvPr/>
        </p:nvSpPr>
        <p:spPr bwMode="auto">
          <a:xfrm>
            <a:off x="793750" y="3556000"/>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4" name="Line 1100"/>
          <p:cNvSpPr>
            <a:spLocks noChangeShapeType="1"/>
          </p:cNvSpPr>
          <p:nvPr/>
        </p:nvSpPr>
        <p:spPr bwMode="auto">
          <a:xfrm>
            <a:off x="793750" y="351631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5" name="Line 1101"/>
          <p:cNvSpPr>
            <a:spLocks noChangeShapeType="1"/>
          </p:cNvSpPr>
          <p:nvPr/>
        </p:nvSpPr>
        <p:spPr bwMode="auto">
          <a:xfrm>
            <a:off x="793750" y="32734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6" name="Line 1102"/>
          <p:cNvSpPr>
            <a:spLocks noChangeShapeType="1"/>
          </p:cNvSpPr>
          <p:nvPr/>
        </p:nvSpPr>
        <p:spPr bwMode="auto">
          <a:xfrm>
            <a:off x="793750" y="314642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7" name="Line 1103"/>
          <p:cNvSpPr>
            <a:spLocks noChangeShapeType="1"/>
          </p:cNvSpPr>
          <p:nvPr/>
        </p:nvSpPr>
        <p:spPr bwMode="auto">
          <a:xfrm>
            <a:off x="793750" y="306070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8" name="Line 1104"/>
          <p:cNvSpPr>
            <a:spLocks noChangeShapeType="1"/>
          </p:cNvSpPr>
          <p:nvPr/>
        </p:nvSpPr>
        <p:spPr bwMode="auto">
          <a:xfrm>
            <a:off x="793750" y="2989263"/>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69" name="Line 1105"/>
          <p:cNvSpPr>
            <a:spLocks noChangeShapeType="1"/>
          </p:cNvSpPr>
          <p:nvPr/>
        </p:nvSpPr>
        <p:spPr bwMode="auto">
          <a:xfrm>
            <a:off x="793750" y="293370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0" name="Line 1106"/>
          <p:cNvSpPr>
            <a:spLocks noChangeShapeType="1"/>
          </p:cNvSpPr>
          <p:nvPr/>
        </p:nvSpPr>
        <p:spPr bwMode="auto">
          <a:xfrm>
            <a:off x="793750" y="2887663"/>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1" name="Line 1107"/>
          <p:cNvSpPr>
            <a:spLocks noChangeShapeType="1"/>
          </p:cNvSpPr>
          <p:nvPr/>
        </p:nvSpPr>
        <p:spPr bwMode="auto">
          <a:xfrm>
            <a:off x="793750" y="2847975"/>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2" name="Line 1108"/>
          <p:cNvSpPr>
            <a:spLocks noChangeShapeType="1"/>
          </p:cNvSpPr>
          <p:nvPr/>
        </p:nvSpPr>
        <p:spPr bwMode="auto">
          <a:xfrm>
            <a:off x="793750" y="281305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3" name="Line 1109"/>
          <p:cNvSpPr>
            <a:spLocks noChangeShapeType="1"/>
          </p:cNvSpPr>
          <p:nvPr/>
        </p:nvSpPr>
        <p:spPr bwMode="auto">
          <a:xfrm>
            <a:off x="793750" y="256381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4" name="Line 1110"/>
          <p:cNvSpPr>
            <a:spLocks noChangeShapeType="1"/>
          </p:cNvSpPr>
          <p:nvPr/>
        </p:nvSpPr>
        <p:spPr bwMode="auto">
          <a:xfrm>
            <a:off x="793750" y="244316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5" name="Line 1111"/>
          <p:cNvSpPr>
            <a:spLocks noChangeShapeType="1"/>
          </p:cNvSpPr>
          <p:nvPr/>
        </p:nvSpPr>
        <p:spPr bwMode="auto">
          <a:xfrm>
            <a:off x="793750" y="235108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6" name="Line 1112"/>
          <p:cNvSpPr>
            <a:spLocks noChangeShapeType="1"/>
          </p:cNvSpPr>
          <p:nvPr/>
        </p:nvSpPr>
        <p:spPr bwMode="auto">
          <a:xfrm>
            <a:off x="793750" y="228600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7" name="Line 1113"/>
          <p:cNvSpPr>
            <a:spLocks noChangeShapeType="1"/>
          </p:cNvSpPr>
          <p:nvPr/>
        </p:nvSpPr>
        <p:spPr bwMode="auto">
          <a:xfrm>
            <a:off x="793750" y="22304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8" name="Line 1114"/>
          <p:cNvSpPr>
            <a:spLocks noChangeShapeType="1"/>
          </p:cNvSpPr>
          <p:nvPr/>
        </p:nvSpPr>
        <p:spPr bwMode="auto">
          <a:xfrm>
            <a:off x="793750" y="21796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79" name="Line 1115"/>
          <p:cNvSpPr>
            <a:spLocks noChangeShapeType="1"/>
          </p:cNvSpPr>
          <p:nvPr/>
        </p:nvSpPr>
        <p:spPr bwMode="auto">
          <a:xfrm>
            <a:off x="793750" y="213995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0" name="Line 1116"/>
          <p:cNvSpPr>
            <a:spLocks noChangeShapeType="1"/>
          </p:cNvSpPr>
          <p:nvPr/>
        </p:nvSpPr>
        <p:spPr bwMode="auto">
          <a:xfrm>
            <a:off x="793750" y="21034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1" name="Line 1117"/>
          <p:cNvSpPr>
            <a:spLocks noChangeShapeType="1"/>
          </p:cNvSpPr>
          <p:nvPr/>
        </p:nvSpPr>
        <p:spPr bwMode="auto">
          <a:xfrm>
            <a:off x="793750" y="419576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2" name="Line 1118"/>
          <p:cNvSpPr>
            <a:spLocks noChangeShapeType="1"/>
          </p:cNvSpPr>
          <p:nvPr/>
        </p:nvSpPr>
        <p:spPr bwMode="auto">
          <a:xfrm>
            <a:off x="793750" y="3484563"/>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3" name="Line 1119"/>
          <p:cNvSpPr>
            <a:spLocks noChangeShapeType="1"/>
          </p:cNvSpPr>
          <p:nvPr/>
        </p:nvSpPr>
        <p:spPr bwMode="auto">
          <a:xfrm>
            <a:off x="793750" y="27765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4" name="Line 1120"/>
          <p:cNvSpPr>
            <a:spLocks noChangeShapeType="1"/>
          </p:cNvSpPr>
          <p:nvPr/>
        </p:nvSpPr>
        <p:spPr bwMode="auto">
          <a:xfrm>
            <a:off x="793750" y="4899025"/>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5" name="Line 1121"/>
          <p:cNvSpPr>
            <a:spLocks noChangeShapeType="1"/>
          </p:cNvSpPr>
          <p:nvPr/>
        </p:nvSpPr>
        <p:spPr bwMode="auto">
          <a:xfrm>
            <a:off x="793750" y="493553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6" name="Line 1122"/>
          <p:cNvSpPr>
            <a:spLocks noChangeShapeType="1"/>
          </p:cNvSpPr>
          <p:nvPr/>
        </p:nvSpPr>
        <p:spPr bwMode="auto">
          <a:xfrm>
            <a:off x="793750" y="4970463"/>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7" name="Line 1123"/>
          <p:cNvSpPr>
            <a:spLocks noChangeShapeType="1"/>
          </p:cNvSpPr>
          <p:nvPr/>
        </p:nvSpPr>
        <p:spPr bwMode="auto">
          <a:xfrm>
            <a:off x="793750" y="501015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8" name="Line 1124"/>
          <p:cNvSpPr>
            <a:spLocks noChangeShapeType="1"/>
          </p:cNvSpPr>
          <p:nvPr/>
        </p:nvSpPr>
        <p:spPr bwMode="auto">
          <a:xfrm>
            <a:off x="793750" y="5056188"/>
            <a:ext cx="4333875" cy="3175"/>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89" name="Line 1125"/>
          <p:cNvSpPr>
            <a:spLocks noChangeShapeType="1"/>
          </p:cNvSpPr>
          <p:nvPr/>
        </p:nvSpPr>
        <p:spPr bwMode="auto">
          <a:xfrm>
            <a:off x="793750" y="5111750"/>
            <a:ext cx="4333875" cy="1588"/>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0" name="Line 1126"/>
          <p:cNvSpPr>
            <a:spLocks noChangeShapeType="1"/>
          </p:cNvSpPr>
          <p:nvPr/>
        </p:nvSpPr>
        <p:spPr bwMode="auto">
          <a:xfrm>
            <a:off x="793750" y="5183188"/>
            <a:ext cx="4333875" cy="158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1" name="Freeform 1127"/>
          <p:cNvSpPr>
            <a:spLocks/>
          </p:cNvSpPr>
          <p:nvPr/>
        </p:nvSpPr>
        <p:spPr bwMode="auto">
          <a:xfrm>
            <a:off x="1084263" y="2081213"/>
            <a:ext cx="46037" cy="3525837"/>
          </a:xfrm>
          <a:custGeom>
            <a:avLst/>
            <a:gdLst/>
            <a:ahLst/>
            <a:cxnLst>
              <a:cxn ang="0">
                <a:pos x="27" y="0"/>
              </a:cxn>
              <a:cxn ang="0">
                <a:pos x="0" y="0"/>
              </a:cxn>
              <a:cxn ang="0">
                <a:pos x="2" y="2221"/>
              </a:cxn>
              <a:cxn ang="0">
                <a:pos x="29" y="2221"/>
              </a:cxn>
              <a:cxn ang="0">
                <a:pos x="27" y="0"/>
              </a:cxn>
            </a:cxnLst>
            <a:rect l="0" t="0" r="r" b="b"/>
            <a:pathLst>
              <a:path w="29" h="2221">
                <a:moveTo>
                  <a:pt x="27" y="0"/>
                </a:moveTo>
                <a:lnTo>
                  <a:pt x="0" y="0"/>
                </a:lnTo>
                <a:lnTo>
                  <a:pt x="2" y="2221"/>
                </a:lnTo>
                <a:lnTo>
                  <a:pt x="29" y="2221"/>
                </a:lnTo>
                <a:lnTo>
                  <a:pt x="27" y="0"/>
                </a:lnTo>
                <a:close/>
              </a:path>
            </a:pathLst>
          </a:custGeom>
          <a:solidFill>
            <a:srgbClr val="FF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2" name="Line 1128"/>
          <p:cNvSpPr>
            <a:spLocks noChangeShapeType="1"/>
          </p:cNvSpPr>
          <p:nvPr/>
        </p:nvSpPr>
        <p:spPr bwMode="auto">
          <a:xfrm>
            <a:off x="1458913" y="2081213"/>
            <a:ext cx="1587"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3" name="Line 1129"/>
          <p:cNvSpPr>
            <a:spLocks noChangeShapeType="1"/>
          </p:cNvSpPr>
          <p:nvPr/>
        </p:nvSpPr>
        <p:spPr bwMode="auto">
          <a:xfrm>
            <a:off x="2486025" y="2081213"/>
            <a:ext cx="1588"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4" name="Line 1130"/>
          <p:cNvSpPr>
            <a:spLocks noChangeShapeType="1"/>
          </p:cNvSpPr>
          <p:nvPr/>
        </p:nvSpPr>
        <p:spPr bwMode="auto">
          <a:xfrm>
            <a:off x="2808288" y="2068513"/>
            <a:ext cx="1587" cy="3529012"/>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5" name="Line 1131"/>
          <p:cNvSpPr>
            <a:spLocks noChangeShapeType="1"/>
          </p:cNvSpPr>
          <p:nvPr/>
        </p:nvSpPr>
        <p:spPr bwMode="auto">
          <a:xfrm>
            <a:off x="2151063" y="2081213"/>
            <a:ext cx="1587"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6" name="Line 1132"/>
          <p:cNvSpPr>
            <a:spLocks noChangeShapeType="1"/>
          </p:cNvSpPr>
          <p:nvPr/>
        </p:nvSpPr>
        <p:spPr bwMode="auto">
          <a:xfrm>
            <a:off x="3101975" y="2068513"/>
            <a:ext cx="3175" cy="3529012"/>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7" name="Line 1133"/>
          <p:cNvSpPr>
            <a:spLocks noChangeShapeType="1"/>
          </p:cNvSpPr>
          <p:nvPr/>
        </p:nvSpPr>
        <p:spPr bwMode="auto">
          <a:xfrm>
            <a:off x="790575" y="2081213"/>
            <a:ext cx="3175"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8" name="Rectangle 1134"/>
          <p:cNvSpPr>
            <a:spLocks noChangeArrowheads="1"/>
          </p:cNvSpPr>
          <p:nvPr/>
        </p:nvSpPr>
        <p:spPr bwMode="auto">
          <a:xfrm>
            <a:off x="515938" y="4102100"/>
            <a:ext cx="360362" cy="217488"/>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599" name="Rectangle 1135"/>
          <p:cNvSpPr>
            <a:spLocks noChangeArrowheads="1"/>
          </p:cNvSpPr>
          <p:nvPr/>
        </p:nvSpPr>
        <p:spPr bwMode="auto">
          <a:xfrm>
            <a:off x="549275" y="4151313"/>
            <a:ext cx="168275" cy="1825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10</a:t>
            </a:r>
            <a:endParaRPr lang="es-ES_tradnl">
              <a:effectLst>
                <a:outerShdw blurRad="38100" dist="38100" dir="2700000" algn="tl">
                  <a:srgbClr val="C0C0C0"/>
                </a:outerShdw>
              </a:effectLst>
            </a:endParaRPr>
          </a:p>
        </p:txBody>
      </p:sp>
      <p:sp>
        <p:nvSpPr>
          <p:cNvPr id="575600" name="Rectangle 1136"/>
          <p:cNvSpPr>
            <a:spLocks noChangeArrowheads="1"/>
          </p:cNvSpPr>
          <p:nvPr/>
        </p:nvSpPr>
        <p:spPr bwMode="auto">
          <a:xfrm>
            <a:off x="685800" y="4114800"/>
            <a:ext cx="57150" cy="122238"/>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800">
                <a:solidFill>
                  <a:srgbClr val="000000"/>
                </a:solidFill>
                <a:latin typeface="Arial" charset="0"/>
              </a:rPr>
              <a:t>2</a:t>
            </a:r>
            <a:endParaRPr lang="es-ES_tradnl">
              <a:effectLst>
                <a:outerShdw blurRad="38100" dist="38100" dir="2700000" algn="tl">
                  <a:srgbClr val="C0C0C0"/>
                </a:outerShdw>
              </a:effectLst>
            </a:endParaRPr>
          </a:p>
        </p:txBody>
      </p:sp>
      <p:sp>
        <p:nvSpPr>
          <p:cNvPr id="575601" name="Line 1137"/>
          <p:cNvSpPr>
            <a:spLocks noChangeShapeType="1"/>
          </p:cNvSpPr>
          <p:nvPr/>
        </p:nvSpPr>
        <p:spPr bwMode="auto">
          <a:xfrm>
            <a:off x="1804988" y="2081213"/>
            <a:ext cx="3175"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2" name="Line 1138"/>
          <p:cNvSpPr>
            <a:spLocks noChangeShapeType="1"/>
          </p:cNvSpPr>
          <p:nvPr/>
        </p:nvSpPr>
        <p:spPr bwMode="auto">
          <a:xfrm>
            <a:off x="4108450" y="2081213"/>
            <a:ext cx="1588"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3" name="Line 1139"/>
          <p:cNvSpPr>
            <a:spLocks noChangeShapeType="1"/>
          </p:cNvSpPr>
          <p:nvPr/>
        </p:nvSpPr>
        <p:spPr bwMode="auto">
          <a:xfrm>
            <a:off x="4440238" y="2081213"/>
            <a:ext cx="1587"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4" name="Line 1140"/>
          <p:cNvSpPr>
            <a:spLocks noChangeShapeType="1"/>
          </p:cNvSpPr>
          <p:nvPr/>
        </p:nvSpPr>
        <p:spPr bwMode="auto">
          <a:xfrm>
            <a:off x="3771900" y="2081213"/>
            <a:ext cx="3175"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5" name="Line 1141"/>
          <p:cNvSpPr>
            <a:spLocks noChangeShapeType="1"/>
          </p:cNvSpPr>
          <p:nvPr/>
        </p:nvSpPr>
        <p:spPr bwMode="auto">
          <a:xfrm>
            <a:off x="4756150" y="2081213"/>
            <a:ext cx="3175"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6" name="Line 1142"/>
          <p:cNvSpPr>
            <a:spLocks noChangeShapeType="1"/>
          </p:cNvSpPr>
          <p:nvPr/>
        </p:nvSpPr>
        <p:spPr bwMode="auto">
          <a:xfrm>
            <a:off x="3429000" y="2081213"/>
            <a:ext cx="1588" cy="3525837"/>
          </a:xfrm>
          <a:prstGeom prst="line">
            <a:avLst/>
          </a:prstGeom>
          <a:noFill/>
          <a:ln w="3175">
            <a:solidFill>
              <a:srgbClr val="80808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7" name="Rectangle 1143"/>
          <p:cNvSpPr>
            <a:spLocks noChangeArrowheads="1"/>
          </p:cNvSpPr>
          <p:nvPr/>
        </p:nvSpPr>
        <p:spPr bwMode="auto">
          <a:xfrm>
            <a:off x="3927475" y="5681663"/>
            <a:ext cx="390525" cy="209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08" name="Rectangle 1144"/>
          <p:cNvSpPr>
            <a:spLocks noChangeArrowheads="1"/>
          </p:cNvSpPr>
          <p:nvPr/>
        </p:nvSpPr>
        <p:spPr bwMode="auto">
          <a:xfrm>
            <a:off x="4044950" y="5689600"/>
            <a:ext cx="168275"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10</a:t>
            </a:r>
            <a:endParaRPr lang="es-ES_tradnl">
              <a:effectLst>
                <a:outerShdw blurRad="38100" dist="38100" dir="2700000" algn="tl">
                  <a:srgbClr val="C0C0C0"/>
                </a:outerShdw>
              </a:effectLst>
            </a:endParaRPr>
          </a:p>
        </p:txBody>
      </p:sp>
      <p:sp>
        <p:nvSpPr>
          <p:cNvPr id="575609" name="Rectangle 1145"/>
          <p:cNvSpPr>
            <a:spLocks noChangeArrowheads="1"/>
          </p:cNvSpPr>
          <p:nvPr/>
        </p:nvSpPr>
        <p:spPr bwMode="auto">
          <a:xfrm>
            <a:off x="4243388" y="5681663"/>
            <a:ext cx="392112" cy="209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10" name="Rectangle 1146"/>
          <p:cNvSpPr>
            <a:spLocks noChangeArrowheads="1"/>
          </p:cNvSpPr>
          <p:nvPr/>
        </p:nvSpPr>
        <p:spPr bwMode="auto">
          <a:xfrm>
            <a:off x="4360863" y="5689600"/>
            <a:ext cx="168275"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11</a:t>
            </a:r>
            <a:endParaRPr lang="es-ES_tradnl">
              <a:effectLst>
                <a:outerShdw blurRad="38100" dist="38100" dir="2700000" algn="tl">
                  <a:srgbClr val="C0C0C0"/>
                </a:outerShdw>
              </a:effectLst>
            </a:endParaRPr>
          </a:p>
        </p:txBody>
      </p:sp>
      <p:sp>
        <p:nvSpPr>
          <p:cNvPr id="575611" name="Rectangle 1147"/>
          <p:cNvSpPr>
            <a:spLocks noChangeArrowheads="1"/>
          </p:cNvSpPr>
          <p:nvPr/>
        </p:nvSpPr>
        <p:spPr bwMode="auto">
          <a:xfrm>
            <a:off x="4578350" y="5681663"/>
            <a:ext cx="395288" cy="209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12" name="Rectangle 1148"/>
          <p:cNvSpPr>
            <a:spLocks noChangeArrowheads="1"/>
          </p:cNvSpPr>
          <p:nvPr/>
        </p:nvSpPr>
        <p:spPr bwMode="auto">
          <a:xfrm>
            <a:off x="4700588" y="5689600"/>
            <a:ext cx="168275"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12</a:t>
            </a:r>
            <a:endParaRPr lang="es-ES_tradnl">
              <a:effectLst>
                <a:outerShdw blurRad="38100" dist="38100" dir="2700000" algn="tl">
                  <a:srgbClr val="C0C0C0"/>
                </a:outerShdw>
              </a:effectLst>
            </a:endParaRPr>
          </a:p>
        </p:txBody>
      </p:sp>
      <p:sp>
        <p:nvSpPr>
          <p:cNvPr id="575613" name="Rectangle 1149"/>
          <p:cNvSpPr>
            <a:spLocks noChangeArrowheads="1"/>
          </p:cNvSpPr>
          <p:nvPr/>
        </p:nvSpPr>
        <p:spPr bwMode="auto">
          <a:xfrm>
            <a:off x="4918075" y="5681663"/>
            <a:ext cx="392113" cy="20955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14" name="Rectangle 1150"/>
          <p:cNvSpPr>
            <a:spLocks noChangeArrowheads="1"/>
          </p:cNvSpPr>
          <p:nvPr/>
        </p:nvSpPr>
        <p:spPr bwMode="auto">
          <a:xfrm>
            <a:off x="5037138" y="5689600"/>
            <a:ext cx="168275" cy="1825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200">
                <a:solidFill>
                  <a:srgbClr val="000000"/>
                </a:solidFill>
                <a:latin typeface="Arial" charset="0"/>
              </a:rPr>
              <a:t>13</a:t>
            </a:r>
            <a:endParaRPr lang="es-ES_tradnl">
              <a:effectLst>
                <a:outerShdw blurRad="38100" dist="38100" dir="2700000" algn="tl">
                  <a:srgbClr val="C0C0C0"/>
                </a:outerShdw>
              </a:effectLst>
            </a:endParaRPr>
          </a:p>
        </p:txBody>
      </p:sp>
      <p:grpSp>
        <p:nvGrpSpPr>
          <p:cNvPr id="575750" name="Group 1153"/>
          <p:cNvGrpSpPr>
            <a:grpSpLocks/>
          </p:cNvGrpSpPr>
          <p:nvPr/>
        </p:nvGrpSpPr>
        <p:grpSpPr bwMode="auto">
          <a:xfrm>
            <a:off x="2486025" y="3808413"/>
            <a:ext cx="1371600" cy="790575"/>
            <a:chOff x="1566" y="2399"/>
            <a:chExt cx="864" cy="498"/>
          </a:xfrm>
        </p:grpSpPr>
        <p:sp>
          <p:nvSpPr>
            <p:cNvPr id="575615" name="Line 1151"/>
            <p:cNvSpPr>
              <a:spLocks noChangeShapeType="1"/>
            </p:cNvSpPr>
            <p:nvPr/>
          </p:nvSpPr>
          <p:spPr bwMode="auto">
            <a:xfrm flipH="1">
              <a:off x="1652" y="2399"/>
              <a:ext cx="778" cy="450"/>
            </a:xfrm>
            <a:prstGeom prst="line">
              <a:avLst/>
            </a:prstGeom>
            <a:noFill/>
            <a:ln w="4763">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16" name="Freeform 1152"/>
            <p:cNvSpPr>
              <a:spLocks/>
            </p:cNvSpPr>
            <p:nvPr/>
          </p:nvSpPr>
          <p:spPr bwMode="auto">
            <a:xfrm>
              <a:off x="1566" y="2815"/>
              <a:ext cx="106" cy="82"/>
            </a:xfrm>
            <a:custGeom>
              <a:avLst/>
              <a:gdLst/>
              <a:ahLst/>
              <a:cxnLst>
                <a:cxn ang="0">
                  <a:pos x="73" y="0"/>
                </a:cxn>
                <a:cxn ang="0">
                  <a:pos x="0" y="82"/>
                </a:cxn>
                <a:cxn ang="0">
                  <a:pos x="106" y="59"/>
                </a:cxn>
                <a:cxn ang="0">
                  <a:pos x="73" y="0"/>
                </a:cxn>
              </a:cxnLst>
              <a:rect l="0" t="0" r="r" b="b"/>
              <a:pathLst>
                <a:path w="106" h="82">
                  <a:moveTo>
                    <a:pt x="73" y="0"/>
                  </a:moveTo>
                  <a:lnTo>
                    <a:pt x="0" y="82"/>
                  </a:lnTo>
                  <a:lnTo>
                    <a:pt x="106" y="59"/>
                  </a:lnTo>
                  <a:lnTo>
                    <a:pt x="73"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75618" name="Rectangle 1154"/>
          <p:cNvSpPr>
            <a:spLocks noChangeArrowheads="1"/>
          </p:cNvSpPr>
          <p:nvPr/>
        </p:nvSpPr>
        <p:spPr bwMode="auto">
          <a:xfrm>
            <a:off x="3135313" y="3538538"/>
            <a:ext cx="1079500" cy="447675"/>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19" name="Rectangle 1155"/>
          <p:cNvSpPr>
            <a:spLocks noChangeArrowheads="1"/>
          </p:cNvSpPr>
          <p:nvPr/>
        </p:nvSpPr>
        <p:spPr bwMode="auto">
          <a:xfrm>
            <a:off x="3097213" y="3500438"/>
            <a:ext cx="1071562" cy="439737"/>
          </a:xfrm>
          <a:prstGeom prst="rect">
            <a:avLst/>
          </a:prstGeom>
          <a:solidFill>
            <a:srgbClr val="EAEAEA"/>
          </a:solidFill>
          <a:ln w="9525">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20" name="Rectangle 1156"/>
          <p:cNvSpPr>
            <a:spLocks noChangeArrowheads="1"/>
          </p:cNvSpPr>
          <p:nvPr/>
        </p:nvSpPr>
        <p:spPr bwMode="auto">
          <a:xfrm>
            <a:off x="3268663" y="3525838"/>
            <a:ext cx="836612" cy="246062"/>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300">
                <a:solidFill>
                  <a:srgbClr val="000000"/>
                </a:solidFill>
                <a:latin typeface="Arial" charset="0"/>
              </a:rPr>
              <a:t>Curva de</a:t>
            </a:r>
            <a:endParaRPr lang="es-ES_tradnl">
              <a:effectLst>
                <a:outerShdw blurRad="38100" dist="38100" dir="2700000" algn="tl">
                  <a:srgbClr val="C0C0C0"/>
                </a:outerShdw>
              </a:effectLst>
            </a:endParaRPr>
          </a:p>
        </p:txBody>
      </p:sp>
      <p:sp>
        <p:nvSpPr>
          <p:cNvPr id="575621" name="Rectangle 1157"/>
          <p:cNvSpPr>
            <a:spLocks noChangeArrowheads="1"/>
          </p:cNvSpPr>
          <p:nvPr/>
        </p:nvSpPr>
        <p:spPr bwMode="auto">
          <a:xfrm>
            <a:off x="3324225" y="3727450"/>
            <a:ext cx="723900" cy="246063"/>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1300">
                <a:solidFill>
                  <a:srgbClr val="000000"/>
                </a:solidFill>
                <a:latin typeface="Arial" charset="0"/>
              </a:rPr>
              <a:t>disparo</a:t>
            </a:r>
            <a:endParaRPr lang="es-ES_tradnl">
              <a:effectLst>
                <a:outerShdw blurRad="38100" dist="38100" dir="2700000" algn="tl">
                  <a:srgbClr val="C0C0C0"/>
                </a:outerShdw>
              </a:effectLst>
            </a:endParaRPr>
          </a:p>
        </p:txBody>
      </p:sp>
      <p:sp>
        <p:nvSpPr>
          <p:cNvPr id="575622" name="Freeform 1158"/>
          <p:cNvSpPr>
            <a:spLocks/>
          </p:cNvSpPr>
          <p:nvPr/>
        </p:nvSpPr>
        <p:spPr bwMode="auto">
          <a:xfrm>
            <a:off x="1249363" y="2233613"/>
            <a:ext cx="3582987" cy="3184525"/>
          </a:xfrm>
          <a:custGeom>
            <a:avLst/>
            <a:gdLst/>
            <a:ahLst/>
            <a:cxnLst>
              <a:cxn ang="0">
                <a:pos x="0" y="1"/>
              </a:cxn>
              <a:cxn ang="0">
                <a:pos x="9" y="221"/>
              </a:cxn>
              <a:cxn ang="0">
                <a:pos x="24" y="369"/>
              </a:cxn>
              <a:cxn ang="0">
                <a:pos x="36" y="447"/>
              </a:cxn>
              <a:cxn ang="0">
                <a:pos x="73" y="591"/>
              </a:cxn>
              <a:cxn ang="0">
                <a:pos x="121" y="736"/>
              </a:cxn>
              <a:cxn ang="0">
                <a:pos x="178" y="878"/>
              </a:cxn>
              <a:cxn ang="0">
                <a:pos x="234" y="984"/>
              </a:cxn>
              <a:cxn ang="0">
                <a:pos x="259" y="1023"/>
              </a:cxn>
              <a:cxn ang="0">
                <a:pos x="305" y="1093"/>
              </a:cxn>
              <a:cxn ang="0">
                <a:pos x="361" y="1161"/>
              </a:cxn>
              <a:cxn ang="0">
                <a:pos x="427" y="1230"/>
              </a:cxn>
              <a:cxn ang="0">
                <a:pos x="501" y="1302"/>
              </a:cxn>
              <a:cxn ang="0">
                <a:pos x="584" y="1373"/>
              </a:cxn>
              <a:cxn ang="0">
                <a:pos x="761" y="1513"/>
              </a:cxn>
              <a:cxn ang="0">
                <a:pos x="896" y="1606"/>
              </a:cxn>
              <a:cxn ang="0">
                <a:pos x="944" y="1638"/>
              </a:cxn>
              <a:cxn ang="0">
                <a:pos x="1027" y="1686"/>
              </a:cxn>
              <a:cxn ang="0">
                <a:pos x="1108" y="1729"/>
              </a:cxn>
              <a:cxn ang="0">
                <a:pos x="1190" y="1764"/>
              </a:cxn>
              <a:cxn ang="0">
                <a:pos x="1349" y="1818"/>
              </a:cxn>
              <a:cxn ang="0">
                <a:pos x="1505" y="1858"/>
              </a:cxn>
              <a:cxn ang="0">
                <a:pos x="1661" y="1894"/>
              </a:cxn>
              <a:cxn ang="0">
                <a:pos x="1809" y="1931"/>
              </a:cxn>
              <a:cxn ang="0">
                <a:pos x="1890" y="1947"/>
              </a:cxn>
              <a:cxn ang="0">
                <a:pos x="2110" y="1984"/>
              </a:cxn>
              <a:cxn ang="0">
                <a:pos x="2257" y="1979"/>
              </a:cxn>
              <a:cxn ang="0">
                <a:pos x="1964" y="1933"/>
              </a:cxn>
              <a:cxn ang="0">
                <a:pos x="1816" y="1904"/>
              </a:cxn>
              <a:cxn ang="0">
                <a:pos x="1820" y="1906"/>
              </a:cxn>
              <a:cxn ang="0">
                <a:pos x="1667" y="1869"/>
              </a:cxn>
              <a:cxn ang="0">
                <a:pos x="1516" y="1832"/>
              </a:cxn>
              <a:cxn ang="0">
                <a:pos x="1360" y="1792"/>
              </a:cxn>
              <a:cxn ang="0">
                <a:pos x="1201" y="1738"/>
              </a:cxn>
              <a:cxn ang="0">
                <a:pos x="1119" y="1703"/>
              </a:cxn>
              <a:cxn ang="0">
                <a:pos x="1040" y="1663"/>
              </a:cxn>
              <a:cxn ang="0">
                <a:pos x="955" y="1612"/>
              </a:cxn>
              <a:cxn ang="0">
                <a:pos x="906" y="1596"/>
              </a:cxn>
              <a:cxn ang="0">
                <a:pos x="871" y="1558"/>
              </a:cxn>
              <a:cxn ang="0">
                <a:pos x="691" y="1426"/>
              </a:cxn>
              <a:cxn ang="0">
                <a:pos x="560" y="1319"/>
              </a:cxn>
              <a:cxn ang="0">
                <a:pos x="482" y="1247"/>
              </a:cxn>
              <a:cxn ang="0">
                <a:pos x="412" y="1177"/>
              </a:cxn>
              <a:cxn ang="0">
                <a:pos x="352" y="1109"/>
              </a:cxn>
              <a:cxn ang="0">
                <a:pos x="301" y="1039"/>
              </a:cxn>
              <a:cxn ang="0">
                <a:pos x="269" y="1013"/>
              </a:cxn>
              <a:cxn ang="0">
                <a:pos x="259" y="973"/>
              </a:cxn>
              <a:cxn ang="0">
                <a:pos x="204" y="866"/>
              </a:cxn>
              <a:cxn ang="0">
                <a:pos x="146" y="725"/>
              </a:cxn>
              <a:cxn ang="0">
                <a:pos x="98" y="583"/>
              </a:cxn>
              <a:cxn ang="0">
                <a:pos x="62" y="436"/>
              </a:cxn>
              <a:cxn ang="0">
                <a:pos x="63" y="441"/>
              </a:cxn>
              <a:cxn ang="0">
                <a:pos x="43" y="296"/>
              </a:cxn>
              <a:cxn ang="0">
                <a:pos x="32" y="148"/>
              </a:cxn>
            </a:cxnLst>
            <a:rect l="0" t="0" r="r" b="b"/>
            <a:pathLst>
              <a:path w="2257" h="2006">
                <a:moveTo>
                  <a:pt x="27" y="0"/>
                </a:moveTo>
                <a:lnTo>
                  <a:pt x="0" y="1"/>
                </a:lnTo>
                <a:lnTo>
                  <a:pt x="4" y="148"/>
                </a:lnTo>
                <a:lnTo>
                  <a:pt x="9" y="221"/>
                </a:lnTo>
                <a:lnTo>
                  <a:pt x="16" y="296"/>
                </a:lnTo>
                <a:lnTo>
                  <a:pt x="24" y="369"/>
                </a:lnTo>
                <a:lnTo>
                  <a:pt x="36" y="441"/>
                </a:lnTo>
                <a:lnTo>
                  <a:pt x="36" y="447"/>
                </a:lnTo>
                <a:lnTo>
                  <a:pt x="52" y="519"/>
                </a:lnTo>
                <a:lnTo>
                  <a:pt x="73" y="591"/>
                </a:lnTo>
                <a:lnTo>
                  <a:pt x="95" y="664"/>
                </a:lnTo>
                <a:lnTo>
                  <a:pt x="121" y="736"/>
                </a:lnTo>
                <a:lnTo>
                  <a:pt x="148" y="808"/>
                </a:lnTo>
                <a:lnTo>
                  <a:pt x="178" y="878"/>
                </a:lnTo>
                <a:lnTo>
                  <a:pt x="215" y="949"/>
                </a:lnTo>
                <a:lnTo>
                  <a:pt x="234" y="984"/>
                </a:lnTo>
                <a:lnTo>
                  <a:pt x="256" y="1019"/>
                </a:lnTo>
                <a:lnTo>
                  <a:pt x="259" y="1023"/>
                </a:lnTo>
                <a:lnTo>
                  <a:pt x="282" y="1058"/>
                </a:lnTo>
                <a:lnTo>
                  <a:pt x="305" y="1093"/>
                </a:lnTo>
                <a:lnTo>
                  <a:pt x="333" y="1128"/>
                </a:lnTo>
                <a:lnTo>
                  <a:pt x="361" y="1161"/>
                </a:lnTo>
                <a:lnTo>
                  <a:pt x="393" y="1196"/>
                </a:lnTo>
                <a:lnTo>
                  <a:pt x="427" y="1230"/>
                </a:lnTo>
                <a:lnTo>
                  <a:pt x="463" y="1266"/>
                </a:lnTo>
                <a:lnTo>
                  <a:pt x="501" y="1302"/>
                </a:lnTo>
                <a:lnTo>
                  <a:pt x="541" y="1338"/>
                </a:lnTo>
                <a:lnTo>
                  <a:pt x="584" y="1373"/>
                </a:lnTo>
                <a:lnTo>
                  <a:pt x="672" y="1445"/>
                </a:lnTo>
                <a:lnTo>
                  <a:pt x="761" y="1513"/>
                </a:lnTo>
                <a:lnTo>
                  <a:pt x="852" y="1577"/>
                </a:lnTo>
                <a:lnTo>
                  <a:pt x="896" y="1606"/>
                </a:lnTo>
                <a:lnTo>
                  <a:pt x="900" y="1609"/>
                </a:lnTo>
                <a:lnTo>
                  <a:pt x="944" y="1638"/>
                </a:lnTo>
                <a:lnTo>
                  <a:pt x="987" y="1663"/>
                </a:lnTo>
                <a:lnTo>
                  <a:pt x="1027" y="1686"/>
                </a:lnTo>
                <a:lnTo>
                  <a:pt x="1068" y="1709"/>
                </a:lnTo>
                <a:lnTo>
                  <a:pt x="1108" y="1729"/>
                </a:lnTo>
                <a:lnTo>
                  <a:pt x="1150" y="1748"/>
                </a:lnTo>
                <a:lnTo>
                  <a:pt x="1190" y="1764"/>
                </a:lnTo>
                <a:lnTo>
                  <a:pt x="1269" y="1792"/>
                </a:lnTo>
                <a:lnTo>
                  <a:pt x="1349" y="1818"/>
                </a:lnTo>
                <a:lnTo>
                  <a:pt x="1427" y="1839"/>
                </a:lnTo>
                <a:lnTo>
                  <a:pt x="1505" y="1858"/>
                </a:lnTo>
                <a:lnTo>
                  <a:pt x="1581" y="1875"/>
                </a:lnTo>
                <a:lnTo>
                  <a:pt x="1661" y="1894"/>
                </a:lnTo>
                <a:lnTo>
                  <a:pt x="1734" y="1913"/>
                </a:lnTo>
                <a:lnTo>
                  <a:pt x="1809" y="1931"/>
                </a:lnTo>
                <a:lnTo>
                  <a:pt x="1816" y="1931"/>
                </a:lnTo>
                <a:lnTo>
                  <a:pt x="1890" y="1947"/>
                </a:lnTo>
                <a:lnTo>
                  <a:pt x="1964" y="1960"/>
                </a:lnTo>
                <a:lnTo>
                  <a:pt x="2110" y="1984"/>
                </a:lnTo>
                <a:lnTo>
                  <a:pt x="2254" y="2006"/>
                </a:lnTo>
                <a:lnTo>
                  <a:pt x="2257" y="1979"/>
                </a:lnTo>
                <a:lnTo>
                  <a:pt x="2110" y="1956"/>
                </a:lnTo>
                <a:lnTo>
                  <a:pt x="1964" y="1933"/>
                </a:lnTo>
                <a:lnTo>
                  <a:pt x="1890" y="1920"/>
                </a:lnTo>
                <a:lnTo>
                  <a:pt x="1816" y="1904"/>
                </a:lnTo>
                <a:lnTo>
                  <a:pt x="1816" y="1918"/>
                </a:lnTo>
                <a:lnTo>
                  <a:pt x="1820" y="1906"/>
                </a:lnTo>
                <a:lnTo>
                  <a:pt x="1745" y="1888"/>
                </a:lnTo>
                <a:lnTo>
                  <a:pt x="1667" y="1869"/>
                </a:lnTo>
                <a:lnTo>
                  <a:pt x="1593" y="1850"/>
                </a:lnTo>
                <a:lnTo>
                  <a:pt x="1516" y="1832"/>
                </a:lnTo>
                <a:lnTo>
                  <a:pt x="1438" y="1813"/>
                </a:lnTo>
                <a:lnTo>
                  <a:pt x="1360" y="1792"/>
                </a:lnTo>
                <a:lnTo>
                  <a:pt x="1280" y="1767"/>
                </a:lnTo>
                <a:lnTo>
                  <a:pt x="1201" y="1738"/>
                </a:lnTo>
                <a:lnTo>
                  <a:pt x="1161" y="1722"/>
                </a:lnTo>
                <a:lnTo>
                  <a:pt x="1119" y="1703"/>
                </a:lnTo>
                <a:lnTo>
                  <a:pt x="1080" y="1684"/>
                </a:lnTo>
                <a:lnTo>
                  <a:pt x="1040" y="1663"/>
                </a:lnTo>
                <a:lnTo>
                  <a:pt x="998" y="1638"/>
                </a:lnTo>
                <a:lnTo>
                  <a:pt x="955" y="1612"/>
                </a:lnTo>
                <a:lnTo>
                  <a:pt x="911" y="1584"/>
                </a:lnTo>
                <a:lnTo>
                  <a:pt x="906" y="1596"/>
                </a:lnTo>
                <a:lnTo>
                  <a:pt x="916" y="1587"/>
                </a:lnTo>
                <a:lnTo>
                  <a:pt x="871" y="1558"/>
                </a:lnTo>
                <a:lnTo>
                  <a:pt x="780" y="1494"/>
                </a:lnTo>
                <a:lnTo>
                  <a:pt x="691" y="1426"/>
                </a:lnTo>
                <a:lnTo>
                  <a:pt x="603" y="1354"/>
                </a:lnTo>
                <a:lnTo>
                  <a:pt x="560" y="1319"/>
                </a:lnTo>
                <a:lnTo>
                  <a:pt x="521" y="1282"/>
                </a:lnTo>
                <a:lnTo>
                  <a:pt x="482" y="1247"/>
                </a:lnTo>
                <a:lnTo>
                  <a:pt x="446" y="1211"/>
                </a:lnTo>
                <a:lnTo>
                  <a:pt x="412" y="1177"/>
                </a:lnTo>
                <a:lnTo>
                  <a:pt x="382" y="1144"/>
                </a:lnTo>
                <a:lnTo>
                  <a:pt x="352" y="1109"/>
                </a:lnTo>
                <a:lnTo>
                  <a:pt x="325" y="1074"/>
                </a:lnTo>
                <a:lnTo>
                  <a:pt x="301" y="1039"/>
                </a:lnTo>
                <a:lnTo>
                  <a:pt x="278" y="1004"/>
                </a:lnTo>
                <a:lnTo>
                  <a:pt x="269" y="1013"/>
                </a:lnTo>
                <a:lnTo>
                  <a:pt x="282" y="1008"/>
                </a:lnTo>
                <a:lnTo>
                  <a:pt x="259" y="973"/>
                </a:lnTo>
                <a:lnTo>
                  <a:pt x="240" y="938"/>
                </a:lnTo>
                <a:lnTo>
                  <a:pt x="204" y="866"/>
                </a:lnTo>
                <a:lnTo>
                  <a:pt x="173" y="796"/>
                </a:lnTo>
                <a:lnTo>
                  <a:pt x="146" y="725"/>
                </a:lnTo>
                <a:lnTo>
                  <a:pt x="121" y="653"/>
                </a:lnTo>
                <a:lnTo>
                  <a:pt x="98" y="583"/>
                </a:lnTo>
                <a:lnTo>
                  <a:pt x="78" y="508"/>
                </a:lnTo>
                <a:lnTo>
                  <a:pt x="62" y="436"/>
                </a:lnTo>
                <a:lnTo>
                  <a:pt x="49" y="441"/>
                </a:lnTo>
                <a:lnTo>
                  <a:pt x="63" y="441"/>
                </a:lnTo>
                <a:lnTo>
                  <a:pt x="51" y="369"/>
                </a:lnTo>
                <a:lnTo>
                  <a:pt x="43" y="296"/>
                </a:lnTo>
                <a:lnTo>
                  <a:pt x="36" y="221"/>
                </a:lnTo>
                <a:lnTo>
                  <a:pt x="32" y="148"/>
                </a:lnTo>
                <a:lnTo>
                  <a:pt x="27"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575756" name="Group 1161"/>
          <p:cNvGrpSpPr>
            <a:grpSpLocks/>
          </p:cNvGrpSpPr>
          <p:nvPr/>
        </p:nvGrpSpPr>
        <p:grpSpPr bwMode="auto">
          <a:xfrm>
            <a:off x="1106488" y="4762500"/>
            <a:ext cx="633412" cy="306388"/>
            <a:chOff x="697" y="3000"/>
            <a:chExt cx="399" cy="193"/>
          </a:xfrm>
        </p:grpSpPr>
        <p:sp>
          <p:nvSpPr>
            <p:cNvPr id="575623" name="Freeform 1159"/>
            <p:cNvSpPr>
              <a:spLocks/>
            </p:cNvSpPr>
            <p:nvPr/>
          </p:nvSpPr>
          <p:spPr bwMode="auto">
            <a:xfrm>
              <a:off x="725" y="3027"/>
              <a:ext cx="371" cy="166"/>
            </a:xfrm>
            <a:custGeom>
              <a:avLst/>
              <a:gdLst/>
              <a:ahLst/>
              <a:cxnLst>
                <a:cxn ang="0">
                  <a:pos x="92" y="0"/>
                </a:cxn>
                <a:cxn ang="0">
                  <a:pos x="92" y="42"/>
                </a:cxn>
                <a:cxn ang="0">
                  <a:pos x="371" y="42"/>
                </a:cxn>
                <a:cxn ang="0">
                  <a:pos x="371" y="125"/>
                </a:cxn>
                <a:cxn ang="0">
                  <a:pos x="92" y="125"/>
                </a:cxn>
                <a:cxn ang="0">
                  <a:pos x="92" y="166"/>
                </a:cxn>
                <a:cxn ang="0">
                  <a:pos x="0" y="83"/>
                </a:cxn>
                <a:cxn ang="0">
                  <a:pos x="92" y="0"/>
                </a:cxn>
              </a:cxnLst>
              <a:rect l="0" t="0" r="r" b="b"/>
              <a:pathLst>
                <a:path w="371" h="166">
                  <a:moveTo>
                    <a:pt x="92" y="0"/>
                  </a:moveTo>
                  <a:lnTo>
                    <a:pt x="92" y="42"/>
                  </a:lnTo>
                  <a:lnTo>
                    <a:pt x="371" y="42"/>
                  </a:lnTo>
                  <a:lnTo>
                    <a:pt x="371" y="125"/>
                  </a:lnTo>
                  <a:lnTo>
                    <a:pt x="92" y="125"/>
                  </a:lnTo>
                  <a:lnTo>
                    <a:pt x="92" y="166"/>
                  </a:lnTo>
                  <a:lnTo>
                    <a:pt x="0" y="83"/>
                  </a:lnTo>
                  <a:lnTo>
                    <a:pt x="92" y="0"/>
                  </a:lnTo>
                  <a:close/>
                </a:path>
              </a:pathLst>
            </a:custGeom>
            <a:solidFill>
              <a:srgbClr val="000000"/>
            </a:solidFill>
            <a:ln w="9525">
              <a:no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24" name="Freeform 1160"/>
            <p:cNvSpPr>
              <a:spLocks/>
            </p:cNvSpPr>
            <p:nvPr/>
          </p:nvSpPr>
          <p:spPr bwMode="auto">
            <a:xfrm>
              <a:off x="697" y="3000"/>
              <a:ext cx="373" cy="167"/>
            </a:xfrm>
            <a:custGeom>
              <a:avLst/>
              <a:gdLst/>
              <a:ahLst/>
              <a:cxnLst>
                <a:cxn ang="0">
                  <a:pos x="94" y="0"/>
                </a:cxn>
                <a:cxn ang="0">
                  <a:pos x="94" y="42"/>
                </a:cxn>
                <a:cxn ang="0">
                  <a:pos x="373" y="42"/>
                </a:cxn>
                <a:cxn ang="0">
                  <a:pos x="373" y="126"/>
                </a:cxn>
                <a:cxn ang="0">
                  <a:pos x="94" y="126"/>
                </a:cxn>
                <a:cxn ang="0">
                  <a:pos x="94" y="167"/>
                </a:cxn>
                <a:cxn ang="0">
                  <a:pos x="0" y="83"/>
                </a:cxn>
                <a:cxn ang="0">
                  <a:pos x="94" y="0"/>
                </a:cxn>
              </a:cxnLst>
              <a:rect l="0" t="0" r="r" b="b"/>
              <a:pathLst>
                <a:path w="373" h="167">
                  <a:moveTo>
                    <a:pt x="94" y="0"/>
                  </a:moveTo>
                  <a:lnTo>
                    <a:pt x="94" y="42"/>
                  </a:lnTo>
                  <a:lnTo>
                    <a:pt x="373" y="42"/>
                  </a:lnTo>
                  <a:lnTo>
                    <a:pt x="373" y="126"/>
                  </a:lnTo>
                  <a:lnTo>
                    <a:pt x="94" y="126"/>
                  </a:lnTo>
                  <a:lnTo>
                    <a:pt x="94" y="167"/>
                  </a:lnTo>
                  <a:lnTo>
                    <a:pt x="0" y="83"/>
                  </a:lnTo>
                  <a:lnTo>
                    <a:pt x="94" y="0"/>
                  </a:lnTo>
                  <a:close/>
                </a:path>
              </a:pathLst>
            </a:custGeom>
            <a:solidFill>
              <a:srgbClr val="EAEAEA"/>
            </a:solidFill>
            <a:ln w="9525">
              <a:solidFill>
                <a:srgbClr val="000000"/>
              </a:solidFill>
              <a:prstDash val="solid"/>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575626" name="Rectangle 1162"/>
          <p:cNvSpPr>
            <a:spLocks noChangeArrowheads="1"/>
          </p:cNvSpPr>
          <p:nvPr/>
        </p:nvSpPr>
        <p:spPr bwMode="auto">
          <a:xfrm>
            <a:off x="1565275" y="4770438"/>
            <a:ext cx="542925" cy="331787"/>
          </a:xfrm>
          <a:prstGeom prst="rect">
            <a:avLst/>
          </a:prstGeom>
          <a:solidFill>
            <a:srgbClr val="000000"/>
          </a:solid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27" name="Rectangle 1163"/>
          <p:cNvSpPr>
            <a:spLocks noChangeArrowheads="1"/>
          </p:cNvSpPr>
          <p:nvPr/>
        </p:nvSpPr>
        <p:spPr bwMode="auto">
          <a:xfrm>
            <a:off x="1527175" y="4732338"/>
            <a:ext cx="536575" cy="323850"/>
          </a:xfrm>
          <a:prstGeom prst="rect">
            <a:avLst/>
          </a:prstGeom>
          <a:solidFill>
            <a:srgbClr val="EAEAEA"/>
          </a:solidFill>
          <a:ln w="9525">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5628" name="Rectangle 1164"/>
          <p:cNvSpPr>
            <a:spLocks noChangeArrowheads="1"/>
          </p:cNvSpPr>
          <p:nvPr/>
        </p:nvSpPr>
        <p:spPr bwMode="auto">
          <a:xfrm>
            <a:off x="1597025" y="4756150"/>
            <a:ext cx="428625" cy="304800"/>
          </a:xfrm>
          <a:prstGeom prst="rect">
            <a:avLst/>
          </a:prstGeom>
          <a:noFill/>
          <a:ln w="9525">
            <a:noFill/>
            <a:miter lim="800000"/>
            <a:headEnd/>
            <a:tailEnd/>
          </a:ln>
        </p:spPr>
        <p:txBody>
          <a:bodyPr wrap="none" lIns="0" tIns="0" rIns="0" bIns="0">
            <a:spAutoFit/>
          </a:bodyPr>
          <a:lstStyle/>
          <a:p>
            <a:pPr algn="r" eaLnBrk="0" hangingPunct="0">
              <a:spcBef>
                <a:spcPts val="600"/>
              </a:spcBef>
              <a:defRPr/>
            </a:pPr>
            <a:r>
              <a:rPr lang="es-ES_tradnl" sz="2000">
                <a:solidFill>
                  <a:srgbClr val="FF0000"/>
                </a:solidFill>
                <a:latin typeface="Arial" charset="0"/>
              </a:rPr>
              <a:t>I=Ia</a:t>
            </a:r>
            <a:endParaRPr lang="es-ES_tradnl">
              <a:effectLst>
                <a:outerShdw blurRad="38100" dist="38100" dir="2700000" algn="tl">
                  <a:srgbClr val="C0C0C0"/>
                </a:outerShdw>
              </a:effectLst>
            </a:endParaRPr>
          </a:p>
        </p:txBody>
      </p:sp>
      <p:sp>
        <p:nvSpPr>
          <p:cNvPr id="575497" name="Rectangle 1033"/>
          <p:cNvSpPr>
            <a:spLocks noChangeArrowheads="1"/>
          </p:cNvSpPr>
          <p:nvPr/>
        </p:nvSpPr>
        <p:spPr bwMode="auto">
          <a:xfrm>
            <a:off x="5470525" y="4244975"/>
            <a:ext cx="3352800" cy="84455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accent2"/>
              </a:buClr>
              <a:buSzPct val="75000"/>
              <a:buFont typeface="Monotype Sorts" pitchFamily="2" charset="2"/>
              <a:buChar char="l"/>
              <a:defRPr/>
            </a:pPr>
            <a:r>
              <a:rPr lang="es-ES_tradnl" sz="1800">
                <a:solidFill>
                  <a:schemeClr val="bg1"/>
                </a:solidFill>
                <a:effectLst>
                  <a:outerShdw blurRad="38100" dist="38100" dir="2700000" algn="tl">
                    <a:srgbClr val="C0C0C0"/>
                  </a:outerShdw>
                </a:effectLst>
              </a:rPr>
              <a:t>Por encima de la intensidad de ajuste es previsible que el relé dispare</a:t>
            </a:r>
            <a:r>
              <a:rPr lang="es-ES_tradnl" sz="1800">
                <a:effectLst>
                  <a:outerShdw blurRad="38100" dist="38100" dir="2700000" algn="tl">
                    <a:srgbClr val="C0C0C0"/>
                  </a:outerShdw>
                </a:effectLst>
              </a:rPr>
              <a:t> </a:t>
            </a:r>
          </a:p>
          <a:p>
            <a:pPr marL="342900" indent="-342900" eaLnBrk="0" hangingPunct="0">
              <a:spcBef>
                <a:spcPct val="50000"/>
              </a:spcBef>
              <a:buClr>
                <a:schemeClr val="accent2"/>
              </a:buClr>
              <a:buSzPct val="75000"/>
              <a:buFont typeface="Monotype Sorts" pitchFamily="2" charset="2"/>
              <a:buChar char="l"/>
              <a:defRPr/>
            </a:pPr>
            <a:r>
              <a:rPr lang="es-ES_tradnl" sz="1800">
                <a:solidFill>
                  <a:schemeClr val="bg1"/>
                </a:solidFill>
                <a:effectLst>
                  <a:outerShdw blurRad="38100" dist="38100" dir="2700000" algn="tl">
                    <a:srgbClr val="C0C0C0"/>
                  </a:outerShdw>
                </a:effectLst>
              </a:rPr>
              <a:t>El tiempo de disparo depende inversamente del valor de la sobrecorriente</a:t>
            </a:r>
          </a:p>
          <a:p>
            <a:pPr marL="342900" indent="-342900" eaLnBrk="0" hangingPunct="0">
              <a:spcBef>
                <a:spcPct val="50000"/>
              </a:spcBef>
              <a:buClr>
                <a:schemeClr val="accent2"/>
              </a:buClr>
              <a:buSzPct val="75000"/>
              <a:buFont typeface="Monotype Sorts" pitchFamily="2" charset="2"/>
              <a:buChar char="l"/>
              <a:defRPr/>
            </a:pPr>
            <a:endParaRPr lang="es-ES_tradnl" sz="1700">
              <a:solidFill>
                <a:schemeClr val="bg1"/>
              </a:solidFill>
              <a:latin typeface="Times New Roman" pitchFamily="18" charset="0"/>
            </a:endParaRPr>
          </a:p>
        </p:txBody>
      </p:sp>
      <p:grpSp>
        <p:nvGrpSpPr>
          <p:cNvPr id="575761" name="Group 1165"/>
          <p:cNvGrpSpPr>
            <a:grpSpLocks noChangeAspect="1"/>
          </p:cNvGrpSpPr>
          <p:nvPr/>
        </p:nvGrpSpPr>
        <p:grpSpPr bwMode="auto">
          <a:xfrm>
            <a:off x="5422900" y="446088"/>
            <a:ext cx="3335338" cy="3756025"/>
            <a:chOff x="2448" y="816"/>
            <a:chExt cx="2920" cy="3288"/>
          </a:xfrm>
        </p:grpSpPr>
        <p:sp>
          <p:nvSpPr>
            <p:cNvPr id="575630" name="Rectangle 1166"/>
            <p:cNvSpPr>
              <a:spLocks noChangeAspect="1" noChangeArrowheads="1"/>
            </p:cNvSpPr>
            <p:nvPr/>
          </p:nvSpPr>
          <p:spPr bwMode="auto">
            <a:xfrm>
              <a:off x="2448" y="816"/>
              <a:ext cx="2920" cy="3288"/>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aphicFrame>
          <p:nvGraphicFramePr>
            <p:cNvPr id="575631" name="Object 1167"/>
            <p:cNvGraphicFramePr>
              <a:graphicFrameLocks noChangeAspect="1"/>
            </p:cNvGraphicFramePr>
            <p:nvPr/>
          </p:nvGraphicFramePr>
          <p:xfrm>
            <a:off x="2448" y="816"/>
            <a:ext cx="2919" cy="3287"/>
          </p:xfrm>
          <a:graphic>
            <a:graphicData uri="http://schemas.openxmlformats.org/presentationml/2006/ole">
              <mc:AlternateContent xmlns:mc="http://schemas.openxmlformats.org/markup-compatibility/2006">
                <mc:Choice xmlns:v="urn:schemas-microsoft-com:vml" Requires="v">
                  <p:oleObj spid="_x0000_s575632" name="Image" r:id="rId3" imgW="5146488" imgH="5794564" progId="">
                    <p:embed/>
                  </p:oleObj>
                </mc:Choice>
                <mc:Fallback>
                  <p:oleObj name="Image" r:id="rId3" imgW="5146488" imgH="5794564" progId="">
                    <p:embed/>
                    <p:pic>
                      <p:nvPicPr>
                        <p:cNvPr id="0" name="Picture 1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816"/>
                          <a:ext cx="2919" cy="32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75632" name="Text Box 1168"/>
          <p:cNvSpPr txBox="1">
            <a:spLocks noChangeArrowheads="1"/>
          </p:cNvSpPr>
          <p:nvPr/>
        </p:nvSpPr>
        <p:spPr bwMode="auto">
          <a:xfrm>
            <a:off x="6861175" y="1343025"/>
            <a:ext cx="2028825" cy="3048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r" eaLnBrk="0" hangingPunct="0">
              <a:spcBef>
                <a:spcPts val="600"/>
              </a:spcBef>
              <a:defRPr/>
            </a:pPr>
            <a:r>
              <a:rPr lang="es-ES_tradnl">
                <a:solidFill>
                  <a:schemeClr val="bg1"/>
                </a:solidFill>
                <a:effectLst>
                  <a:outerShdw blurRad="38100" dist="38100" dir="2700000" algn="tl">
                    <a:srgbClr val="C0C0C0"/>
                  </a:outerShdw>
                </a:effectLst>
              </a:rPr>
              <a:t>De Chapa Bitemálica</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75497">
                                            <p:txEl>
                                              <p:pRg st="0" end="0"/>
                                            </p:txEl>
                                          </p:spTgt>
                                        </p:tgtEl>
                                        <p:attrNameLst>
                                          <p:attrName>style.visibility</p:attrName>
                                        </p:attrNameLst>
                                      </p:cBhvr>
                                      <p:to>
                                        <p:strVal val="visible"/>
                                      </p:to>
                                    </p:set>
                                    <p:anim calcmode="lin" valueType="num">
                                      <p:cBhvr>
                                        <p:cTn id="7" dur="500" fill="hold"/>
                                        <p:tgtEl>
                                          <p:spTgt spid="57549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549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7549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7549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75497">
                                            <p:txEl>
                                              <p:pRg st="1" end="1"/>
                                            </p:txEl>
                                          </p:spTgt>
                                        </p:tgtEl>
                                        <p:attrNameLst>
                                          <p:attrName>style.visibility</p:attrName>
                                        </p:attrNameLst>
                                      </p:cBhvr>
                                      <p:to>
                                        <p:strVal val="visible"/>
                                      </p:to>
                                    </p:set>
                                    <p:anim calcmode="lin" valueType="num">
                                      <p:cBhvr>
                                        <p:cTn id="15" dur="500" fill="hold"/>
                                        <p:tgtEl>
                                          <p:spTgt spid="57549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7549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7549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75497">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a:defRPr/>
            </a:pPr>
            <a:r>
              <a:rPr lang="es-ES"/>
              <a:t>Definiciones </a:t>
            </a:r>
          </a:p>
        </p:txBody>
      </p:sp>
      <p:sp>
        <p:nvSpPr>
          <p:cNvPr id="20482" name="Rectangle 3"/>
          <p:cNvSpPr>
            <a:spLocks noGrp="1" noChangeArrowheads="1"/>
          </p:cNvSpPr>
          <p:nvPr>
            <p:ph type="body" idx="1"/>
          </p:nvPr>
        </p:nvSpPr>
        <p:spPr>
          <a:xfrm>
            <a:off x="685800" y="1781175"/>
            <a:ext cx="8207375" cy="3735388"/>
          </a:xfrm>
        </p:spPr>
        <p:txBody>
          <a:bodyPr/>
          <a:lstStyle/>
          <a:p>
            <a:pPr algn="just"/>
            <a:r>
              <a:rPr lang="es-ES" sz="2800">
                <a:solidFill>
                  <a:srgbClr val="003399"/>
                </a:solidFill>
              </a:rPr>
              <a:t>Esquema. Representa cómo se relacionan distintas partes de un circuito.</a:t>
            </a:r>
          </a:p>
          <a:p>
            <a:pPr algn="just"/>
            <a:r>
              <a:rPr lang="es-ES" sz="2800">
                <a:solidFill>
                  <a:srgbClr val="003399"/>
                </a:solidFill>
              </a:rPr>
              <a:t>Diagrama. Representa  las relaciones que existen entre las diferentes operaciones realizadas en un circuito y el tiempo o estados posibles de los elementos del circuito.</a:t>
            </a:r>
          </a:p>
          <a:p>
            <a:pPr algn="just"/>
            <a:r>
              <a:rPr lang="es-ES" sz="2800">
                <a:solidFill>
                  <a:srgbClr val="003399"/>
                </a:solidFill>
              </a:rPr>
              <a:t>Cuadro. Resulta de unir o relacionar esquemas y diagramas.</a:t>
            </a:r>
          </a:p>
          <a:p>
            <a:endParaRPr lang="es-ES" sz="2800"/>
          </a:p>
        </p:txBody>
      </p:sp>
    </p:spTree>
  </p:cSld>
  <p:clrMapOvr>
    <a:masterClrMapping/>
  </p:clrMapOvr>
  <p:transition>
    <p:cover dir="l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2420" name="Group 1035"/>
          <p:cNvGrpSpPr>
            <a:grpSpLocks/>
          </p:cNvGrpSpPr>
          <p:nvPr/>
        </p:nvGrpSpPr>
        <p:grpSpPr bwMode="auto">
          <a:xfrm>
            <a:off x="609600" y="1828800"/>
            <a:ext cx="5740400" cy="4791075"/>
            <a:chOff x="480" y="1056"/>
            <a:chExt cx="3616" cy="3018"/>
          </a:xfrm>
        </p:grpSpPr>
        <p:sp>
          <p:nvSpPr>
            <p:cNvPr id="572422" name="Rectangle 1030"/>
            <p:cNvSpPr>
              <a:spLocks noChangeArrowheads="1"/>
            </p:cNvSpPr>
            <p:nvPr/>
          </p:nvSpPr>
          <p:spPr bwMode="auto">
            <a:xfrm>
              <a:off x="480" y="1056"/>
              <a:ext cx="3616" cy="3018"/>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p:spPr>
          <p:txBody>
            <a:bodyPr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2" name="Rectangle 1028"/>
            <p:cNvSpPr>
              <a:spLocks noChangeArrowheads="1"/>
            </p:cNvSpPr>
            <p:nvPr/>
          </p:nvSpPr>
          <p:spPr bwMode="auto">
            <a:xfrm>
              <a:off x="480" y="1056"/>
              <a:ext cx="3616" cy="3018"/>
            </a:xfrm>
            <a:prstGeom prst="rect">
              <a:avLst/>
            </a:prstGeom>
            <a:solidFill>
              <a:schemeClr val="tx1"/>
            </a:solidFill>
            <a:ln w="6350">
              <a:solidFill>
                <a:srgbClr val="000000"/>
              </a:solidFill>
              <a:miter lim="800000"/>
              <a:headEnd/>
              <a:tailEnd/>
            </a:ln>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aphicFrame>
          <p:nvGraphicFramePr>
            <p:cNvPr id="572419" name="Object 1027"/>
            <p:cNvGraphicFramePr>
              <a:graphicFrameLocks noChangeAspect="1"/>
            </p:cNvGraphicFramePr>
            <p:nvPr/>
          </p:nvGraphicFramePr>
          <p:xfrm>
            <a:off x="534" y="1104"/>
            <a:ext cx="3527" cy="2951"/>
          </p:xfrm>
          <a:graphic>
            <a:graphicData uri="http://schemas.openxmlformats.org/presentationml/2006/ole">
              <mc:AlternateContent xmlns:mc="http://schemas.openxmlformats.org/markup-compatibility/2006">
                <mc:Choice xmlns:v="urn:schemas-microsoft-com:vml" Requires="v">
                  <p:oleObj spid="_x0000_s572420" name="Imagen" r:id="rId3" imgW="3860640" imgH="3228840" progId="Word.Picture.8">
                    <p:embed/>
                  </p:oleObj>
                </mc:Choice>
                <mc:Fallback>
                  <p:oleObj name="Imagen" r:id="rId3" imgW="3860640" imgH="3228840" progId="Word.Picture.8">
                    <p:embed/>
                    <p:pic>
                      <p:nvPicPr>
                        <p:cNvPr id="0"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 y="1104"/>
                          <a:ext cx="3527" cy="295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72421" name="Text Box 1029"/>
          <p:cNvSpPr txBox="1">
            <a:spLocks noChangeArrowheads="1"/>
          </p:cNvSpPr>
          <p:nvPr/>
        </p:nvSpPr>
        <p:spPr bwMode="auto">
          <a:xfrm>
            <a:off x="2971800" y="2438400"/>
            <a:ext cx="5422900" cy="660400"/>
          </a:xfrm>
          <a:prstGeom prst="rect">
            <a:avLst/>
          </a:prstGeom>
          <a:solidFill>
            <a:srgbClr val="FFFFFF"/>
          </a:solidFill>
          <a:ln w="15875">
            <a:solidFill>
              <a:srgbClr val="000000"/>
            </a:solidFill>
            <a:miter lim="800000"/>
            <a:headEnd/>
            <a:tailEnd/>
          </a:ln>
          <a:effectLst>
            <a:outerShdw dist="35921" dir="2700000" algn="ctr" rotWithShape="0">
              <a:schemeClr val="bg2"/>
            </a:outerShdw>
          </a:effectLst>
        </p:spPr>
        <p:txBody>
          <a:bodyPr lIns="0" tIns="0" rIns="0" bIns="0"/>
          <a:lstStyle/>
          <a:p>
            <a:pPr algn="ctr" eaLnBrk="0" hangingPunct="0">
              <a:defRPr/>
            </a:pPr>
            <a:r>
              <a:rPr lang="es-ES_tradnl" sz="1900">
                <a:solidFill>
                  <a:schemeClr val="bg1"/>
                </a:solidFill>
                <a:latin typeface="Arial" charset="0"/>
              </a:rPr>
              <a:t>I</a:t>
            </a:r>
            <a:r>
              <a:rPr lang="es-ES_tradnl" sz="1900" baseline="-25000">
                <a:solidFill>
                  <a:schemeClr val="bg1"/>
                </a:solidFill>
                <a:latin typeface="Arial" charset="0"/>
              </a:rPr>
              <a:t>r</a:t>
            </a:r>
            <a:r>
              <a:rPr lang="es-ES_tradnl" sz="1500">
                <a:solidFill>
                  <a:schemeClr val="bg2"/>
                </a:solidFill>
                <a:latin typeface="Arial" charset="0"/>
              </a:rPr>
              <a:t>: </a:t>
            </a:r>
            <a:r>
              <a:rPr lang="es-ES_tradnl" sz="1600">
                <a:solidFill>
                  <a:schemeClr val="bg2"/>
                </a:solidFill>
                <a:latin typeface="Arial" charset="0"/>
              </a:rPr>
              <a:t>Corriente de reacción de disparo por sobrecarga</a:t>
            </a:r>
          </a:p>
          <a:p>
            <a:pPr algn="ctr" eaLnBrk="0" hangingPunct="0">
              <a:defRPr/>
            </a:pPr>
            <a:r>
              <a:rPr lang="es-ES_tradnl" sz="1900">
                <a:solidFill>
                  <a:schemeClr val="bg1"/>
                </a:solidFill>
                <a:latin typeface="Arial" charset="0"/>
              </a:rPr>
              <a:t>I</a:t>
            </a:r>
            <a:r>
              <a:rPr lang="es-ES_tradnl" sz="1900" baseline="-25000">
                <a:solidFill>
                  <a:schemeClr val="bg1"/>
                </a:solidFill>
                <a:latin typeface="Arial" charset="0"/>
              </a:rPr>
              <a:t>m</a:t>
            </a:r>
            <a:r>
              <a:rPr lang="es-ES_tradnl" sz="1500">
                <a:solidFill>
                  <a:schemeClr val="bg2"/>
                </a:solidFill>
                <a:latin typeface="Arial" charset="0"/>
              </a:rPr>
              <a:t>: </a:t>
            </a:r>
            <a:r>
              <a:rPr lang="es-ES_tradnl" sz="1600">
                <a:solidFill>
                  <a:schemeClr val="bg2"/>
                </a:solidFill>
                <a:latin typeface="Arial" charset="0"/>
              </a:rPr>
              <a:t>Corriente de reacción de disparo por cortocircuito</a:t>
            </a:r>
          </a:p>
        </p:txBody>
      </p:sp>
      <p:sp>
        <p:nvSpPr>
          <p:cNvPr id="572428" name="Line 1036"/>
          <p:cNvSpPr>
            <a:spLocks noChangeShapeType="1"/>
          </p:cNvSpPr>
          <p:nvPr/>
        </p:nvSpPr>
        <p:spPr bwMode="auto">
          <a:xfrm>
            <a:off x="5029200" y="5324475"/>
            <a:ext cx="0" cy="609600"/>
          </a:xfrm>
          <a:prstGeom prst="line">
            <a:avLst/>
          </a:prstGeom>
          <a:noFill/>
          <a:ln w="19050">
            <a:solidFill>
              <a:srgbClr val="FF0000"/>
            </a:solidFill>
            <a:prstDash val="dash"/>
            <a:round/>
            <a:headEnd/>
            <a:tailEnd/>
          </a:ln>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572434" name="Group 1042"/>
          <p:cNvGrpSpPr>
            <a:grpSpLocks/>
          </p:cNvGrpSpPr>
          <p:nvPr/>
        </p:nvGrpSpPr>
        <p:grpSpPr bwMode="auto">
          <a:xfrm>
            <a:off x="4648200" y="5095875"/>
            <a:ext cx="2743200" cy="866775"/>
            <a:chOff x="2928" y="3210"/>
            <a:chExt cx="1728" cy="546"/>
          </a:xfrm>
        </p:grpSpPr>
        <p:sp>
          <p:nvSpPr>
            <p:cNvPr id="572429" name="Oval 1037"/>
            <p:cNvSpPr>
              <a:spLocks noChangeArrowheads="1"/>
            </p:cNvSpPr>
            <p:nvPr/>
          </p:nvSpPr>
          <p:spPr bwMode="auto">
            <a:xfrm>
              <a:off x="2928" y="3306"/>
              <a:ext cx="456" cy="450"/>
            </a:xfrm>
            <a:prstGeom prst="ellipse">
              <a:avLst/>
            </a:prstGeom>
            <a:noFill/>
            <a:ln w="25400">
              <a:solidFill>
                <a:srgbClr val="FF0000"/>
              </a:solidFill>
              <a:round/>
              <a:headEnd/>
              <a:tailEnd/>
            </a:ln>
            <a:effectLst>
              <a:outerShdw dist="35921" dir="2700000" algn="ctr" rotWithShape="0">
                <a:schemeClr val="bg2"/>
              </a:outerShdw>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2431" name="AutoShape 1039"/>
            <p:cNvSpPr>
              <a:spLocks noChangeArrowheads="1"/>
            </p:cNvSpPr>
            <p:nvPr/>
          </p:nvSpPr>
          <p:spPr bwMode="auto">
            <a:xfrm>
              <a:off x="3376" y="3362"/>
              <a:ext cx="384" cy="240"/>
            </a:xfrm>
            <a:prstGeom prst="leftArrow">
              <a:avLst>
                <a:gd name="adj1" fmla="val 50000"/>
                <a:gd name="adj2" fmla="val 40000"/>
              </a:avLst>
            </a:prstGeom>
            <a:solidFill>
              <a:schemeClr val="tx1"/>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2430" name="Text Box 1038"/>
            <p:cNvSpPr txBox="1">
              <a:spLocks noChangeArrowheads="1"/>
            </p:cNvSpPr>
            <p:nvPr/>
          </p:nvSpPr>
          <p:spPr bwMode="auto">
            <a:xfrm>
              <a:off x="3744" y="3210"/>
              <a:ext cx="912" cy="528"/>
            </a:xfrm>
            <a:prstGeom prst="rect">
              <a:avLst/>
            </a:prstGeom>
            <a:solidFill>
              <a:srgbClr val="FFFFFF"/>
            </a:solidFill>
            <a:ln w="15875">
              <a:solidFill>
                <a:srgbClr val="000000"/>
              </a:solidFill>
              <a:miter lim="800000"/>
              <a:headEnd/>
              <a:tailEnd/>
            </a:ln>
            <a:effectLst>
              <a:outerShdw dist="35921" dir="2700000" algn="ctr" rotWithShape="0">
                <a:schemeClr val="bg2"/>
              </a:outerShdw>
            </a:effectLst>
          </p:spPr>
          <p:txBody>
            <a:bodyPr lIns="0" tIns="0" rIns="0" bIns="0"/>
            <a:lstStyle/>
            <a:p>
              <a:pPr algn="ctr" eaLnBrk="0" hangingPunct="0">
                <a:defRPr/>
              </a:pPr>
              <a:r>
                <a:rPr lang="es-ES_tradnl" sz="1700">
                  <a:solidFill>
                    <a:schemeClr val="bg2"/>
                  </a:solidFill>
                </a:rPr>
                <a:t>Capacidad nominal de ruptura</a:t>
              </a:r>
            </a:p>
          </p:txBody>
        </p:sp>
      </p:grpSp>
      <p:sp>
        <p:nvSpPr>
          <p:cNvPr id="572432" name="Rectangle 1040"/>
          <p:cNvSpPr>
            <a:spLocks noChangeArrowheads="1"/>
          </p:cNvSpPr>
          <p:nvPr/>
        </p:nvSpPr>
        <p:spPr bwMode="auto">
          <a:xfrm>
            <a:off x="152400" y="304800"/>
            <a:ext cx="89154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tx2"/>
                </a:solidFill>
                <a:effectLst>
                  <a:outerShdw blurRad="38100" dist="38100" dir="2700000" algn="tl">
                    <a:srgbClr val="C0C0C0"/>
                  </a:outerShdw>
                </a:effectLst>
              </a:rPr>
              <a:t>Interruptores magne-totérmicos o de potencia</a:t>
            </a:r>
            <a:endParaRPr lang="es-ES_tradnl" sz="4500" b="0">
              <a:solidFill>
                <a:schemeClr val="tx2"/>
              </a:solidFill>
              <a:effectLst>
                <a:outerShdw blurRad="38100" dist="38100" dir="2700000" algn="tl">
                  <a:srgbClr val="C0C0C0"/>
                </a:outerShdw>
              </a:effectLst>
            </a:endParaRPr>
          </a:p>
        </p:txBody>
      </p:sp>
      <p:sp>
        <p:nvSpPr>
          <p:cNvPr id="572433" name="Text Box 1041"/>
          <p:cNvSpPr txBox="1">
            <a:spLocks noChangeArrowheads="1"/>
          </p:cNvSpPr>
          <p:nvPr/>
        </p:nvSpPr>
        <p:spPr bwMode="auto">
          <a:xfrm>
            <a:off x="6629400" y="3724275"/>
            <a:ext cx="2209800" cy="914400"/>
          </a:xfrm>
          <a:prstGeom prst="rect">
            <a:avLst/>
          </a:prstGeom>
          <a:solidFill>
            <a:srgbClr val="FEE69A"/>
          </a:solidFill>
          <a:ln w="15875">
            <a:miter lim="800000"/>
            <a:headEnd/>
            <a:tailEnd/>
          </a:ln>
          <a:effectLst/>
          <a:scene3d>
            <a:camera prst="legacyObliqueTopRight"/>
            <a:lightRig rig="legacyFlat3" dir="b"/>
          </a:scene3d>
          <a:sp3d extrusionH="227000" prstMaterial="legacyMatte">
            <a:bevelT w="13500" h="13500" prst="angle"/>
            <a:bevelB w="13500" h="13500" prst="angle"/>
            <a:extrusionClr>
              <a:srgbClr val="FEE69A"/>
            </a:extrusionClr>
          </a:sp3d>
        </p:spPr>
        <p:txBody>
          <a:bodyPr lIns="0" tIns="0" rIns="0" bIns="0">
            <a:flatTx/>
          </a:bodyPr>
          <a:lstStyle/>
          <a:p>
            <a:pPr algn="ctr" eaLnBrk="0" hangingPunct="0">
              <a:defRPr/>
            </a:pPr>
            <a:r>
              <a:rPr lang="es-ES_tradnl" sz="1700">
                <a:effectLst>
                  <a:outerShdw blurRad="38100" dist="38100" dir="2700000" algn="tl">
                    <a:srgbClr val="000000"/>
                  </a:outerShdw>
                </a:effectLst>
              </a:rPr>
              <a:t>Existen interruptores con </a:t>
            </a:r>
            <a:r>
              <a:rPr lang="es-ES_tradnl" sz="2200">
                <a:effectLst>
                  <a:outerShdw blurRad="38100" dist="38100" dir="2700000" algn="tl">
                    <a:srgbClr val="000000"/>
                  </a:outerShdw>
                </a:effectLst>
              </a:rPr>
              <a:t>I</a:t>
            </a:r>
            <a:r>
              <a:rPr lang="es-ES_tradnl" sz="2200" baseline="-25000">
                <a:effectLst>
                  <a:outerShdw blurRad="38100" dist="38100" dir="2700000" algn="tl">
                    <a:srgbClr val="000000"/>
                  </a:outerShdw>
                </a:effectLst>
              </a:rPr>
              <a:t>m</a:t>
            </a:r>
            <a:r>
              <a:rPr lang="es-ES_tradnl" sz="1700">
                <a:effectLst>
                  <a:outerShdw blurRad="38100" dist="38100" dir="2700000" algn="tl">
                    <a:srgbClr val="000000"/>
                  </a:outerShdw>
                </a:effectLst>
              </a:rPr>
              <a:t> ajustable</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72421"/>
                                        </p:tgtEl>
                                        <p:attrNameLst>
                                          <p:attrName>style.visibility</p:attrName>
                                        </p:attrNameLst>
                                      </p:cBhvr>
                                      <p:to>
                                        <p:strVal val="visible"/>
                                      </p:to>
                                    </p:set>
                                    <p:anim calcmode="lin" valueType="num">
                                      <p:cBhvr>
                                        <p:cTn id="7" dur="500" fill="hold"/>
                                        <p:tgtEl>
                                          <p:spTgt spid="572421"/>
                                        </p:tgtEl>
                                        <p:attrNameLst>
                                          <p:attrName>ppt_w</p:attrName>
                                        </p:attrNameLst>
                                      </p:cBhvr>
                                      <p:tavLst>
                                        <p:tav tm="0">
                                          <p:val>
                                            <p:fltVal val="0"/>
                                          </p:val>
                                        </p:tav>
                                        <p:tav tm="100000">
                                          <p:val>
                                            <p:strVal val="#ppt_w"/>
                                          </p:val>
                                        </p:tav>
                                      </p:tavLst>
                                    </p:anim>
                                    <p:anim calcmode="lin" valueType="num">
                                      <p:cBhvr>
                                        <p:cTn id="8" dur="500" fill="hold"/>
                                        <p:tgtEl>
                                          <p:spTgt spid="572421"/>
                                        </p:tgtEl>
                                        <p:attrNameLst>
                                          <p:attrName>ppt_h</p:attrName>
                                        </p:attrNameLst>
                                      </p:cBhvr>
                                      <p:tavLst>
                                        <p:tav tm="0">
                                          <p:val>
                                            <p:fltVal val="0"/>
                                          </p:val>
                                        </p:tav>
                                        <p:tav tm="100000">
                                          <p:val>
                                            <p:strVal val="#ppt_h"/>
                                          </p:val>
                                        </p:tav>
                                      </p:tavLst>
                                    </p:anim>
                                    <p:anim calcmode="lin" valueType="num">
                                      <p:cBhvr>
                                        <p:cTn id="9" dur="500" fill="hold"/>
                                        <p:tgtEl>
                                          <p:spTgt spid="572421"/>
                                        </p:tgtEl>
                                        <p:attrNameLst>
                                          <p:attrName>ppt_x</p:attrName>
                                        </p:attrNameLst>
                                      </p:cBhvr>
                                      <p:tavLst>
                                        <p:tav tm="0">
                                          <p:val>
                                            <p:fltVal val="0.5"/>
                                          </p:val>
                                        </p:tav>
                                        <p:tav tm="100000">
                                          <p:val>
                                            <p:strVal val="#ppt_x"/>
                                          </p:val>
                                        </p:tav>
                                      </p:tavLst>
                                    </p:anim>
                                    <p:anim calcmode="lin" valueType="num">
                                      <p:cBhvr>
                                        <p:cTn id="10" dur="500" fill="hold"/>
                                        <p:tgtEl>
                                          <p:spTgt spid="572421"/>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572434"/>
                                        </p:tgtEl>
                                        <p:attrNameLst>
                                          <p:attrName>style.visibility</p:attrName>
                                        </p:attrNameLst>
                                      </p:cBhvr>
                                      <p:to>
                                        <p:strVal val="visible"/>
                                      </p:to>
                                    </p:set>
                                    <p:anim calcmode="lin" valueType="num">
                                      <p:cBhvr>
                                        <p:cTn id="15" dur="500" fill="hold"/>
                                        <p:tgtEl>
                                          <p:spTgt spid="572434"/>
                                        </p:tgtEl>
                                        <p:attrNameLst>
                                          <p:attrName>ppt_w</p:attrName>
                                        </p:attrNameLst>
                                      </p:cBhvr>
                                      <p:tavLst>
                                        <p:tav tm="0">
                                          <p:val>
                                            <p:fltVal val="0"/>
                                          </p:val>
                                        </p:tav>
                                        <p:tav tm="100000">
                                          <p:val>
                                            <p:strVal val="#ppt_w"/>
                                          </p:val>
                                        </p:tav>
                                      </p:tavLst>
                                    </p:anim>
                                    <p:anim calcmode="lin" valueType="num">
                                      <p:cBhvr>
                                        <p:cTn id="16" dur="500" fill="hold"/>
                                        <p:tgtEl>
                                          <p:spTgt spid="572434"/>
                                        </p:tgtEl>
                                        <p:attrNameLst>
                                          <p:attrName>ppt_h</p:attrName>
                                        </p:attrNameLst>
                                      </p:cBhvr>
                                      <p:tavLst>
                                        <p:tav tm="0">
                                          <p:val>
                                            <p:fltVal val="0"/>
                                          </p:val>
                                        </p:tav>
                                        <p:tav tm="100000">
                                          <p:val>
                                            <p:strVal val="#ppt_h"/>
                                          </p:val>
                                        </p:tav>
                                      </p:tavLst>
                                    </p:anim>
                                    <p:anim calcmode="lin" valueType="num">
                                      <p:cBhvr>
                                        <p:cTn id="17" dur="500" fill="hold"/>
                                        <p:tgtEl>
                                          <p:spTgt spid="572434"/>
                                        </p:tgtEl>
                                        <p:attrNameLst>
                                          <p:attrName>ppt_x</p:attrName>
                                        </p:attrNameLst>
                                      </p:cBhvr>
                                      <p:tavLst>
                                        <p:tav tm="0">
                                          <p:val>
                                            <p:fltVal val="0.5"/>
                                          </p:val>
                                        </p:tav>
                                        <p:tav tm="100000">
                                          <p:val>
                                            <p:strVal val="#ppt_x"/>
                                          </p:val>
                                        </p:tav>
                                      </p:tavLst>
                                    </p:anim>
                                    <p:anim calcmode="lin" valueType="num">
                                      <p:cBhvr>
                                        <p:cTn id="18" dur="500" fill="hold"/>
                                        <p:tgtEl>
                                          <p:spTgt spid="572434"/>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72433"/>
                                        </p:tgtEl>
                                        <p:attrNameLst>
                                          <p:attrName>style.visibility</p:attrName>
                                        </p:attrNameLst>
                                      </p:cBhvr>
                                      <p:to>
                                        <p:strVal val="visible"/>
                                      </p:to>
                                    </p:set>
                                    <p:anim calcmode="lin" valueType="num">
                                      <p:cBhvr>
                                        <p:cTn id="23" dur="500" fill="hold"/>
                                        <p:tgtEl>
                                          <p:spTgt spid="572433"/>
                                        </p:tgtEl>
                                        <p:attrNameLst>
                                          <p:attrName>ppt_w</p:attrName>
                                        </p:attrNameLst>
                                      </p:cBhvr>
                                      <p:tavLst>
                                        <p:tav tm="0">
                                          <p:val>
                                            <p:fltVal val="0"/>
                                          </p:val>
                                        </p:tav>
                                        <p:tav tm="100000">
                                          <p:val>
                                            <p:strVal val="#ppt_w"/>
                                          </p:val>
                                        </p:tav>
                                      </p:tavLst>
                                    </p:anim>
                                    <p:anim calcmode="lin" valueType="num">
                                      <p:cBhvr>
                                        <p:cTn id="24" dur="500" fill="hold"/>
                                        <p:tgtEl>
                                          <p:spTgt spid="572433"/>
                                        </p:tgtEl>
                                        <p:attrNameLst>
                                          <p:attrName>ppt_h</p:attrName>
                                        </p:attrNameLst>
                                      </p:cBhvr>
                                      <p:tavLst>
                                        <p:tav tm="0">
                                          <p:val>
                                            <p:fltVal val="0"/>
                                          </p:val>
                                        </p:tav>
                                        <p:tav tm="100000">
                                          <p:val>
                                            <p:strVal val="#ppt_h"/>
                                          </p:val>
                                        </p:tav>
                                      </p:tavLst>
                                    </p:anim>
                                    <p:anim calcmode="lin" valueType="num">
                                      <p:cBhvr>
                                        <p:cTn id="25" dur="500" fill="hold"/>
                                        <p:tgtEl>
                                          <p:spTgt spid="572433"/>
                                        </p:tgtEl>
                                        <p:attrNameLst>
                                          <p:attrName>ppt_x</p:attrName>
                                        </p:attrNameLst>
                                      </p:cBhvr>
                                      <p:tavLst>
                                        <p:tav tm="0">
                                          <p:val>
                                            <p:fltVal val="0.5"/>
                                          </p:val>
                                        </p:tav>
                                        <p:tav tm="100000">
                                          <p:val>
                                            <p:strVal val="#ppt_x"/>
                                          </p:val>
                                        </p:tav>
                                      </p:tavLst>
                                    </p:anim>
                                    <p:anim calcmode="lin" valueType="num">
                                      <p:cBhvr>
                                        <p:cTn id="26" dur="500" fill="hold"/>
                                        <p:tgtEl>
                                          <p:spTgt spid="5724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nimBg="1" autoUpdateAnimBg="0"/>
      <p:bldP spid="57243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1026"/>
          <p:cNvSpPr>
            <a:spLocks noChangeArrowheads="1"/>
          </p:cNvSpPr>
          <p:nvPr/>
        </p:nvSpPr>
        <p:spPr bwMode="auto">
          <a:xfrm>
            <a:off x="152400" y="228600"/>
            <a:ext cx="89154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4500">
                <a:solidFill>
                  <a:schemeClr val="tx2"/>
                </a:solidFill>
                <a:effectLst>
                  <a:outerShdw blurRad="38100" dist="38100" dir="2700000" algn="tl">
                    <a:srgbClr val="C0C0C0"/>
                  </a:outerShdw>
                </a:effectLst>
              </a:rPr>
              <a:t>Interruptores magne-totérmicos o de potencia</a:t>
            </a:r>
            <a:endParaRPr lang="es-ES_tradnl" sz="4500" b="0">
              <a:solidFill>
                <a:schemeClr val="tx2"/>
              </a:solidFill>
              <a:effectLst>
                <a:outerShdw blurRad="38100" dist="38100" dir="2700000" algn="tl">
                  <a:srgbClr val="C0C0C0"/>
                </a:outerShdw>
              </a:effectLst>
            </a:endParaRPr>
          </a:p>
        </p:txBody>
      </p:sp>
      <p:sp>
        <p:nvSpPr>
          <p:cNvPr id="579606" name="Text Box 1046"/>
          <p:cNvSpPr txBox="1">
            <a:spLocks noChangeArrowheads="1"/>
          </p:cNvSpPr>
          <p:nvPr/>
        </p:nvSpPr>
        <p:spPr bwMode="auto">
          <a:xfrm>
            <a:off x="2286000" y="3733800"/>
            <a:ext cx="5181600" cy="609600"/>
          </a:xfrm>
          <a:prstGeom prst="rect">
            <a:avLst/>
          </a:prstGeom>
          <a:noFill/>
          <a:ln w="6350">
            <a:noFill/>
            <a:miter lim="800000"/>
            <a:headEnd/>
            <a:tailEnd/>
          </a:ln>
          <a:effectLst/>
        </p:spPr>
        <p:txBody>
          <a:bodyPr>
            <a:spAutoFit/>
          </a:bodyPr>
          <a:lstStyle/>
          <a:p>
            <a:pPr algn="ctr" eaLnBrk="0" hangingPunct="0">
              <a:spcBef>
                <a:spcPts val="600"/>
              </a:spcBef>
              <a:defRPr/>
            </a:pPr>
            <a:r>
              <a:rPr lang="es-ES_tradnl" sz="1700">
                <a:solidFill>
                  <a:schemeClr val="bg1"/>
                </a:solidFill>
                <a:effectLst>
                  <a:outerShdw blurRad="38100" dist="38100" dir="2700000" algn="tl">
                    <a:srgbClr val="C0C0C0"/>
                  </a:outerShdw>
                </a:effectLst>
              </a:rPr>
              <a:t>Interruptores automáticos para la protección de circuitos con elevadas corriente de corto</a:t>
            </a:r>
            <a:endParaRPr lang="es-ES" sz="1700">
              <a:solidFill>
                <a:schemeClr val="bg1"/>
              </a:solidFill>
              <a:effectLst>
                <a:outerShdw blurRad="38100" dist="38100" dir="2700000" algn="tl">
                  <a:srgbClr val="C0C0C0"/>
                </a:outerShdw>
              </a:effectLst>
            </a:endParaRPr>
          </a:p>
        </p:txBody>
      </p:sp>
      <p:grpSp>
        <p:nvGrpSpPr>
          <p:cNvPr id="581635" name="Group 1049"/>
          <p:cNvGrpSpPr>
            <a:grpSpLocks/>
          </p:cNvGrpSpPr>
          <p:nvPr/>
        </p:nvGrpSpPr>
        <p:grpSpPr bwMode="auto">
          <a:xfrm>
            <a:off x="381000" y="1495425"/>
            <a:ext cx="1285875" cy="2695575"/>
            <a:chOff x="336" y="1056"/>
            <a:chExt cx="810" cy="1698"/>
          </a:xfrm>
        </p:grpSpPr>
        <p:grpSp>
          <p:nvGrpSpPr>
            <p:cNvPr id="581663" name="Group 1034"/>
            <p:cNvGrpSpPr>
              <a:grpSpLocks/>
            </p:cNvGrpSpPr>
            <p:nvPr/>
          </p:nvGrpSpPr>
          <p:grpSpPr bwMode="auto">
            <a:xfrm>
              <a:off x="336" y="1440"/>
              <a:ext cx="810" cy="1314"/>
              <a:chOff x="528" y="1152"/>
              <a:chExt cx="810" cy="1314"/>
            </a:xfrm>
          </p:grpSpPr>
          <p:sp>
            <p:nvSpPr>
              <p:cNvPr id="579593" name="Rectangle 1033"/>
              <p:cNvSpPr>
                <a:spLocks noChangeArrowheads="1"/>
              </p:cNvSpPr>
              <p:nvPr/>
            </p:nvSpPr>
            <p:spPr bwMode="auto">
              <a:xfrm>
                <a:off x="528" y="1152"/>
                <a:ext cx="800" cy="1304"/>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581666" name="Picture 1027" descr="Interrruptor automático1"/>
              <p:cNvPicPr>
                <a:picLocks noChangeAspect="1" noChangeArrowheads="1"/>
              </p:cNvPicPr>
              <p:nvPr/>
            </p:nvPicPr>
            <p:blipFill>
              <a:blip r:embed="rId2"/>
              <a:srcRect/>
              <a:stretch>
                <a:fillRect/>
              </a:stretch>
            </p:blipFill>
            <p:spPr bwMode="auto">
              <a:xfrm>
                <a:off x="528" y="1152"/>
                <a:ext cx="810" cy="1314"/>
              </a:xfrm>
              <a:prstGeom prst="rect">
                <a:avLst/>
              </a:prstGeom>
              <a:noFill/>
              <a:ln w="9525">
                <a:noFill/>
                <a:miter lim="800000"/>
                <a:headEnd/>
                <a:tailEnd/>
              </a:ln>
            </p:spPr>
          </p:pic>
        </p:grpSp>
        <p:sp>
          <p:nvSpPr>
            <p:cNvPr id="579607" name="Text Box 1047"/>
            <p:cNvSpPr txBox="1">
              <a:spLocks noChangeArrowheads="1"/>
            </p:cNvSpPr>
            <p:nvPr/>
          </p:nvSpPr>
          <p:spPr bwMode="auto">
            <a:xfrm>
              <a:off x="432" y="1056"/>
              <a:ext cx="684" cy="384"/>
            </a:xfrm>
            <a:prstGeom prst="rect">
              <a:avLst/>
            </a:prstGeom>
            <a:noFill/>
            <a:ln w="6350">
              <a:noFill/>
              <a:miter lim="800000"/>
              <a:headEnd/>
              <a:tailEnd/>
            </a:ln>
            <a:effectLst/>
          </p:spPr>
          <p:txBody>
            <a:bodyPr wrap="none">
              <a:spAutoFit/>
            </a:bodyPr>
            <a:lstStyle/>
            <a:p>
              <a:pPr eaLnBrk="0" hangingPunct="0">
                <a:defRPr/>
              </a:pPr>
              <a:r>
                <a:rPr lang="es-ES_tradnl" sz="1700">
                  <a:solidFill>
                    <a:schemeClr val="bg1"/>
                  </a:solidFill>
                  <a:effectLst>
                    <a:outerShdw blurRad="38100" dist="38100" dir="2700000" algn="tl">
                      <a:srgbClr val="C0C0C0"/>
                    </a:outerShdw>
                  </a:effectLst>
                </a:rPr>
                <a:t>1 Polo </a:t>
              </a:r>
            </a:p>
            <a:p>
              <a:pPr eaLnBrk="0" hangingPunct="0">
                <a:defRPr/>
              </a:pPr>
              <a:r>
                <a:rPr lang="es-ES_tradnl" sz="1700">
                  <a:solidFill>
                    <a:schemeClr val="bg1"/>
                  </a:solidFill>
                  <a:effectLst>
                    <a:outerShdw blurRad="38100" dist="38100" dir="2700000" algn="tl">
                      <a:srgbClr val="C0C0C0"/>
                    </a:outerShdw>
                  </a:effectLst>
                </a:rPr>
                <a:t>36000 A</a:t>
              </a:r>
              <a:endParaRPr lang="es-ES" sz="1700">
                <a:solidFill>
                  <a:schemeClr val="bg1"/>
                </a:solidFill>
                <a:effectLst>
                  <a:outerShdw blurRad="38100" dist="38100" dir="2700000" algn="tl">
                    <a:srgbClr val="C0C0C0"/>
                  </a:outerShdw>
                </a:effectLst>
              </a:endParaRPr>
            </a:p>
          </p:txBody>
        </p:sp>
      </p:grpSp>
      <p:grpSp>
        <p:nvGrpSpPr>
          <p:cNvPr id="581636" name="Group 1050"/>
          <p:cNvGrpSpPr>
            <a:grpSpLocks/>
          </p:cNvGrpSpPr>
          <p:nvPr/>
        </p:nvGrpSpPr>
        <p:grpSpPr bwMode="auto">
          <a:xfrm>
            <a:off x="2133600" y="1495425"/>
            <a:ext cx="1435100" cy="2289175"/>
            <a:chOff x="1440" y="1056"/>
            <a:chExt cx="904" cy="1442"/>
          </a:xfrm>
        </p:grpSpPr>
        <p:grpSp>
          <p:nvGrpSpPr>
            <p:cNvPr id="581659" name="Group 1037"/>
            <p:cNvGrpSpPr>
              <a:grpSpLocks/>
            </p:cNvGrpSpPr>
            <p:nvPr/>
          </p:nvGrpSpPr>
          <p:grpSpPr bwMode="auto">
            <a:xfrm>
              <a:off x="1440" y="1440"/>
              <a:ext cx="904" cy="1058"/>
              <a:chOff x="1528" y="1144"/>
              <a:chExt cx="904" cy="1058"/>
            </a:xfrm>
          </p:grpSpPr>
          <p:sp>
            <p:nvSpPr>
              <p:cNvPr id="579596" name="Rectangle 1036"/>
              <p:cNvSpPr>
                <a:spLocks noChangeArrowheads="1"/>
              </p:cNvSpPr>
              <p:nvPr/>
            </p:nvSpPr>
            <p:spPr bwMode="auto">
              <a:xfrm>
                <a:off x="1528" y="1144"/>
                <a:ext cx="904" cy="1056"/>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581662" name="Picture 1028" descr="Interruptor automático2"/>
              <p:cNvPicPr>
                <a:picLocks noChangeAspect="1" noChangeArrowheads="1"/>
              </p:cNvPicPr>
              <p:nvPr/>
            </p:nvPicPr>
            <p:blipFill>
              <a:blip r:embed="rId3"/>
              <a:srcRect/>
              <a:stretch>
                <a:fillRect/>
              </a:stretch>
            </p:blipFill>
            <p:spPr bwMode="auto">
              <a:xfrm>
                <a:off x="1536" y="1152"/>
                <a:ext cx="894" cy="1050"/>
              </a:xfrm>
              <a:prstGeom prst="rect">
                <a:avLst/>
              </a:prstGeom>
              <a:noFill/>
              <a:ln w="9525">
                <a:noFill/>
                <a:miter lim="800000"/>
                <a:headEnd/>
                <a:tailEnd/>
              </a:ln>
            </p:spPr>
          </p:pic>
        </p:grpSp>
        <p:sp>
          <p:nvSpPr>
            <p:cNvPr id="579608" name="Text Box 1048"/>
            <p:cNvSpPr txBox="1">
              <a:spLocks noChangeArrowheads="1"/>
            </p:cNvSpPr>
            <p:nvPr/>
          </p:nvSpPr>
          <p:spPr bwMode="auto">
            <a:xfrm>
              <a:off x="1584" y="1056"/>
              <a:ext cx="684" cy="384"/>
            </a:xfrm>
            <a:prstGeom prst="rect">
              <a:avLst/>
            </a:prstGeom>
            <a:noFill/>
            <a:ln w="6350">
              <a:noFill/>
              <a:miter lim="800000"/>
              <a:headEnd/>
              <a:tailEnd/>
            </a:ln>
            <a:effectLst/>
          </p:spPr>
          <p:txBody>
            <a:bodyPr wrap="none">
              <a:spAutoFit/>
            </a:bodyPr>
            <a:lstStyle/>
            <a:p>
              <a:pPr eaLnBrk="0" hangingPunct="0">
                <a:defRPr/>
              </a:pPr>
              <a:r>
                <a:rPr lang="es-ES_tradnl" sz="1700">
                  <a:solidFill>
                    <a:schemeClr val="bg1"/>
                  </a:solidFill>
                  <a:effectLst>
                    <a:outerShdw blurRad="38100" dist="38100" dir="2700000" algn="tl">
                      <a:srgbClr val="C0C0C0"/>
                    </a:outerShdw>
                  </a:effectLst>
                </a:rPr>
                <a:t>2 Polos </a:t>
              </a:r>
            </a:p>
            <a:p>
              <a:pPr eaLnBrk="0" hangingPunct="0">
                <a:defRPr/>
              </a:pPr>
              <a:r>
                <a:rPr lang="es-ES_tradnl" sz="1700">
                  <a:solidFill>
                    <a:schemeClr val="bg1"/>
                  </a:solidFill>
                  <a:effectLst>
                    <a:outerShdw blurRad="38100" dist="38100" dir="2700000" algn="tl">
                      <a:srgbClr val="C0C0C0"/>
                    </a:outerShdw>
                  </a:effectLst>
                </a:rPr>
                <a:t>70000 A</a:t>
              </a:r>
              <a:endParaRPr lang="es-ES" sz="1700">
                <a:solidFill>
                  <a:schemeClr val="bg1"/>
                </a:solidFill>
                <a:effectLst>
                  <a:outerShdw blurRad="38100" dist="38100" dir="2700000" algn="tl">
                    <a:srgbClr val="C0C0C0"/>
                  </a:outerShdw>
                </a:effectLst>
              </a:endParaRPr>
            </a:p>
          </p:txBody>
        </p:sp>
      </p:grpSp>
      <p:grpSp>
        <p:nvGrpSpPr>
          <p:cNvPr id="581637" name="Group 1057"/>
          <p:cNvGrpSpPr>
            <a:grpSpLocks/>
          </p:cNvGrpSpPr>
          <p:nvPr/>
        </p:nvGrpSpPr>
        <p:grpSpPr bwMode="auto">
          <a:xfrm>
            <a:off x="4048125" y="1495425"/>
            <a:ext cx="1895475" cy="2247900"/>
            <a:chOff x="2544" y="960"/>
            <a:chExt cx="1194" cy="1416"/>
          </a:xfrm>
        </p:grpSpPr>
        <p:grpSp>
          <p:nvGrpSpPr>
            <p:cNvPr id="581655" name="Group 1039"/>
            <p:cNvGrpSpPr>
              <a:grpSpLocks/>
            </p:cNvGrpSpPr>
            <p:nvPr/>
          </p:nvGrpSpPr>
          <p:grpSpPr bwMode="auto">
            <a:xfrm>
              <a:off x="2544" y="1344"/>
              <a:ext cx="1194" cy="1032"/>
              <a:chOff x="2640" y="1152"/>
              <a:chExt cx="1194" cy="1032"/>
            </a:xfrm>
          </p:grpSpPr>
          <p:sp>
            <p:nvSpPr>
              <p:cNvPr id="579598" name="Rectangle 1038"/>
              <p:cNvSpPr>
                <a:spLocks noChangeArrowheads="1"/>
              </p:cNvSpPr>
              <p:nvPr/>
            </p:nvSpPr>
            <p:spPr bwMode="auto">
              <a:xfrm>
                <a:off x="2640" y="1152"/>
                <a:ext cx="1192" cy="1024"/>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581658" name="Picture 1029" descr="Interruptor automático3"/>
              <p:cNvPicPr>
                <a:picLocks noChangeAspect="1" noChangeArrowheads="1"/>
              </p:cNvPicPr>
              <p:nvPr/>
            </p:nvPicPr>
            <p:blipFill>
              <a:blip r:embed="rId4"/>
              <a:srcRect/>
              <a:stretch>
                <a:fillRect/>
              </a:stretch>
            </p:blipFill>
            <p:spPr bwMode="auto">
              <a:xfrm>
                <a:off x="2640" y="1152"/>
                <a:ext cx="1194" cy="1032"/>
              </a:xfrm>
              <a:prstGeom prst="rect">
                <a:avLst/>
              </a:prstGeom>
              <a:noFill/>
              <a:ln w="9525">
                <a:noFill/>
                <a:miter lim="800000"/>
                <a:headEnd/>
                <a:tailEnd/>
              </a:ln>
            </p:spPr>
          </p:pic>
        </p:grpSp>
        <p:sp>
          <p:nvSpPr>
            <p:cNvPr id="579611" name="Text Box 1051"/>
            <p:cNvSpPr txBox="1">
              <a:spLocks noChangeArrowheads="1"/>
            </p:cNvSpPr>
            <p:nvPr/>
          </p:nvSpPr>
          <p:spPr bwMode="auto">
            <a:xfrm>
              <a:off x="2832" y="960"/>
              <a:ext cx="684" cy="384"/>
            </a:xfrm>
            <a:prstGeom prst="rect">
              <a:avLst/>
            </a:prstGeom>
            <a:noFill/>
            <a:ln w="6350">
              <a:noFill/>
              <a:miter lim="800000"/>
              <a:headEnd/>
              <a:tailEnd/>
            </a:ln>
            <a:effectLst/>
          </p:spPr>
          <p:txBody>
            <a:bodyPr wrap="none">
              <a:spAutoFit/>
            </a:bodyPr>
            <a:lstStyle/>
            <a:p>
              <a:pPr eaLnBrk="0" hangingPunct="0">
                <a:defRPr/>
              </a:pPr>
              <a:r>
                <a:rPr lang="es-ES_tradnl" sz="1700">
                  <a:solidFill>
                    <a:schemeClr val="bg1"/>
                  </a:solidFill>
                  <a:effectLst>
                    <a:outerShdw blurRad="38100" dist="38100" dir="2700000" algn="tl">
                      <a:srgbClr val="C0C0C0"/>
                    </a:outerShdw>
                  </a:effectLst>
                </a:rPr>
                <a:t>3 Polos </a:t>
              </a:r>
            </a:p>
            <a:p>
              <a:pPr eaLnBrk="0" hangingPunct="0">
                <a:defRPr/>
              </a:pPr>
              <a:r>
                <a:rPr lang="es-ES_tradnl" sz="1700">
                  <a:solidFill>
                    <a:schemeClr val="bg1"/>
                  </a:solidFill>
                  <a:effectLst>
                    <a:outerShdw blurRad="38100" dist="38100" dir="2700000" algn="tl">
                      <a:srgbClr val="C0C0C0"/>
                    </a:outerShdw>
                  </a:effectLst>
                </a:rPr>
                <a:t>70000 A</a:t>
              </a:r>
              <a:endParaRPr lang="es-ES" sz="1700">
                <a:solidFill>
                  <a:schemeClr val="bg1"/>
                </a:solidFill>
                <a:effectLst>
                  <a:outerShdw blurRad="38100" dist="38100" dir="2700000" algn="tl">
                    <a:srgbClr val="C0C0C0"/>
                  </a:outerShdw>
                </a:effectLst>
              </a:endParaRPr>
            </a:p>
          </p:txBody>
        </p:sp>
      </p:grpSp>
      <p:grpSp>
        <p:nvGrpSpPr>
          <p:cNvPr id="581638" name="Group 1054"/>
          <p:cNvGrpSpPr>
            <a:grpSpLocks/>
          </p:cNvGrpSpPr>
          <p:nvPr/>
        </p:nvGrpSpPr>
        <p:grpSpPr bwMode="auto">
          <a:xfrm>
            <a:off x="6524625" y="1495425"/>
            <a:ext cx="2314575" cy="2276475"/>
            <a:chOff x="3984" y="1104"/>
            <a:chExt cx="1458" cy="1434"/>
          </a:xfrm>
        </p:grpSpPr>
        <p:grpSp>
          <p:nvGrpSpPr>
            <p:cNvPr id="581651" name="Group 1041"/>
            <p:cNvGrpSpPr>
              <a:grpSpLocks/>
            </p:cNvGrpSpPr>
            <p:nvPr/>
          </p:nvGrpSpPr>
          <p:grpSpPr bwMode="auto">
            <a:xfrm>
              <a:off x="3984" y="1488"/>
              <a:ext cx="1458" cy="1050"/>
              <a:chOff x="3984" y="1152"/>
              <a:chExt cx="1458" cy="1050"/>
            </a:xfrm>
          </p:grpSpPr>
          <p:sp>
            <p:nvSpPr>
              <p:cNvPr id="579600" name="Rectangle 1040"/>
              <p:cNvSpPr>
                <a:spLocks noChangeArrowheads="1"/>
              </p:cNvSpPr>
              <p:nvPr/>
            </p:nvSpPr>
            <p:spPr bwMode="auto">
              <a:xfrm>
                <a:off x="3984" y="1152"/>
                <a:ext cx="1456" cy="1048"/>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581654" name="Picture 1030" descr="Interruptor automático4"/>
              <p:cNvPicPr>
                <a:picLocks noChangeAspect="1" noChangeArrowheads="1"/>
              </p:cNvPicPr>
              <p:nvPr/>
            </p:nvPicPr>
            <p:blipFill>
              <a:blip r:embed="rId5"/>
              <a:srcRect/>
              <a:stretch>
                <a:fillRect/>
              </a:stretch>
            </p:blipFill>
            <p:spPr bwMode="auto">
              <a:xfrm>
                <a:off x="3984" y="1152"/>
                <a:ext cx="1458" cy="1050"/>
              </a:xfrm>
              <a:prstGeom prst="rect">
                <a:avLst/>
              </a:prstGeom>
              <a:noFill/>
              <a:ln w="9525">
                <a:noFill/>
                <a:miter lim="800000"/>
                <a:headEnd/>
                <a:tailEnd/>
              </a:ln>
            </p:spPr>
          </p:pic>
        </p:grpSp>
        <p:sp>
          <p:nvSpPr>
            <p:cNvPr id="579613" name="Text Box 1053"/>
            <p:cNvSpPr txBox="1">
              <a:spLocks noChangeArrowheads="1"/>
            </p:cNvSpPr>
            <p:nvPr/>
          </p:nvSpPr>
          <p:spPr bwMode="auto">
            <a:xfrm>
              <a:off x="4404" y="1104"/>
              <a:ext cx="684" cy="384"/>
            </a:xfrm>
            <a:prstGeom prst="rect">
              <a:avLst/>
            </a:prstGeom>
            <a:noFill/>
            <a:ln w="6350">
              <a:noFill/>
              <a:miter lim="800000"/>
              <a:headEnd/>
              <a:tailEnd/>
            </a:ln>
            <a:effectLst/>
          </p:spPr>
          <p:txBody>
            <a:bodyPr wrap="none">
              <a:spAutoFit/>
            </a:bodyPr>
            <a:lstStyle/>
            <a:p>
              <a:pPr eaLnBrk="0" hangingPunct="0">
                <a:defRPr/>
              </a:pPr>
              <a:r>
                <a:rPr lang="es-ES_tradnl" sz="1700">
                  <a:solidFill>
                    <a:schemeClr val="bg1"/>
                  </a:solidFill>
                  <a:effectLst>
                    <a:outerShdw blurRad="38100" dist="38100" dir="2700000" algn="tl">
                      <a:srgbClr val="C0C0C0"/>
                    </a:outerShdw>
                  </a:effectLst>
                </a:rPr>
                <a:t>4 Polos</a:t>
              </a:r>
            </a:p>
            <a:p>
              <a:pPr eaLnBrk="0" hangingPunct="0">
                <a:defRPr/>
              </a:pPr>
              <a:r>
                <a:rPr lang="es-ES_tradnl" sz="1700">
                  <a:solidFill>
                    <a:schemeClr val="bg1"/>
                  </a:solidFill>
                  <a:effectLst>
                    <a:outerShdw blurRad="38100" dist="38100" dir="2700000" algn="tl">
                      <a:srgbClr val="C0C0C0"/>
                    </a:outerShdw>
                  </a:effectLst>
                </a:rPr>
                <a:t>36000 A</a:t>
              </a:r>
              <a:endParaRPr lang="es-ES" sz="1700">
                <a:solidFill>
                  <a:schemeClr val="bg1"/>
                </a:solidFill>
                <a:effectLst>
                  <a:outerShdw blurRad="38100" dist="38100" dir="2700000" algn="tl">
                    <a:srgbClr val="C0C0C0"/>
                  </a:outerShdw>
                </a:effectLst>
              </a:endParaRPr>
            </a:p>
          </p:txBody>
        </p:sp>
      </p:grpSp>
      <p:sp>
        <p:nvSpPr>
          <p:cNvPr id="579615" name="Text Box 1055"/>
          <p:cNvSpPr txBox="1">
            <a:spLocks noChangeArrowheads="1"/>
          </p:cNvSpPr>
          <p:nvPr/>
        </p:nvSpPr>
        <p:spPr bwMode="auto">
          <a:xfrm>
            <a:off x="6705600" y="4572000"/>
            <a:ext cx="2133600" cy="1385888"/>
          </a:xfrm>
          <a:prstGeom prst="rect">
            <a:avLst/>
          </a:prstGeom>
          <a:noFill/>
          <a:ln w="6350">
            <a:noFill/>
            <a:miter lim="800000"/>
            <a:headEnd/>
            <a:tailEnd/>
          </a:ln>
          <a:effectLst/>
        </p:spPr>
        <p:txBody>
          <a:bodyPr>
            <a:spAutoFit/>
          </a:bodyPr>
          <a:lstStyle/>
          <a:p>
            <a:pPr eaLnBrk="0" hangingPunct="0">
              <a:spcBef>
                <a:spcPts val="600"/>
              </a:spcBef>
              <a:defRPr/>
            </a:pPr>
            <a:r>
              <a:rPr lang="es-ES_tradnl" sz="1700">
                <a:solidFill>
                  <a:schemeClr val="bg1"/>
                </a:solidFill>
                <a:effectLst>
                  <a:outerShdw blurRad="38100" dist="38100" dir="2700000" algn="tl">
                    <a:srgbClr val="C0C0C0"/>
                  </a:outerShdw>
                </a:effectLst>
              </a:rPr>
              <a:t>Interruptores automáticos para la protección de motores contra cortocircuitos</a:t>
            </a:r>
            <a:endParaRPr lang="es-ES" sz="1700">
              <a:solidFill>
                <a:schemeClr val="bg1"/>
              </a:solidFill>
              <a:effectLst>
                <a:outerShdw blurRad="38100" dist="38100" dir="2700000" algn="tl">
                  <a:srgbClr val="C0C0C0"/>
                </a:outerShdw>
              </a:effectLst>
            </a:endParaRPr>
          </a:p>
        </p:txBody>
      </p:sp>
      <p:grpSp>
        <p:nvGrpSpPr>
          <p:cNvPr id="581640" name="Group 1058"/>
          <p:cNvGrpSpPr>
            <a:grpSpLocks/>
          </p:cNvGrpSpPr>
          <p:nvPr/>
        </p:nvGrpSpPr>
        <p:grpSpPr bwMode="auto">
          <a:xfrm>
            <a:off x="4038600" y="4495800"/>
            <a:ext cx="3657600" cy="2209800"/>
            <a:chOff x="2400" y="2832"/>
            <a:chExt cx="2304" cy="1392"/>
          </a:xfrm>
        </p:grpSpPr>
        <p:grpSp>
          <p:nvGrpSpPr>
            <p:cNvPr id="581647" name="Group 1045"/>
            <p:cNvGrpSpPr>
              <a:grpSpLocks/>
            </p:cNvGrpSpPr>
            <p:nvPr/>
          </p:nvGrpSpPr>
          <p:grpSpPr bwMode="auto">
            <a:xfrm>
              <a:off x="2400" y="2832"/>
              <a:ext cx="1614" cy="1352"/>
              <a:chOff x="3120" y="2592"/>
              <a:chExt cx="1614" cy="1352"/>
            </a:xfrm>
          </p:grpSpPr>
          <p:sp>
            <p:nvSpPr>
              <p:cNvPr id="579604" name="Rectangle 1044"/>
              <p:cNvSpPr>
                <a:spLocks noChangeArrowheads="1"/>
              </p:cNvSpPr>
              <p:nvPr/>
            </p:nvSpPr>
            <p:spPr bwMode="auto">
              <a:xfrm>
                <a:off x="3120" y="2592"/>
                <a:ext cx="1608" cy="1352"/>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581650" name="Picture 1032" descr="Interruptor automático motores 2"/>
              <p:cNvPicPr>
                <a:picLocks noChangeAspect="1" noChangeArrowheads="1"/>
              </p:cNvPicPr>
              <p:nvPr/>
            </p:nvPicPr>
            <p:blipFill>
              <a:blip r:embed="rId6"/>
              <a:srcRect/>
              <a:stretch>
                <a:fillRect/>
              </a:stretch>
            </p:blipFill>
            <p:spPr bwMode="auto">
              <a:xfrm>
                <a:off x="3120" y="2592"/>
                <a:ext cx="1614" cy="1350"/>
              </a:xfrm>
              <a:prstGeom prst="rect">
                <a:avLst/>
              </a:prstGeom>
              <a:noFill/>
              <a:ln w="9525">
                <a:noFill/>
                <a:miter lim="800000"/>
                <a:headEnd/>
                <a:tailEnd/>
              </a:ln>
            </p:spPr>
          </p:pic>
        </p:grpSp>
        <p:sp>
          <p:nvSpPr>
            <p:cNvPr id="579616" name="Text Box 1056"/>
            <p:cNvSpPr txBox="1">
              <a:spLocks noChangeArrowheads="1"/>
            </p:cNvSpPr>
            <p:nvPr/>
          </p:nvSpPr>
          <p:spPr bwMode="auto">
            <a:xfrm>
              <a:off x="4020" y="3840"/>
              <a:ext cx="684" cy="384"/>
            </a:xfrm>
            <a:prstGeom prst="rect">
              <a:avLst/>
            </a:prstGeom>
            <a:noFill/>
            <a:ln w="6350">
              <a:noFill/>
              <a:miter lim="800000"/>
              <a:headEnd/>
              <a:tailEnd/>
            </a:ln>
            <a:effectLst/>
          </p:spPr>
          <p:txBody>
            <a:bodyPr wrap="none">
              <a:spAutoFit/>
            </a:bodyPr>
            <a:lstStyle/>
            <a:p>
              <a:pPr eaLnBrk="0" hangingPunct="0">
                <a:defRPr/>
              </a:pPr>
              <a:r>
                <a:rPr lang="es-ES_tradnl" sz="1700">
                  <a:solidFill>
                    <a:schemeClr val="bg1"/>
                  </a:solidFill>
                  <a:effectLst>
                    <a:outerShdw blurRad="38100" dist="38100" dir="2700000" algn="tl">
                      <a:srgbClr val="C0C0C0"/>
                    </a:outerShdw>
                  </a:effectLst>
                </a:rPr>
                <a:t>3 Polos </a:t>
              </a:r>
            </a:p>
            <a:p>
              <a:pPr eaLnBrk="0" hangingPunct="0">
                <a:defRPr/>
              </a:pPr>
              <a:r>
                <a:rPr lang="es-ES_tradnl" sz="1700">
                  <a:solidFill>
                    <a:schemeClr val="bg1"/>
                  </a:solidFill>
                  <a:effectLst>
                    <a:outerShdw blurRad="38100" dist="38100" dir="2700000" algn="tl">
                      <a:srgbClr val="C0C0C0"/>
                    </a:outerShdw>
                  </a:effectLst>
                </a:rPr>
                <a:t>50000 A</a:t>
              </a:r>
              <a:endParaRPr lang="es-ES" sz="1700">
                <a:solidFill>
                  <a:schemeClr val="bg1"/>
                </a:solidFill>
                <a:effectLst>
                  <a:outerShdw blurRad="38100" dist="38100" dir="2700000" algn="tl">
                    <a:srgbClr val="C0C0C0"/>
                  </a:outerShdw>
                </a:effectLst>
              </a:endParaRPr>
            </a:p>
          </p:txBody>
        </p:sp>
      </p:grpSp>
      <p:grpSp>
        <p:nvGrpSpPr>
          <p:cNvPr id="581641" name="Group 1060"/>
          <p:cNvGrpSpPr>
            <a:grpSpLocks/>
          </p:cNvGrpSpPr>
          <p:nvPr/>
        </p:nvGrpSpPr>
        <p:grpSpPr bwMode="auto">
          <a:xfrm>
            <a:off x="304800" y="4419600"/>
            <a:ext cx="3495675" cy="2143125"/>
            <a:chOff x="48" y="2784"/>
            <a:chExt cx="2202" cy="1350"/>
          </a:xfrm>
        </p:grpSpPr>
        <p:grpSp>
          <p:nvGrpSpPr>
            <p:cNvPr id="581643" name="Group 1043"/>
            <p:cNvGrpSpPr>
              <a:grpSpLocks/>
            </p:cNvGrpSpPr>
            <p:nvPr/>
          </p:nvGrpSpPr>
          <p:grpSpPr bwMode="auto">
            <a:xfrm>
              <a:off x="720" y="2880"/>
              <a:ext cx="1530" cy="1254"/>
              <a:chOff x="1344" y="2688"/>
              <a:chExt cx="1530" cy="1254"/>
            </a:xfrm>
          </p:grpSpPr>
          <p:sp>
            <p:nvSpPr>
              <p:cNvPr id="579602" name="Rectangle 1042"/>
              <p:cNvSpPr>
                <a:spLocks noChangeArrowheads="1"/>
              </p:cNvSpPr>
              <p:nvPr/>
            </p:nvSpPr>
            <p:spPr bwMode="auto">
              <a:xfrm>
                <a:off x="1344" y="2688"/>
                <a:ext cx="1520" cy="1248"/>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p:spPr>
            <p:txBody>
              <a:bodyPr wrap="none" anchor="ctr">
                <a:spAutoFit/>
                <a:flatTx/>
              </a:bodyPr>
              <a:lstStyle/>
              <a:p>
                <a:pPr algn="r" eaLnBrk="0" hangingPunct="0">
                  <a:spcBef>
                    <a:spcPts val="600"/>
                  </a:spcBef>
                  <a:defRPr/>
                </a:pPr>
                <a:endParaRPr lang="es-ES">
                  <a:effectLst>
                    <a:outerShdw blurRad="38100" dist="38100" dir="2700000" algn="tl">
                      <a:srgbClr val="000000">
                        <a:alpha val="43137"/>
                      </a:srgbClr>
                    </a:outerShdw>
                  </a:effectLst>
                </a:endParaRPr>
              </a:p>
            </p:txBody>
          </p:sp>
          <p:pic>
            <p:nvPicPr>
              <p:cNvPr id="581646" name="Picture 1031" descr="Interruptor automático para motores 1"/>
              <p:cNvPicPr>
                <a:picLocks noChangeAspect="1" noChangeArrowheads="1"/>
              </p:cNvPicPr>
              <p:nvPr/>
            </p:nvPicPr>
            <p:blipFill>
              <a:blip r:embed="rId7"/>
              <a:srcRect/>
              <a:stretch>
                <a:fillRect/>
              </a:stretch>
            </p:blipFill>
            <p:spPr bwMode="auto">
              <a:xfrm>
                <a:off x="1344" y="2688"/>
                <a:ext cx="1530" cy="1254"/>
              </a:xfrm>
              <a:prstGeom prst="rect">
                <a:avLst/>
              </a:prstGeom>
              <a:noFill/>
              <a:ln w="9525">
                <a:noFill/>
                <a:miter lim="800000"/>
                <a:headEnd/>
                <a:tailEnd/>
              </a:ln>
            </p:spPr>
          </p:pic>
        </p:grpSp>
        <p:sp>
          <p:nvSpPr>
            <p:cNvPr id="579619" name="Text Box 1059"/>
            <p:cNvSpPr txBox="1">
              <a:spLocks noChangeArrowheads="1"/>
            </p:cNvSpPr>
            <p:nvPr/>
          </p:nvSpPr>
          <p:spPr bwMode="auto">
            <a:xfrm>
              <a:off x="48" y="2784"/>
              <a:ext cx="684" cy="384"/>
            </a:xfrm>
            <a:prstGeom prst="rect">
              <a:avLst/>
            </a:prstGeom>
            <a:noFill/>
            <a:ln w="6350">
              <a:noFill/>
              <a:miter lim="800000"/>
              <a:headEnd/>
              <a:tailEnd/>
            </a:ln>
            <a:effectLst/>
          </p:spPr>
          <p:txBody>
            <a:bodyPr wrap="none">
              <a:spAutoFit/>
            </a:bodyPr>
            <a:lstStyle/>
            <a:p>
              <a:pPr algn="r" eaLnBrk="0" hangingPunct="0">
                <a:defRPr/>
              </a:pPr>
              <a:r>
                <a:rPr lang="es-ES_tradnl" sz="1700">
                  <a:solidFill>
                    <a:schemeClr val="bg1"/>
                  </a:solidFill>
                  <a:effectLst>
                    <a:outerShdw blurRad="38100" dist="38100" dir="2700000" algn="tl">
                      <a:srgbClr val="C0C0C0"/>
                    </a:outerShdw>
                  </a:effectLst>
                </a:rPr>
                <a:t>2 Polos</a:t>
              </a:r>
            </a:p>
            <a:p>
              <a:pPr algn="r" eaLnBrk="0" hangingPunct="0">
                <a:defRPr/>
              </a:pPr>
              <a:r>
                <a:rPr lang="es-ES_tradnl" sz="1700">
                  <a:solidFill>
                    <a:schemeClr val="bg1"/>
                  </a:solidFill>
                  <a:effectLst>
                    <a:outerShdw blurRad="38100" dist="38100" dir="2700000" algn="tl">
                      <a:srgbClr val="C0C0C0"/>
                    </a:outerShdw>
                  </a:effectLst>
                </a:rPr>
                <a:t>50000 A</a:t>
              </a:r>
              <a:endParaRPr lang="es-ES" sz="1700">
                <a:solidFill>
                  <a:schemeClr val="bg1"/>
                </a:solidFill>
                <a:effectLst>
                  <a:outerShdw blurRad="38100" dist="38100" dir="2700000" algn="tl">
                    <a:srgbClr val="C0C0C0"/>
                  </a:outerShdw>
                </a:effectLst>
              </a:endParaRPr>
            </a:p>
          </p:txBody>
        </p:sp>
      </p:grpSp>
      <p:sp>
        <p:nvSpPr>
          <p:cNvPr id="579621" name="Text Box 1061"/>
          <p:cNvSpPr txBox="1">
            <a:spLocks noChangeArrowheads="1"/>
          </p:cNvSpPr>
          <p:nvPr/>
        </p:nvSpPr>
        <p:spPr bwMode="auto">
          <a:xfrm>
            <a:off x="6702425" y="4327525"/>
            <a:ext cx="2136775" cy="244475"/>
          </a:xfrm>
          <a:prstGeom prst="rect">
            <a:avLst/>
          </a:prstGeom>
          <a:noFill/>
          <a:ln w="6350">
            <a:noFill/>
            <a:miter lim="800000"/>
            <a:headEnd/>
            <a:tailEnd/>
          </a:ln>
          <a:effectLst/>
        </p:spPr>
        <p:txBody>
          <a:bodyPr>
            <a:spAutoFit/>
          </a:bodyPr>
          <a:lstStyle/>
          <a:p>
            <a:pPr eaLnBrk="0" hangingPunct="0">
              <a:spcBef>
                <a:spcPts val="600"/>
              </a:spcBef>
              <a:defRPr/>
            </a:pPr>
            <a:r>
              <a:rPr lang="es-ES_tradnl" sz="1000">
                <a:solidFill>
                  <a:schemeClr val="bg1"/>
                </a:solidFill>
                <a:effectLst>
                  <a:outerShdw blurRad="38100" dist="38100" dir="2700000" algn="tl">
                    <a:srgbClr val="C0C0C0"/>
                  </a:outerShdw>
                </a:effectLst>
                <a:sym typeface="Symbol" pitchFamily="18" charset="2"/>
              </a:rPr>
              <a:t>Catálogos comerciales</a:t>
            </a:r>
            <a:endParaRPr lang="es-ES" sz="1000">
              <a:solidFill>
                <a:schemeClr val="bg1"/>
              </a:solidFill>
              <a:effectLst>
                <a:outerShdw blurRad="38100" dist="38100" dir="2700000" algn="tl">
                  <a:srgbClr val="C0C0C0"/>
                </a:outerShdw>
              </a:effectLst>
            </a:endParaRPr>
          </a:p>
        </p:txBody>
      </p:sp>
    </p:spTree>
  </p:cSld>
  <p:clrMapOvr>
    <a:masterClrMapping/>
  </p:clrMapOvr>
  <p:transition>
    <p:cover dir="ld"/>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152400" y="442913"/>
            <a:ext cx="8991600" cy="1143000"/>
          </a:xfrm>
          <a:prstGeom prst="rect">
            <a:avLst/>
          </a:prstGeom>
          <a:noFill/>
          <a:ln w="9525">
            <a:noFill/>
            <a:miter lim="800000"/>
            <a:headEnd/>
            <a:tailEnd/>
          </a:ln>
          <a:effectLst/>
        </p:spPr>
        <p:txBody>
          <a:bodyPr lIns="92075" tIns="46038" rIns="92075" bIns="46038" anchor="ctr"/>
          <a:lstStyle/>
          <a:p>
            <a:pPr algn="ctr" eaLnBrk="0" hangingPunct="0">
              <a:defRPr/>
            </a:pPr>
            <a:r>
              <a:rPr lang="es-ES_tradnl" sz="3500">
                <a:solidFill>
                  <a:schemeClr val="tx2"/>
                </a:solidFill>
                <a:effectLst>
                  <a:outerShdw blurRad="38100" dist="38100" dir="2700000" algn="tl">
                    <a:srgbClr val="C0C0C0"/>
                  </a:outerShdw>
                </a:effectLst>
              </a:rPr>
              <a:t>Comparativa entre la protección mediante fusibles e interruptores de potencia</a:t>
            </a:r>
            <a:endParaRPr lang="es-ES_tradnl" sz="3500" b="0">
              <a:solidFill>
                <a:schemeClr val="tx2"/>
              </a:solidFill>
              <a:effectLst>
                <a:outerShdw blurRad="38100" dist="38100" dir="2700000" algn="tl">
                  <a:srgbClr val="C0C0C0"/>
                </a:outerShdw>
              </a:effectLst>
            </a:endParaRPr>
          </a:p>
        </p:txBody>
      </p:sp>
      <p:grpSp>
        <p:nvGrpSpPr>
          <p:cNvPr id="577627" name="Group 91"/>
          <p:cNvGrpSpPr>
            <a:grpSpLocks/>
          </p:cNvGrpSpPr>
          <p:nvPr/>
        </p:nvGrpSpPr>
        <p:grpSpPr bwMode="auto">
          <a:xfrm>
            <a:off x="2274888" y="3767138"/>
            <a:ext cx="6792912" cy="2259012"/>
            <a:chOff x="1433" y="2373"/>
            <a:chExt cx="4279" cy="1423"/>
          </a:xfrm>
        </p:grpSpPr>
        <p:grpSp>
          <p:nvGrpSpPr>
            <p:cNvPr id="577650" name="Group 81"/>
            <p:cNvGrpSpPr>
              <a:grpSpLocks/>
            </p:cNvGrpSpPr>
            <p:nvPr/>
          </p:nvGrpSpPr>
          <p:grpSpPr bwMode="auto">
            <a:xfrm>
              <a:off x="1433" y="3072"/>
              <a:ext cx="294" cy="724"/>
              <a:chOff x="1433" y="3072"/>
              <a:chExt cx="294" cy="724"/>
            </a:xfrm>
          </p:grpSpPr>
          <p:sp>
            <p:nvSpPr>
              <p:cNvPr id="577541" name="Rectangle 5"/>
              <p:cNvSpPr>
                <a:spLocks noChangeArrowheads="1"/>
              </p:cNvSpPr>
              <p:nvPr/>
            </p:nvSpPr>
            <p:spPr bwMode="auto">
              <a:xfrm>
                <a:off x="1433" y="3072"/>
                <a:ext cx="282" cy="724"/>
              </a:xfrm>
              <a:prstGeom prst="rect">
                <a:avLst/>
              </a:prstGeom>
              <a:solidFill>
                <a:srgbClr val="FF6600"/>
              </a:solidFill>
              <a:ln w="12700">
                <a:noFill/>
                <a:miter lim="800000"/>
                <a:headEnd type="none" w="sm" len="sm"/>
                <a:tailEnd type="none" w="med" len="lg"/>
              </a:ln>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7653" name="Text Box 76"/>
              <p:cNvSpPr txBox="1">
                <a:spLocks noChangeArrowheads="1"/>
              </p:cNvSpPr>
              <p:nvPr/>
            </p:nvSpPr>
            <p:spPr bwMode="auto">
              <a:xfrm>
                <a:off x="1440" y="3089"/>
                <a:ext cx="287" cy="279"/>
              </a:xfrm>
              <a:prstGeom prst="rect">
                <a:avLst/>
              </a:prstGeom>
              <a:noFill/>
              <a:ln w="12700">
                <a:noFill/>
                <a:miter lim="800000"/>
                <a:headEnd type="none" w="sm" len="sm"/>
                <a:tailEnd type="none" w="med" len="lg"/>
              </a:ln>
            </p:spPr>
            <p:txBody>
              <a:bodyPr>
                <a:spAutoFit/>
              </a:bodyPr>
              <a:lstStyle/>
              <a:p>
                <a:pPr eaLnBrk="0" hangingPunct="0"/>
                <a:r>
                  <a:rPr lang="es-ES_tradnl" sz="2300">
                    <a:solidFill>
                      <a:schemeClr val="bg2"/>
                    </a:solidFill>
                  </a:rPr>
                  <a:t>C</a:t>
                </a:r>
              </a:p>
            </p:txBody>
          </p:sp>
        </p:grpSp>
        <p:sp>
          <p:nvSpPr>
            <p:cNvPr id="577614" name="Rectangle 78"/>
            <p:cNvSpPr>
              <a:spLocks noChangeArrowheads="1"/>
            </p:cNvSpPr>
            <p:nvPr/>
          </p:nvSpPr>
          <p:spPr bwMode="auto">
            <a:xfrm>
              <a:off x="3264" y="2373"/>
              <a:ext cx="2448" cy="507"/>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accent2"/>
                </a:buClr>
                <a:buSzPct val="75000"/>
                <a:buFont typeface="Monotype Sorts" pitchFamily="2" charset="2"/>
                <a:buChar char="l"/>
                <a:defRPr/>
              </a:pPr>
              <a:r>
                <a:rPr lang="es-ES_tradnl" sz="1600" u="sng">
                  <a:solidFill>
                    <a:srgbClr val="FFB163"/>
                  </a:solidFill>
                  <a:effectLst>
                    <a:outerShdw blurRad="38100" dist="38100" dir="2700000" algn="tl">
                      <a:srgbClr val="C0C0C0"/>
                    </a:outerShdw>
                  </a:effectLst>
                </a:rPr>
                <a:t>Zona C</a:t>
              </a:r>
              <a:r>
                <a:rPr lang="es-ES_tradnl" sz="1600">
                  <a:solidFill>
                    <a:schemeClr val="bg1"/>
                  </a:solidFill>
                  <a:effectLst>
                    <a:outerShdw blurRad="38100" dist="38100" dir="2700000" algn="tl">
                      <a:srgbClr val="C0C0C0"/>
                    </a:outerShdw>
                  </a:effectLst>
                </a:rPr>
                <a:t>: en la proximidad del disparo magnético del interrup-tor su protección es más rápida.</a:t>
              </a:r>
            </a:p>
          </p:txBody>
        </p:sp>
      </p:grpSp>
      <p:grpSp>
        <p:nvGrpSpPr>
          <p:cNvPr id="577625" name="Group 89"/>
          <p:cNvGrpSpPr>
            <a:grpSpLocks/>
          </p:cNvGrpSpPr>
          <p:nvPr/>
        </p:nvGrpSpPr>
        <p:grpSpPr bwMode="auto">
          <a:xfrm>
            <a:off x="469900" y="2057400"/>
            <a:ext cx="8597900" cy="3978275"/>
            <a:chOff x="296" y="1296"/>
            <a:chExt cx="5416" cy="2506"/>
          </a:xfrm>
        </p:grpSpPr>
        <p:grpSp>
          <p:nvGrpSpPr>
            <p:cNvPr id="577646" name="Group 79"/>
            <p:cNvGrpSpPr>
              <a:grpSpLocks/>
            </p:cNvGrpSpPr>
            <p:nvPr/>
          </p:nvGrpSpPr>
          <p:grpSpPr bwMode="auto">
            <a:xfrm>
              <a:off x="296" y="1728"/>
              <a:ext cx="648" cy="2074"/>
              <a:chOff x="296" y="1728"/>
              <a:chExt cx="648" cy="2074"/>
            </a:xfrm>
          </p:grpSpPr>
          <p:sp>
            <p:nvSpPr>
              <p:cNvPr id="577543" name="Rectangle 7"/>
              <p:cNvSpPr>
                <a:spLocks noChangeArrowheads="1"/>
              </p:cNvSpPr>
              <p:nvPr/>
            </p:nvSpPr>
            <p:spPr bwMode="auto">
              <a:xfrm>
                <a:off x="296" y="1728"/>
                <a:ext cx="648" cy="2074"/>
              </a:xfrm>
              <a:prstGeom prst="rect">
                <a:avLst/>
              </a:prstGeom>
              <a:solidFill>
                <a:srgbClr val="FFFF00"/>
              </a:solidFill>
              <a:ln w="12700">
                <a:noFill/>
                <a:miter lim="800000"/>
                <a:headEnd type="none" w="sm" len="sm"/>
                <a:tailEnd type="none" w="med" len="lg"/>
              </a:ln>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7649" name="Text Box 15"/>
              <p:cNvSpPr txBox="1">
                <a:spLocks noChangeArrowheads="1"/>
              </p:cNvSpPr>
              <p:nvPr/>
            </p:nvSpPr>
            <p:spPr bwMode="auto">
              <a:xfrm>
                <a:off x="313" y="1776"/>
                <a:ext cx="287" cy="279"/>
              </a:xfrm>
              <a:prstGeom prst="rect">
                <a:avLst/>
              </a:prstGeom>
              <a:noFill/>
              <a:ln w="12700">
                <a:noFill/>
                <a:miter lim="800000"/>
                <a:headEnd type="none" w="sm" len="sm"/>
                <a:tailEnd type="none" w="med" len="lg"/>
              </a:ln>
            </p:spPr>
            <p:txBody>
              <a:bodyPr>
                <a:spAutoFit/>
              </a:bodyPr>
              <a:lstStyle/>
              <a:p>
                <a:pPr eaLnBrk="0" hangingPunct="0"/>
                <a:r>
                  <a:rPr lang="es-ES_tradnl" sz="2300">
                    <a:solidFill>
                      <a:schemeClr val="bg2"/>
                    </a:solidFill>
                  </a:rPr>
                  <a:t>A</a:t>
                </a:r>
              </a:p>
            </p:txBody>
          </p:sp>
        </p:grpSp>
        <p:sp>
          <p:nvSpPr>
            <p:cNvPr id="577622" name="Rectangle 86"/>
            <p:cNvSpPr>
              <a:spLocks noChangeArrowheads="1"/>
            </p:cNvSpPr>
            <p:nvPr/>
          </p:nvSpPr>
          <p:spPr bwMode="auto">
            <a:xfrm>
              <a:off x="3264" y="1296"/>
              <a:ext cx="2448" cy="507"/>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accent2"/>
                </a:buClr>
                <a:buSzPct val="75000"/>
                <a:buFont typeface="Monotype Sorts" pitchFamily="2" charset="2"/>
                <a:buChar char="l"/>
                <a:defRPr/>
              </a:pPr>
              <a:r>
                <a:rPr lang="es-ES_tradnl" sz="1600" u="sng">
                  <a:solidFill>
                    <a:srgbClr val="FFB163"/>
                  </a:solidFill>
                  <a:effectLst>
                    <a:outerShdw blurRad="38100" dist="38100" dir="2700000" algn="tl">
                      <a:srgbClr val="C0C0C0"/>
                    </a:outerShdw>
                  </a:effectLst>
                </a:rPr>
                <a:t>Zona A</a:t>
              </a:r>
              <a:r>
                <a:rPr lang="es-ES_tradnl" sz="1600">
                  <a:solidFill>
                    <a:schemeClr val="bg1"/>
                  </a:solidFill>
                  <a:effectLst>
                    <a:outerShdw blurRad="38100" dist="38100" dir="2700000" algn="tl">
                      <a:srgbClr val="C0C0C0"/>
                    </a:outerShdw>
                  </a:effectLst>
                </a:rPr>
                <a:t>: mejor protección del in-terruptor magnetotérmico: co-rriente de disparo por sobrecar-ga menor, posibilidad de ajuste</a:t>
              </a:r>
              <a:r>
                <a:rPr lang="es-ES_tradnl" sz="1600">
                  <a:effectLst>
                    <a:outerShdw blurRad="38100" dist="38100" dir="2700000" algn="tl">
                      <a:srgbClr val="C0C0C0"/>
                    </a:outerShdw>
                  </a:effectLst>
                </a:rPr>
                <a:t>.</a:t>
              </a:r>
            </a:p>
          </p:txBody>
        </p:sp>
      </p:grpSp>
      <p:grpSp>
        <p:nvGrpSpPr>
          <p:cNvPr id="577626" name="Group 90"/>
          <p:cNvGrpSpPr>
            <a:grpSpLocks/>
          </p:cNvGrpSpPr>
          <p:nvPr/>
        </p:nvGrpSpPr>
        <p:grpSpPr bwMode="auto">
          <a:xfrm>
            <a:off x="1485900" y="3157538"/>
            <a:ext cx="7581900" cy="2870200"/>
            <a:chOff x="936" y="1989"/>
            <a:chExt cx="4776" cy="1808"/>
          </a:xfrm>
        </p:grpSpPr>
        <p:grpSp>
          <p:nvGrpSpPr>
            <p:cNvPr id="577642" name="Group 80"/>
            <p:cNvGrpSpPr>
              <a:grpSpLocks/>
            </p:cNvGrpSpPr>
            <p:nvPr/>
          </p:nvGrpSpPr>
          <p:grpSpPr bwMode="auto">
            <a:xfrm>
              <a:off x="936" y="2584"/>
              <a:ext cx="497" cy="1213"/>
              <a:chOff x="936" y="2584"/>
              <a:chExt cx="497" cy="1213"/>
            </a:xfrm>
          </p:grpSpPr>
          <p:sp>
            <p:nvSpPr>
              <p:cNvPr id="577542" name="Rectangle 6"/>
              <p:cNvSpPr>
                <a:spLocks noChangeArrowheads="1"/>
              </p:cNvSpPr>
              <p:nvPr/>
            </p:nvSpPr>
            <p:spPr bwMode="auto">
              <a:xfrm>
                <a:off x="936" y="2584"/>
                <a:ext cx="497" cy="1213"/>
              </a:xfrm>
              <a:prstGeom prst="rect">
                <a:avLst/>
              </a:prstGeom>
              <a:solidFill>
                <a:srgbClr val="00FF00"/>
              </a:solidFill>
              <a:ln w="12700">
                <a:noFill/>
                <a:miter lim="800000"/>
                <a:headEnd type="none" w="sm" len="sm"/>
                <a:tailEnd type="none" w="med" len="lg"/>
              </a:ln>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7645" name="Text Box 75"/>
              <p:cNvSpPr txBox="1">
                <a:spLocks noChangeArrowheads="1"/>
              </p:cNvSpPr>
              <p:nvPr/>
            </p:nvSpPr>
            <p:spPr bwMode="auto">
              <a:xfrm>
                <a:off x="984" y="3264"/>
                <a:ext cx="287" cy="279"/>
              </a:xfrm>
              <a:prstGeom prst="rect">
                <a:avLst/>
              </a:prstGeom>
              <a:noFill/>
              <a:ln w="12700">
                <a:noFill/>
                <a:miter lim="800000"/>
                <a:headEnd type="none" w="sm" len="sm"/>
                <a:tailEnd type="none" w="med" len="lg"/>
              </a:ln>
            </p:spPr>
            <p:txBody>
              <a:bodyPr>
                <a:spAutoFit/>
              </a:bodyPr>
              <a:lstStyle/>
              <a:p>
                <a:pPr eaLnBrk="0" hangingPunct="0"/>
                <a:r>
                  <a:rPr lang="es-ES_tradnl" sz="2300">
                    <a:solidFill>
                      <a:schemeClr val="bg2"/>
                    </a:solidFill>
                  </a:rPr>
                  <a:t>B</a:t>
                </a:r>
              </a:p>
            </p:txBody>
          </p:sp>
        </p:grpSp>
        <p:sp>
          <p:nvSpPr>
            <p:cNvPr id="577623" name="Rectangle 87"/>
            <p:cNvSpPr>
              <a:spLocks noChangeArrowheads="1"/>
            </p:cNvSpPr>
            <p:nvPr/>
          </p:nvSpPr>
          <p:spPr bwMode="auto">
            <a:xfrm>
              <a:off x="3264" y="1989"/>
              <a:ext cx="2448" cy="507"/>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accent2"/>
                </a:buClr>
                <a:buSzPct val="75000"/>
                <a:buFont typeface="Monotype Sorts" pitchFamily="2" charset="2"/>
                <a:buChar char="l"/>
                <a:defRPr/>
              </a:pPr>
              <a:r>
                <a:rPr lang="es-ES_tradnl" sz="1600" u="sng">
                  <a:solidFill>
                    <a:srgbClr val="FFB163"/>
                  </a:solidFill>
                  <a:effectLst>
                    <a:outerShdw blurRad="38100" dist="38100" dir="2700000" algn="tl">
                      <a:srgbClr val="C0C0C0"/>
                    </a:outerShdw>
                  </a:effectLst>
                </a:rPr>
                <a:t>Zona B</a:t>
              </a:r>
              <a:r>
                <a:rPr lang="es-ES_tradnl" sz="1600">
                  <a:solidFill>
                    <a:schemeClr val="bg1"/>
                  </a:solidFill>
                  <a:effectLst>
                    <a:outerShdw blurRad="38100" dist="38100" dir="2700000" algn="tl">
                      <a:srgbClr val="C0C0C0"/>
                    </a:outerShdw>
                  </a:effectLst>
                </a:rPr>
                <a:t>: tiempo de disparo más bajo para el fusible.</a:t>
              </a:r>
            </a:p>
          </p:txBody>
        </p:sp>
      </p:grpSp>
      <p:grpSp>
        <p:nvGrpSpPr>
          <p:cNvPr id="577628" name="Group 92"/>
          <p:cNvGrpSpPr>
            <a:grpSpLocks/>
          </p:cNvGrpSpPr>
          <p:nvPr/>
        </p:nvGrpSpPr>
        <p:grpSpPr bwMode="auto">
          <a:xfrm>
            <a:off x="2705100" y="4622800"/>
            <a:ext cx="6362700" cy="1406525"/>
            <a:chOff x="1704" y="2912"/>
            <a:chExt cx="4008" cy="886"/>
          </a:xfrm>
        </p:grpSpPr>
        <p:grpSp>
          <p:nvGrpSpPr>
            <p:cNvPr id="577638" name="Group 82"/>
            <p:cNvGrpSpPr>
              <a:grpSpLocks/>
            </p:cNvGrpSpPr>
            <p:nvPr/>
          </p:nvGrpSpPr>
          <p:grpSpPr bwMode="auto">
            <a:xfrm>
              <a:off x="1704" y="3336"/>
              <a:ext cx="1050" cy="462"/>
              <a:chOff x="1704" y="3336"/>
              <a:chExt cx="1050" cy="462"/>
            </a:xfrm>
          </p:grpSpPr>
          <p:sp>
            <p:nvSpPr>
              <p:cNvPr id="577540" name="Rectangle 4"/>
              <p:cNvSpPr>
                <a:spLocks noChangeArrowheads="1"/>
              </p:cNvSpPr>
              <p:nvPr/>
            </p:nvSpPr>
            <p:spPr bwMode="auto">
              <a:xfrm>
                <a:off x="1704" y="3336"/>
                <a:ext cx="1050" cy="462"/>
              </a:xfrm>
              <a:prstGeom prst="rect">
                <a:avLst/>
              </a:prstGeom>
              <a:solidFill>
                <a:srgbClr val="00FFFF"/>
              </a:solidFill>
              <a:ln w="12700">
                <a:noFill/>
                <a:miter lim="800000"/>
                <a:headEnd type="none" w="sm" len="sm"/>
                <a:tailEnd type="none" w="med" len="lg"/>
              </a:ln>
              <a:effectLst/>
            </p:spPr>
            <p:txBody>
              <a:bodyPr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577641" name="Text Box 77"/>
              <p:cNvSpPr txBox="1">
                <a:spLocks noChangeArrowheads="1"/>
              </p:cNvSpPr>
              <p:nvPr/>
            </p:nvSpPr>
            <p:spPr bwMode="auto">
              <a:xfrm>
                <a:off x="2376" y="3408"/>
                <a:ext cx="287" cy="279"/>
              </a:xfrm>
              <a:prstGeom prst="rect">
                <a:avLst/>
              </a:prstGeom>
              <a:noFill/>
              <a:ln w="12700">
                <a:noFill/>
                <a:miter lim="800000"/>
                <a:headEnd type="none" w="sm" len="sm"/>
                <a:tailEnd type="none" w="med" len="lg"/>
              </a:ln>
            </p:spPr>
            <p:txBody>
              <a:bodyPr>
                <a:spAutoFit/>
              </a:bodyPr>
              <a:lstStyle/>
              <a:p>
                <a:pPr eaLnBrk="0" hangingPunct="0"/>
                <a:r>
                  <a:rPr lang="es-ES_tradnl" sz="2300">
                    <a:solidFill>
                      <a:schemeClr val="bg2"/>
                    </a:solidFill>
                  </a:rPr>
                  <a:t>D</a:t>
                </a:r>
              </a:p>
            </p:txBody>
          </p:sp>
        </p:grpSp>
        <p:sp>
          <p:nvSpPr>
            <p:cNvPr id="577624" name="Rectangle 88"/>
            <p:cNvSpPr>
              <a:spLocks noChangeArrowheads="1"/>
            </p:cNvSpPr>
            <p:nvPr/>
          </p:nvSpPr>
          <p:spPr bwMode="auto">
            <a:xfrm>
              <a:off x="3264" y="2912"/>
              <a:ext cx="2448" cy="507"/>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accent2"/>
                </a:buClr>
                <a:buSzPct val="75000"/>
                <a:buFont typeface="Monotype Sorts" pitchFamily="2" charset="2"/>
                <a:buChar char="l"/>
                <a:defRPr/>
              </a:pPr>
              <a:r>
                <a:rPr lang="es-ES_tradnl" sz="1600" u="sng">
                  <a:solidFill>
                    <a:srgbClr val="FFB163"/>
                  </a:solidFill>
                  <a:effectLst>
                    <a:outerShdw blurRad="38100" dist="38100" dir="2700000" algn="tl">
                      <a:srgbClr val="C0C0C0"/>
                    </a:outerShdw>
                  </a:effectLst>
                </a:rPr>
                <a:t>Zona D</a:t>
              </a:r>
              <a:r>
                <a:rPr lang="es-ES_tradnl" sz="1600">
                  <a:solidFill>
                    <a:schemeClr val="bg1"/>
                  </a:solidFill>
                  <a:effectLst>
                    <a:outerShdw blurRad="38100" dist="38100" dir="2700000" algn="tl">
                      <a:srgbClr val="C0C0C0"/>
                    </a:outerShdw>
                  </a:effectLst>
                </a:rPr>
                <a:t>: a partir de la zona C, el tiempo de fusión del fusible es más corto que el de actuación del interruptor, además su po-der de corte es mayor con lo que hasta CNR</a:t>
              </a:r>
              <a:r>
                <a:rPr lang="es-ES_tradnl" sz="1600" baseline="-25000">
                  <a:solidFill>
                    <a:schemeClr val="bg1"/>
                  </a:solidFill>
                  <a:effectLst>
                    <a:outerShdw blurRad="38100" dist="38100" dir="2700000" algn="tl">
                      <a:srgbClr val="C0C0C0"/>
                    </a:outerShdw>
                  </a:effectLst>
                </a:rPr>
                <a:t>FUS</a:t>
              </a:r>
              <a:r>
                <a:rPr lang="es-ES_tradnl" sz="1600">
                  <a:solidFill>
                    <a:schemeClr val="bg1"/>
                  </a:solidFill>
                  <a:effectLst>
                    <a:outerShdw blurRad="38100" dist="38100" dir="2700000" algn="tl">
                      <a:srgbClr val="C0C0C0"/>
                    </a:outerShdw>
                  </a:effectLst>
                </a:rPr>
                <a:t> la protección más eficaz la proporciona le fusible.</a:t>
              </a:r>
            </a:p>
            <a:p>
              <a:pPr marL="342900" indent="-342900" eaLnBrk="0" hangingPunct="0">
                <a:spcBef>
                  <a:spcPct val="50000"/>
                </a:spcBef>
                <a:buClr>
                  <a:schemeClr val="accent2"/>
                </a:buClr>
                <a:buSzPct val="75000"/>
                <a:buFont typeface="Monotype Sorts" pitchFamily="2" charset="2"/>
                <a:buChar char="l"/>
                <a:defRPr/>
              </a:pPr>
              <a:endParaRPr lang="es-ES_tradnl" sz="1600">
                <a:solidFill>
                  <a:schemeClr val="bg1"/>
                </a:solidFill>
                <a:effectLst>
                  <a:outerShdw blurRad="38100" dist="38100" dir="2700000" algn="tl">
                    <a:srgbClr val="C0C0C0"/>
                  </a:outerShdw>
                </a:effectLst>
              </a:endParaRPr>
            </a:p>
          </p:txBody>
        </p:sp>
      </p:grpSp>
      <p:graphicFrame>
        <p:nvGraphicFramePr>
          <p:cNvPr id="577630" name="Object 94"/>
          <p:cNvGraphicFramePr>
            <a:graphicFrameLocks noChangeAspect="1"/>
          </p:cNvGraphicFramePr>
          <p:nvPr/>
        </p:nvGraphicFramePr>
        <p:xfrm>
          <a:off x="319088" y="1998663"/>
          <a:ext cx="4781550" cy="4495800"/>
        </p:xfrm>
        <a:graphic>
          <a:graphicData uri="http://schemas.openxmlformats.org/presentationml/2006/ole">
            <mc:AlternateContent xmlns:mc="http://schemas.openxmlformats.org/markup-compatibility/2006">
              <mc:Choice xmlns:v="urn:schemas-microsoft-com:vml" Requires="v">
                <p:oleObj spid="_x0000_s577631" name="Imagen" r:id="rId3" imgW="2627280" imgH="2484000" progId="Word.Picture.8">
                  <p:embed/>
                </p:oleObj>
              </mc:Choice>
              <mc:Fallback>
                <p:oleObj name="Imagen" r:id="rId3" imgW="2627280" imgH="2484000" progId="Word.Picture.8">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998663"/>
                        <a:ext cx="4781550" cy="44958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sp>
        <p:nvSpPr>
          <p:cNvPr id="577636" name="Text Box 95"/>
          <p:cNvSpPr txBox="1">
            <a:spLocks noChangeArrowheads="1"/>
          </p:cNvSpPr>
          <p:nvPr/>
        </p:nvSpPr>
        <p:spPr bwMode="auto">
          <a:xfrm>
            <a:off x="1905000" y="3581400"/>
            <a:ext cx="1169988" cy="366713"/>
          </a:xfrm>
          <a:prstGeom prst="rect">
            <a:avLst/>
          </a:prstGeom>
          <a:noFill/>
          <a:ln w="9525">
            <a:noFill/>
            <a:miter lim="800000"/>
            <a:headEnd/>
            <a:tailEnd/>
          </a:ln>
        </p:spPr>
        <p:txBody>
          <a:bodyPr wrap="none">
            <a:spAutoFit/>
          </a:bodyPr>
          <a:lstStyle/>
          <a:p>
            <a:pPr algn="r" eaLnBrk="0" hangingPunct="0">
              <a:spcBef>
                <a:spcPts val="600"/>
              </a:spcBef>
            </a:pPr>
            <a:r>
              <a:rPr lang="es-ES_tradnl" sz="1800">
                <a:solidFill>
                  <a:srgbClr val="FF33CC"/>
                </a:solidFill>
              </a:rPr>
              <a:t>FUSIBLE</a:t>
            </a:r>
            <a:endParaRPr lang="es-ES" sz="1800">
              <a:solidFill>
                <a:srgbClr val="FF33CC"/>
              </a:solidFill>
            </a:endParaRPr>
          </a:p>
        </p:txBody>
      </p:sp>
      <p:sp>
        <p:nvSpPr>
          <p:cNvPr id="577632" name="AutoShape 96"/>
          <p:cNvSpPr>
            <a:spLocks noChangeArrowheads="1"/>
          </p:cNvSpPr>
          <p:nvPr/>
        </p:nvSpPr>
        <p:spPr bwMode="auto">
          <a:xfrm>
            <a:off x="1447800" y="3657600"/>
            <a:ext cx="457200" cy="228600"/>
          </a:xfrm>
          <a:prstGeom prst="leftArrow">
            <a:avLst>
              <a:gd name="adj1" fmla="val 50000"/>
              <a:gd name="adj2" fmla="val 50000"/>
            </a:avLst>
          </a:prstGeom>
          <a:solidFill>
            <a:srgbClr val="FF33CC"/>
          </a:solidFill>
          <a:ln w="9525">
            <a:solidFill>
              <a:schemeClr val="bg2"/>
            </a:solidFill>
            <a:miter lim="800000"/>
            <a:headEnd/>
            <a:tailEnd/>
          </a:ln>
          <a:effectLst/>
        </p:spPr>
        <p:txBody>
          <a:bodyPr wrap="none" anchor="ct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7625"/>
                                        </p:tgtEl>
                                        <p:attrNameLst>
                                          <p:attrName>style.visibility</p:attrName>
                                        </p:attrNameLst>
                                      </p:cBhvr>
                                      <p:to>
                                        <p:strVal val="visible"/>
                                      </p:to>
                                    </p:set>
                                    <p:animEffect transition="in" filter="dissolve">
                                      <p:cBhvr>
                                        <p:cTn id="7" dur="500"/>
                                        <p:tgtEl>
                                          <p:spTgt spid="5776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7626"/>
                                        </p:tgtEl>
                                        <p:attrNameLst>
                                          <p:attrName>style.visibility</p:attrName>
                                        </p:attrNameLst>
                                      </p:cBhvr>
                                      <p:to>
                                        <p:strVal val="visible"/>
                                      </p:to>
                                    </p:set>
                                    <p:animEffect transition="in" filter="dissolve">
                                      <p:cBhvr>
                                        <p:cTn id="12" dur="500"/>
                                        <p:tgtEl>
                                          <p:spTgt spid="5776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7627"/>
                                        </p:tgtEl>
                                        <p:attrNameLst>
                                          <p:attrName>style.visibility</p:attrName>
                                        </p:attrNameLst>
                                      </p:cBhvr>
                                      <p:to>
                                        <p:strVal val="visible"/>
                                      </p:to>
                                    </p:set>
                                    <p:animEffect transition="in" filter="dissolve">
                                      <p:cBhvr>
                                        <p:cTn id="17" dur="500"/>
                                        <p:tgtEl>
                                          <p:spTgt spid="5776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7628"/>
                                        </p:tgtEl>
                                        <p:attrNameLst>
                                          <p:attrName>style.visibility</p:attrName>
                                        </p:attrNameLst>
                                      </p:cBhvr>
                                      <p:to>
                                        <p:strVal val="visible"/>
                                      </p:to>
                                    </p:set>
                                    <p:animEffect transition="in" filter="dissolve">
                                      <p:cBhvr>
                                        <p:cTn id="22" dur="500"/>
                                        <p:tgtEl>
                                          <p:spTgt spid="57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685800" y="280988"/>
            <a:ext cx="7772400" cy="1143000"/>
          </a:xfrm>
        </p:spPr>
        <p:txBody>
          <a:bodyPr/>
          <a:lstStyle/>
          <a:p>
            <a:pPr>
              <a:defRPr/>
            </a:pPr>
            <a:r>
              <a:rPr lang="es-ES"/>
              <a:t>Clasificación</a:t>
            </a:r>
          </a:p>
        </p:txBody>
      </p:sp>
      <p:sp>
        <p:nvSpPr>
          <p:cNvPr id="21506" name="Rectangle 5"/>
          <p:cNvSpPr>
            <a:spLocks noChangeArrowheads="1"/>
          </p:cNvSpPr>
          <p:nvPr/>
        </p:nvSpPr>
        <p:spPr bwMode="auto">
          <a:xfrm>
            <a:off x="261938" y="1435100"/>
            <a:ext cx="8882062" cy="4643438"/>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Clr>
                <a:schemeClr val="accent2"/>
              </a:buClr>
              <a:buSzPct val="75000"/>
              <a:buFont typeface="Monotype Sorts" pitchFamily="2" charset="2"/>
              <a:buChar char="l"/>
            </a:pPr>
            <a:r>
              <a:rPr lang="es-ES" sz="2400" b="0">
                <a:solidFill>
                  <a:srgbClr val="003399"/>
                </a:solidFill>
                <a:latin typeface="Times New Roman" pitchFamily="18" charset="0"/>
              </a:rPr>
              <a:t>Según su objetivo:	    </a:t>
            </a:r>
            <a:r>
              <a:rPr lang="es-ES" sz="1800" b="0">
                <a:solidFill>
                  <a:srgbClr val="003399"/>
                </a:solidFill>
                <a:latin typeface="Times New Roman" pitchFamily="18" charset="0"/>
              </a:rPr>
              <a:t>			</a:t>
            </a:r>
            <a:r>
              <a:rPr lang="es-ES" sz="2400" b="0">
                <a:solidFill>
                  <a:srgbClr val="003399"/>
                </a:solidFill>
                <a:latin typeface="Times New Roman" pitchFamily="18" charset="0"/>
              </a:rPr>
              <a:t>     			    			    </a:t>
            </a:r>
            <a:r>
              <a:rPr lang="es-ES" sz="1800" b="0">
                <a:solidFill>
                  <a:srgbClr val="003399"/>
                </a:solidFill>
                <a:latin typeface="Times New Roman" pitchFamily="18" charset="0"/>
              </a:rPr>
              <a:t>Funcional				Secuencia</a:t>
            </a:r>
          </a:p>
          <a:p>
            <a:pPr marL="342900" indent="-342900" eaLnBrk="0" hangingPunct="0">
              <a:lnSpc>
                <a:spcPct val="90000"/>
              </a:lnSpc>
              <a:spcBef>
                <a:spcPct val="20000"/>
              </a:spcBef>
              <a:buClr>
                <a:schemeClr val="accent2"/>
              </a:buClr>
              <a:buSzPct val="75000"/>
              <a:buFont typeface="Monotype Sorts" pitchFamily="2" charset="2"/>
              <a:buNone/>
            </a:pPr>
            <a:r>
              <a:rPr lang="es-ES" sz="2400" b="0">
                <a:solidFill>
                  <a:srgbClr val="003399"/>
                </a:solidFill>
                <a:latin typeface="Times New Roman" pitchFamily="18" charset="0"/>
              </a:rPr>
              <a:t>	</a:t>
            </a:r>
            <a:r>
              <a:rPr lang="es-ES" sz="2000" b="0">
                <a:solidFill>
                  <a:srgbClr val="003399"/>
                </a:solidFill>
                <a:latin typeface="Times New Roman" pitchFamily="18" charset="0"/>
              </a:rPr>
              <a:t>Esquemas explicativos</a:t>
            </a:r>
            <a:r>
              <a:rPr lang="es-ES" sz="2400" b="0">
                <a:solidFill>
                  <a:srgbClr val="003399"/>
                </a:solidFill>
                <a:latin typeface="Times New Roman" pitchFamily="18" charset="0"/>
              </a:rPr>
              <a:t>	    </a:t>
            </a:r>
            <a:r>
              <a:rPr lang="es-ES" sz="1800" b="0">
                <a:solidFill>
                  <a:srgbClr val="003399"/>
                </a:solidFill>
                <a:latin typeface="Times New Roman" pitchFamily="18" charset="0"/>
              </a:rPr>
              <a:t>De circuitos	</a:t>
            </a:r>
            <a:r>
              <a:rPr lang="es-ES" sz="2000" b="0">
                <a:solidFill>
                  <a:srgbClr val="003399"/>
                </a:solidFill>
                <a:latin typeface="Times New Roman" pitchFamily="18" charset="0"/>
              </a:rPr>
              <a:t>Diagramas explicativos	</a:t>
            </a:r>
            <a:r>
              <a:rPr lang="es-ES" sz="1800" b="0">
                <a:solidFill>
                  <a:srgbClr val="003399"/>
                </a:solidFill>
                <a:latin typeface="Times New Roman" pitchFamily="18" charset="0"/>
              </a:rPr>
              <a:t>Sec-tiempo</a:t>
            </a:r>
          </a:p>
          <a:p>
            <a:pPr marL="342900" indent="-342900" eaLnBrk="0" hangingPunct="0">
              <a:lnSpc>
                <a:spcPct val="90000"/>
              </a:lnSpc>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Equivalencia</a:t>
            </a:r>
          </a:p>
          <a:p>
            <a:pPr marL="342900" indent="-342900" eaLnBrk="0" hangingPunct="0">
              <a:lnSpc>
                <a:spcPct val="90000"/>
              </a:lnSpc>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a:t>
            </a:r>
          </a:p>
          <a:p>
            <a:pPr marL="342900" indent="-342900" eaLnBrk="0" hangingPunct="0">
              <a:lnSpc>
                <a:spcPct val="90000"/>
              </a:lnSpc>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a:t>
            </a:r>
            <a:r>
              <a:rPr lang="es-ES" sz="2000" b="0">
                <a:solidFill>
                  <a:srgbClr val="003399"/>
                </a:solidFill>
                <a:latin typeface="Times New Roman" pitchFamily="18" charset="0"/>
              </a:rPr>
              <a:t>Esquemas de conexiones		 Planos, esquemas o tablas de situación</a:t>
            </a:r>
          </a:p>
          <a:p>
            <a:pPr marL="342900" indent="-342900" eaLnBrk="0" hangingPunct="0">
              <a:lnSpc>
                <a:spcPct val="90000"/>
              </a:lnSpc>
              <a:spcBef>
                <a:spcPct val="20000"/>
              </a:spcBef>
              <a:buClr>
                <a:schemeClr val="accent2"/>
              </a:buClr>
              <a:buSzPct val="75000"/>
              <a:buFont typeface="Monotype Sorts" pitchFamily="2" charset="2"/>
              <a:buNone/>
            </a:pPr>
            <a:endParaRPr lang="es-ES" sz="2000" b="0">
              <a:solidFill>
                <a:srgbClr val="003399"/>
              </a:solidFill>
              <a:latin typeface="Times New Roman" pitchFamily="18" charset="0"/>
            </a:endParaRPr>
          </a:p>
          <a:p>
            <a:pPr marL="342900" indent="-342900" eaLnBrk="0" hangingPunct="0">
              <a:lnSpc>
                <a:spcPct val="90000"/>
              </a:lnSpc>
              <a:spcBef>
                <a:spcPct val="20000"/>
              </a:spcBef>
              <a:buClr>
                <a:schemeClr val="accent2"/>
              </a:buClr>
              <a:buSzPct val="75000"/>
              <a:buFont typeface="Monotype Sorts" pitchFamily="2" charset="2"/>
              <a:buChar char="l"/>
            </a:pPr>
            <a:r>
              <a:rPr lang="es-ES" sz="2400" b="0">
                <a:solidFill>
                  <a:srgbClr val="003399"/>
                </a:solidFill>
                <a:latin typeface="Times New Roman" pitchFamily="18" charset="0"/>
              </a:rPr>
              <a:t>Según el método de representación empleado</a:t>
            </a:r>
            <a:r>
              <a:rPr lang="es-ES" sz="2000" b="0">
                <a:solidFill>
                  <a:srgbClr val="003399"/>
                </a:solidFill>
                <a:latin typeface="Times New Roman" pitchFamily="18" charset="0"/>
              </a:rPr>
              <a:t>:</a:t>
            </a:r>
          </a:p>
          <a:p>
            <a:pPr marL="342900" indent="-342900" eaLnBrk="0" hangingPunct="0">
              <a:lnSpc>
                <a:spcPct val="90000"/>
              </a:lnSpc>
              <a:spcBef>
                <a:spcPct val="20000"/>
              </a:spcBef>
              <a:buClr>
                <a:schemeClr val="accent2"/>
              </a:buClr>
              <a:buSzPct val="75000"/>
              <a:buFont typeface="Monotype Sorts" pitchFamily="2" charset="2"/>
              <a:buNone/>
            </a:pPr>
            <a:endParaRPr lang="es-ES" sz="2000" b="0">
              <a:solidFill>
                <a:srgbClr val="003399"/>
              </a:solidFill>
              <a:latin typeface="Times New Roman" pitchFamily="18" charset="0"/>
            </a:endParaRPr>
          </a:p>
          <a:p>
            <a:pPr marL="742950" lvl="1" indent="-285750" eaLnBrk="0" hangingPunct="0">
              <a:lnSpc>
                <a:spcPct val="90000"/>
              </a:lnSpc>
              <a:spcBef>
                <a:spcPct val="20000"/>
              </a:spcBef>
              <a:buClr>
                <a:srgbClr val="003399"/>
              </a:buClr>
              <a:buFont typeface="Wingdings" pitchFamily="2" charset="2"/>
              <a:buChar char="Ø"/>
            </a:pPr>
            <a:r>
              <a:rPr lang="es-ES" sz="1800" b="0">
                <a:solidFill>
                  <a:srgbClr val="003399"/>
                </a:solidFill>
                <a:latin typeface="Times New Roman" pitchFamily="18" charset="0"/>
              </a:rPr>
              <a:t>Número de elementos representados por un único símbolo. Unifilar, multifilar.</a:t>
            </a:r>
          </a:p>
          <a:p>
            <a:pPr marL="742950" lvl="1" indent="-285750" eaLnBrk="0" hangingPunct="0">
              <a:lnSpc>
                <a:spcPct val="90000"/>
              </a:lnSpc>
              <a:spcBef>
                <a:spcPct val="20000"/>
              </a:spcBef>
              <a:buClr>
                <a:srgbClr val="003399"/>
              </a:buClr>
              <a:buFont typeface="Wingdings" pitchFamily="2" charset="2"/>
              <a:buChar char="Ø"/>
            </a:pPr>
            <a:r>
              <a:rPr lang="es-ES" sz="1800" b="0">
                <a:solidFill>
                  <a:srgbClr val="003399"/>
                </a:solidFill>
                <a:latin typeface="Times New Roman" pitchFamily="18" charset="0"/>
              </a:rPr>
              <a:t>Emplazamiento de los símbolos. Representación conjunta, desarrollada, semidesarrollada.</a:t>
            </a:r>
          </a:p>
          <a:p>
            <a:pPr marL="742950" lvl="1" indent="-285750" eaLnBrk="0" hangingPunct="0">
              <a:lnSpc>
                <a:spcPct val="90000"/>
              </a:lnSpc>
              <a:spcBef>
                <a:spcPct val="20000"/>
              </a:spcBef>
              <a:buClr>
                <a:srgbClr val="003399"/>
              </a:buClr>
              <a:buFont typeface="Wingdings" pitchFamily="2" charset="2"/>
              <a:buChar char="Ø"/>
            </a:pPr>
            <a:r>
              <a:rPr lang="es-ES" sz="1800" b="0">
                <a:solidFill>
                  <a:srgbClr val="003399"/>
                </a:solidFill>
                <a:latin typeface="Times New Roman" pitchFamily="18" charset="0"/>
              </a:rPr>
              <a:t>Representación topográfica.</a:t>
            </a:r>
          </a:p>
          <a:p>
            <a:pPr marL="342900" indent="-342900" eaLnBrk="0" hangingPunct="0">
              <a:lnSpc>
                <a:spcPct val="90000"/>
              </a:lnSpc>
              <a:spcBef>
                <a:spcPct val="20000"/>
              </a:spcBef>
              <a:buClr>
                <a:schemeClr val="accent2"/>
              </a:buClr>
              <a:buSzPct val="75000"/>
              <a:buFont typeface="Monotype Sorts" pitchFamily="2" charset="2"/>
              <a:buNone/>
            </a:pPr>
            <a:endParaRPr lang="es-ES" sz="2000" b="0">
              <a:solidFill>
                <a:srgbClr val="003399"/>
              </a:solidFill>
              <a:latin typeface="Times New Roman" pitchFamily="18" charset="0"/>
            </a:endParaRPr>
          </a:p>
          <a:p>
            <a:pPr marL="342900" indent="-342900" eaLnBrk="0" hangingPunct="0">
              <a:lnSpc>
                <a:spcPct val="90000"/>
              </a:lnSpc>
              <a:spcBef>
                <a:spcPct val="20000"/>
              </a:spcBef>
              <a:buClr>
                <a:schemeClr val="accent2"/>
              </a:buClr>
              <a:buSzPct val="75000"/>
              <a:buFont typeface="Monotype Sorts" pitchFamily="2" charset="2"/>
              <a:buNone/>
            </a:pPr>
            <a:endParaRPr lang="es-ES" sz="2000" b="0">
              <a:solidFill>
                <a:srgbClr val="003399"/>
              </a:solidFill>
              <a:latin typeface="Times New Roman" pitchFamily="18" charset="0"/>
            </a:endParaRPr>
          </a:p>
        </p:txBody>
      </p:sp>
      <p:grpSp>
        <p:nvGrpSpPr>
          <p:cNvPr id="21507" name="Group 12"/>
          <p:cNvGrpSpPr>
            <a:grpSpLocks/>
          </p:cNvGrpSpPr>
          <p:nvPr/>
        </p:nvGrpSpPr>
        <p:grpSpPr bwMode="auto">
          <a:xfrm>
            <a:off x="3076575" y="2008188"/>
            <a:ext cx="4557713" cy="696912"/>
            <a:chOff x="1938" y="1481"/>
            <a:chExt cx="2871" cy="439"/>
          </a:xfrm>
        </p:grpSpPr>
        <p:sp>
          <p:nvSpPr>
            <p:cNvPr id="666631" name="Line 7"/>
            <p:cNvSpPr>
              <a:spLocks noChangeShapeType="1"/>
            </p:cNvSpPr>
            <p:nvPr/>
          </p:nvSpPr>
          <p:spPr bwMode="auto">
            <a:xfrm flipV="1">
              <a:off x="1938" y="1509"/>
              <a:ext cx="156" cy="210"/>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66632" name="Line 8"/>
            <p:cNvSpPr>
              <a:spLocks noChangeShapeType="1"/>
            </p:cNvSpPr>
            <p:nvPr/>
          </p:nvSpPr>
          <p:spPr bwMode="auto">
            <a:xfrm>
              <a:off x="1966" y="1737"/>
              <a:ext cx="119" cy="0"/>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66633" name="Line 9"/>
            <p:cNvSpPr>
              <a:spLocks noChangeShapeType="1"/>
            </p:cNvSpPr>
            <p:nvPr/>
          </p:nvSpPr>
          <p:spPr bwMode="auto">
            <a:xfrm>
              <a:off x="1947" y="1737"/>
              <a:ext cx="147" cy="183"/>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66634" name="Line 10"/>
            <p:cNvSpPr>
              <a:spLocks noChangeShapeType="1"/>
            </p:cNvSpPr>
            <p:nvPr/>
          </p:nvSpPr>
          <p:spPr bwMode="auto">
            <a:xfrm flipV="1">
              <a:off x="4635" y="1481"/>
              <a:ext cx="156" cy="229"/>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66635" name="Line 11"/>
            <p:cNvSpPr>
              <a:spLocks noChangeShapeType="1"/>
            </p:cNvSpPr>
            <p:nvPr/>
          </p:nvSpPr>
          <p:spPr bwMode="auto">
            <a:xfrm>
              <a:off x="4654" y="1755"/>
              <a:ext cx="155" cy="0"/>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Tree>
  </p:cSld>
  <p:clrMapOvr>
    <a:masterClrMapping/>
  </p:clrMapOvr>
  <p:transition>
    <p:cover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sz="quarter"/>
          </p:nvPr>
        </p:nvSpPr>
        <p:spPr>
          <a:xfrm>
            <a:off x="685800" y="0"/>
            <a:ext cx="7772400" cy="1143000"/>
          </a:xfrm>
        </p:spPr>
        <p:txBody>
          <a:bodyPr/>
          <a:lstStyle/>
          <a:p>
            <a:pPr>
              <a:defRPr/>
            </a:pPr>
            <a:r>
              <a:rPr lang="es-ES" sz="4000"/>
              <a:t>Objeto del esquema o diagrama</a:t>
            </a:r>
          </a:p>
        </p:txBody>
      </p:sp>
      <p:pic>
        <p:nvPicPr>
          <p:cNvPr id="657748" name="Picture 340" descr="conexiones"/>
          <p:cNvPicPr>
            <a:picLocks noGrp="1" noChangeAspect="1" noChangeArrowheads="1"/>
          </p:cNvPicPr>
          <p:nvPr>
            <p:ph sz="quarter" idx="3"/>
          </p:nvPr>
        </p:nvPicPr>
        <p:blipFill>
          <a:blip r:embed="rId3"/>
          <a:srcRect/>
          <a:stretch>
            <a:fillRect/>
          </a:stretch>
        </p:blipFill>
        <p:spPr>
          <a:xfrm>
            <a:off x="798513" y="4143375"/>
            <a:ext cx="1841500" cy="1981200"/>
          </a:xfrm>
        </p:spPr>
      </p:pic>
      <p:sp>
        <p:nvSpPr>
          <p:cNvPr id="657741" name="Text Box 333"/>
          <p:cNvSpPr txBox="1">
            <a:spLocks noChangeArrowheads="1"/>
          </p:cNvSpPr>
          <p:nvPr/>
        </p:nvSpPr>
        <p:spPr bwMode="auto">
          <a:xfrm>
            <a:off x="369888" y="1284288"/>
            <a:ext cx="2452687" cy="30480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pPr>
            <a:r>
              <a:rPr lang="es-ES">
                <a:effectLst>
                  <a:outerShdw blurRad="38100" dist="38100" dir="2700000" algn="tl">
                    <a:srgbClr val="000000"/>
                  </a:outerShdw>
                </a:effectLst>
              </a:rPr>
              <a:t>Esquemas explicativos</a:t>
            </a:r>
          </a:p>
        </p:txBody>
      </p:sp>
      <p:sp>
        <p:nvSpPr>
          <p:cNvPr id="657747" name="Text Box 339"/>
          <p:cNvSpPr txBox="1">
            <a:spLocks noChangeArrowheads="1"/>
          </p:cNvSpPr>
          <p:nvPr/>
        </p:nvSpPr>
        <p:spPr bwMode="auto">
          <a:xfrm>
            <a:off x="357188" y="3514725"/>
            <a:ext cx="2452687" cy="30480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Esquemas conexiones</a:t>
            </a:r>
          </a:p>
        </p:txBody>
      </p:sp>
      <p:sp>
        <p:nvSpPr>
          <p:cNvPr id="657750" name="Text Box 342"/>
          <p:cNvSpPr txBox="1">
            <a:spLocks noChangeArrowheads="1"/>
          </p:cNvSpPr>
          <p:nvPr/>
        </p:nvSpPr>
        <p:spPr bwMode="auto">
          <a:xfrm>
            <a:off x="4011613" y="3875088"/>
            <a:ext cx="2046287" cy="30480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Planos de situación</a:t>
            </a:r>
          </a:p>
        </p:txBody>
      </p:sp>
      <p:pic>
        <p:nvPicPr>
          <p:cNvPr id="657751" name="Picture 343" descr="planos"/>
          <p:cNvPicPr>
            <a:picLocks noGrp="1" noChangeAspect="1" noChangeArrowheads="1"/>
          </p:cNvPicPr>
          <p:nvPr>
            <p:ph sz="quarter" idx="4"/>
          </p:nvPr>
        </p:nvPicPr>
        <p:blipFill>
          <a:blip r:embed="rId4"/>
          <a:srcRect/>
          <a:stretch>
            <a:fillRect/>
          </a:stretch>
        </p:blipFill>
        <p:spPr>
          <a:xfrm>
            <a:off x="4057650" y="4333875"/>
            <a:ext cx="2085975" cy="1981200"/>
          </a:xfrm>
        </p:spPr>
      </p:pic>
      <p:grpSp>
        <p:nvGrpSpPr>
          <p:cNvPr id="23681" name="Group 129"/>
          <p:cNvGrpSpPr>
            <a:grpSpLocks/>
          </p:cNvGrpSpPr>
          <p:nvPr/>
        </p:nvGrpSpPr>
        <p:grpSpPr bwMode="auto">
          <a:xfrm>
            <a:off x="3038475" y="1255713"/>
            <a:ext cx="1298575" cy="2422525"/>
            <a:chOff x="1766" y="3168"/>
            <a:chExt cx="1785" cy="3329"/>
          </a:xfrm>
        </p:grpSpPr>
        <p:sp>
          <p:nvSpPr>
            <p:cNvPr id="23682" name="Line 130"/>
            <p:cNvSpPr>
              <a:spLocks noChangeShapeType="1"/>
            </p:cNvSpPr>
            <p:nvPr/>
          </p:nvSpPr>
          <p:spPr bwMode="auto">
            <a:xfrm>
              <a:off x="2292" y="4451"/>
              <a:ext cx="0" cy="362"/>
            </a:xfrm>
            <a:prstGeom prst="line">
              <a:avLst/>
            </a:prstGeom>
            <a:noFill/>
            <a:ln w="9525">
              <a:solidFill>
                <a:srgbClr val="000000"/>
              </a:solidFill>
              <a:round/>
              <a:headEnd/>
              <a:tailEnd/>
            </a:ln>
          </p:spPr>
          <p:txBody>
            <a:bodyPr/>
            <a:lstStyle/>
            <a:p>
              <a:endParaRPr lang="es-ES"/>
            </a:p>
          </p:txBody>
        </p:sp>
        <p:sp>
          <p:nvSpPr>
            <p:cNvPr id="23683" name="Line 131"/>
            <p:cNvSpPr>
              <a:spLocks noChangeShapeType="1"/>
            </p:cNvSpPr>
            <p:nvPr/>
          </p:nvSpPr>
          <p:spPr bwMode="auto">
            <a:xfrm flipH="1">
              <a:off x="2657" y="3521"/>
              <a:ext cx="0" cy="2440"/>
            </a:xfrm>
            <a:prstGeom prst="line">
              <a:avLst/>
            </a:prstGeom>
            <a:noFill/>
            <a:ln w="19050">
              <a:solidFill>
                <a:srgbClr val="000000"/>
              </a:solidFill>
              <a:round/>
              <a:headEnd/>
              <a:tailEnd/>
            </a:ln>
          </p:spPr>
          <p:txBody>
            <a:bodyPr/>
            <a:lstStyle/>
            <a:p>
              <a:endParaRPr lang="es-ES"/>
            </a:p>
          </p:txBody>
        </p:sp>
        <p:sp>
          <p:nvSpPr>
            <p:cNvPr id="23684" name="Line 132"/>
            <p:cNvSpPr>
              <a:spLocks noChangeShapeType="1"/>
            </p:cNvSpPr>
            <p:nvPr/>
          </p:nvSpPr>
          <p:spPr bwMode="auto">
            <a:xfrm>
              <a:off x="2659" y="4439"/>
              <a:ext cx="0" cy="356"/>
            </a:xfrm>
            <a:prstGeom prst="line">
              <a:avLst/>
            </a:prstGeom>
            <a:noFill/>
            <a:ln w="19050">
              <a:solidFill>
                <a:srgbClr val="000000"/>
              </a:solidFill>
              <a:round/>
              <a:headEnd/>
              <a:tailEnd/>
            </a:ln>
          </p:spPr>
          <p:txBody>
            <a:bodyPr/>
            <a:lstStyle/>
            <a:p>
              <a:endParaRPr lang="es-ES"/>
            </a:p>
          </p:txBody>
        </p:sp>
        <p:sp>
          <p:nvSpPr>
            <p:cNvPr id="23685" name="Rectangle 133"/>
            <p:cNvSpPr>
              <a:spLocks noChangeArrowheads="1"/>
            </p:cNvSpPr>
            <p:nvPr/>
          </p:nvSpPr>
          <p:spPr bwMode="auto">
            <a:xfrm>
              <a:off x="2629" y="4528"/>
              <a:ext cx="59" cy="178"/>
            </a:xfrm>
            <a:prstGeom prst="rect">
              <a:avLst/>
            </a:prstGeom>
            <a:solidFill>
              <a:srgbClr val="FFFFFF"/>
            </a:solidFill>
            <a:ln w="9525">
              <a:noFill/>
              <a:miter lim="800000"/>
              <a:headEnd/>
              <a:tailEnd/>
            </a:ln>
          </p:spPr>
          <p:txBody>
            <a:bodyPr/>
            <a:lstStyle/>
            <a:p>
              <a:endParaRPr lang="es-ES"/>
            </a:p>
          </p:txBody>
        </p:sp>
        <p:sp>
          <p:nvSpPr>
            <p:cNvPr id="23686" name="Line 134"/>
            <p:cNvSpPr>
              <a:spLocks noChangeShapeType="1"/>
            </p:cNvSpPr>
            <p:nvPr/>
          </p:nvSpPr>
          <p:spPr bwMode="auto">
            <a:xfrm flipH="1" flipV="1">
              <a:off x="2599" y="4528"/>
              <a:ext cx="60" cy="178"/>
            </a:xfrm>
            <a:prstGeom prst="line">
              <a:avLst/>
            </a:prstGeom>
            <a:noFill/>
            <a:ln w="19050">
              <a:solidFill>
                <a:srgbClr val="000000"/>
              </a:solidFill>
              <a:round/>
              <a:headEnd/>
              <a:tailEnd/>
            </a:ln>
          </p:spPr>
          <p:txBody>
            <a:bodyPr/>
            <a:lstStyle/>
            <a:p>
              <a:endParaRPr lang="es-ES"/>
            </a:p>
          </p:txBody>
        </p:sp>
        <p:sp>
          <p:nvSpPr>
            <p:cNvPr id="23687" name="Rectangle 135"/>
            <p:cNvSpPr>
              <a:spLocks noChangeArrowheads="1"/>
            </p:cNvSpPr>
            <p:nvPr/>
          </p:nvSpPr>
          <p:spPr bwMode="auto">
            <a:xfrm>
              <a:off x="2457" y="4528"/>
              <a:ext cx="60" cy="178"/>
            </a:xfrm>
            <a:prstGeom prst="rect">
              <a:avLst/>
            </a:prstGeom>
            <a:solidFill>
              <a:srgbClr val="FFFFFF"/>
            </a:solidFill>
            <a:ln w="9525">
              <a:noFill/>
              <a:miter lim="800000"/>
              <a:headEnd/>
              <a:tailEnd/>
            </a:ln>
          </p:spPr>
          <p:txBody>
            <a:bodyPr/>
            <a:lstStyle/>
            <a:p>
              <a:endParaRPr lang="es-ES"/>
            </a:p>
          </p:txBody>
        </p:sp>
        <p:sp>
          <p:nvSpPr>
            <p:cNvPr id="23688" name="Line 136"/>
            <p:cNvSpPr>
              <a:spLocks noChangeShapeType="1"/>
            </p:cNvSpPr>
            <p:nvPr/>
          </p:nvSpPr>
          <p:spPr bwMode="auto">
            <a:xfrm flipH="1">
              <a:off x="2481" y="4617"/>
              <a:ext cx="335" cy="0"/>
            </a:xfrm>
            <a:prstGeom prst="line">
              <a:avLst/>
            </a:prstGeom>
            <a:noFill/>
            <a:ln w="9525">
              <a:solidFill>
                <a:srgbClr val="000000"/>
              </a:solidFill>
              <a:prstDash val="dash"/>
              <a:round/>
              <a:headEnd/>
              <a:tailEnd/>
            </a:ln>
          </p:spPr>
          <p:txBody>
            <a:bodyPr/>
            <a:lstStyle/>
            <a:p>
              <a:endParaRPr lang="es-ES"/>
            </a:p>
          </p:txBody>
        </p:sp>
        <p:grpSp>
          <p:nvGrpSpPr>
            <p:cNvPr id="23689" name="Group 137"/>
            <p:cNvGrpSpPr>
              <a:grpSpLocks/>
            </p:cNvGrpSpPr>
            <p:nvPr/>
          </p:nvGrpSpPr>
          <p:grpSpPr bwMode="auto">
            <a:xfrm>
              <a:off x="2602" y="3879"/>
              <a:ext cx="102" cy="242"/>
              <a:chOff x="5100" y="10695"/>
              <a:chExt cx="195" cy="465"/>
            </a:xfrm>
          </p:grpSpPr>
          <p:sp>
            <p:nvSpPr>
              <p:cNvPr id="23690" name="Rectangle 138"/>
              <p:cNvSpPr>
                <a:spLocks noChangeArrowheads="1"/>
              </p:cNvSpPr>
              <p:nvPr/>
            </p:nvSpPr>
            <p:spPr bwMode="auto">
              <a:xfrm>
                <a:off x="5100" y="10695"/>
                <a:ext cx="195" cy="465"/>
              </a:xfrm>
              <a:prstGeom prst="rect">
                <a:avLst/>
              </a:prstGeom>
              <a:solidFill>
                <a:srgbClr val="FFFFFF"/>
              </a:solidFill>
              <a:ln w="9525">
                <a:solidFill>
                  <a:srgbClr val="000000"/>
                </a:solidFill>
                <a:miter lim="800000"/>
                <a:headEnd/>
                <a:tailEnd/>
              </a:ln>
            </p:spPr>
            <p:txBody>
              <a:bodyPr/>
              <a:lstStyle/>
              <a:p>
                <a:endParaRPr lang="es-ES"/>
              </a:p>
            </p:txBody>
          </p:sp>
          <p:sp>
            <p:nvSpPr>
              <p:cNvPr id="23691" name="Line 139"/>
              <p:cNvSpPr>
                <a:spLocks noChangeShapeType="1"/>
              </p:cNvSpPr>
              <p:nvPr/>
            </p:nvSpPr>
            <p:spPr bwMode="auto">
              <a:xfrm>
                <a:off x="5205" y="10695"/>
                <a:ext cx="0" cy="465"/>
              </a:xfrm>
              <a:prstGeom prst="line">
                <a:avLst/>
              </a:prstGeom>
              <a:noFill/>
              <a:ln w="9525">
                <a:solidFill>
                  <a:srgbClr val="000000"/>
                </a:solidFill>
                <a:round/>
                <a:headEnd/>
                <a:tailEnd/>
              </a:ln>
            </p:spPr>
            <p:txBody>
              <a:bodyPr/>
              <a:lstStyle/>
              <a:p>
                <a:endParaRPr lang="es-ES"/>
              </a:p>
            </p:txBody>
          </p:sp>
        </p:grpSp>
        <p:sp>
          <p:nvSpPr>
            <p:cNvPr id="23692" name="Oval 140"/>
            <p:cNvSpPr>
              <a:spLocks noChangeArrowheads="1"/>
            </p:cNvSpPr>
            <p:nvPr/>
          </p:nvSpPr>
          <p:spPr bwMode="auto">
            <a:xfrm>
              <a:off x="2392" y="5969"/>
              <a:ext cx="515" cy="515"/>
            </a:xfrm>
            <a:prstGeom prst="ellipse">
              <a:avLst/>
            </a:prstGeom>
            <a:solidFill>
              <a:srgbClr val="FFFFFF"/>
            </a:solidFill>
            <a:ln w="19050">
              <a:solidFill>
                <a:srgbClr val="000000"/>
              </a:solidFill>
              <a:round/>
              <a:headEnd/>
              <a:tailEnd/>
            </a:ln>
          </p:spPr>
          <p:txBody>
            <a:bodyPr/>
            <a:lstStyle/>
            <a:p>
              <a:endParaRPr lang="es-ES"/>
            </a:p>
          </p:txBody>
        </p:sp>
        <p:sp>
          <p:nvSpPr>
            <p:cNvPr id="23693" name="Text Box 141"/>
            <p:cNvSpPr txBox="1">
              <a:spLocks noChangeArrowheads="1"/>
            </p:cNvSpPr>
            <p:nvPr/>
          </p:nvSpPr>
          <p:spPr bwMode="auto">
            <a:xfrm>
              <a:off x="2357" y="6012"/>
              <a:ext cx="549" cy="485"/>
            </a:xfrm>
            <a:prstGeom prst="rect">
              <a:avLst/>
            </a:prstGeom>
            <a:noFill/>
            <a:ln w="9525">
              <a:noFill/>
              <a:miter lim="800000"/>
              <a:headEnd/>
              <a:tailEnd/>
            </a:ln>
          </p:spPr>
          <p:txBody>
            <a:bodyPr lIns="0" tIns="0" rIns="0" bIns="0"/>
            <a:lstStyle/>
            <a:p>
              <a:pPr algn="ctr" eaLnBrk="0" hangingPunct="0">
                <a:spcBef>
                  <a:spcPts val="600"/>
                </a:spcBef>
              </a:pPr>
              <a:r>
                <a:rPr lang="es-ES" sz="800" b="0">
                  <a:solidFill>
                    <a:schemeClr val="bg2"/>
                  </a:solidFill>
                  <a:latin typeface="Times New Roman" pitchFamily="18" charset="0"/>
                </a:rPr>
                <a:t>M</a:t>
              </a:r>
            </a:p>
            <a:p>
              <a:pPr algn="ctr" eaLnBrk="0" hangingPunct="0">
                <a:spcBef>
                  <a:spcPts val="600"/>
                </a:spcBef>
              </a:pPr>
              <a:r>
                <a:rPr lang="es-ES" sz="800" b="0">
                  <a:solidFill>
                    <a:schemeClr val="bg2"/>
                  </a:solidFill>
                  <a:latin typeface="Times New Roman" pitchFamily="18" charset="0"/>
                </a:rPr>
                <a:t>3 ~</a:t>
              </a:r>
              <a:endParaRPr lang="es-ES">
                <a:solidFill>
                  <a:schemeClr val="bg2"/>
                </a:solidFill>
                <a:effectLst>
                  <a:outerShdw blurRad="38100" dist="38100" dir="2700000" algn="tl">
                    <a:srgbClr val="C0C0C0"/>
                  </a:outerShdw>
                </a:effectLst>
              </a:endParaRPr>
            </a:p>
          </p:txBody>
        </p:sp>
        <p:sp>
          <p:nvSpPr>
            <p:cNvPr id="23694" name="Line 142"/>
            <p:cNvSpPr>
              <a:spLocks noChangeShapeType="1"/>
            </p:cNvSpPr>
            <p:nvPr/>
          </p:nvSpPr>
          <p:spPr bwMode="auto">
            <a:xfrm>
              <a:off x="1971" y="3513"/>
              <a:ext cx="1154" cy="0"/>
            </a:xfrm>
            <a:prstGeom prst="line">
              <a:avLst/>
            </a:prstGeom>
            <a:noFill/>
            <a:ln w="19050">
              <a:solidFill>
                <a:srgbClr val="000000"/>
              </a:solidFill>
              <a:round/>
              <a:headEnd/>
              <a:tailEnd/>
            </a:ln>
          </p:spPr>
          <p:txBody>
            <a:bodyPr/>
            <a:lstStyle/>
            <a:p>
              <a:endParaRPr lang="es-ES"/>
            </a:p>
          </p:txBody>
        </p:sp>
        <p:sp>
          <p:nvSpPr>
            <p:cNvPr id="23695" name="Text Box 143"/>
            <p:cNvSpPr txBox="1">
              <a:spLocks noChangeArrowheads="1"/>
            </p:cNvSpPr>
            <p:nvPr/>
          </p:nvSpPr>
          <p:spPr bwMode="auto">
            <a:xfrm>
              <a:off x="1766" y="4556"/>
              <a:ext cx="413" cy="295"/>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K1M</a:t>
              </a:r>
              <a:endParaRPr lang="es-ES">
                <a:solidFill>
                  <a:schemeClr val="bg2"/>
                </a:solidFill>
                <a:effectLst>
                  <a:outerShdw blurRad="38100" dist="38100" dir="2700000" algn="tl">
                    <a:srgbClr val="C0C0C0"/>
                  </a:outerShdw>
                </a:effectLst>
              </a:endParaRPr>
            </a:p>
          </p:txBody>
        </p:sp>
        <p:sp>
          <p:nvSpPr>
            <p:cNvPr id="23696" name="Text Box 144"/>
            <p:cNvSpPr txBox="1">
              <a:spLocks noChangeArrowheads="1"/>
            </p:cNvSpPr>
            <p:nvPr/>
          </p:nvSpPr>
          <p:spPr bwMode="auto">
            <a:xfrm>
              <a:off x="2140" y="5119"/>
              <a:ext cx="348" cy="223"/>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F2F</a:t>
              </a:r>
              <a:endParaRPr lang="es-ES">
                <a:solidFill>
                  <a:schemeClr val="bg2"/>
                </a:solidFill>
                <a:effectLst>
                  <a:outerShdw blurRad="38100" dist="38100" dir="2700000" algn="tl">
                    <a:srgbClr val="C0C0C0"/>
                  </a:outerShdw>
                </a:effectLst>
              </a:endParaRPr>
            </a:p>
          </p:txBody>
        </p:sp>
        <p:sp>
          <p:nvSpPr>
            <p:cNvPr id="23697" name="Text Box 145"/>
            <p:cNvSpPr txBox="1">
              <a:spLocks noChangeArrowheads="1"/>
            </p:cNvSpPr>
            <p:nvPr/>
          </p:nvSpPr>
          <p:spPr bwMode="auto">
            <a:xfrm>
              <a:off x="2205" y="3919"/>
              <a:ext cx="337" cy="235"/>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F1F</a:t>
              </a:r>
              <a:endParaRPr lang="es-ES">
                <a:solidFill>
                  <a:schemeClr val="bg2"/>
                </a:solidFill>
                <a:effectLst>
                  <a:outerShdw blurRad="38100" dist="38100" dir="2700000" algn="tl">
                    <a:srgbClr val="C0C0C0"/>
                  </a:outerShdw>
                </a:effectLst>
              </a:endParaRPr>
            </a:p>
          </p:txBody>
        </p:sp>
        <p:sp>
          <p:nvSpPr>
            <p:cNvPr id="23698" name="Text Box 146"/>
            <p:cNvSpPr txBox="1">
              <a:spLocks noChangeArrowheads="1"/>
            </p:cNvSpPr>
            <p:nvPr/>
          </p:nvSpPr>
          <p:spPr bwMode="auto">
            <a:xfrm>
              <a:off x="2088" y="3168"/>
              <a:ext cx="1311" cy="238"/>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3~50Hz 380V</a:t>
              </a:r>
              <a:endParaRPr lang="es-ES">
                <a:solidFill>
                  <a:schemeClr val="bg2"/>
                </a:solidFill>
                <a:effectLst>
                  <a:outerShdw blurRad="38100" dist="38100" dir="2700000" algn="tl">
                    <a:srgbClr val="C0C0C0"/>
                  </a:outerShdw>
                </a:effectLst>
              </a:endParaRPr>
            </a:p>
          </p:txBody>
        </p:sp>
        <p:sp>
          <p:nvSpPr>
            <p:cNvPr id="23699" name="Rectangle 147"/>
            <p:cNvSpPr>
              <a:spLocks noChangeArrowheads="1"/>
            </p:cNvSpPr>
            <p:nvPr/>
          </p:nvSpPr>
          <p:spPr bwMode="auto">
            <a:xfrm>
              <a:off x="2565" y="5104"/>
              <a:ext cx="125" cy="101"/>
            </a:xfrm>
            <a:prstGeom prst="rect">
              <a:avLst/>
            </a:prstGeom>
            <a:solidFill>
              <a:srgbClr val="FFFFFF"/>
            </a:solidFill>
            <a:ln w="9525">
              <a:noFill/>
              <a:miter lim="800000"/>
              <a:headEnd/>
              <a:tailEnd/>
            </a:ln>
          </p:spPr>
          <p:txBody>
            <a:bodyPr/>
            <a:lstStyle/>
            <a:p>
              <a:endParaRPr lang="es-ES"/>
            </a:p>
          </p:txBody>
        </p:sp>
        <p:sp>
          <p:nvSpPr>
            <p:cNvPr id="23700" name="Freeform 148"/>
            <p:cNvSpPr>
              <a:spLocks/>
            </p:cNvSpPr>
            <p:nvPr/>
          </p:nvSpPr>
          <p:spPr bwMode="auto">
            <a:xfrm>
              <a:off x="2565" y="4914"/>
              <a:ext cx="89" cy="392"/>
            </a:xfrm>
            <a:custGeom>
              <a:avLst/>
              <a:gdLst/>
              <a:ahLst/>
              <a:cxnLst>
                <a:cxn ang="0">
                  <a:pos x="171" y="0"/>
                </a:cxn>
                <a:cxn ang="0">
                  <a:pos x="171" y="388"/>
                </a:cxn>
                <a:cxn ang="0">
                  <a:pos x="0" y="388"/>
                </a:cxn>
                <a:cxn ang="0">
                  <a:pos x="0" y="583"/>
                </a:cxn>
                <a:cxn ang="0">
                  <a:pos x="171" y="583"/>
                </a:cxn>
                <a:cxn ang="0">
                  <a:pos x="171" y="754"/>
                </a:cxn>
              </a:cxnLst>
              <a:rect l="0" t="0" r="r" b="b"/>
              <a:pathLst>
                <a:path w="171" h="754">
                  <a:moveTo>
                    <a:pt x="171" y="0"/>
                  </a:moveTo>
                  <a:lnTo>
                    <a:pt x="171" y="388"/>
                  </a:lnTo>
                  <a:lnTo>
                    <a:pt x="0" y="388"/>
                  </a:lnTo>
                  <a:lnTo>
                    <a:pt x="0" y="583"/>
                  </a:lnTo>
                  <a:lnTo>
                    <a:pt x="171" y="583"/>
                  </a:lnTo>
                  <a:lnTo>
                    <a:pt x="171" y="754"/>
                  </a:lnTo>
                </a:path>
              </a:pathLst>
            </a:custGeom>
            <a:noFill/>
            <a:ln w="19050" cmpd="sng">
              <a:solidFill>
                <a:srgbClr val="000000"/>
              </a:solidFill>
              <a:round/>
              <a:headEnd/>
              <a:tailEnd/>
            </a:ln>
          </p:spPr>
          <p:txBody>
            <a:bodyPr/>
            <a:lstStyle/>
            <a:p>
              <a:endParaRPr lang="es-ES"/>
            </a:p>
          </p:txBody>
        </p:sp>
        <p:sp>
          <p:nvSpPr>
            <p:cNvPr id="23701" name="Rectangle 149"/>
            <p:cNvSpPr>
              <a:spLocks noChangeArrowheads="1"/>
            </p:cNvSpPr>
            <p:nvPr/>
          </p:nvSpPr>
          <p:spPr bwMode="auto">
            <a:xfrm>
              <a:off x="2155" y="4558"/>
              <a:ext cx="261" cy="136"/>
            </a:xfrm>
            <a:prstGeom prst="rect">
              <a:avLst/>
            </a:prstGeom>
            <a:solidFill>
              <a:srgbClr val="FFFFFF"/>
            </a:solidFill>
            <a:ln w="9525">
              <a:solidFill>
                <a:srgbClr val="000000"/>
              </a:solidFill>
              <a:miter lim="800000"/>
              <a:headEnd/>
              <a:tailEnd/>
            </a:ln>
          </p:spPr>
          <p:txBody>
            <a:bodyPr/>
            <a:lstStyle/>
            <a:p>
              <a:endParaRPr lang="es-ES"/>
            </a:p>
          </p:txBody>
        </p:sp>
        <p:sp>
          <p:nvSpPr>
            <p:cNvPr id="23702" name="Line 150"/>
            <p:cNvSpPr>
              <a:spLocks noChangeShapeType="1"/>
            </p:cNvSpPr>
            <p:nvPr/>
          </p:nvSpPr>
          <p:spPr bwMode="auto">
            <a:xfrm flipH="1">
              <a:off x="2252" y="4558"/>
              <a:ext cx="75" cy="130"/>
            </a:xfrm>
            <a:prstGeom prst="line">
              <a:avLst/>
            </a:prstGeom>
            <a:noFill/>
            <a:ln w="9525">
              <a:solidFill>
                <a:srgbClr val="000000"/>
              </a:solidFill>
              <a:round/>
              <a:headEnd/>
              <a:tailEnd/>
            </a:ln>
          </p:spPr>
          <p:txBody>
            <a:bodyPr/>
            <a:lstStyle/>
            <a:p>
              <a:endParaRPr lang="es-ES"/>
            </a:p>
          </p:txBody>
        </p:sp>
        <p:sp>
          <p:nvSpPr>
            <p:cNvPr id="23703" name="Line 151"/>
            <p:cNvSpPr>
              <a:spLocks noChangeShapeType="1"/>
            </p:cNvSpPr>
            <p:nvPr/>
          </p:nvSpPr>
          <p:spPr bwMode="auto">
            <a:xfrm flipH="1">
              <a:off x="2217" y="3476"/>
              <a:ext cx="45" cy="77"/>
            </a:xfrm>
            <a:prstGeom prst="line">
              <a:avLst/>
            </a:prstGeom>
            <a:noFill/>
            <a:ln w="9525">
              <a:solidFill>
                <a:srgbClr val="000000"/>
              </a:solidFill>
              <a:round/>
              <a:headEnd/>
              <a:tailEnd/>
            </a:ln>
          </p:spPr>
          <p:txBody>
            <a:bodyPr/>
            <a:lstStyle/>
            <a:p>
              <a:endParaRPr lang="es-ES"/>
            </a:p>
          </p:txBody>
        </p:sp>
        <p:sp>
          <p:nvSpPr>
            <p:cNvPr id="23704" name="Line 152"/>
            <p:cNvSpPr>
              <a:spLocks noChangeShapeType="1"/>
            </p:cNvSpPr>
            <p:nvPr/>
          </p:nvSpPr>
          <p:spPr bwMode="auto">
            <a:xfrm flipH="1">
              <a:off x="2259" y="3476"/>
              <a:ext cx="45" cy="77"/>
            </a:xfrm>
            <a:prstGeom prst="line">
              <a:avLst/>
            </a:prstGeom>
            <a:noFill/>
            <a:ln w="9525">
              <a:solidFill>
                <a:srgbClr val="000000"/>
              </a:solidFill>
              <a:round/>
              <a:headEnd/>
              <a:tailEnd/>
            </a:ln>
          </p:spPr>
          <p:txBody>
            <a:bodyPr/>
            <a:lstStyle/>
            <a:p>
              <a:endParaRPr lang="es-ES"/>
            </a:p>
          </p:txBody>
        </p:sp>
        <p:sp>
          <p:nvSpPr>
            <p:cNvPr id="23705" name="Line 153"/>
            <p:cNvSpPr>
              <a:spLocks noChangeShapeType="1"/>
            </p:cNvSpPr>
            <p:nvPr/>
          </p:nvSpPr>
          <p:spPr bwMode="auto">
            <a:xfrm flipH="1">
              <a:off x="2295" y="3476"/>
              <a:ext cx="44" cy="77"/>
            </a:xfrm>
            <a:prstGeom prst="line">
              <a:avLst/>
            </a:prstGeom>
            <a:noFill/>
            <a:ln w="9525">
              <a:solidFill>
                <a:srgbClr val="000000"/>
              </a:solidFill>
              <a:round/>
              <a:headEnd/>
              <a:tailEnd/>
            </a:ln>
          </p:spPr>
          <p:txBody>
            <a:bodyPr/>
            <a:lstStyle/>
            <a:p>
              <a:endParaRPr lang="es-ES"/>
            </a:p>
          </p:txBody>
        </p:sp>
        <p:sp>
          <p:nvSpPr>
            <p:cNvPr id="23706" name="Text Box 154"/>
            <p:cNvSpPr txBox="1">
              <a:spLocks noChangeArrowheads="1"/>
            </p:cNvSpPr>
            <p:nvPr/>
          </p:nvSpPr>
          <p:spPr bwMode="auto">
            <a:xfrm>
              <a:off x="3020" y="6124"/>
              <a:ext cx="531" cy="223"/>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5kW</a:t>
              </a:r>
              <a:endParaRPr lang="es-ES">
                <a:solidFill>
                  <a:schemeClr val="bg2"/>
                </a:solidFill>
                <a:effectLst>
                  <a:outerShdw blurRad="38100" dist="38100" dir="2700000" algn="tl">
                    <a:srgbClr val="C0C0C0"/>
                  </a:outerShdw>
                </a:effectLst>
              </a:endParaRPr>
            </a:p>
          </p:txBody>
        </p:sp>
        <p:sp>
          <p:nvSpPr>
            <p:cNvPr id="23707" name="Text Box 155"/>
            <p:cNvSpPr txBox="1">
              <a:spLocks noChangeArrowheads="1"/>
            </p:cNvSpPr>
            <p:nvPr/>
          </p:nvSpPr>
          <p:spPr bwMode="auto">
            <a:xfrm>
              <a:off x="2734" y="5038"/>
              <a:ext cx="531" cy="223"/>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10A</a:t>
              </a:r>
              <a:endParaRPr lang="es-ES">
                <a:solidFill>
                  <a:schemeClr val="bg2"/>
                </a:solidFill>
                <a:effectLst>
                  <a:outerShdw blurRad="38100" dist="38100" dir="2700000" algn="tl">
                    <a:srgbClr val="C0C0C0"/>
                  </a:outerShdw>
                </a:effectLst>
              </a:endParaRPr>
            </a:p>
          </p:txBody>
        </p:sp>
        <p:sp>
          <p:nvSpPr>
            <p:cNvPr id="23708" name="Text Box 156"/>
            <p:cNvSpPr txBox="1">
              <a:spLocks noChangeArrowheads="1"/>
            </p:cNvSpPr>
            <p:nvPr/>
          </p:nvSpPr>
          <p:spPr bwMode="auto">
            <a:xfrm>
              <a:off x="2723" y="4729"/>
              <a:ext cx="794" cy="223"/>
            </a:xfrm>
            <a:prstGeom prst="rect">
              <a:avLst/>
            </a:prstGeom>
            <a:noFill/>
            <a:ln w="9525">
              <a:noFill/>
              <a:miter lim="800000"/>
              <a:headEnd/>
              <a:tailEnd/>
            </a:ln>
          </p:spPr>
          <p:txBody>
            <a:bodyPr lIns="0" tIns="0" rIns="0" bIns="0"/>
            <a:lstStyle/>
            <a:p>
              <a:pPr eaLnBrk="0" hangingPunct="0">
                <a:spcBef>
                  <a:spcPts val="600"/>
                </a:spcBef>
              </a:pPr>
              <a:r>
                <a:rPr lang="es-ES" sz="800" b="0">
                  <a:solidFill>
                    <a:schemeClr val="bg2"/>
                  </a:solidFill>
                  <a:latin typeface="Times New Roman" pitchFamily="18" charset="0"/>
                </a:rPr>
                <a:t>2x2.5mm</a:t>
              </a:r>
              <a:r>
                <a:rPr lang="es-ES" sz="800" b="0" baseline="30000">
                  <a:solidFill>
                    <a:schemeClr val="bg2"/>
                  </a:solidFill>
                  <a:latin typeface="Times New Roman" pitchFamily="18" charset="0"/>
                </a:rPr>
                <a:t>2</a:t>
              </a:r>
              <a:endParaRPr lang="es-ES">
                <a:solidFill>
                  <a:schemeClr val="bg2"/>
                </a:solidFill>
                <a:effectLst>
                  <a:outerShdw blurRad="38100" dist="38100" dir="2700000" algn="tl">
                    <a:srgbClr val="C0C0C0"/>
                  </a:outerShdw>
                </a:effectLst>
              </a:endParaRPr>
            </a:p>
          </p:txBody>
        </p:sp>
      </p:grpSp>
      <p:grpSp>
        <p:nvGrpSpPr>
          <p:cNvPr id="23709" name="Group 157"/>
          <p:cNvGrpSpPr>
            <a:grpSpLocks/>
          </p:cNvGrpSpPr>
          <p:nvPr/>
        </p:nvGrpSpPr>
        <p:grpSpPr bwMode="auto">
          <a:xfrm>
            <a:off x="5762625" y="1106488"/>
            <a:ext cx="1704975" cy="2490787"/>
            <a:chOff x="1590" y="8411"/>
            <a:chExt cx="4365" cy="6378"/>
          </a:xfrm>
        </p:grpSpPr>
        <p:sp>
          <p:nvSpPr>
            <p:cNvPr id="23710" name="Line 158"/>
            <p:cNvSpPr>
              <a:spLocks noChangeShapeType="1"/>
            </p:cNvSpPr>
            <p:nvPr/>
          </p:nvSpPr>
          <p:spPr bwMode="auto">
            <a:xfrm flipH="1">
              <a:off x="3150" y="8714"/>
              <a:ext cx="0" cy="5280"/>
            </a:xfrm>
            <a:prstGeom prst="line">
              <a:avLst/>
            </a:prstGeom>
            <a:noFill/>
            <a:ln w="19050">
              <a:solidFill>
                <a:srgbClr val="000000"/>
              </a:solidFill>
              <a:round/>
              <a:headEnd/>
              <a:tailEnd/>
            </a:ln>
          </p:spPr>
          <p:txBody>
            <a:bodyPr/>
            <a:lstStyle/>
            <a:p>
              <a:endParaRPr lang="es-ES"/>
            </a:p>
          </p:txBody>
        </p:sp>
        <p:sp>
          <p:nvSpPr>
            <p:cNvPr id="23711" name="Line 159"/>
            <p:cNvSpPr>
              <a:spLocks noChangeShapeType="1"/>
            </p:cNvSpPr>
            <p:nvPr/>
          </p:nvSpPr>
          <p:spPr bwMode="auto">
            <a:xfrm>
              <a:off x="2160" y="9404"/>
              <a:ext cx="3780" cy="0"/>
            </a:xfrm>
            <a:prstGeom prst="line">
              <a:avLst/>
            </a:prstGeom>
            <a:noFill/>
            <a:ln w="19050">
              <a:solidFill>
                <a:srgbClr val="000000"/>
              </a:solidFill>
              <a:round/>
              <a:headEnd/>
              <a:tailEnd/>
            </a:ln>
          </p:spPr>
          <p:txBody>
            <a:bodyPr/>
            <a:lstStyle/>
            <a:p>
              <a:endParaRPr lang="es-ES"/>
            </a:p>
          </p:txBody>
        </p:sp>
        <p:grpSp>
          <p:nvGrpSpPr>
            <p:cNvPr id="23712" name="Group 160"/>
            <p:cNvGrpSpPr>
              <a:grpSpLocks/>
            </p:cNvGrpSpPr>
            <p:nvPr/>
          </p:nvGrpSpPr>
          <p:grpSpPr bwMode="auto">
            <a:xfrm>
              <a:off x="3045" y="9779"/>
              <a:ext cx="195" cy="465"/>
              <a:chOff x="5100" y="10695"/>
              <a:chExt cx="195" cy="465"/>
            </a:xfrm>
          </p:grpSpPr>
          <p:sp>
            <p:nvSpPr>
              <p:cNvPr id="23713" name="Rectangle 161"/>
              <p:cNvSpPr>
                <a:spLocks noChangeArrowheads="1"/>
              </p:cNvSpPr>
              <p:nvPr/>
            </p:nvSpPr>
            <p:spPr bwMode="auto">
              <a:xfrm>
                <a:off x="5100" y="10695"/>
                <a:ext cx="195" cy="465"/>
              </a:xfrm>
              <a:prstGeom prst="rect">
                <a:avLst/>
              </a:prstGeom>
              <a:solidFill>
                <a:srgbClr val="FFFFFF"/>
              </a:solidFill>
              <a:ln w="9525">
                <a:solidFill>
                  <a:srgbClr val="000000"/>
                </a:solidFill>
                <a:miter lim="800000"/>
                <a:headEnd/>
                <a:tailEnd/>
              </a:ln>
            </p:spPr>
            <p:txBody>
              <a:bodyPr/>
              <a:lstStyle/>
              <a:p>
                <a:endParaRPr lang="es-ES"/>
              </a:p>
            </p:txBody>
          </p:sp>
          <p:sp>
            <p:nvSpPr>
              <p:cNvPr id="23714" name="Line 162"/>
              <p:cNvSpPr>
                <a:spLocks noChangeShapeType="1"/>
              </p:cNvSpPr>
              <p:nvPr/>
            </p:nvSpPr>
            <p:spPr bwMode="auto">
              <a:xfrm>
                <a:off x="5205" y="10695"/>
                <a:ext cx="0" cy="465"/>
              </a:xfrm>
              <a:prstGeom prst="line">
                <a:avLst/>
              </a:prstGeom>
              <a:noFill/>
              <a:ln w="9525">
                <a:solidFill>
                  <a:srgbClr val="000000"/>
                </a:solidFill>
                <a:round/>
                <a:headEnd/>
                <a:tailEnd/>
              </a:ln>
            </p:spPr>
            <p:txBody>
              <a:bodyPr/>
              <a:lstStyle/>
              <a:p>
                <a:endParaRPr lang="es-ES"/>
              </a:p>
            </p:txBody>
          </p:sp>
        </p:grpSp>
        <p:sp>
          <p:nvSpPr>
            <p:cNvPr id="23715" name="Line 163"/>
            <p:cNvSpPr>
              <a:spLocks noChangeShapeType="1"/>
            </p:cNvSpPr>
            <p:nvPr/>
          </p:nvSpPr>
          <p:spPr bwMode="auto">
            <a:xfrm flipH="1">
              <a:off x="3480" y="9089"/>
              <a:ext cx="0" cy="4695"/>
            </a:xfrm>
            <a:prstGeom prst="line">
              <a:avLst/>
            </a:prstGeom>
            <a:noFill/>
            <a:ln w="19050">
              <a:solidFill>
                <a:srgbClr val="000000"/>
              </a:solidFill>
              <a:round/>
              <a:headEnd/>
              <a:tailEnd/>
            </a:ln>
          </p:spPr>
          <p:txBody>
            <a:bodyPr/>
            <a:lstStyle/>
            <a:p>
              <a:endParaRPr lang="es-ES"/>
            </a:p>
          </p:txBody>
        </p:sp>
        <p:sp>
          <p:nvSpPr>
            <p:cNvPr id="23716" name="Line 164"/>
            <p:cNvSpPr>
              <a:spLocks noChangeShapeType="1"/>
            </p:cNvSpPr>
            <p:nvPr/>
          </p:nvSpPr>
          <p:spPr bwMode="auto">
            <a:xfrm flipH="1">
              <a:off x="3825" y="9389"/>
              <a:ext cx="0" cy="4620"/>
            </a:xfrm>
            <a:prstGeom prst="line">
              <a:avLst/>
            </a:prstGeom>
            <a:noFill/>
            <a:ln w="19050">
              <a:solidFill>
                <a:srgbClr val="000000"/>
              </a:solidFill>
              <a:round/>
              <a:headEnd/>
              <a:tailEnd/>
            </a:ln>
          </p:spPr>
          <p:txBody>
            <a:bodyPr/>
            <a:lstStyle/>
            <a:p>
              <a:endParaRPr lang="es-ES"/>
            </a:p>
          </p:txBody>
        </p:sp>
        <p:grpSp>
          <p:nvGrpSpPr>
            <p:cNvPr id="23717" name="Group 165"/>
            <p:cNvGrpSpPr>
              <a:grpSpLocks/>
            </p:cNvGrpSpPr>
            <p:nvPr/>
          </p:nvGrpSpPr>
          <p:grpSpPr bwMode="auto">
            <a:xfrm>
              <a:off x="3039" y="10724"/>
              <a:ext cx="1056" cy="960"/>
              <a:chOff x="3054" y="10080"/>
              <a:chExt cx="1056" cy="960"/>
            </a:xfrm>
          </p:grpSpPr>
          <p:sp>
            <p:nvSpPr>
              <p:cNvPr id="23718" name="Line 166"/>
              <p:cNvSpPr>
                <a:spLocks noChangeShapeType="1"/>
              </p:cNvSpPr>
              <p:nvPr/>
            </p:nvSpPr>
            <p:spPr bwMode="auto">
              <a:xfrm>
                <a:off x="3498" y="10212"/>
                <a:ext cx="0" cy="684"/>
              </a:xfrm>
              <a:prstGeom prst="line">
                <a:avLst/>
              </a:prstGeom>
              <a:noFill/>
              <a:ln w="19050">
                <a:solidFill>
                  <a:srgbClr val="000000"/>
                </a:solidFill>
                <a:round/>
                <a:headEnd/>
                <a:tailEnd/>
              </a:ln>
            </p:spPr>
            <p:txBody>
              <a:bodyPr/>
              <a:lstStyle/>
              <a:p>
                <a:endParaRPr lang="es-ES"/>
              </a:p>
            </p:txBody>
          </p:sp>
          <p:sp>
            <p:nvSpPr>
              <p:cNvPr id="23719" name="Rectangle 167"/>
              <p:cNvSpPr>
                <a:spLocks noChangeArrowheads="1"/>
              </p:cNvSpPr>
              <p:nvPr/>
            </p:nvSpPr>
            <p:spPr bwMode="auto">
              <a:xfrm>
                <a:off x="3441" y="10383"/>
                <a:ext cx="114" cy="342"/>
              </a:xfrm>
              <a:prstGeom prst="rect">
                <a:avLst/>
              </a:prstGeom>
              <a:solidFill>
                <a:srgbClr val="FFFFFF"/>
              </a:solidFill>
              <a:ln w="9525">
                <a:noFill/>
                <a:miter lim="800000"/>
                <a:headEnd/>
                <a:tailEnd/>
              </a:ln>
            </p:spPr>
            <p:txBody>
              <a:bodyPr/>
              <a:lstStyle/>
              <a:p>
                <a:endParaRPr lang="es-ES"/>
              </a:p>
            </p:txBody>
          </p:sp>
          <p:sp>
            <p:nvSpPr>
              <p:cNvPr id="23720" name="Line 168"/>
              <p:cNvSpPr>
                <a:spLocks noChangeShapeType="1"/>
              </p:cNvSpPr>
              <p:nvPr/>
            </p:nvSpPr>
            <p:spPr bwMode="auto">
              <a:xfrm flipH="1" flipV="1">
                <a:off x="3384" y="10383"/>
                <a:ext cx="114" cy="342"/>
              </a:xfrm>
              <a:prstGeom prst="line">
                <a:avLst/>
              </a:prstGeom>
              <a:noFill/>
              <a:ln w="19050">
                <a:solidFill>
                  <a:srgbClr val="000000"/>
                </a:solidFill>
                <a:round/>
                <a:headEnd/>
                <a:tailEnd/>
              </a:ln>
            </p:spPr>
            <p:txBody>
              <a:bodyPr/>
              <a:lstStyle/>
              <a:p>
                <a:endParaRPr lang="es-ES"/>
              </a:p>
            </p:txBody>
          </p:sp>
          <p:sp>
            <p:nvSpPr>
              <p:cNvPr id="23721" name="Line 169"/>
              <p:cNvSpPr>
                <a:spLocks noChangeShapeType="1"/>
              </p:cNvSpPr>
              <p:nvPr/>
            </p:nvSpPr>
            <p:spPr bwMode="auto">
              <a:xfrm>
                <a:off x="3168" y="10212"/>
                <a:ext cx="0" cy="684"/>
              </a:xfrm>
              <a:prstGeom prst="line">
                <a:avLst/>
              </a:prstGeom>
              <a:noFill/>
              <a:ln w="19050">
                <a:solidFill>
                  <a:srgbClr val="000000"/>
                </a:solidFill>
                <a:round/>
                <a:headEnd/>
                <a:tailEnd/>
              </a:ln>
            </p:spPr>
            <p:txBody>
              <a:bodyPr/>
              <a:lstStyle/>
              <a:p>
                <a:endParaRPr lang="es-ES"/>
              </a:p>
            </p:txBody>
          </p:sp>
          <p:sp>
            <p:nvSpPr>
              <p:cNvPr id="23722" name="Rectangle 170"/>
              <p:cNvSpPr>
                <a:spLocks noChangeArrowheads="1"/>
              </p:cNvSpPr>
              <p:nvPr/>
            </p:nvSpPr>
            <p:spPr bwMode="auto">
              <a:xfrm>
                <a:off x="3111" y="10383"/>
                <a:ext cx="114" cy="342"/>
              </a:xfrm>
              <a:prstGeom prst="rect">
                <a:avLst/>
              </a:prstGeom>
              <a:solidFill>
                <a:srgbClr val="FFFFFF"/>
              </a:solidFill>
              <a:ln w="9525">
                <a:noFill/>
                <a:miter lim="800000"/>
                <a:headEnd/>
                <a:tailEnd/>
              </a:ln>
            </p:spPr>
            <p:txBody>
              <a:bodyPr/>
              <a:lstStyle/>
              <a:p>
                <a:endParaRPr lang="es-ES"/>
              </a:p>
            </p:txBody>
          </p:sp>
          <p:sp>
            <p:nvSpPr>
              <p:cNvPr id="23723" name="Line 171"/>
              <p:cNvSpPr>
                <a:spLocks noChangeShapeType="1"/>
              </p:cNvSpPr>
              <p:nvPr/>
            </p:nvSpPr>
            <p:spPr bwMode="auto">
              <a:xfrm flipH="1" flipV="1">
                <a:off x="3054" y="10383"/>
                <a:ext cx="114" cy="342"/>
              </a:xfrm>
              <a:prstGeom prst="line">
                <a:avLst/>
              </a:prstGeom>
              <a:noFill/>
              <a:ln w="19050">
                <a:solidFill>
                  <a:srgbClr val="000000"/>
                </a:solidFill>
                <a:round/>
                <a:headEnd/>
                <a:tailEnd/>
              </a:ln>
            </p:spPr>
            <p:txBody>
              <a:bodyPr/>
              <a:lstStyle/>
              <a:p>
                <a:endParaRPr lang="es-ES"/>
              </a:p>
            </p:txBody>
          </p:sp>
          <p:sp>
            <p:nvSpPr>
              <p:cNvPr id="23724" name="Line 172"/>
              <p:cNvSpPr>
                <a:spLocks noChangeShapeType="1"/>
              </p:cNvSpPr>
              <p:nvPr/>
            </p:nvSpPr>
            <p:spPr bwMode="auto">
              <a:xfrm flipH="1">
                <a:off x="3156" y="10554"/>
                <a:ext cx="645" cy="0"/>
              </a:xfrm>
              <a:prstGeom prst="line">
                <a:avLst/>
              </a:prstGeom>
              <a:noFill/>
              <a:ln w="9525">
                <a:solidFill>
                  <a:srgbClr val="000000"/>
                </a:solidFill>
                <a:prstDash val="dash"/>
                <a:round/>
                <a:headEnd/>
                <a:tailEnd/>
              </a:ln>
            </p:spPr>
            <p:txBody>
              <a:bodyPr/>
              <a:lstStyle/>
              <a:p>
                <a:endParaRPr lang="es-ES"/>
              </a:p>
            </p:txBody>
          </p:sp>
          <p:sp>
            <p:nvSpPr>
              <p:cNvPr id="23725" name="Text Box 173"/>
              <p:cNvSpPr txBox="1">
                <a:spLocks noChangeArrowheads="1"/>
              </p:cNvSpPr>
              <p:nvPr/>
            </p:nvSpPr>
            <p:spPr bwMode="auto">
              <a:xfrm>
                <a:off x="3210" y="10080"/>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1</a:t>
                </a:r>
                <a:endParaRPr lang="es-ES" sz="1000">
                  <a:solidFill>
                    <a:schemeClr val="bg2"/>
                  </a:solidFill>
                  <a:effectLst>
                    <a:outerShdw blurRad="38100" dist="38100" dir="2700000" algn="tl">
                      <a:srgbClr val="C0C0C0"/>
                    </a:outerShdw>
                  </a:effectLst>
                </a:endParaRPr>
              </a:p>
            </p:txBody>
          </p:sp>
          <p:sp>
            <p:nvSpPr>
              <p:cNvPr id="23726" name="Text Box 174"/>
              <p:cNvSpPr txBox="1">
                <a:spLocks noChangeArrowheads="1"/>
              </p:cNvSpPr>
              <p:nvPr/>
            </p:nvSpPr>
            <p:spPr bwMode="auto">
              <a:xfrm>
                <a:off x="3570" y="10080"/>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3</a:t>
                </a:r>
                <a:endParaRPr lang="es-ES" sz="1000">
                  <a:solidFill>
                    <a:schemeClr val="bg2"/>
                  </a:solidFill>
                  <a:effectLst>
                    <a:outerShdw blurRad="38100" dist="38100" dir="2700000" algn="tl">
                      <a:srgbClr val="C0C0C0"/>
                    </a:outerShdw>
                  </a:effectLst>
                </a:endParaRPr>
              </a:p>
            </p:txBody>
          </p:sp>
          <p:sp>
            <p:nvSpPr>
              <p:cNvPr id="23727" name="Text Box 175"/>
              <p:cNvSpPr txBox="1">
                <a:spLocks noChangeArrowheads="1"/>
              </p:cNvSpPr>
              <p:nvPr/>
            </p:nvSpPr>
            <p:spPr bwMode="auto">
              <a:xfrm>
                <a:off x="3570" y="10695"/>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4</a:t>
                </a:r>
                <a:endParaRPr lang="es-ES" sz="1000">
                  <a:solidFill>
                    <a:schemeClr val="bg2"/>
                  </a:solidFill>
                  <a:effectLst>
                    <a:outerShdw blurRad="38100" dist="38100" dir="2700000" algn="tl">
                      <a:srgbClr val="C0C0C0"/>
                    </a:outerShdw>
                  </a:effectLst>
                </a:endParaRPr>
              </a:p>
            </p:txBody>
          </p:sp>
          <p:sp>
            <p:nvSpPr>
              <p:cNvPr id="23728" name="Text Box 176"/>
              <p:cNvSpPr txBox="1">
                <a:spLocks noChangeArrowheads="1"/>
              </p:cNvSpPr>
              <p:nvPr/>
            </p:nvSpPr>
            <p:spPr bwMode="auto">
              <a:xfrm>
                <a:off x="3210" y="10695"/>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2</a:t>
                </a:r>
                <a:endParaRPr lang="es-ES" sz="1000">
                  <a:solidFill>
                    <a:schemeClr val="bg2"/>
                  </a:solidFill>
                  <a:effectLst>
                    <a:outerShdw blurRad="38100" dist="38100" dir="2700000" algn="tl">
                      <a:srgbClr val="C0C0C0"/>
                    </a:outerShdw>
                  </a:effectLst>
                </a:endParaRPr>
              </a:p>
            </p:txBody>
          </p:sp>
          <p:sp>
            <p:nvSpPr>
              <p:cNvPr id="23729" name="Line 177"/>
              <p:cNvSpPr>
                <a:spLocks noChangeShapeType="1"/>
              </p:cNvSpPr>
              <p:nvPr/>
            </p:nvSpPr>
            <p:spPr bwMode="auto">
              <a:xfrm>
                <a:off x="3843" y="10212"/>
                <a:ext cx="0" cy="684"/>
              </a:xfrm>
              <a:prstGeom prst="line">
                <a:avLst/>
              </a:prstGeom>
              <a:noFill/>
              <a:ln w="19050">
                <a:solidFill>
                  <a:srgbClr val="000000"/>
                </a:solidFill>
                <a:round/>
                <a:headEnd/>
                <a:tailEnd/>
              </a:ln>
            </p:spPr>
            <p:txBody>
              <a:bodyPr/>
              <a:lstStyle/>
              <a:p>
                <a:endParaRPr lang="es-ES"/>
              </a:p>
            </p:txBody>
          </p:sp>
          <p:sp>
            <p:nvSpPr>
              <p:cNvPr id="23730" name="Rectangle 178"/>
              <p:cNvSpPr>
                <a:spLocks noChangeArrowheads="1"/>
              </p:cNvSpPr>
              <p:nvPr/>
            </p:nvSpPr>
            <p:spPr bwMode="auto">
              <a:xfrm>
                <a:off x="3786" y="10383"/>
                <a:ext cx="114" cy="342"/>
              </a:xfrm>
              <a:prstGeom prst="rect">
                <a:avLst/>
              </a:prstGeom>
              <a:solidFill>
                <a:srgbClr val="FFFFFF"/>
              </a:solidFill>
              <a:ln w="9525">
                <a:noFill/>
                <a:miter lim="800000"/>
                <a:headEnd/>
                <a:tailEnd/>
              </a:ln>
            </p:spPr>
            <p:txBody>
              <a:bodyPr/>
              <a:lstStyle/>
              <a:p>
                <a:endParaRPr lang="es-ES"/>
              </a:p>
            </p:txBody>
          </p:sp>
          <p:sp>
            <p:nvSpPr>
              <p:cNvPr id="23731" name="Line 179"/>
              <p:cNvSpPr>
                <a:spLocks noChangeShapeType="1"/>
              </p:cNvSpPr>
              <p:nvPr/>
            </p:nvSpPr>
            <p:spPr bwMode="auto">
              <a:xfrm flipH="1" flipV="1">
                <a:off x="3729" y="10383"/>
                <a:ext cx="114" cy="342"/>
              </a:xfrm>
              <a:prstGeom prst="line">
                <a:avLst/>
              </a:prstGeom>
              <a:noFill/>
              <a:ln w="19050">
                <a:solidFill>
                  <a:srgbClr val="000000"/>
                </a:solidFill>
                <a:round/>
                <a:headEnd/>
                <a:tailEnd/>
              </a:ln>
            </p:spPr>
            <p:txBody>
              <a:bodyPr/>
              <a:lstStyle/>
              <a:p>
                <a:endParaRPr lang="es-ES"/>
              </a:p>
            </p:txBody>
          </p:sp>
          <p:sp>
            <p:nvSpPr>
              <p:cNvPr id="23732" name="Text Box 180"/>
              <p:cNvSpPr txBox="1">
                <a:spLocks noChangeArrowheads="1"/>
              </p:cNvSpPr>
              <p:nvPr/>
            </p:nvSpPr>
            <p:spPr bwMode="auto">
              <a:xfrm>
                <a:off x="3915" y="10080"/>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5</a:t>
                </a:r>
                <a:endParaRPr lang="es-ES" sz="1000">
                  <a:solidFill>
                    <a:schemeClr val="bg2"/>
                  </a:solidFill>
                  <a:effectLst>
                    <a:outerShdw blurRad="38100" dist="38100" dir="2700000" algn="tl">
                      <a:srgbClr val="C0C0C0"/>
                    </a:outerShdw>
                  </a:effectLst>
                </a:endParaRPr>
              </a:p>
            </p:txBody>
          </p:sp>
          <p:sp>
            <p:nvSpPr>
              <p:cNvPr id="23733" name="Text Box 181"/>
              <p:cNvSpPr txBox="1">
                <a:spLocks noChangeArrowheads="1"/>
              </p:cNvSpPr>
              <p:nvPr/>
            </p:nvSpPr>
            <p:spPr bwMode="auto">
              <a:xfrm>
                <a:off x="3915" y="10695"/>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6</a:t>
                </a:r>
                <a:endParaRPr lang="es-ES" sz="1000">
                  <a:solidFill>
                    <a:schemeClr val="bg2"/>
                  </a:solidFill>
                  <a:effectLst>
                    <a:outerShdw blurRad="38100" dist="38100" dir="2700000" algn="tl">
                      <a:srgbClr val="C0C0C0"/>
                    </a:outerShdw>
                  </a:effectLst>
                </a:endParaRPr>
              </a:p>
            </p:txBody>
          </p:sp>
        </p:grpSp>
        <p:grpSp>
          <p:nvGrpSpPr>
            <p:cNvPr id="23734" name="Group 182"/>
            <p:cNvGrpSpPr>
              <a:grpSpLocks/>
            </p:cNvGrpSpPr>
            <p:nvPr/>
          </p:nvGrpSpPr>
          <p:grpSpPr bwMode="auto">
            <a:xfrm>
              <a:off x="2955" y="12524"/>
              <a:ext cx="990" cy="255"/>
              <a:chOff x="2790" y="11970"/>
              <a:chExt cx="1095" cy="255"/>
            </a:xfrm>
          </p:grpSpPr>
          <p:sp>
            <p:nvSpPr>
              <p:cNvPr id="23735" name="Rectangle 183"/>
              <p:cNvSpPr>
                <a:spLocks noChangeArrowheads="1"/>
              </p:cNvSpPr>
              <p:nvPr/>
            </p:nvSpPr>
            <p:spPr bwMode="auto">
              <a:xfrm>
                <a:off x="2790" y="11970"/>
                <a:ext cx="1095" cy="255"/>
              </a:xfrm>
              <a:prstGeom prst="rect">
                <a:avLst/>
              </a:prstGeom>
              <a:solidFill>
                <a:srgbClr val="FFFFFF"/>
              </a:solidFill>
              <a:ln w="9525">
                <a:solidFill>
                  <a:srgbClr val="000000"/>
                </a:solidFill>
                <a:miter lim="800000"/>
                <a:headEnd/>
                <a:tailEnd/>
              </a:ln>
            </p:spPr>
            <p:txBody>
              <a:bodyPr/>
              <a:lstStyle/>
              <a:p>
                <a:endParaRPr lang="es-ES"/>
              </a:p>
            </p:txBody>
          </p:sp>
          <p:sp>
            <p:nvSpPr>
              <p:cNvPr id="23736" name="Freeform 184"/>
              <p:cNvSpPr>
                <a:spLocks/>
              </p:cNvSpPr>
              <p:nvPr/>
            </p:nvSpPr>
            <p:spPr bwMode="auto">
              <a:xfrm>
                <a:off x="3255" y="11976"/>
                <a:ext cx="120" cy="246"/>
              </a:xfrm>
              <a:custGeom>
                <a:avLst/>
                <a:gdLst/>
                <a:ahLst/>
                <a:cxnLst>
                  <a:cxn ang="0">
                    <a:pos x="117" y="0"/>
                  </a:cxn>
                  <a:cxn ang="0">
                    <a:pos x="117" y="63"/>
                  </a:cxn>
                  <a:cxn ang="0">
                    <a:pos x="0" y="63"/>
                  </a:cxn>
                  <a:cxn ang="0">
                    <a:pos x="0" y="174"/>
                  </a:cxn>
                  <a:cxn ang="0">
                    <a:pos x="120" y="174"/>
                  </a:cxn>
                  <a:cxn ang="0">
                    <a:pos x="120" y="246"/>
                  </a:cxn>
                </a:cxnLst>
                <a:rect l="0" t="0" r="r" b="b"/>
                <a:pathLst>
                  <a:path w="120" h="246">
                    <a:moveTo>
                      <a:pt x="117" y="0"/>
                    </a:moveTo>
                    <a:lnTo>
                      <a:pt x="117" y="63"/>
                    </a:lnTo>
                    <a:lnTo>
                      <a:pt x="0" y="63"/>
                    </a:lnTo>
                    <a:lnTo>
                      <a:pt x="0" y="174"/>
                    </a:lnTo>
                    <a:lnTo>
                      <a:pt x="120" y="174"/>
                    </a:lnTo>
                    <a:lnTo>
                      <a:pt x="120" y="246"/>
                    </a:lnTo>
                  </a:path>
                </a:pathLst>
              </a:custGeom>
              <a:noFill/>
              <a:ln w="9525">
                <a:solidFill>
                  <a:srgbClr val="000000"/>
                </a:solidFill>
                <a:round/>
                <a:headEnd/>
                <a:tailEnd/>
              </a:ln>
            </p:spPr>
            <p:txBody>
              <a:bodyPr/>
              <a:lstStyle/>
              <a:p>
                <a:endParaRPr lang="es-ES"/>
              </a:p>
            </p:txBody>
          </p:sp>
          <p:sp>
            <p:nvSpPr>
              <p:cNvPr id="23737" name="Line 185"/>
              <p:cNvSpPr>
                <a:spLocks noChangeShapeType="1"/>
              </p:cNvSpPr>
              <p:nvPr/>
            </p:nvSpPr>
            <p:spPr bwMode="auto">
              <a:xfrm>
                <a:off x="3492" y="11979"/>
                <a:ext cx="0" cy="246"/>
              </a:xfrm>
              <a:prstGeom prst="line">
                <a:avLst/>
              </a:prstGeom>
              <a:noFill/>
              <a:ln w="9525">
                <a:solidFill>
                  <a:srgbClr val="000000"/>
                </a:solidFill>
                <a:round/>
                <a:headEnd/>
                <a:tailEnd/>
              </a:ln>
            </p:spPr>
            <p:txBody>
              <a:bodyPr/>
              <a:lstStyle/>
              <a:p>
                <a:endParaRPr lang="es-ES"/>
              </a:p>
            </p:txBody>
          </p:sp>
          <p:sp>
            <p:nvSpPr>
              <p:cNvPr id="23738" name="Freeform 186"/>
              <p:cNvSpPr>
                <a:spLocks/>
              </p:cNvSpPr>
              <p:nvPr/>
            </p:nvSpPr>
            <p:spPr bwMode="auto">
              <a:xfrm>
                <a:off x="2877" y="11973"/>
                <a:ext cx="120" cy="246"/>
              </a:xfrm>
              <a:custGeom>
                <a:avLst/>
                <a:gdLst/>
                <a:ahLst/>
                <a:cxnLst>
                  <a:cxn ang="0">
                    <a:pos x="117" y="0"/>
                  </a:cxn>
                  <a:cxn ang="0">
                    <a:pos x="117" y="63"/>
                  </a:cxn>
                  <a:cxn ang="0">
                    <a:pos x="0" y="63"/>
                  </a:cxn>
                  <a:cxn ang="0">
                    <a:pos x="0" y="174"/>
                  </a:cxn>
                  <a:cxn ang="0">
                    <a:pos x="120" y="174"/>
                  </a:cxn>
                  <a:cxn ang="0">
                    <a:pos x="120" y="246"/>
                  </a:cxn>
                </a:cxnLst>
                <a:rect l="0" t="0" r="r" b="b"/>
                <a:pathLst>
                  <a:path w="120" h="246">
                    <a:moveTo>
                      <a:pt x="117" y="0"/>
                    </a:moveTo>
                    <a:lnTo>
                      <a:pt x="117" y="63"/>
                    </a:lnTo>
                    <a:lnTo>
                      <a:pt x="0" y="63"/>
                    </a:lnTo>
                    <a:lnTo>
                      <a:pt x="0" y="174"/>
                    </a:lnTo>
                    <a:lnTo>
                      <a:pt x="120" y="174"/>
                    </a:lnTo>
                    <a:lnTo>
                      <a:pt x="120" y="246"/>
                    </a:lnTo>
                  </a:path>
                </a:pathLst>
              </a:custGeom>
              <a:noFill/>
              <a:ln w="9525">
                <a:solidFill>
                  <a:srgbClr val="000000"/>
                </a:solidFill>
                <a:round/>
                <a:headEnd/>
                <a:tailEnd/>
              </a:ln>
            </p:spPr>
            <p:txBody>
              <a:bodyPr/>
              <a:lstStyle/>
              <a:p>
                <a:endParaRPr lang="es-ES"/>
              </a:p>
            </p:txBody>
          </p:sp>
          <p:sp>
            <p:nvSpPr>
              <p:cNvPr id="23739" name="Line 187"/>
              <p:cNvSpPr>
                <a:spLocks noChangeShapeType="1"/>
              </p:cNvSpPr>
              <p:nvPr/>
            </p:nvSpPr>
            <p:spPr bwMode="auto">
              <a:xfrm>
                <a:off x="3111" y="11976"/>
                <a:ext cx="0" cy="246"/>
              </a:xfrm>
              <a:prstGeom prst="line">
                <a:avLst/>
              </a:prstGeom>
              <a:noFill/>
              <a:ln w="9525">
                <a:solidFill>
                  <a:srgbClr val="000000"/>
                </a:solidFill>
                <a:round/>
                <a:headEnd/>
                <a:tailEnd/>
              </a:ln>
            </p:spPr>
            <p:txBody>
              <a:bodyPr/>
              <a:lstStyle/>
              <a:p>
                <a:endParaRPr lang="es-ES"/>
              </a:p>
            </p:txBody>
          </p:sp>
          <p:sp>
            <p:nvSpPr>
              <p:cNvPr id="23740" name="Freeform 188"/>
              <p:cNvSpPr>
                <a:spLocks/>
              </p:cNvSpPr>
              <p:nvPr/>
            </p:nvSpPr>
            <p:spPr bwMode="auto">
              <a:xfrm>
                <a:off x="3624" y="11976"/>
                <a:ext cx="120" cy="246"/>
              </a:xfrm>
              <a:custGeom>
                <a:avLst/>
                <a:gdLst/>
                <a:ahLst/>
                <a:cxnLst>
                  <a:cxn ang="0">
                    <a:pos x="117" y="0"/>
                  </a:cxn>
                  <a:cxn ang="0">
                    <a:pos x="117" y="63"/>
                  </a:cxn>
                  <a:cxn ang="0">
                    <a:pos x="0" y="63"/>
                  </a:cxn>
                  <a:cxn ang="0">
                    <a:pos x="0" y="174"/>
                  </a:cxn>
                  <a:cxn ang="0">
                    <a:pos x="120" y="174"/>
                  </a:cxn>
                  <a:cxn ang="0">
                    <a:pos x="120" y="246"/>
                  </a:cxn>
                </a:cxnLst>
                <a:rect l="0" t="0" r="r" b="b"/>
                <a:pathLst>
                  <a:path w="120" h="246">
                    <a:moveTo>
                      <a:pt x="117" y="0"/>
                    </a:moveTo>
                    <a:lnTo>
                      <a:pt x="117" y="63"/>
                    </a:lnTo>
                    <a:lnTo>
                      <a:pt x="0" y="63"/>
                    </a:lnTo>
                    <a:lnTo>
                      <a:pt x="0" y="174"/>
                    </a:lnTo>
                    <a:lnTo>
                      <a:pt x="120" y="174"/>
                    </a:lnTo>
                    <a:lnTo>
                      <a:pt x="120" y="246"/>
                    </a:lnTo>
                  </a:path>
                </a:pathLst>
              </a:custGeom>
              <a:noFill/>
              <a:ln w="9525">
                <a:solidFill>
                  <a:srgbClr val="000000"/>
                </a:solidFill>
                <a:round/>
                <a:headEnd/>
                <a:tailEnd/>
              </a:ln>
            </p:spPr>
            <p:txBody>
              <a:bodyPr/>
              <a:lstStyle/>
              <a:p>
                <a:endParaRPr lang="es-ES"/>
              </a:p>
            </p:txBody>
          </p:sp>
        </p:grpSp>
        <p:grpSp>
          <p:nvGrpSpPr>
            <p:cNvPr id="23741" name="Group 189"/>
            <p:cNvGrpSpPr>
              <a:grpSpLocks/>
            </p:cNvGrpSpPr>
            <p:nvPr/>
          </p:nvGrpSpPr>
          <p:grpSpPr bwMode="auto">
            <a:xfrm>
              <a:off x="3375" y="9779"/>
              <a:ext cx="195" cy="465"/>
              <a:chOff x="5100" y="10695"/>
              <a:chExt cx="195" cy="465"/>
            </a:xfrm>
          </p:grpSpPr>
          <p:sp>
            <p:nvSpPr>
              <p:cNvPr id="23742" name="Rectangle 190"/>
              <p:cNvSpPr>
                <a:spLocks noChangeArrowheads="1"/>
              </p:cNvSpPr>
              <p:nvPr/>
            </p:nvSpPr>
            <p:spPr bwMode="auto">
              <a:xfrm>
                <a:off x="5100" y="10695"/>
                <a:ext cx="195" cy="465"/>
              </a:xfrm>
              <a:prstGeom prst="rect">
                <a:avLst/>
              </a:prstGeom>
              <a:solidFill>
                <a:srgbClr val="FFFFFF"/>
              </a:solidFill>
              <a:ln w="9525">
                <a:solidFill>
                  <a:srgbClr val="000000"/>
                </a:solidFill>
                <a:miter lim="800000"/>
                <a:headEnd/>
                <a:tailEnd/>
              </a:ln>
            </p:spPr>
            <p:txBody>
              <a:bodyPr/>
              <a:lstStyle/>
              <a:p>
                <a:endParaRPr lang="es-ES"/>
              </a:p>
            </p:txBody>
          </p:sp>
          <p:sp>
            <p:nvSpPr>
              <p:cNvPr id="23743" name="Line 191"/>
              <p:cNvSpPr>
                <a:spLocks noChangeShapeType="1"/>
              </p:cNvSpPr>
              <p:nvPr/>
            </p:nvSpPr>
            <p:spPr bwMode="auto">
              <a:xfrm>
                <a:off x="5205" y="10695"/>
                <a:ext cx="0" cy="465"/>
              </a:xfrm>
              <a:prstGeom prst="line">
                <a:avLst/>
              </a:prstGeom>
              <a:noFill/>
              <a:ln w="9525">
                <a:solidFill>
                  <a:srgbClr val="000000"/>
                </a:solidFill>
                <a:round/>
                <a:headEnd/>
                <a:tailEnd/>
              </a:ln>
            </p:spPr>
            <p:txBody>
              <a:bodyPr/>
              <a:lstStyle/>
              <a:p>
                <a:endParaRPr lang="es-ES"/>
              </a:p>
            </p:txBody>
          </p:sp>
        </p:grpSp>
        <p:grpSp>
          <p:nvGrpSpPr>
            <p:cNvPr id="23744" name="Group 192"/>
            <p:cNvGrpSpPr>
              <a:grpSpLocks/>
            </p:cNvGrpSpPr>
            <p:nvPr/>
          </p:nvGrpSpPr>
          <p:grpSpPr bwMode="auto">
            <a:xfrm>
              <a:off x="3720" y="9779"/>
              <a:ext cx="195" cy="465"/>
              <a:chOff x="5100" y="10695"/>
              <a:chExt cx="195" cy="465"/>
            </a:xfrm>
          </p:grpSpPr>
          <p:sp>
            <p:nvSpPr>
              <p:cNvPr id="23745" name="Rectangle 193"/>
              <p:cNvSpPr>
                <a:spLocks noChangeArrowheads="1"/>
              </p:cNvSpPr>
              <p:nvPr/>
            </p:nvSpPr>
            <p:spPr bwMode="auto">
              <a:xfrm>
                <a:off x="5100" y="10695"/>
                <a:ext cx="195" cy="465"/>
              </a:xfrm>
              <a:prstGeom prst="rect">
                <a:avLst/>
              </a:prstGeom>
              <a:solidFill>
                <a:srgbClr val="FFFFFF"/>
              </a:solidFill>
              <a:ln w="9525">
                <a:solidFill>
                  <a:srgbClr val="000000"/>
                </a:solidFill>
                <a:miter lim="800000"/>
                <a:headEnd/>
                <a:tailEnd/>
              </a:ln>
            </p:spPr>
            <p:txBody>
              <a:bodyPr/>
              <a:lstStyle/>
              <a:p>
                <a:endParaRPr lang="es-ES"/>
              </a:p>
            </p:txBody>
          </p:sp>
          <p:sp>
            <p:nvSpPr>
              <p:cNvPr id="23746" name="Line 194"/>
              <p:cNvSpPr>
                <a:spLocks noChangeShapeType="1"/>
              </p:cNvSpPr>
              <p:nvPr/>
            </p:nvSpPr>
            <p:spPr bwMode="auto">
              <a:xfrm>
                <a:off x="5205" y="10695"/>
                <a:ext cx="0" cy="465"/>
              </a:xfrm>
              <a:prstGeom prst="line">
                <a:avLst/>
              </a:prstGeom>
              <a:noFill/>
              <a:ln w="9525">
                <a:solidFill>
                  <a:srgbClr val="000000"/>
                </a:solidFill>
                <a:round/>
                <a:headEnd/>
                <a:tailEnd/>
              </a:ln>
            </p:spPr>
            <p:txBody>
              <a:bodyPr/>
              <a:lstStyle/>
              <a:p>
                <a:endParaRPr lang="es-ES"/>
              </a:p>
            </p:txBody>
          </p:sp>
        </p:grpSp>
        <p:sp>
          <p:nvSpPr>
            <p:cNvPr id="23747" name="Oval 195"/>
            <p:cNvSpPr>
              <a:spLocks noChangeArrowheads="1"/>
            </p:cNvSpPr>
            <p:nvPr/>
          </p:nvSpPr>
          <p:spPr bwMode="auto">
            <a:xfrm>
              <a:off x="2970" y="13799"/>
              <a:ext cx="990" cy="990"/>
            </a:xfrm>
            <a:prstGeom prst="ellipse">
              <a:avLst/>
            </a:prstGeom>
            <a:solidFill>
              <a:srgbClr val="FFFFFF"/>
            </a:solidFill>
            <a:ln w="19050">
              <a:solidFill>
                <a:srgbClr val="000000"/>
              </a:solidFill>
              <a:round/>
              <a:headEnd/>
              <a:tailEnd/>
            </a:ln>
          </p:spPr>
          <p:txBody>
            <a:bodyPr/>
            <a:lstStyle/>
            <a:p>
              <a:endParaRPr lang="es-ES"/>
            </a:p>
          </p:txBody>
        </p:sp>
        <p:sp>
          <p:nvSpPr>
            <p:cNvPr id="23748" name="Text Box 196"/>
            <p:cNvSpPr txBox="1">
              <a:spLocks noChangeArrowheads="1"/>
            </p:cNvSpPr>
            <p:nvPr/>
          </p:nvSpPr>
          <p:spPr bwMode="auto">
            <a:xfrm>
              <a:off x="3165" y="13916"/>
              <a:ext cx="600" cy="600"/>
            </a:xfrm>
            <a:prstGeom prst="rect">
              <a:avLst/>
            </a:prstGeom>
            <a:noFill/>
            <a:ln w="9525">
              <a:noFill/>
              <a:miter lim="800000"/>
              <a:headEnd/>
              <a:tailEnd/>
            </a:ln>
          </p:spPr>
          <p:txBody>
            <a:bodyPr lIns="0" tIns="0" rIns="0" bIns="0"/>
            <a:lstStyle/>
            <a:p>
              <a:pPr algn="ctr" eaLnBrk="0" hangingPunct="0"/>
              <a:r>
                <a:rPr lang="es-ES" sz="900" b="0">
                  <a:solidFill>
                    <a:schemeClr val="bg2"/>
                  </a:solidFill>
                  <a:latin typeface="Times New Roman" pitchFamily="18" charset="0"/>
                </a:rPr>
                <a:t>M</a:t>
              </a:r>
            </a:p>
            <a:p>
              <a:pPr algn="ctr" eaLnBrk="0" hangingPunct="0"/>
              <a:r>
                <a:rPr lang="es-ES" sz="900" b="0">
                  <a:solidFill>
                    <a:schemeClr val="bg2"/>
                  </a:solidFill>
                  <a:latin typeface="Times New Roman" pitchFamily="18" charset="0"/>
                </a:rPr>
                <a:t>3 </a:t>
              </a:r>
              <a:r>
                <a:rPr lang="es-ES" sz="1200" b="0">
                  <a:solidFill>
                    <a:schemeClr val="bg2"/>
                  </a:solidFill>
                  <a:latin typeface="Times New Roman" pitchFamily="18" charset="0"/>
                </a:rPr>
                <a:t>~</a:t>
              </a:r>
              <a:endParaRPr lang="es-ES" sz="1000">
                <a:solidFill>
                  <a:schemeClr val="bg2"/>
                </a:solidFill>
                <a:effectLst>
                  <a:outerShdw blurRad="38100" dist="38100" dir="2700000" algn="tl">
                    <a:srgbClr val="C0C0C0"/>
                  </a:outerShdw>
                </a:effectLst>
              </a:endParaRPr>
            </a:p>
          </p:txBody>
        </p:sp>
        <p:sp>
          <p:nvSpPr>
            <p:cNvPr id="23749" name="Line 197"/>
            <p:cNvSpPr>
              <a:spLocks noChangeShapeType="1"/>
            </p:cNvSpPr>
            <p:nvPr/>
          </p:nvSpPr>
          <p:spPr bwMode="auto">
            <a:xfrm>
              <a:off x="2160" y="9074"/>
              <a:ext cx="3780" cy="0"/>
            </a:xfrm>
            <a:prstGeom prst="line">
              <a:avLst/>
            </a:prstGeom>
            <a:noFill/>
            <a:ln w="19050">
              <a:solidFill>
                <a:srgbClr val="000000"/>
              </a:solidFill>
              <a:round/>
              <a:headEnd/>
              <a:tailEnd/>
            </a:ln>
          </p:spPr>
          <p:txBody>
            <a:bodyPr/>
            <a:lstStyle/>
            <a:p>
              <a:endParaRPr lang="es-ES"/>
            </a:p>
          </p:txBody>
        </p:sp>
        <p:sp>
          <p:nvSpPr>
            <p:cNvPr id="23750" name="Line 198"/>
            <p:cNvSpPr>
              <a:spLocks noChangeShapeType="1"/>
            </p:cNvSpPr>
            <p:nvPr/>
          </p:nvSpPr>
          <p:spPr bwMode="auto">
            <a:xfrm>
              <a:off x="2175" y="8729"/>
              <a:ext cx="3780" cy="0"/>
            </a:xfrm>
            <a:prstGeom prst="line">
              <a:avLst/>
            </a:prstGeom>
            <a:noFill/>
            <a:ln w="19050">
              <a:solidFill>
                <a:srgbClr val="000000"/>
              </a:solidFill>
              <a:round/>
              <a:headEnd/>
              <a:tailEnd/>
            </a:ln>
          </p:spPr>
          <p:txBody>
            <a:bodyPr/>
            <a:lstStyle/>
            <a:p>
              <a:endParaRPr lang="es-ES"/>
            </a:p>
          </p:txBody>
        </p:sp>
        <p:sp>
          <p:nvSpPr>
            <p:cNvPr id="23751" name="Text Box 199"/>
            <p:cNvSpPr txBox="1">
              <a:spLocks noChangeArrowheads="1"/>
            </p:cNvSpPr>
            <p:nvPr/>
          </p:nvSpPr>
          <p:spPr bwMode="auto">
            <a:xfrm>
              <a:off x="1590" y="8576"/>
              <a:ext cx="795" cy="270"/>
            </a:xfrm>
            <a:prstGeom prst="rect">
              <a:avLst/>
            </a:prstGeom>
            <a:noFill/>
            <a:ln w="9525">
              <a:noFill/>
              <a:miter lim="800000"/>
              <a:headEnd/>
              <a:tailEnd/>
            </a:ln>
          </p:spPr>
          <p:txBody>
            <a:bodyPr lIns="0" tIns="0" rIns="0" bIns="0"/>
            <a:lstStyle/>
            <a:p>
              <a:pPr eaLnBrk="0" hangingPunct="0">
                <a:spcBef>
                  <a:spcPts val="600"/>
                </a:spcBef>
              </a:pPr>
              <a:r>
                <a:rPr lang="es-ES" sz="1200" b="0">
                  <a:latin typeface="Times New Roman" pitchFamily="18" charset="0"/>
                </a:rPr>
                <a:t>L1</a:t>
              </a:r>
              <a:endParaRPr lang="es-ES">
                <a:effectLst>
                  <a:outerShdw blurRad="38100" dist="38100" dir="2700000" algn="tl">
                    <a:srgbClr val="C0C0C0"/>
                  </a:outerShdw>
                </a:effectLst>
              </a:endParaRPr>
            </a:p>
          </p:txBody>
        </p:sp>
        <p:sp>
          <p:nvSpPr>
            <p:cNvPr id="23752" name="Text Box 200"/>
            <p:cNvSpPr txBox="1">
              <a:spLocks noChangeArrowheads="1"/>
            </p:cNvSpPr>
            <p:nvPr/>
          </p:nvSpPr>
          <p:spPr bwMode="auto">
            <a:xfrm>
              <a:off x="2235" y="11081"/>
              <a:ext cx="795" cy="270"/>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K1M</a:t>
              </a:r>
              <a:endParaRPr lang="es-ES" sz="1000">
                <a:solidFill>
                  <a:schemeClr val="bg2"/>
                </a:solidFill>
                <a:effectLst>
                  <a:outerShdw blurRad="38100" dist="38100" dir="2700000" algn="tl">
                    <a:srgbClr val="C0C0C0"/>
                  </a:outerShdw>
                </a:effectLst>
              </a:endParaRPr>
            </a:p>
          </p:txBody>
        </p:sp>
        <p:sp>
          <p:nvSpPr>
            <p:cNvPr id="23753" name="Text Box 201"/>
            <p:cNvSpPr txBox="1">
              <a:spLocks noChangeArrowheads="1"/>
            </p:cNvSpPr>
            <p:nvPr/>
          </p:nvSpPr>
          <p:spPr bwMode="auto">
            <a:xfrm>
              <a:off x="2280" y="12506"/>
              <a:ext cx="795" cy="270"/>
            </a:xfrm>
            <a:prstGeom prst="rect">
              <a:avLst/>
            </a:prstGeom>
            <a:noFill/>
            <a:ln w="9525">
              <a:noFill/>
              <a:miter lim="800000"/>
              <a:headEnd/>
              <a:tailEnd/>
            </a:ln>
          </p:spPr>
          <p:txBody>
            <a:bodyPr lIns="0" tIns="0" rIns="0" bIns="0"/>
            <a:lstStyle/>
            <a:p>
              <a:pPr eaLnBrk="0" hangingPunct="0">
                <a:spcBef>
                  <a:spcPts val="600"/>
                </a:spcBef>
              </a:pPr>
              <a:r>
                <a:rPr lang="es-ES" sz="1000" b="0">
                  <a:solidFill>
                    <a:schemeClr val="bg2"/>
                  </a:solidFill>
                  <a:latin typeface="Times New Roman" pitchFamily="18" charset="0"/>
                </a:rPr>
                <a:t>F2F</a:t>
              </a:r>
              <a:endParaRPr lang="es-ES" sz="1200">
                <a:solidFill>
                  <a:schemeClr val="bg2"/>
                </a:solidFill>
                <a:effectLst>
                  <a:outerShdw blurRad="38100" dist="38100" dir="2700000" algn="tl">
                    <a:srgbClr val="C0C0C0"/>
                  </a:outerShdw>
                </a:effectLst>
              </a:endParaRPr>
            </a:p>
          </p:txBody>
        </p:sp>
        <p:sp>
          <p:nvSpPr>
            <p:cNvPr id="23754" name="Text Box 202"/>
            <p:cNvSpPr txBox="1">
              <a:spLocks noChangeArrowheads="1"/>
            </p:cNvSpPr>
            <p:nvPr/>
          </p:nvSpPr>
          <p:spPr bwMode="auto">
            <a:xfrm>
              <a:off x="3165" y="12224"/>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1</a:t>
              </a:r>
              <a:endParaRPr lang="es-ES" sz="1000">
                <a:solidFill>
                  <a:schemeClr val="bg2"/>
                </a:solidFill>
                <a:effectLst>
                  <a:outerShdw blurRad="38100" dist="38100" dir="2700000" algn="tl">
                    <a:srgbClr val="C0C0C0"/>
                  </a:outerShdw>
                </a:effectLst>
              </a:endParaRPr>
            </a:p>
          </p:txBody>
        </p:sp>
        <p:sp>
          <p:nvSpPr>
            <p:cNvPr id="23755" name="Text Box 203"/>
            <p:cNvSpPr txBox="1">
              <a:spLocks noChangeArrowheads="1"/>
            </p:cNvSpPr>
            <p:nvPr/>
          </p:nvSpPr>
          <p:spPr bwMode="auto">
            <a:xfrm>
              <a:off x="3525" y="12224"/>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3</a:t>
              </a:r>
              <a:endParaRPr lang="es-ES" sz="1000">
                <a:solidFill>
                  <a:schemeClr val="bg2"/>
                </a:solidFill>
                <a:effectLst>
                  <a:outerShdw blurRad="38100" dist="38100" dir="2700000" algn="tl">
                    <a:srgbClr val="C0C0C0"/>
                  </a:outerShdw>
                </a:effectLst>
              </a:endParaRPr>
            </a:p>
          </p:txBody>
        </p:sp>
        <p:sp>
          <p:nvSpPr>
            <p:cNvPr id="23756" name="Text Box 204"/>
            <p:cNvSpPr txBox="1">
              <a:spLocks noChangeArrowheads="1"/>
            </p:cNvSpPr>
            <p:nvPr/>
          </p:nvSpPr>
          <p:spPr bwMode="auto">
            <a:xfrm>
              <a:off x="3525" y="12839"/>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4</a:t>
              </a:r>
              <a:endParaRPr lang="es-ES" sz="1000">
                <a:solidFill>
                  <a:schemeClr val="bg2"/>
                </a:solidFill>
                <a:effectLst>
                  <a:outerShdw blurRad="38100" dist="38100" dir="2700000" algn="tl">
                    <a:srgbClr val="C0C0C0"/>
                  </a:outerShdw>
                </a:effectLst>
              </a:endParaRPr>
            </a:p>
          </p:txBody>
        </p:sp>
        <p:sp>
          <p:nvSpPr>
            <p:cNvPr id="23757" name="Text Box 205"/>
            <p:cNvSpPr txBox="1">
              <a:spLocks noChangeArrowheads="1"/>
            </p:cNvSpPr>
            <p:nvPr/>
          </p:nvSpPr>
          <p:spPr bwMode="auto">
            <a:xfrm>
              <a:off x="3165" y="12839"/>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2</a:t>
              </a:r>
              <a:endParaRPr lang="es-ES" sz="1000">
                <a:solidFill>
                  <a:schemeClr val="bg2"/>
                </a:solidFill>
                <a:effectLst>
                  <a:outerShdw blurRad="38100" dist="38100" dir="2700000" algn="tl">
                    <a:srgbClr val="C0C0C0"/>
                  </a:outerShdw>
                </a:effectLst>
              </a:endParaRPr>
            </a:p>
          </p:txBody>
        </p:sp>
        <p:sp>
          <p:nvSpPr>
            <p:cNvPr id="23758" name="Text Box 206"/>
            <p:cNvSpPr txBox="1">
              <a:spLocks noChangeArrowheads="1"/>
            </p:cNvSpPr>
            <p:nvPr/>
          </p:nvSpPr>
          <p:spPr bwMode="auto">
            <a:xfrm>
              <a:off x="3870" y="12224"/>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5</a:t>
              </a:r>
              <a:endParaRPr lang="es-ES" sz="1000">
                <a:solidFill>
                  <a:schemeClr val="bg2"/>
                </a:solidFill>
                <a:effectLst>
                  <a:outerShdw blurRad="38100" dist="38100" dir="2700000" algn="tl">
                    <a:srgbClr val="C0C0C0"/>
                  </a:outerShdw>
                </a:effectLst>
              </a:endParaRPr>
            </a:p>
          </p:txBody>
        </p:sp>
        <p:sp>
          <p:nvSpPr>
            <p:cNvPr id="23759" name="Text Box 207"/>
            <p:cNvSpPr txBox="1">
              <a:spLocks noChangeArrowheads="1"/>
            </p:cNvSpPr>
            <p:nvPr/>
          </p:nvSpPr>
          <p:spPr bwMode="auto">
            <a:xfrm>
              <a:off x="3870" y="12839"/>
              <a:ext cx="195" cy="345"/>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6</a:t>
              </a:r>
              <a:endParaRPr lang="es-ES" sz="1000">
                <a:solidFill>
                  <a:schemeClr val="bg2"/>
                </a:solidFill>
                <a:effectLst>
                  <a:outerShdw blurRad="38100" dist="38100" dir="2700000" algn="tl">
                    <a:srgbClr val="C0C0C0"/>
                  </a:outerShdw>
                </a:effectLst>
              </a:endParaRPr>
            </a:p>
          </p:txBody>
        </p:sp>
        <p:sp>
          <p:nvSpPr>
            <p:cNvPr id="23760" name="Text Box 208"/>
            <p:cNvSpPr txBox="1">
              <a:spLocks noChangeArrowheads="1"/>
            </p:cNvSpPr>
            <p:nvPr/>
          </p:nvSpPr>
          <p:spPr bwMode="auto">
            <a:xfrm>
              <a:off x="3150" y="13469"/>
              <a:ext cx="195" cy="345"/>
            </a:xfrm>
            <a:prstGeom prst="rect">
              <a:avLst/>
            </a:prstGeom>
            <a:noFill/>
            <a:ln w="9525">
              <a:noFill/>
              <a:miter lim="800000"/>
              <a:headEnd/>
              <a:tailEnd/>
            </a:ln>
          </p:spPr>
          <p:txBody>
            <a:bodyPr lIns="0" tIns="0" rIns="0" bIns="0"/>
            <a:lstStyle/>
            <a:p>
              <a:pPr eaLnBrk="0" hangingPunct="0">
                <a:spcBef>
                  <a:spcPts val="600"/>
                </a:spcBef>
              </a:pPr>
              <a:r>
                <a:rPr lang="es-ES" sz="1200" b="0">
                  <a:latin typeface="Times New Roman" pitchFamily="18" charset="0"/>
                </a:rPr>
                <a:t>U</a:t>
              </a:r>
              <a:endParaRPr lang="es-ES">
                <a:effectLst>
                  <a:outerShdw blurRad="38100" dist="38100" dir="2700000" algn="tl">
                    <a:srgbClr val="C0C0C0"/>
                  </a:outerShdw>
                </a:effectLst>
              </a:endParaRPr>
            </a:p>
          </p:txBody>
        </p:sp>
        <p:sp>
          <p:nvSpPr>
            <p:cNvPr id="23761" name="Text Box 209"/>
            <p:cNvSpPr txBox="1">
              <a:spLocks noChangeArrowheads="1"/>
            </p:cNvSpPr>
            <p:nvPr/>
          </p:nvSpPr>
          <p:spPr bwMode="auto">
            <a:xfrm>
              <a:off x="3510" y="13469"/>
              <a:ext cx="195" cy="345"/>
            </a:xfrm>
            <a:prstGeom prst="rect">
              <a:avLst/>
            </a:prstGeom>
            <a:noFill/>
            <a:ln w="9525">
              <a:noFill/>
              <a:miter lim="800000"/>
              <a:headEnd/>
              <a:tailEnd/>
            </a:ln>
          </p:spPr>
          <p:txBody>
            <a:bodyPr lIns="0" tIns="0" rIns="0" bIns="0"/>
            <a:lstStyle/>
            <a:p>
              <a:pPr eaLnBrk="0" hangingPunct="0">
                <a:spcBef>
                  <a:spcPts val="600"/>
                </a:spcBef>
              </a:pPr>
              <a:r>
                <a:rPr lang="es-ES" sz="1200" b="0">
                  <a:latin typeface="Times New Roman" pitchFamily="18" charset="0"/>
                </a:rPr>
                <a:t>V</a:t>
              </a:r>
              <a:endParaRPr lang="es-ES">
                <a:effectLst>
                  <a:outerShdw blurRad="38100" dist="38100" dir="2700000" algn="tl">
                    <a:srgbClr val="C0C0C0"/>
                  </a:outerShdw>
                </a:effectLst>
              </a:endParaRPr>
            </a:p>
          </p:txBody>
        </p:sp>
        <p:sp>
          <p:nvSpPr>
            <p:cNvPr id="23762" name="Text Box 210"/>
            <p:cNvSpPr txBox="1">
              <a:spLocks noChangeArrowheads="1"/>
            </p:cNvSpPr>
            <p:nvPr/>
          </p:nvSpPr>
          <p:spPr bwMode="auto">
            <a:xfrm>
              <a:off x="3855" y="13469"/>
              <a:ext cx="195" cy="345"/>
            </a:xfrm>
            <a:prstGeom prst="rect">
              <a:avLst/>
            </a:prstGeom>
            <a:noFill/>
            <a:ln w="9525">
              <a:noFill/>
              <a:miter lim="800000"/>
              <a:headEnd/>
              <a:tailEnd/>
            </a:ln>
          </p:spPr>
          <p:txBody>
            <a:bodyPr lIns="0" tIns="0" rIns="0" bIns="0"/>
            <a:lstStyle/>
            <a:p>
              <a:pPr eaLnBrk="0" hangingPunct="0">
                <a:spcBef>
                  <a:spcPts val="600"/>
                </a:spcBef>
              </a:pPr>
              <a:r>
                <a:rPr lang="es-ES" sz="1200" b="0">
                  <a:latin typeface="Times New Roman" pitchFamily="18" charset="0"/>
                </a:rPr>
                <a:t>W</a:t>
              </a:r>
              <a:endParaRPr lang="es-ES">
                <a:effectLst>
                  <a:outerShdw blurRad="38100" dist="38100" dir="2700000" algn="tl">
                    <a:srgbClr val="C0C0C0"/>
                  </a:outerShdw>
                </a:effectLst>
              </a:endParaRPr>
            </a:p>
          </p:txBody>
        </p:sp>
        <p:sp>
          <p:nvSpPr>
            <p:cNvPr id="23763" name="Text Box 211"/>
            <p:cNvSpPr txBox="1">
              <a:spLocks noChangeArrowheads="1"/>
            </p:cNvSpPr>
            <p:nvPr/>
          </p:nvSpPr>
          <p:spPr bwMode="auto">
            <a:xfrm>
              <a:off x="2370" y="9866"/>
              <a:ext cx="795" cy="270"/>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F1F</a:t>
              </a:r>
              <a:endParaRPr lang="es-ES" sz="1000">
                <a:solidFill>
                  <a:schemeClr val="bg2"/>
                </a:solidFill>
                <a:effectLst>
                  <a:outerShdw blurRad="38100" dist="38100" dir="2700000" algn="tl">
                    <a:srgbClr val="C0C0C0"/>
                  </a:outerShdw>
                </a:effectLst>
              </a:endParaRPr>
            </a:p>
          </p:txBody>
        </p:sp>
        <p:sp>
          <p:nvSpPr>
            <p:cNvPr id="23764" name="Text Box 212"/>
            <p:cNvSpPr txBox="1">
              <a:spLocks noChangeArrowheads="1"/>
            </p:cNvSpPr>
            <p:nvPr/>
          </p:nvSpPr>
          <p:spPr bwMode="auto">
            <a:xfrm>
              <a:off x="1590" y="8951"/>
              <a:ext cx="795" cy="270"/>
            </a:xfrm>
            <a:prstGeom prst="rect">
              <a:avLst/>
            </a:prstGeom>
            <a:noFill/>
            <a:ln w="9525">
              <a:noFill/>
              <a:miter lim="800000"/>
              <a:headEnd/>
              <a:tailEnd/>
            </a:ln>
          </p:spPr>
          <p:txBody>
            <a:bodyPr lIns="0" tIns="0" rIns="0" bIns="0"/>
            <a:lstStyle/>
            <a:p>
              <a:pPr eaLnBrk="0" hangingPunct="0">
                <a:spcBef>
                  <a:spcPts val="600"/>
                </a:spcBef>
              </a:pPr>
              <a:r>
                <a:rPr lang="es-ES" sz="1200" b="0">
                  <a:latin typeface="Times New Roman" pitchFamily="18" charset="0"/>
                </a:rPr>
                <a:t>L2</a:t>
              </a:r>
              <a:endParaRPr lang="es-ES">
                <a:effectLst>
                  <a:outerShdw blurRad="38100" dist="38100" dir="2700000" algn="tl">
                    <a:srgbClr val="C0C0C0"/>
                  </a:outerShdw>
                </a:effectLst>
              </a:endParaRPr>
            </a:p>
          </p:txBody>
        </p:sp>
        <p:sp>
          <p:nvSpPr>
            <p:cNvPr id="23765" name="Text Box 213"/>
            <p:cNvSpPr txBox="1">
              <a:spLocks noChangeArrowheads="1"/>
            </p:cNvSpPr>
            <p:nvPr/>
          </p:nvSpPr>
          <p:spPr bwMode="auto">
            <a:xfrm>
              <a:off x="1590" y="9281"/>
              <a:ext cx="795" cy="270"/>
            </a:xfrm>
            <a:prstGeom prst="rect">
              <a:avLst/>
            </a:prstGeom>
            <a:noFill/>
            <a:ln w="9525">
              <a:noFill/>
              <a:miter lim="800000"/>
              <a:headEnd/>
              <a:tailEnd/>
            </a:ln>
          </p:spPr>
          <p:txBody>
            <a:bodyPr lIns="0" tIns="0" rIns="0" bIns="0"/>
            <a:lstStyle/>
            <a:p>
              <a:pPr eaLnBrk="0" hangingPunct="0">
                <a:spcBef>
                  <a:spcPts val="600"/>
                </a:spcBef>
              </a:pPr>
              <a:r>
                <a:rPr lang="es-ES" sz="1200" b="0">
                  <a:latin typeface="Times New Roman" pitchFamily="18" charset="0"/>
                </a:rPr>
                <a:t>L3</a:t>
              </a:r>
              <a:endParaRPr lang="es-ES">
                <a:effectLst>
                  <a:outerShdw blurRad="38100" dist="38100" dir="2700000" algn="tl">
                    <a:srgbClr val="C0C0C0"/>
                  </a:outerShdw>
                </a:effectLst>
              </a:endParaRPr>
            </a:p>
          </p:txBody>
        </p:sp>
        <p:sp>
          <p:nvSpPr>
            <p:cNvPr id="23766" name="Text Box 214"/>
            <p:cNvSpPr txBox="1">
              <a:spLocks noChangeArrowheads="1"/>
            </p:cNvSpPr>
            <p:nvPr/>
          </p:nvSpPr>
          <p:spPr bwMode="auto">
            <a:xfrm>
              <a:off x="2385" y="8411"/>
              <a:ext cx="1455" cy="240"/>
            </a:xfrm>
            <a:prstGeom prst="rect">
              <a:avLst/>
            </a:prstGeom>
            <a:noFill/>
            <a:ln w="9525">
              <a:noFill/>
              <a:miter lim="800000"/>
              <a:headEnd/>
              <a:tailEnd/>
            </a:ln>
          </p:spPr>
          <p:txBody>
            <a:bodyPr lIns="0" tIns="0" rIns="0" bIns="0"/>
            <a:lstStyle/>
            <a:p>
              <a:pPr eaLnBrk="0" hangingPunct="0">
                <a:spcBef>
                  <a:spcPts val="600"/>
                </a:spcBef>
              </a:pPr>
              <a:r>
                <a:rPr lang="es-ES" sz="900" b="0">
                  <a:solidFill>
                    <a:schemeClr val="bg2"/>
                  </a:solidFill>
                  <a:latin typeface="Times New Roman" pitchFamily="18" charset="0"/>
                </a:rPr>
                <a:t>3~50Hz 380V</a:t>
              </a:r>
              <a:endParaRPr lang="es-ES" sz="1000">
                <a:solidFill>
                  <a:schemeClr val="bg2"/>
                </a:solidFill>
                <a:effectLst>
                  <a:outerShdw blurRad="38100" dist="38100" dir="2700000" algn="tl">
                    <a:srgbClr val="C0C0C0"/>
                  </a:outerShdw>
                </a:effectLst>
              </a:endParaRPr>
            </a:p>
          </p:txBody>
        </p:sp>
      </p:grpSp>
      <p:sp>
        <p:nvSpPr>
          <p:cNvPr id="23767" name="Text Box 215"/>
          <p:cNvSpPr txBox="1">
            <a:spLocks noChangeArrowheads="1"/>
          </p:cNvSpPr>
          <p:nvPr/>
        </p:nvSpPr>
        <p:spPr bwMode="auto">
          <a:xfrm>
            <a:off x="4543425" y="1898650"/>
            <a:ext cx="1071563" cy="387350"/>
          </a:xfrm>
          <a:prstGeom prst="rect">
            <a:avLst/>
          </a:prstGeom>
          <a:noFill/>
          <a:ln w="9525">
            <a:noFill/>
            <a:miter lim="800000"/>
            <a:headEnd/>
            <a:tailEnd/>
          </a:ln>
        </p:spPr>
        <p:txBody>
          <a:bodyPr lIns="0" tIns="0" rIns="0" bIns="0"/>
          <a:lstStyle/>
          <a:p>
            <a:pPr eaLnBrk="0" hangingPunct="0">
              <a:spcBef>
                <a:spcPts val="600"/>
              </a:spcBef>
              <a:tabLst>
                <a:tab pos="895350" algn="r"/>
              </a:tabLst>
            </a:pPr>
            <a:r>
              <a:rPr lang="es-ES" b="0">
                <a:solidFill>
                  <a:schemeClr val="bg2"/>
                </a:solidFill>
                <a:latin typeface="Times New Roman" pitchFamily="18" charset="0"/>
                <a:sym typeface="Wingdings" pitchFamily="2" charset="2"/>
              </a:rPr>
              <a:t> </a:t>
            </a:r>
            <a:r>
              <a:rPr lang="es-ES" b="0">
                <a:solidFill>
                  <a:schemeClr val="bg2"/>
                </a:solidFill>
                <a:latin typeface="Times New Roman" pitchFamily="18" charset="0"/>
              </a:rPr>
              <a:t>Unifilar</a:t>
            </a:r>
          </a:p>
          <a:p>
            <a:pPr eaLnBrk="0" hangingPunct="0">
              <a:spcBef>
                <a:spcPts val="600"/>
              </a:spcBef>
              <a:tabLst>
                <a:tab pos="895350" algn="r"/>
              </a:tabLst>
            </a:pPr>
            <a:r>
              <a:rPr lang="es-ES" b="0">
                <a:solidFill>
                  <a:schemeClr val="bg2"/>
                </a:solidFill>
                <a:latin typeface="Times New Roman" pitchFamily="18" charset="0"/>
              </a:rPr>
              <a:t>	Trifilar </a:t>
            </a:r>
            <a:r>
              <a:rPr lang="es-ES" b="0">
                <a:solidFill>
                  <a:schemeClr val="bg2"/>
                </a:solidFill>
                <a:latin typeface="Times New Roman" pitchFamily="18" charset="0"/>
                <a:sym typeface="Wingdings" pitchFamily="2" charset="2"/>
              </a:rPr>
              <a:t></a:t>
            </a:r>
            <a:endParaRPr lang="es-ES" sz="2400">
              <a:solidFill>
                <a:schemeClr val="bg2"/>
              </a:solidFill>
              <a:effectLst>
                <a:outerShdw blurRad="38100" dist="38100" dir="2700000" algn="tl">
                  <a:srgbClr val="C0C0C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57748"/>
                                        </p:tgtEl>
                                        <p:attrNameLst>
                                          <p:attrName>style.visibility</p:attrName>
                                        </p:attrNameLst>
                                      </p:cBhvr>
                                      <p:to>
                                        <p:strVal val="visible"/>
                                      </p:to>
                                    </p:set>
                                    <p:animEffect transition="in" filter="box(in)">
                                      <p:cBhvr>
                                        <p:cTn id="7" dur="500"/>
                                        <p:tgtEl>
                                          <p:spTgt spid="6577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57751"/>
                                        </p:tgtEl>
                                        <p:attrNameLst>
                                          <p:attrName>style.visibility</p:attrName>
                                        </p:attrNameLst>
                                      </p:cBhvr>
                                      <p:to>
                                        <p:strVal val="visible"/>
                                      </p:to>
                                    </p:set>
                                    <p:animEffect transition="in" filter="box(in)">
                                      <p:cBhvr>
                                        <p:cTn id="12" dur="500"/>
                                        <p:tgtEl>
                                          <p:spTgt spid="657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pPr>
              <a:defRPr/>
            </a:pPr>
            <a:r>
              <a:rPr lang="es-ES" sz="4000"/>
              <a:t>Forma de representación del esquema (1)</a:t>
            </a:r>
          </a:p>
        </p:txBody>
      </p:sp>
      <p:pic>
        <p:nvPicPr>
          <p:cNvPr id="25602" name="Picture 6" descr="multifilar"/>
          <p:cNvPicPr>
            <a:picLocks noGrp="1" noChangeAspect="1" noChangeArrowheads="1"/>
          </p:cNvPicPr>
          <p:nvPr>
            <p:ph sz="half" idx="1"/>
          </p:nvPr>
        </p:nvPicPr>
        <p:blipFill>
          <a:blip r:embed="rId3"/>
          <a:srcRect/>
          <a:stretch>
            <a:fillRect/>
          </a:stretch>
        </p:blipFill>
        <p:spPr>
          <a:xfrm>
            <a:off x="615950" y="2141538"/>
            <a:ext cx="3368675" cy="4114800"/>
          </a:xfrm>
        </p:spPr>
      </p:pic>
      <p:sp>
        <p:nvSpPr>
          <p:cNvPr id="671748" name="Text Box 4"/>
          <p:cNvSpPr txBox="1">
            <a:spLocks noChangeArrowheads="1"/>
          </p:cNvSpPr>
          <p:nvPr/>
        </p:nvSpPr>
        <p:spPr bwMode="auto">
          <a:xfrm>
            <a:off x="6053138" y="1762125"/>
            <a:ext cx="1349375" cy="30480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Unifilar</a:t>
            </a:r>
          </a:p>
        </p:txBody>
      </p:sp>
      <p:sp>
        <p:nvSpPr>
          <p:cNvPr id="671749" name="Text Box 5"/>
          <p:cNvSpPr txBox="1">
            <a:spLocks noChangeArrowheads="1"/>
          </p:cNvSpPr>
          <p:nvPr/>
        </p:nvSpPr>
        <p:spPr bwMode="auto">
          <a:xfrm>
            <a:off x="1376363" y="1763713"/>
            <a:ext cx="1349375" cy="304800"/>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Multifilar</a:t>
            </a:r>
          </a:p>
        </p:txBody>
      </p:sp>
      <p:pic>
        <p:nvPicPr>
          <p:cNvPr id="25605" name="Picture 8" descr="unifilar"/>
          <p:cNvPicPr>
            <a:picLocks noGrp="1" noChangeAspect="1" noChangeArrowheads="1"/>
          </p:cNvPicPr>
          <p:nvPr>
            <p:ph sz="half" idx="2"/>
          </p:nvPr>
        </p:nvPicPr>
        <p:blipFill>
          <a:blip r:embed="rId4"/>
          <a:srcRect/>
          <a:stretch>
            <a:fillRect/>
          </a:stretch>
        </p:blipFill>
        <p:spPr>
          <a:xfrm>
            <a:off x="5300663" y="2124075"/>
            <a:ext cx="2505075" cy="3829050"/>
          </a:xfrm>
        </p:spPr>
      </p:pic>
    </p:spTree>
  </p:cSld>
  <p:clrMapOvr>
    <a:masterClrMapping/>
  </p:clrMapOvr>
  <p:transition>
    <p:cover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685800" y="152400"/>
            <a:ext cx="7772400" cy="1143000"/>
          </a:xfrm>
        </p:spPr>
        <p:txBody>
          <a:bodyPr/>
          <a:lstStyle/>
          <a:p>
            <a:pPr>
              <a:defRPr/>
            </a:pPr>
            <a:r>
              <a:rPr lang="es-ES" sz="4000"/>
              <a:t>Forma de representación del esquema (2)</a:t>
            </a:r>
          </a:p>
        </p:txBody>
      </p:sp>
      <p:pic>
        <p:nvPicPr>
          <p:cNvPr id="27650" name="Picture 7" descr="conjunta"/>
          <p:cNvPicPr>
            <a:picLocks noGrp="1" noChangeAspect="1" noChangeArrowheads="1"/>
          </p:cNvPicPr>
          <p:nvPr>
            <p:ph sz="half" idx="1"/>
          </p:nvPr>
        </p:nvPicPr>
        <p:blipFill>
          <a:blip r:embed="rId3"/>
          <a:srcRect/>
          <a:stretch>
            <a:fillRect/>
          </a:stretch>
        </p:blipFill>
        <p:spPr>
          <a:xfrm>
            <a:off x="0" y="2319338"/>
            <a:ext cx="2387600" cy="3467100"/>
          </a:xfrm>
        </p:spPr>
      </p:pic>
      <p:pic>
        <p:nvPicPr>
          <p:cNvPr id="27651" name="Picture 9" descr="semidesarrollada"/>
          <p:cNvPicPr>
            <a:picLocks noGrp="1" noChangeAspect="1" noChangeArrowheads="1"/>
          </p:cNvPicPr>
          <p:nvPr>
            <p:ph sz="quarter" idx="2"/>
          </p:nvPr>
        </p:nvPicPr>
        <p:blipFill>
          <a:blip r:embed="rId4"/>
          <a:srcRect/>
          <a:stretch>
            <a:fillRect/>
          </a:stretch>
        </p:blipFill>
        <p:spPr>
          <a:xfrm>
            <a:off x="2960688" y="2401888"/>
            <a:ext cx="3021012" cy="3519487"/>
          </a:xfrm>
        </p:spPr>
      </p:pic>
      <p:sp>
        <p:nvSpPr>
          <p:cNvPr id="674820" name="Text Box 4"/>
          <p:cNvSpPr txBox="1">
            <a:spLocks noChangeArrowheads="1"/>
          </p:cNvSpPr>
          <p:nvPr/>
        </p:nvSpPr>
        <p:spPr bwMode="auto">
          <a:xfrm>
            <a:off x="442913" y="1643063"/>
            <a:ext cx="2263775" cy="517525"/>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Representación Conjunta</a:t>
            </a:r>
          </a:p>
        </p:txBody>
      </p:sp>
      <p:sp>
        <p:nvSpPr>
          <p:cNvPr id="674821" name="Text Box 5"/>
          <p:cNvSpPr txBox="1">
            <a:spLocks noChangeArrowheads="1"/>
          </p:cNvSpPr>
          <p:nvPr/>
        </p:nvSpPr>
        <p:spPr bwMode="auto">
          <a:xfrm>
            <a:off x="3367088" y="1643063"/>
            <a:ext cx="2482850" cy="517525"/>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Representación Semidesarrollada</a:t>
            </a:r>
          </a:p>
        </p:txBody>
      </p:sp>
      <p:sp>
        <p:nvSpPr>
          <p:cNvPr id="674822" name="Text Box 6"/>
          <p:cNvSpPr txBox="1">
            <a:spLocks noChangeArrowheads="1"/>
          </p:cNvSpPr>
          <p:nvPr/>
        </p:nvSpPr>
        <p:spPr bwMode="auto">
          <a:xfrm>
            <a:off x="6411913" y="1643063"/>
            <a:ext cx="2351087" cy="517525"/>
          </a:xfrm>
          <a:prstGeom prst="rect">
            <a:avLst/>
          </a:prstGeom>
          <a:solidFill>
            <a:schemeClr val="bg1"/>
          </a:solid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ES">
                <a:effectLst>
                  <a:outerShdw blurRad="38100" dist="38100" dir="2700000" algn="tl">
                    <a:srgbClr val="000000"/>
                  </a:outerShdw>
                </a:effectLst>
              </a:rPr>
              <a:t>Representación Desarrollada</a:t>
            </a:r>
          </a:p>
        </p:txBody>
      </p:sp>
      <p:pic>
        <p:nvPicPr>
          <p:cNvPr id="27655" name="Picture 11" descr="desarrollada"/>
          <p:cNvPicPr>
            <a:picLocks noGrp="1" noChangeAspect="1" noChangeArrowheads="1"/>
          </p:cNvPicPr>
          <p:nvPr>
            <p:ph sz="quarter" idx="3"/>
          </p:nvPr>
        </p:nvPicPr>
        <p:blipFill>
          <a:blip r:embed="rId5"/>
          <a:srcRect/>
          <a:stretch>
            <a:fillRect/>
          </a:stretch>
        </p:blipFill>
        <p:spPr>
          <a:xfrm>
            <a:off x="6142038" y="2474913"/>
            <a:ext cx="2822575" cy="3330575"/>
          </a:xfrm>
        </p:spPr>
      </p:pic>
    </p:spTree>
  </p:cSld>
  <p:clrMapOvr>
    <a:masterClrMapping/>
  </p:clrMapOvr>
  <p:transition>
    <p:cover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85800" y="166688"/>
            <a:ext cx="7772400" cy="1143000"/>
          </a:xfrm>
        </p:spPr>
        <p:txBody>
          <a:bodyPr/>
          <a:lstStyle/>
          <a:p>
            <a:pPr>
              <a:defRPr/>
            </a:pPr>
            <a:r>
              <a:rPr lang="es-ES"/>
              <a:t>Identificación y marcado</a:t>
            </a:r>
          </a:p>
        </p:txBody>
      </p:sp>
      <p:sp>
        <p:nvSpPr>
          <p:cNvPr id="29698" name="Rectangle 3"/>
          <p:cNvSpPr>
            <a:spLocks noGrp="1" noChangeArrowheads="1"/>
          </p:cNvSpPr>
          <p:nvPr>
            <p:ph type="body" idx="1"/>
          </p:nvPr>
        </p:nvSpPr>
        <p:spPr>
          <a:xfrm>
            <a:off x="685800" y="1109663"/>
            <a:ext cx="7772400" cy="965200"/>
          </a:xfrm>
        </p:spPr>
        <p:txBody>
          <a:bodyPr/>
          <a:lstStyle/>
          <a:p>
            <a:r>
              <a:rPr lang="es-ES" sz="2800">
                <a:solidFill>
                  <a:srgbClr val="003399"/>
                </a:solidFill>
              </a:rPr>
              <a:t>Los elementos eléctricos se identifican por medio de un código definido por la norma.</a:t>
            </a:r>
          </a:p>
        </p:txBody>
      </p:sp>
      <p:grpSp>
        <p:nvGrpSpPr>
          <p:cNvPr id="29699" name="Group 15"/>
          <p:cNvGrpSpPr>
            <a:grpSpLocks/>
          </p:cNvGrpSpPr>
          <p:nvPr/>
        </p:nvGrpSpPr>
        <p:grpSpPr bwMode="auto">
          <a:xfrm>
            <a:off x="161925" y="2276475"/>
            <a:ext cx="8694738" cy="677863"/>
            <a:chOff x="102" y="1497"/>
            <a:chExt cx="5477" cy="427"/>
          </a:xfrm>
        </p:grpSpPr>
        <p:sp>
          <p:nvSpPr>
            <p:cNvPr id="680967" name="AutoShape 7"/>
            <p:cNvSpPr>
              <a:spLocks noChangeArrowheads="1"/>
            </p:cNvSpPr>
            <p:nvPr/>
          </p:nvSpPr>
          <p:spPr bwMode="auto">
            <a:xfrm>
              <a:off x="597" y="1525"/>
              <a:ext cx="1325" cy="332"/>
            </a:xfrm>
            <a:prstGeom prst="flowChartProcess">
              <a:avLst/>
            </a:prstGeom>
            <a:solidFill>
              <a:srgbClr val="FFB163"/>
            </a:solidFill>
            <a:ln w="9525">
              <a:solidFill>
                <a:schemeClr val="bg2"/>
              </a:solidFill>
              <a:miter lim="800000"/>
              <a:headEnd/>
              <a:tailEnd/>
            </a:ln>
            <a:effectLst>
              <a:outerShdw dist="35921" dir="2700000" algn="ctr" rotWithShape="0">
                <a:schemeClr val="bg2"/>
              </a:outerShdw>
            </a:effectLst>
          </p:spPr>
          <p:txBody>
            <a:bodyPr anchor="ctr"/>
            <a:lstStyle/>
            <a:p>
              <a:pPr algn="ctr" eaLnBrk="0" hangingPunct="0">
                <a:spcBef>
                  <a:spcPts val="600"/>
                </a:spcBef>
                <a:defRPr/>
              </a:pPr>
              <a:r>
                <a:rPr lang="es-ES">
                  <a:effectLst>
                    <a:outerShdw blurRad="38100" dist="38100" dir="2700000" algn="tl">
                      <a:srgbClr val="000000"/>
                    </a:outerShdw>
                  </a:effectLst>
                </a:rPr>
                <a:t>Subdivisión fundamental</a:t>
              </a:r>
            </a:p>
          </p:txBody>
        </p:sp>
        <p:sp>
          <p:nvSpPr>
            <p:cNvPr id="680968" name="AutoShape 8"/>
            <p:cNvSpPr>
              <a:spLocks noChangeArrowheads="1"/>
            </p:cNvSpPr>
            <p:nvPr/>
          </p:nvSpPr>
          <p:spPr bwMode="auto">
            <a:xfrm>
              <a:off x="2179" y="1497"/>
              <a:ext cx="877" cy="390"/>
            </a:xfrm>
            <a:prstGeom prst="flowChartProcess">
              <a:avLst/>
            </a:prstGeom>
            <a:solidFill>
              <a:srgbClr val="FFB163"/>
            </a:solidFill>
            <a:ln w="9525">
              <a:solidFill>
                <a:schemeClr val="bg2"/>
              </a:solidFill>
              <a:miter lim="800000"/>
              <a:headEnd/>
              <a:tailEnd/>
            </a:ln>
            <a:effectLst>
              <a:outerShdw dist="35921" dir="2700000" algn="ctr" rotWithShape="0">
                <a:schemeClr val="bg2"/>
              </a:outerShdw>
            </a:effectLst>
          </p:spPr>
          <p:txBody>
            <a:bodyPr anchor="ctr"/>
            <a:lstStyle/>
            <a:p>
              <a:pPr algn="ctr" eaLnBrk="0" hangingPunct="0">
                <a:spcBef>
                  <a:spcPts val="600"/>
                </a:spcBef>
                <a:defRPr/>
              </a:pPr>
              <a:r>
                <a:rPr lang="es-ES">
                  <a:effectLst>
                    <a:outerShdw blurRad="38100" dist="38100" dir="2700000" algn="tl">
                      <a:srgbClr val="000000"/>
                    </a:outerShdw>
                  </a:effectLst>
                </a:rPr>
                <a:t>Situación</a:t>
              </a:r>
            </a:p>
          </p:txBody>
        </p:sp>
        <p:sp>
          <p:nvSpPr>
            <p:cNvPr id="680969" name="AutoShape 9"/>
            <p:cNvSpPr>
              <a:spLocks noChangeArrowheads="1"/>
            </p:cNvSpPr>
            <p:nvPr/>
          </p:nvSpPr>
          <p:spPr bwMode="auto">
            <a:xfrm>
              <a:off x="3252" y="1497"/>
              <a:ext cx="1519" cy="408"/>
            </a:xfrm>
            <a:prstGeom prst="flowChartProcess">
              <a:avLst/>
            </a:prstGeom>
            <a:solidFill>
              <a:srgbClr val="FFB163"/>
            </a:solidFill>
            <a:ln w="9525">
              <a:solidFill>
                <a:schemeClr val="bg2"/>
              </a:solidFill>
              <a:miter lim="800000"/>
              <a:headEnd/>
              <a:tailEnd/>
            </a:ln>
            <a:effectLst>
              <a:outerShdw dist="35921" dir="2700000" algn="ctr" rotWithShape="0">
                <a:schemeClr val="bg2"/>
              </a:outerShdw>
            </a:effectLst>
          </p:spPr>
          <p:txBody>
            <a:bodyPr wrap="none" anchor="ctr"/>
            <a:lstStyle/>
            <a:p>
              <a:pPr algn="ctr" eaLnBrk="0" hangingPunct="0">
                <a:spcBef>
                  <a:spcPts val="600"/>
                </a:spcBef>
                <a:defRPr/>
              </a:pPr>
              <a:r>
                <a:rPr lang="es-ES">
                  <a:effectLst>
                    <a:outerShdw blurRad="38100" dist="38100" dir="2700000" algn="tl">
                      <a:srgbClr val="000000"/>
                    </a:outerShdw>
                  </a:effectLst>
                </a:rPr>
                <a:t>Clase/Número/Función</a:t>
              </a:r>
            </a:p>
          </p:txBody>
        </p:sp>
        <p:sp>
          <p:nvSpPr>
            <p:cNvPr id="680970" name="AutoShape 10"/>
            <p:cNvSpPr>
              <a:spLocks noChangeArrowheads="1"/>
            </p:cNvSpPr>
            <p:nvPr/>
          </p:nvSpPr>
          <p:spPr bwMode="auto">
            <a:xfrm>
              <a:off x="4967" y="1497"/>
              <a:ext cx="612" cy="427"/>
            </a:xfrm>
            <a:prstGeom prst="flowChartProcess">
              <a:avLst/>
            </a:prstGeom>
            <a:solidFill>
              <a:srgbClr val="FFB163"/>
            </a:solidFill>
            <a:ln w="9525">
              <a:solidFill>
                <a:schemeClr val="bg2"/>
              </a:solidFill>
              <a:miter lim="800000"/>
              <a:headEnd/>
              <a:tailEnd/>
            </a:ln>
            <a:effectLst>
              <a:outerShdw dist="35921" dir="2700000" algn="ctr" rotWithShape="0">
                <a:schemeClr val="bg2"/>
              </a:outerShdw>
            </a:effectLst>
          </p:spPr>
          <p:txBody>
            <a:bodyPr wrap="none" anchor="ctr"/>
            <a:lstStyle/>
            <a:p>
              <a:pPr algn="ctr" eaLnBrk="0" hangingPunct="0">
                <a:spcBef>
                  <a:spcPts val="600"/>
                </a:spcBef>
                <a:defRPr/>
              </a:pPr>
              <a:r>
                <a:rPr lang="es-ES">
                  <a:effectLst>
                    <a:outerShdw blurRad="38100" dist="38100" dir="2700000" algn="tl">
                      <a:srgbClr val="000000"/>
                    </a:outerShdw>
                  </a:effectLst>
                </a:rPr>
                <a:t>Borne</a:t>
              </a:r>
            </a:p>
          </p:txBody>
        </p:sp>
        <p:sp>
          <p:nvSpPr>
            <p:cNvPr id="680971" name="Text Box 11"/>
            <p:cNvSpPr txBox="1">
              <a:spLocks noChangeArrowheads="1"/>
            </p:cNvSpPr>
            <p:nvPr/>
          </p:nvSpPr>
          <p:spPr bwMode="auto">
            <a:xfrm>
              <a:off x="102" y="1564"/>
              <a:ext cx="402" cy="250"/>
            </a:xfrm>
            <a:prstGeom prst="rect">
              <a:avLst/>
            </a:prstGeom>
            <a:noFill/>
            <a:ln w="9525">
              <a:noFill/>
              <a:miter lim="800000"/>
              <a:headEnd/>
              <a:tailEnd/>
            </a:ln>
            <a:effectLst>
              <a:outerShdw dist="35921" dir="2700000" algn="ctr" rotWithShape="0">
                <a:schemeClr val="bg2"/>
              </a:outerShdw>
            </a:effectLst>
          </p:spPr>
          <p:txBody>
            <a:bodyPr>
              <a:spAutoFit/>
            </a:bodyPr>
            <a:lstStyle/>
            <a:p>
              <a:pPr algn="r" eaLnBrk="0" hangingPunct="0">
                <a:spcBef>
                  <a:spcPct val="50000"/>
                </a:spcBef>
                <a:defRPr/>
              </a:pPr>
              <a:r>
                <a:rPr lang="es-ES" sz="2000">
                  <a:effectLst>
                    <a:outerShdw blurRad="38100" dist="38100" dir="2700000" algn="tl">
                      <a:srgbClr val="C0C0C0"/>
                    </a:outerShdw>
                  </a:effectLst>
                </a:rPr>
                <a:t>=</a:t>
              </a:r>
            </a:p>
          </p:txBody>
        </p:sp>
        <p:sp>
          <p:nvSpPr>
            <p:cNvPr id="680972" name="Text Box 12"/>
            <p:cNvSpPr txBox="1">
              <a:spLocks noChangeArrowheads="1"/>
            </p:cNvSpPr>
            <p:nvPr/>
          </p:nvSpPr>
          <p:spPr bwMode="auto">
            <a:xfrm>
              <a:off x="1741" y="1565"/>
              <a:ext cx="402" cy="250"/>
            </a:xfrm>
            <a:prstGeom prst="rect">
              <a:avLst/>
            </a:prstGeom>
            <a:noFill/>
            <a:ln w="9525">
              <a:noFill/>
              <a:miter lim="800000"/>
              <a:headEnd/>
              <a:tailEnd/>
            </a:ln>
            <a:effectLst>
              <a:outerShdw dist="35921" dir="2700000" algn="ctr" rotWithShape="0">
                <a:schemeClr val="bg2"/>
              </a:outerShdw>
            </a:effectLst>
          </p:spPr>
          <p:txBody>
            <a:bodyPr>
              <a:spAutoFit/>
            </a:bodyPr>
            <a:lstStyle/>
            <a:p>
              <a:pPr algn="r" eaLnBrk="0" hangingPunct="0">
                <a:spcBef>
                  <a:spcPct val="50000"/>
                </a:spcBef>
                <a:defRPr/>
              </a:pPr>
              <a:r>
                <a:rPr lang="es-ES" sz="2000">
                  <a:effectLst>
                    <a:outerShdw blurRad="38100" dist="38100" dir="2700000" algn="tl">
                      <a:srgbClr val="C0C0C0"/>
                    </a:outerShdw>
                  </a:effectLst>
                </a:rPr>
                <a:t>+</a:t>
              </a:r>
            </a:p>
          </p:txBody>
        </p:sp>
        <p:sp>
          <p:nvSpPr>
            <p:cNvPr id="680973" name="Text Box 13"/>
            <p:cNvSpPr txBox="1">
              <a:spLocks noChangeArrowheads="1"/>
            </p:cNvSpPr>
            <p:nvPr/>
          </p:nvSpPr>
          <p:spPr bwMode="auto">
            <a:xfrm>
              <a:off x="2837" y="1554"/>
              <a:ext cx="402" cy="250"/>
            </a:xfrm>
            <a:prstGeom prst="rect">
              <a:avLst/>
            </a:prstGeom>
            <a:noFill/>
            <a:ln w="9525">
              <a:noFill/>
              <a:miter lim="800000"/>
              <a:headEnd/>
              <a:tailEnd/>
            </a:ln>
            <a:effectLst>
              <a:outerShdw dist="35921" dir="2700000" algn="ctr" rotWithShape="0">
                <a:schemeClr val="bg2"/>
              </a:outerShdw>
            </a:effectLst>
          </p:spPr>
          <p:txBody>
            <a:bodyPr>
              <a:spAutoFit/>
            </a:bodyPr>
            <a:lstStyle/>
            <a:p>
              <a:pPr algn="r" eaLnBrk="0" hangingPunct="0">
                <a:spcBef>
                  <a:spcPct val="50000"/>
                </a:spcBef>
                <a:defRPr/>
              </a:pPr>
              <a:r>
                <a:rPr lang="es-ES" sz="2000">
                  <a:effectLst>
                    <a:outerShdw blurRad="38100" dist="38100" dir="2700000" algn="tl">
                      <a:srgbClr val="C0C0C0"/>
                    </a:outerShdw>
                  </a:effectLst>
                </a:rPr>
                <a:t>-</a:t>
              </a:r>
            </a:p>
          </p:txBody>
        </p:sp>
        <p:sp>
          <p:nvSpPr>
            <p:cNvPr id="680974" name="Text Box 14"/>
            <p:cNvSpPr txBox="1">
              <a:spLocks noChangeArrowheads="1"/>
            </p:cNvSpPr>
            <p:nvPr/>
          </p:nvSpPr>
          <p:spPr bwMode="auto">
            <a:xfrm>
              <a:off x="4529" y="1562"/>
              <a:ext cx="402" cy="250"/>
            </a:xfrm>
            <a:prstGeom prst="rect">
              <a:avLst/>
            </a:prstGeom>
            <a:noFill/>
            <a:ln w="9525">
              <a:noFill/>
              <a:miter lim="800000"/>
              <a:headEnd/>
              <a:tailEnd/>
            </a:ln>
            <a:effectLst>
              <a:outerShdw dist="35921" dir="2700000" algn="ctr" rotWithShape="0">
                <a:schemeClr val="bg2"/>
              </a:outerShdw>
            </a:effectLst>
          </p:spPr>
          <p:txBody>
            <a:bodyPr>
              <a:spAutoFit/>
            </a:bodyPr>
            <a:lstStyle/>
            <a:p>
              <a:pPr algn="r" eaLnBrk="0" hangingPunct="0">
                <a:spcBef>
                  <a:spcPct val="50000"/>
                </a:spcBef>
                <a:defRPr/>
              </a:pPr>
              <a:r>
                <a:rPr lang="es-ES" sz="2000">
                  <a:effectLst>
                    <a:outerShdw blurRad="38100" dist="38100" dir="2700000" algn="tl">
                      <a:srgbClr val="C0C0C0"/>
                    </a:outerShdw>
                  </a:effectLst>
                </a:rPr>
                <a:t>:</a:t>
              </a:r>
            </a:p>
          </p:txBody>
        </p:sp>
      </p:grpSp>
      <p:sp>
        <p:nvSpPr>
          <p:cNvPr id="29700" name="Rectangle 18"/>
          <p:cNvSpPr>
            <a:spLocks noChangeArrowheads="1"/>
          </p:cNvSpPr>
          <p:nvPr/>
        </p:nvSpPr>
        <p:spPr bwMode="auto">
          <a:xfrm>
            <a:off x="1208088" y="3387725"/>
            <a:ext cx="3416300" cy="646113"/>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accent2"/>
              </a:buClr>
              <a:buSzPct val="75000"/>
              <a:buFont typeface="Monotype Sorts" pitchFamily="2" charset="2"/>
              <a:buNone/>
            </a:pPr>
            <a:r>
              <a:rPr lang="es-ES" sz="2000" b="0">
                <a:solidFill>
                  <a:srgbClr val="003399"/>
                </a:solidFill>
                <a:latin typeface="Times New Roman" pitchFamily="18" charset="0"/>
              </a:rPr>
              <a:t>Tipo de elemento</a:t>
            </a:r>
            <a:r>
              <a:rPr lang="es-ES" sz="1800" b="0">
                <a:solidFill>
                  <a:srgbClr val="003399"/>
                </a:solidFill>
                <a:latin typeface="Times New Roman" pitchFamily="18" charset="0"/>
              </a:rPr>
              <a:t> </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K: relés y contactores.</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L: inductancias.</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M: motores.</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F: dispositivos de protección.</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S: aparatos mecánicos de conexión para circuitos de mando, control, etc.</a:t>
            </a:r>
          </a:p>
        </p:txBody>
      </p:sp>
      <p:sp>
        <p:nvSpPr>
          <p:cNvPr id="29701" name="Rectangle 19"/>
          <p:cNvSpPr>
            <a:spLocks noChangeArrowheads="1"/>
          </p:cNvSpPr>
          <p:nvPr/>
        </p:nvSpPr>
        <p:spPr bwMode="auto">
          <a:xfrm>
            <a:off x="4149725" y="3330575"/>
            <a:ext cx="1922463" cy="1458913"/>
          </a:xfrm>
          <a:prstGeom prst="rect">
            <a:avLst/>
          </a:prstGeom>
          <a:noFill/>
          <a:ln w="9525">
            <a:noFill/>
            <a:miter lim="800000"/>
            <a:headEnd/>
            <a:tailEnd/>
          </a:ln>
        </p:spPr>
        <p:txBody>
          <a:bodyPr wrap="none" lIns="92075" tIns="46038" rIns="92075" bIns="46038"/>
          <a:lstStyle/>
          <a:p>
            <a:pPr marL="342900" indent="-342900" algn="ctr" eaLnBrk="0" hangingPunct="0">
              <a:spcBef>
                <a:spcPct val="20000"/>
              </a:spcBef>
              <a:buClr>
                <a:schemeClr val="accent2"/>
              </a:buClr>
              <a:buSzPct val="75000"/>
              <a:buFont typeface="Monotype Sorts" pitchFamily="2" charset="2"/>
              <a:buNone/>
            </a:pPr>
            <a:r>
              <a:rPr lang="es-ES" sz="2000" b="0">
                <a:solidFill>
                  <a:srgbClr val="003399"/>
                </a:solidFill>
                <a:latin typeface="Times New Roman" pitchFamily="18" charset="0"/>
              </a:rPr>
              <a:t>Es el único bloque</a:t>
            </a:r>
          </a:p>
          <a:p>
            <a:pPr marL="342900" indent="-342900" algn="ctr" eaLnBrk="0" hangingPunct="0">
              <a:spcBef>
                <a:spcPct val="20000"/>
              </a:spcBef>
              <a:buClr>
                <a:schemeClr val="accent2"/>
              </a:buClr>
              <a:buSzPct val="75000"/>
              <a:buFont typeface="Monotype Sorts" pitchFamily="2" charset="2"/>
              <a:buNone/>
            </a:pPr>
            <a:r>
              <a:rPr lang="es-ES" sz="2000" b="0">
                <a:solidFill>
                  <a:srgbClr val="003399"/>
                </a:solidFill>
                <a:latin typeface="Times New Roman" pitchFamily="18" charset="0"/>
              </a:rPr>
              <a:t> obligatorio</a:t>
            </a:r>
          </a:p>
        </p:txBody>
      </p:sp>
      <p:sp>
        <p:nvSpPr>
          <p:cNvPr id="29702" name="Rectangle 20"/>
          <p:cNvSpPr>
            <a:spLocks noChangeArrowheads="1"/>
          </p:cNvSpPr>
          <p:nvPr/>
        </p:nvSpPr>
        <p:spPr bwMode="auto">
          <a:xfrm>
            <a:off x="6022975" y="3371850"/>
            <a:ext cx="3416300" cy="646113"/>
          </a:xfrm>
          <a:prstGeom prst="rect">
            <a:avLst/>
          </a:prstGeom>
          <a:noFill/>
          <a:ln w="9525">
            <a:noFill/>
            <a:miter lim="800000"/>
            <a:headEnd/>
            <a:tailEnd/>
          </a:ln>
        </p:spPr>
        <p:txBody>
          <a:bodyPr lIns="92075" tIns="46038" rIns="92075" bIns="46038"/>
          <a:lstStyle/>
          <a:p>
            <a:pPr marL="342900" indent="-342900" algn="ctr" eaLnBrk="0" hangingPunct="0">
              <a:spcBef>
                <a:spcPct val="20000"/>
              </a:spcBef>
              <a:buClr>
                <a:schemeClr val="accent2"/>
              </a:buClr>
              <a:buSzPct val="75000"/>
              <a:buFont typeface="Monotype Sorts" pitchFamily="2" charset="2"/>
              <a:buNone/>
            </a:pPr>
            <a:r>
              <a:rPr lang="es-ES" sz="2000" b="0">
                <a:solidFill>
                  <a:srgbClr val="003399"/>
                </a:solidFill>
                <a:latin typeface="Times New Roman" pitchFamily="18" charset="0"/>
              </a:rPr>
              <a:t>Acción que desempeña el elemento en el circuito.</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F: protección.</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H: señalización.</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M:principal. </a:t>
            </a:r>
          </a:p>
          <a:p>
            <a:pPr marL="342900" indent="-342900" eaLnBrk="0" hangingPunct="0">
              <a:spcBef>
                <a:spcPct val="20000"/>
              </a:spcBef>
              <a:buClr>
                <a:schemeClr val="accent2"/>
              </a:buClr>
              <a:buSzPct val="75000"/>
              <a:buFont typeface="Monotype Sorts" pitchFamily="2" charset="2"/>
              <a:buNone/>
            </a:pPr>
            <a:r>
              <a:rPr lang="es-ES" sz="1800" b="0">
                <a:solidFill>
                  <a:srgbClr val="003399"/>
                </a:solidFill>
                <a:latin typeface="Times New Roman" pitchFamily="18" charset="0"/>
              </a:rPr>
              <a:t>	T: temporización.</a:t>
            </a:r>
          </a:p>
        </p:txBody>
      </p:sp>
      <p:sp>
        <p:nvSpPr>
          <p:cNvPr id="680981" name="Line 21"/>
          <p:cNvSpPr>
            <a:spLocks noChangeShapeType="1"/>
          </p:cNvSpPr>
          <p:nvPr/>
        </p:nvSpPr>
        <p:spPr bwMode="auto">
          <a:xfrm flipV="1">
            <a:off x="2714625" y="2786063"/>
            <a:ext cx="2713038" cy="639762"/>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0982" name="Line 22"/>
          <p:cNvSpPr>
            <a:spLocks noChangeShapeType="1"/>
          </p:cNvSpPr>
          <p:nvPr/>
        </p:nvSpPr>
        <p:spPr bwMode="auto">
          <a:xfrm flipV="1">
            <a:off x="5907088" y="2743200"/>
            <a:ext cx="73025" cy="668338"/>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0983" name="Line 23"/>
          <p:cNvSpPr>
            <a:spLocks noChangeShapeType="1"/>
          </p:cNvSpPr>
          <p:nvPr/>
        </p:nvSpPr>
        <p:spPr bwMode="auto">
          <a:xfrm flipH="1" flipV="1">
            <a:off x="7256463" y="2786063"/>
            <a:ext cx="538162" cy="668337"/>
          </a:xfrm>
          <a:prstGeom prst="line">
            <a:avLst/>
          </a:prstGeom>
          <a:noFill/>
          <a:ln w="9525">
            <a:solidFill>
              <a:schemeClr val="bg2"/>
            </a:solidFill>
            <a:round/>
            <a:headEnd/>
            <a:tailEnd type="triangle" w="med" len="med"/>
          </a:ln>
          <a:effectLst>
            <a:outerShdw dist="35921" dir="2700000" algn="ctr" rotWithShape="0">
              <a:schemeClr val="bg2"/>
            </a:outerShdw>
          </a:effectLst>
        </p:spPr>
        <p:txBody>
          <a:bodyPr>
            <a:spAutoFit/>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Tree>
  </p:cSld>
  <p:clrMapOvr>
    <a:masterClrMapping/>
  </p:clrMapOvr>
  <p:transition>
    <p:cover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685800" y="138113"/>
            <a:ext cx="7772400" cy="1143000"/>
          </a:xfrm>
        </p:spPr>
        <p:txBody>
          <a:bodyPr/>
          <a:lstStyle/>
          <a:p>
            <a:pPr>
              <a:defRPr/>
            </a:pPr>
            <a:r>
              <a:rPr lang="es-ES" sz="4000"/>
              <a:t>Reglas generales del marcado de bornes</a:t>
            </a:r>
          </a:p>
        </p:txBody>
      </p:sp>
      <p:sp>
        <p:nvSpPr>
          <p:cNvPr id="31746" name="Rectangle 3"/>
          <p:cNvSpPr>
            <a:spLocks noGrp="1" noChangeArrowheads="1"/>
          </p:cNvSpPr>
          <p:nvPr>
            <p:ph type="body" idx="1"/>
          </p:nvPr>
        </p:nvSpPr>
        <p:spPr>
          <a:xfrm>
            <a:off x="685800" y="1381125"/>
            <a:ext cx="7772400" cy="4462463"/>
          </a:xfrm>
        </p:spPr>
        <p:txBody>
          <a:bodyPr/>
          <a:lstStyle/>
          <a:p>
            <a:pPr>
              <a:lnSpc>
                <a:spcPct val="90000"/>
              </a:lnSpc>
            </a:pPr>
            <a:r>
              <a:rPr lang="es-ES" sz="2800">
                <a:solidFill>
                  <a:srgbClr val="000099"/>
                </a:solidFill>
              </a:rPr>
              <a:t>En su marcado se utilizan letras mayúsculas y cifras arábigas.</a:t>
            </a:r>
          </a:p>
          <a:p>
            <a:pPr>
              <a:lnSpc>
                <a:spcPct val="90000"/>
              </a:lnSpc>
            </a:pPr>
            <a:r>
              <a:rPr lang="es-ES" sz="2800">
                <a:solidFill>
                  <a:srgbClr val="000099"/>
                </a:solidFill>
              </a:rPr>
              <a:t>Las marcas de los bornes puestas sobre los aparatos deben ser únicas.</a:t>
            </a:r>
          </a:p>
          <a:p>
            <a:pPr>
              <a:lnSpc>
                <a:spcPct val="90000"/>
              </a:lnSpc>
            </a:pPr>
            <a:r>
              <a:rPr lang="es-ES" sz="2800">
                <a:solidFill>
                  <a:srgbClr val="000099"/>
                </a:solidFill>
              </a:rPr>
              <a:t>Las marcas de los bornes de una impedancia son alfanuméricas y de los elementos de contacto numéricas.</a:t>
            </a:r>
          </a:p>
          <a:p>
            <a:pPr>
              <a:lnSpc>
                <a:spcPct val="90000"/>
              </a:lnSpc>
            </a:pPr>
            <a:r>
              <a:rPr lang="es-ES" sz="2800">
                <a:solidFill>
                  <a:srgbClr val="000099"/>
                </a:solidFill>
              </a:rPr>
              <a:t>A1-entrada. A2-salida.</a:t>
            </a:r>
          </a:p>
          <a:p>
            <a:pPr>
              <a:lnSpc>
                <a:spcPct val="90000"/>
              </a:lnSpc>
            </a:pPr>
            <a:endParaRPr lang="es-ES" sz="2800">
              <a:solidFill>
                <a:srgbClr val="000099"/>
              </a:solidFill>
            </a:endParaRPr>
          </a:p>
          <a:p>
            <a:pPr>
              <a:lnSpc>
                <a:spcPct val="90000"/>
              </a:lnSpc>
              <a:buFont typeface="Monotype Sorts" pitchFamily="2" charset="2"/>
              <a:buNone/>
            </a:pPr>
            <a:r>
              <a:rPr lang="es-ES" sz="2800">
                <a:solidFill>
                  <a:srgbClr val="000099"/>
                </a:solidFill>
              </a:rPr>
              <a:t>			CONTACTOR</a:t>
            </a:r>
          </a:p>
          <a:p>
            <a:pPr>
              <a:lnSpc>
                <a:spcPct val="90000"/>
              </a:lnSpc>
            </a:pPr>
            <a:endParaRPr lang="es-ES" sz="2800">
              <a:solidFill>
                <a:srgbClr val="000099"/>
              </a:solidFill>
            </a:endParaRPr>
          </a:p>
        </p:txBody>
      </p:sp>
      <p:sp>
        <p:nvSpPr>
          <p:cNvPr id="683014" name="AutoShape 6"/>
          <p:cNvSpPr>
            <a:spLocks noChangeAspect="1" noChangeArrowheads="1"/>
          </p:cNvSpPr>
          <p:nvPr/>
        </p:nvSpPr>
        <p:spPr bwMode="auto">
          <a:xfrm>
            <a:off x="4897438" y="4035425"/>
            <a:ext cx="5372100" cy="3200400"/>
          </a:xfrm>
          <a:prstGeom prst="rect">
            <a:avLst/>
          </a:prstGeom>
          <a:noFill/>
          <a:ln w="9525">
            <a:no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15" name="Rectangle 7"/>
          <p:cNvSpPr>
            <a:spLocks noChangeArrowheads="1"/>
          </p:cNvSpPr>
          <p:nvPr/>
        </p:nvSpPr>
        <p:spPr bwMode="auto">
          <a:xfrm>
            <a:off x="5354638" y="4149725"/>
            <a:ext cx="2514600" cy="1943100"/>
          </a:xfrm>
          <a:prstGeom prst="rect">
            <a:avLst/>
          </a:prstGeom>
          <a:solidFill>
            <a:srgbClr val="FFFFFF"/>
          </a:solidFill>
          <a:ln w="9525">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nvGrpSpPr>
          <p:cNvPr id="31749" name="Group 8"/>
          <p:cNvGrpSpPr>
            <a:grpSpLocks/>
          </p:cNvGrpSpPr>
          <p:nvPr/>
        </p:nvGrpSpPr>
        <p:grpSpPr bwMode="auto">
          <a:xfrm>
            <a:off x="5811838" y="4149725"/>
            <a:ext cx="76200" cy="1943100"/>
            <a:chOff x="3910" y="1597"/>
            <a:chExt cx="120" cy="3060"/>
          </a:xfrm>
        </p:grpSpPr>
        <p:sp>
          <p:nvSpPr>
            <p:cNvPr id="683017" name="Line 9"/>
            <p:cNvSpPr>
              <a:spLocks noChangeShapeType="1"/>
            </p:cNvSpPr>
            <p:nvPr/>
          </p:nvSpPr>
          <p:spPr bwMode="auto">
            <a:xfrm>
              <a:off x="403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18" name="Line 10"/>
            <p:cNvSpPr>
              <a:spLocks noChangeShapeType="1"/>
            </p:cNvSpPr>
            <p:nvPr/>
          </p:nvSpPr>
          <p:spPr bwMode="auto">
            <a:xfrm>
              <a:off x="391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0" name="Group 11"/>
          <p:cNvGrpSpPr>
            <a:grpSpLocks/>
          </p:cNvGrpSpPr>
          <p:nvPr/>
        </p:nvGrpSpPr>
        <p:grpSpPr bwMode="auto">
          <a:xfrm>
            <a:off x="6319838" y="4149725"/>
            <a:ext cx="76200" cy="1943100"/>
            <a:chOff x="3910" y="1597"/>
            <a:chExt cx="120" cy="3060"/>
          </a:xfrm>
        </p:grpSpPr>
        <p:sp>
          <p:nvSpPr>
            <p:cNvPr id="683020" name="Line 12"/>
            <p:cNvSpPr>
              <a:spLocks noChangeShapeType="1"/>
            </p:cNvSpPr>
            <p:nvPr/>
          </p:nvSpPr>
          <p:spPr bwMode="auto">
            <a:xfrm>
              <a:off x="403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21" name="Line 13"/>
            <p:cNvSpPr>
              <a:spLocks noChangeShapeType="1"/>
            </p:cNvSpPr>
            <p:nvPr/>
          </p:nvSpPr>
          <p:spPr bwMode="auto">
            <a:xfrm>
              <a:off x="391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1" name="Group 14"/>
          <p:cNvGrpSpPr>
            <a:grpSpLocks/>
          </p:cNvGrpSpPr>
          <p:nvPr/>
        </p:nvGrpSpPr>
        <p:grpSpPr bwMode="auto">
          <a:xfrm>
            <a:off x="6827838" y="4149725"/>
            <a:ext cx="76200" cy="1943100"/>
            <a:chOff x="3910" y="1597"/>
            <a:chExt cx="120" cy="3060"/>
          </a:xfrm>
        </p:grpSpPr>
        <p:sp>
          <p:nvSpPr>
            <p:cNvPr id="683023" name="Line 15"/>
            <p:cNvSpPr>
              <a:spLocks noChangeShapeType="1"/>
            </p:cNvSpPr>
            <p:nvPr/>
          </p:nvSpPr>
          <p:spPr bwMode="auto">
            <a:xfrm>
              <a:off x="403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24" name="Line 16"/>
            <p:cNvSpPr>
              <a:spLocks noChangeShapeType="1"/>
            </p:cNvSpPr>
            <p:nvPr/>
          </p:nvSpPr>
          <p:spPr bwMode="auto">
            <a:xfrm>
              <a:off x="391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2" name="Group 17"/>
          <p:cNvGrpSpPr>
            <a:grpSpLocks/>
          </p:cNvGrpSpPr>
          <p:nvPr/>
        </p:nvGrpSpPr>
        <p:grpSpPr bwMode="auto">
          <a:xfrm>
            <a:off x="7335838" y="4149725"/>
            <a:ext cx="76200" cy="1943100"/>
            <a:chOff x="3910" y="1597"/>
            <a:chExt cx="120" cy="3060"/>
          </a:xfrm>
        </p:grpSpPr>
        <p:sp>
          <p:nvSpPr>
            <p:cNvPr id="683026" name="Line 18"/>
            <p:cNvSpPr>
              <a:spLocks noChangeShapeType="1"/>
            </p:cNvSpPr>
            <p:nvPr/>
          </p:nvSpPr>
          <p:spPr bwMode="auto">
            <a:xfrm>
              <a:off x="403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27" name="Line 19"/>
            <p:cNvSpPr>
              <a:spLocks noChangeShapeType="1"/>
            </p:cNvSpPr>
            <p:nvPr/>
          </p:nvSpPr>
          <p:spPr bwMode="auto">
            <a:xfrm>
              <a:off x="3910" y="1597"/>
              <a:ext cx="0" cy="306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3" name="Group 20"/>
          <p:cNvGrpSpPr>
            <a:grpSpLocks/>
          </p:cNvGrpSpPr>
          <p:nvPr/>
        </p:nvGrpSpPr>
        <p:grpSpPr bwMode="auto">
          <a:xfrm>
            <a:off x="5468938" y="4264025"/>
            <a:ext cx="228600" cy="228600"/>
            <a:chOff x="3310" y="1777"/>
            <a:chExt cx="360" cy="360"/>
          </a:xfrm>
        </p:grpSpPr>
        <p:sp>
          <p:nvSpPr>
            <p:cNvPr id="683029" name="Oval 21"/>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30" name="Line 22"/>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31" name="Line 23"/>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4" name="Group 24"/>
          <p:cNvGrpSpPr>
            <a:grpSpLocks/>
          </p:cNvGrpSpPr>
          <p:nvPr/>
        </p:nvGrpSpPr>
        <p:grpSpPr bwMode="auto">
          <a:xfrm>
            <a:off x="5468938" y="5749925"/>
            <a:ext cx="228600" cy="228600"/>
            <a:chOff x="3310" y="1777"/>
            <a:chExt cx="360" cy="360"/>
          </a:xfrm>
        </p:grpSpPr>
        <p:sp>
          <p:nvSpPr>
            <p:cNvPr id="683033" name="Oval 25"/>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34" name="Line 26"/>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35" name="Line 27"/>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5" name="Group 28"/>
          <p:cNvGrpSpPr>
            <a:grpSpLocks/>
          </p:cNvGrpSpPr>
          <p:nvPr/>
        </p:nvGrpSpPr>
        <p:grpSpPr bwMode="auto">
          <a:xfrm>
            <a:off x="5976938" y="4276725"/>
            <a:ext cx="228600" cy="228600"/>
            <a:chOff x="3310" y="1777"/>
            <a:chExt cx="360" cy="360"/>
          </a:xfrm>
        </p:grpSpPr>
        <p:sp>
          <p:nvSpPr>
            <p:cNvPr id="683037" name="Oval 29"/>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38" name="Line 30"/>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39" name="Line 31"/>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6" name="Group 32"/>
          <p:cNvGrpSpPr>
            <a:grpSpLocks/>
          </p:cNvGrpSpPr>
          <p:nvPr/>
        </p:nvGrpSpPr>
        <p:grpSpPr bwMode="auto">
          <a:xfrm>
            <a:off x="5976938" y="5749925"/>
            <a:ext cx="228600" cy="228600"/>
            <a:chOff x="3310" y="1777"/>
            <a:chExt cx="360" cy="360"/>
          </a:xfrm>
        </p:grpSpPr>
        <p:sp>
          <p:nvSpPr>
            <p:cNvPr id="683041" name="Oval 33"/>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42" name="Line 34"/>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43" name="Line 35"/>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7" name="Group 36"/>
          <p:cNvGrpSpPr>
            <a:grpSpLocks/>
          </p:cNvGrpSpPr>
          <p:nvPr/>
        </p:nvGrpSpPr>
        <p:grpSpPr bwMode="auto">
          <a:xfrm>
            <a:off x="6484938" y="4264025"/>
            <a:ext cx="228600" cy="228600"/>
            <a:chOff x="3310" y="1777"/>
            <a:chExt cx="360" cy="360"/>
          </a:xfrm>
        </p:grpSpPr>
        <p:sp>
          <p:nvSpPr>
            <p:cNvPr id="683045" name="Oval 37"/>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46" name="Line 38"/>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47" name="Line 39"/>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8" name="Group 40"/>
          <p:cNvGrpSpPr>
            <a:grpSpLocks/>
          </p:cNvGrpSpPr>
          <p:nvPr/>
        </p:nvGrpSpPr>
        <p:grpSpPr bwMode="auto">
          <a:xfrm>
            <a:off x="6980238" y="4264025"/>
            <a:ext cx="228600" cy="228600"/>
            <a:chOff x="3310" y="1777"/>
            <a:chExt cx="360" cy="360"/>
          </a:xfrm>
        </p:grpSpPr>
        <p:sp>
          <p:nvSpPr>
            <p:cNvPr id="683049" name="Oval 41"/>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50" name="Line 42"/>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51" name="Line 43"/>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59" name="Group 44"/>
          <p:cNvGrpSpPr>
            <a:grpSpLocks/>
          </p:cNvGrpSpPr>
          <p:nvPr/>
        </p:nvGrpSpPr>
        <p:grpSpPr bwMode="auto">
          <a:xfrm>
            <a:off x="7526338" y="4606925"/>
            <a:ext cx="228600" cy="228600"/>
            <a:chOff x="3310" y="1777"/>
            <a:chExt cx="360" cy="360"/>
          </a:xfrm>
        </p:grpSpPr>
        <p:sp>
          <p:nvSpPr>
            <p:cNvPr id="683053" name="Oval 45"/>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54" name="Line 46"/>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55" name="Line 47"/>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60" name="Group 48"/>
          <p:cNvGrpSpPr>
            <a:grpSpLocks/>
          </p:cNvGrpSpPr>
          <p:nvPr/>
        </p:nvGrpSpPr>
        <p:grpSpPr bwMode="auto">
          <a:xfrm>
            <a:off x="7526338" y="5292725"/>
            <a:ext cx="228600" cy="228600"/>
            <a:chOff x="3310" y="1777"/>
            <a:chExt cx="360" cy="360"/>
          </a:xfrm>
        </p:grpSpPr>
        <p:sp>
          <p:nvSpPr>
            <p:cNvPr id="683057" name="Oval 49"/>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58" name="Line 50"/>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59" name="Line 51"/>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61" name="Group 52"/>
          <p:cNvGrpSpPr>
            <a:grpSpLocks/>
          </p:cNvGrpSpPr>
          <p:nvPr/>
        </p:nvGrpSpPr>
        <p:grpSpPr bwMode="auto">
          <a:xfrm>
            <a:off x="6497638" y="5749925"/>
            <a:ext cx="228600" cy="228600"/>
            <a:chOff x="3310" y="1777"/>
            <a:chExt cx="360" cy="360"/>
          </a:xfrm>
        </p:grpSpPr>
        <p:sp>
          <p:nvSpPr>
            <p:cNvPr id="683061" name="Oval 53"/>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62" name="Line 54"/>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63" name="Line 55"/>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grpSp>
        <p:nvGrpSpPr>
          <p:cNvPr id="31762" name="Group 56"/>
          <p:cNvGrpSpPr>
            <a:grpSpLocks/>
          </p:cNvGrpSpPr>
          <p:nvPr/>
        </p:nvGrpSpPr>
        <p:grpSpPr bwMode="auto">
          <a:xfrm>
            <a:off x="7018338" y="5749925"/>
            <a:ext cx="228600" cy="228600"/>
            <a:chOff x="3310" y="1777"/>
            <a:chExt cx="360" cy="360"/>
          </a:xfrm>
        </p:grpSpPr>
        <p:sp>
          <p:nvSpPr>
            <p:cNvPr id="683065" name="Oval 57"/>
            <p:cNvSpPr>
              <a:spLocks noChangeArrowheads="1"/>
            </p:cNvSpPr>
            <p:nvPr/>
          </p:nvSpPr>
          <p:spPr bwMode="auto">
            <a:xfrm>
              <a:off x="3310" y="1777"/>
              <a:ext cx="360" cy="360"/>
            </a:xfrm>
            <a:prstGeom prst="ellipse">
              <a:avLst/>
            </a:prstGeom>
            <a:solidFill>
              <a:srgbClr val="FFFFFF"/>
            </a:solid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66" name="Line 58"/>
            <p:cNvSpPr>
              <a:spLocks noChangeShapeType="1"/>
            </p:cNvSpPr>
            <p:nvPr/>
          </p:nvSpPr>
          <p:spPr bwMode="auto">
            <a:xfrm>
              <a:off x="3410" y="191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67" name="Line 59"/>
            <p:cNvSpPr>
              <a:spLocks noChangeShapeType="1"/>
            </p:cNvSpPr>
            <p:nvPr/>
          </p:nvSpPr>
          <p:spPr bwMode="auto">
            <a:xfrm>
              <a:off x="3450" y="1877"/>
              <a:ext cx="140" cy="120"/>
            </a:xfrm>
            <a:prstGeom prst="line">
              <a:avLst/>
            </a:prstGeom>
            <a:noFill/>
            <a:ln w="9525">
              <a:solidFill>
                <a:srgbClr val="000000"/>
              </a:solidFill>
              <a:round/>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grpSp>
      <p:sp>
        <p:nvSpPr>
          <p:cNvPr id="683068" name="Rectangle 60"/>
          <p:cNvSpPr>
            <a:spLocks noChangeArrowheads="1"/>
          </p:cNvSpPr>
          <p:nvPr/>
        </p:nvSpPr>
        <p:spPr bwMode="auto">
          <a:xfrm>
            <a:off x="6040438" y="4721225"/>
            <a:ext cx="1143000" cy="685800"/>
          </a:xfrm>
          <a:prstGeom prst="rect">
            <a:avLst/>
          </a:prstGeom>
          <a:solidFill>
            <a:srgbClr val="FFFFFF"/>
          </a:solidFill>
          <a:ln w="9525">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69" name="Rectangle 61"/>
          <p:cNvSpPr>
            <a:spLocks noChangeArrowheads="1"/>
          </p:cNvSpPr>
          <p:nvPr/>
        </p:nvSpPr>
        <p:spPr bwMode="auto">
          <a:xfrm>
            <a:off x="6370638" y="4937125"/>
            <a:ext cx="457200" cy="228600"/>
          </a:xfrm>
          <a:prstGeom prst="rect">
            <a:avLst/>
          </a:prstGeom>
          <a:solidFill>
            <a:srgbClr val="FFFFFF"/>
          </a:solidFill>
          <a:ln w="9525">
            <a:solidFill>
              <a:srgbClr val="000000"/>
            </a:solidFill>
            <a:miter lim="800000"/>
            <a:headEnd/>
            <a:tailEnd/>
          </a:ln>
        </p:spPr>
        <p:txBody>
          <a:bodyPr/>
          <a:lstStyle/>
          <a:p>
            <a:pPr algn="r" eaLnBrk="0" hangingPunct="0">
              <a:spcBef>
                <a:spcPts val="600"/>
              </a:spcBef>
              <a:defRPr/>
            </a:pPr>
            <a:endParaRPr lang="es-ES">
              <a:effectLst>
                <a:outerShdw blurRad="38100" dist="38100" dir="2700000" algn="tl">
                  <a:srgbClr val="000000">
                    <a:alpha val="43137"/>
                  </a:srgbClr>
                </a:outerShdw>
              </a:effectLst>
            </a:endParaRPr>
          </a:p>
        </p:txBody>
      </p:sp>
      <p:sp>
        <p:nvSpPr>
          <p:cNvPr id="683070" name="Text Box 62"/>
          <p:cNvSpPr txBox="1">
            <a:spLocks noChangeArrowheads="1"/>
          </p:cNvSpPr>
          <p:nvPr/>
        </p:nvSpPr>
        <p:spPr bwMode="auto">
          <a:xfrm>
            <a:off x="5430838" y="4476750"/>
            <a:ext cx="2286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1</a:t>
            </a:r>
            <a:endParaRPr lang="es-ES">
              <a:solidFill>
                <a:schemeClr val="bg2"/>
              </a:solidFill>
              <a:effectLst>
                <a:outerShdw blurRad="38100" dist="38100" dir="2700000" algn="tl">
                  <a:srgbClr val="C0C0C0"/>
                </a:outerShdw>
              </a:effectLst>
            </a:endParaRPr>
          </a:p>
        </p:txBody>
      </p:sp>
      <p:sp>
        <p:nvSpPr>
          <p:cNvPr id="683071" name="Text Box 63"/>
          <p:cNvSpPr txBox="1">
            <a:spLocks noChangeArrowheads="1"/>
          </p:cNvSpPr>
          <p:nvPr/>
        </p:nvSpPr>
        <p:spPr bwMode="auto">
          <a:xfrm>
            <a:off x="5430838" y="5465763"/>
            <a:ext cx="2667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2</a:t>
            </a:r>
            <a:endParaRPr lang="es-ES">
              <a:solidFill>
                <a:schemeClr val="bg2"/>
              </a:solidFill>
              <a:effectLst>
                <a:outerShdw blurRad="38100" dist="38100" dir="2700000" algn="tl">
                  <a:srgbClr val="C0C0C0"/>
                </a:outerShdw>
              </a:effectLst>
            </a:endParaRPr>
          </a:p>
        </p:txBody>
      </p:sp>
      <p:sp>
        <p:nvSpPr>
          <p:cNvPr id="683072" name="Text Box 64"/>
          <p:cNvSpPr txBox="1">
            <a:spLocks noChangeArrowheads="1"/>
          </p:cNvSpPr>
          <p:nvPr/>
        </p:nvSpPr>
        <p:spPr bwMode="auto">
          <a:xfrm>
            <a:off x="5926138" y="4464050"/>
            <a:ext cx="2667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3</a:t>
            </a:r>
            <a:endParaRPr lang="es-ES">
              <a:solidFill>
                <a:schemeClr val="bg2"/>
              </a:solidFill>
              <a:effectLst>
                <a:outerShdw blurRad="38100" dist="38100" dir="2700000" algn="tl">
                  <a:srgbClr val="C0C0C0"/>
                </a:outerShdw>
              </a:effectLst>
            </a:endParaRPr>
          </a:p>
        </p:txBody>
      </p:sp>
      <p:sp>
        <p:nvSpPr>
          <p:cNvPr id="683073" name="Text Box 65"/>
          <p:cNvSpPr txBox="1">
            <a:spLocks noChangeArrowheads="1"/>
          </p:cNvSpPr>
          <p:nvPr/>
        </p:nvSpPr>
        <p:spPr bwMode="auto">
          <a:xfrm>
            <a:off x="5964238" y="5468938"/>
            <a:ext cx="2667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4</a:t>
            </a:r>
            <a:endParaRPr lang="es-ES">
              <a:solidFill>
                <a:schemeClr val="bg2"/>
              </a:solidFill>
              <a:effectLst>
                <a:outerShdw blurRad="38100" dist="38100" dir="2700000" algn="tl">
                  <a:srgbClr val="C0C0C0"/>
                </a:outerShdw>
              </a:effectLst>
            </a:endParaRPr>
          </a:p>
        </p:txBody>
      </p:sp>
      <p:sp>
        <p:nvSpPr>
          <p:cNvPr id="683074" name="Text Box 66"/>
          <p:cNvSpPr txBox="1">
            <a:spLocks noChangeArrowheads="1"/>
          </p:cNvSpPr>
          <p:nvPr/>
        </p:nvSpPr>
        <p:spPr bwMode="auto">
          <a:xfrm>
            <a:off x="6462713" y="4449763"/>
            <a:ext cx="2667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5</a:t>
            </a:r>
            <a:endParaRPr lang="es-ES">
              <a:solidFill>
                <a:schemeClr val="bg2"/>
              </a:solidFill>
              <a:effectLst>
                <a:outerShdw blurRad="38100" dist="38100" dir="2700000" algn="tl">
                  <a:srgbClr val="C0C0C0"/>
                </a:outerShdw>
              </a:effectLst>
            </a:endParaRPr>
          </a:p>
        </p:txBody>
      </p:sp>
      <p:sp>
        <p:nvSpPr>
          <p:cNvPr id="683075" name="Text Box 67"/>
          <p:cNvSpPr txBox="1">
            <a:spLocks noChangeArrowheads="1"/>
          </p:cNvSpPr>
          <p:nvPr/>
        </p:nvSpPr>
        <p:spPr bwMode="auto">
          <a:xfrm>
            <a:off x="6472238" y="5467350"/>
            <a:ext cx="2667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6</a:t>
            </a:r>
            <a:endParaRPr lang="es-ES">
              <a:solidFill>
                <a:schemeClr val="bg2"/>
              </a:solidFill>
              <a:effectLst>
                <a:outerShdw blurRad="38100" dist="38100" dir="2700000" algn="tl">
                  <a:srgbClr val="C0C0C0"/>
                </a:outerShdw>
              </a:effectLst>
            </a:endParaRPr>
          </a:p>
        </p:txBody>
      </p:sp>
      <p:sp>
        <p:nvSpPr>
          <p:cNvPr id="683076" name="Text Box 68"/>
          <p:cNvSpPr txBox="1">
            <a:spLocks noChangeArrowheads="1"/>
          </p:cNvSpPr>
          <p:nvPr/>
        </p:nvSpPr>
        <p:spPr bwMode="auto">
          <a:xfrm>
            <a:off x="6904038" y="4422775"/>
            <a:ext cx="3810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13</a:t>
            </a:r>
            <a:endParaRPr lang="es-ES">
              <a:solidFill>
                <a:schemeClr val="bg2"/>
              </a:solidFill>
              <a:effectLst>
                <a:outerShdw blurRad="38100" dist="38100" dir="2700000" algn="tl">
                  <a:srgbClr val="C0C0C0"/>
                </a:outerShdw>
              </a:effectLst>
            </a:endParaRPr>
          </a:p>
        </p:txBody>
      </p:sp>
      <p:sp>
        <p:nvSpPr>
          <p:cNvPr id="683077" name="Text Box 69"/>
          <p:cNvSpPr txBox="1">
            <a:spLocks noChangeArrowheads="1"/>
          </p:cNvSpPr>
          <p:nvPr/>
        </p:nvSpPr>
        <p:spPr bwMode="auto">
          <a:xfrm>
            <a:off x="6916738" y="5480050"/>
            <a:ext cx="3810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14</a:t>
            </a:r>
            <a:endParaRPr lang="es-ES">
              <a:solidFill>
                <a:schemeClr val="bg2"/>
              </a:solidFill>
              <a:effectLst>
                <a:outerShdw blurRad="38100" dist="38100" dir="2700000" algn="tl">
                  <a:srgbClr val="C0C0C0"/>
                </a:outerShdw>
              </a:effectLst>
            </a:endParaRPr>
          </a:p>
        </p:txBody>
      </p:sp>
      <p:sp>
        <p:nvSpPr>
          <p:cNvPr id="683078" name="Text Box 70"/>
          <p:cNvSpPr txBox="1">
            <a:spLocks noChangeArrowheads="1"/>
          </p:cNvSpPr>
          <p:nvPr/>
        </p:nvSpPr>
        <p:spPr bwMode="auto">
          <a:xfrm>
            <a:off x="7469188" y="4792663"/>
            <a:ext cx="5715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A1</a:t>
            </a:r>
            <a:endParaRPr lang="es-ES">
              <a:solidFill>
                <a:schemeClr val="bg2"/>
              </a:solidFill>
              <a:effectLst>
                <a:outerShdw blurRad="38100" dist="38100" dir="2700000" algn="tl">
                  <a:srgbClr val="C0C0C0"/>
                </a:outerShdw>
              </a:effectLst>
            </a:endParaRPr>
          </a:p>
        </p:txBody>
      </p:sp>
      <p:sp>
        <p:nvSpPr>
          <p:cNvPr id="683079" name="Text Box 71"/>
          <p:cNvSpPr txBox="1">
            <a:spLocks noChangeArrowheads="1"/>
          </p:cNvSpPr>
          <p:nvPr/>
        </p:nvSpPr>
        <p:spPr bwMode="auto">
          <a:xfrm>
            <a:off x="7461250" y="5070475"/>
            <a:ext cx="571500" cy="571500"/>
          </a:xfrm>
          <a:prstGeom prst="rect">
            <a:avLst/>
          </a:prstGeom>
          <a:noFill/>
          <a:ln w="9525">
            <a:noFill/>
            <a:miter lim="800000"/>
            <a:headEnd/>
            <a:tailEnd/>
          </a:ln>
        </p:spPr>
        <p:txBody>
          <a:bodyPr/>
          <a:lstStyle/>
          <a:p>
            <a:pPr eaLnBrk="0" hangingPunct="0">
              <a:spcBef>
                <a:spcPts val="600"/>
              </a:spcBef>
              <a:defRPr/>
            </a:pPr>
            <a:r>
              <a:rPr lang="es-ES" b="0">
                <a:solidFill>
                  <a:schemeClr val="bg2"/>
                </a:solidFill>
              </a:rPr>
              <a:t>A2</a:t>
            </a:r>
            <a:endParaRPr lang="es-ES">
              <a:solidFill>
                <a:schemeClr val="bg2"/>
              </a:solidFill>
              <a:effectLst>
                <a:outerShdw blurRad="38100" dist="38100" dir="2700000" algn="tl">
                  <a:srgbClr val="C0C0C0"/>
                </a:outerShdw>
              </a:effectLst>
            </a:endParaRPr>
          </a:p>
        </p:txBody>
      </p:sp>
      <p:sp>
        <p:nvSpPr>
          <p:cNvPr id="683080" name="Text Box 72"/>
          <p:cNvSpPr txBox="1">
            <a:spLocks noChangeArrowheads="1"/>
          </p:cNvSpPr>
          <p:nvPr/>
        </p:nvSpPr>
        <p:spPr bwMode="auto">
          <a:xfrm>
            <a:off x="7615238" y="4457700"/>
            <a:ext cx="571500" cy="571500"/>
          </a:xfrm>
          <a:prstGeom prst="rect">
            <a:avLst/>
          </a:prstGeom>
          <a:noFill/>
          <a:ln w="9525">
            <a:noFill/>
            <a:miter lim="800000"/>
            <a:headEnd/>
            <a:tailEnd/>
          </a:ln>
        </p:spPr>
        <p:txBody>
          <a:bodyPr/>
          <a:lstStyle/>
          <a:p>
            <a:pPr eaLnBrk="0" hangingPunct="0">
              <a:spcBef>
                <a:spcPts val="600"/>
              </a:spcBef>
              <a:defRPr/>
            </a:pPr>
            <a:r>
              <a:rPr lang="es-ES" b="0"/>
              <a:t>AA2</a:t>
            </a:r>
            <a:endParaRPr lang="es-ES">
              <a:effectLst>
                <a:outerShdw blurRad="38100" dist="38100" dir="2700000" algn="tl">
                  <a:srgbClr val="C0C0C0"/>
                </a:outerShdw>
              </a:effectLst>
            </a:endParaRPr>
          </a:p>
        </p:txBody>
      </p:sp>
    </p:spTree>
  </p:cSld>
  <p:clrMapOvr>
    <a:masterClrMapping/>
  </p:clrMapOvr>
  <p:transition>
    <p:cover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pPr>
              <a:defRPr/>
            </a:pPr>
            <a:r>
              <a:rPr lang="es-ES"/>
              <a:t>Contactos auxiliares</a:t>
            </a:r>
          </a:p>
        </p:txBody>
      </p:sp>
      <p:sp>
        <p:nvSpPr>
          <p:cNvPr id="33794" name="Rectangle 3"/>
          <p:cNvSpPr>
            <a:spLocks noGrp="1" noChangeArrowheads="1"/>
          </p:cNvSpPr>
          <p:nvPr>
            <p:ph type="body" sz="half" idx="1"/>
          </p:nvPr>
        </p:nvSpPr>
        <p:spPr>
          <a:xfrm>
            <a:off x="685800" y="1981200"/>
            <a:ext cx="8018463" cy="2330450"/>
          </a:xfrm>
        </p:spPr>
        <p:txBody>
          <a:bodyPr/>
          <a:lstStyle/>
          <a:p>
            <a:r>
              <a:rPr lang="es-ES" sz="2800">
                <a:solidFill>
                  <a:srgbClr val="000099"/>
                </a:solidFill>
              </a:rPr>
              <a:t>Se numeran con dos cifras.</a:t>
            </a:r>
          </a:p>
          <a:p>
            <a:pPr lvl="1"/>
            <a:r>
              <a:rPr lang="es-ES" sz="2400">
                <a:solidFill>
                  <a:srgbClr val="000099"/>
                </a:solidFill>
              </a:rPr>
              <a:t>Unidades </a:t>
            </a:r>
            <a:r>
              <a:rPr lang="es-ES" sz="2400">
                <a:solidFill>
                  <a:srgbClr val="000099"/>
                </a:solidFill>
                <a:sym typeface="Wingdings" pitchFamily="2" charset="2"/>
              </a:rPr>
              <a:t> tipo de contacto.</a:t>
            </a:r>
          </a:p>
          <a:p>
            <a:pPr lvl="1"/>
            <a:r>
              <a:rPr lang="es-ES" sz="2400">
                <a:solidFill>
                  <a:srgbClr val="000099"/>
                </a:solidFill>
                <a:sym typeface="Wingdings" pitchFamily="2" charset="2"/>
              </a:rPr>
              <a:t>Decenas  posición del contacto dentro del elemento.</a:t>
            </a:r>
          </a:p>
          <a:p>
            <a:pPr lvl="1"/>
            <a:endParaRPr lang="es-ES" sz="2400">
              <a:solidFill>
                <a:srgbClr val="000099"/>
              </a:solidFill>
              <a:sym typeface="Wingdings" pitchFamily="2" charset="2"/>
            </a:endParaRPr>
          </a:p>
          <a:p>
            <a:pPr lvl="1">
              <a:buFontTx/>
              <a:buNone/>
            </a:pPr>
            <a:r>
              <a:rPr lang="es-ES" sz="1800">
                <a:solidFill>
                  <a:srgbClr val="000099"/>
                </a:solidFill>
                <a:sym typeface="Wingdings" pitchFamily="2" charset="2"/>
              </a:rPr>
              <a:t>CONTACTOS NORMALES		CONTACTOS ESPECIALES</a:t>
            </a:r>
            <a:endParaRPr lang="es-ES" sz="1800">
              <a:solidFill>
                <a:srgbClr val="000099"/>
              </a:solidFill>
            </a:endParaRPr>
          </a:p>
        </p:txBody>
      </p:sp>
      <p:pic>
        <p:nvPicPr>
          <p:cNvPr id="33795" name="Picture 14" descr="NC_norm"/>
          <p:cNvPicPr>
            <a:picLocks noGrp="1" noChangeAspect="1" noChangeArrowheads="1"/>
          </p:cNvPicPr>
          <p:nvPr>
            <p:ph sz="quarter" idx="2"/>
          </p:nvPr>
        </p:nvPicPr>
        <p:blipFill>
          <a:blip r:embed="rId3"/>
          <a:srcRect/>
          <a:stretch>
            <a:fillRect/>
          </a:stretch>
        </p:blipFill>
        <p:spPr>
          <a:xfrm>
            <a:off x="1935163" y="4357688"/>
            <a:ext cx="1485900" cy="1295400"/>
          </a:xfrm>
        </p:spPr>
      </p:pic>
      <p:pic>
        <p:nvPicPr>
          <p:cNvPr id="33796" name="Picture 16" descr="NC_esp"/>
          <p:cNvPicPr>
            <a:picLocks noGrp="1" noChangeAspect="1" noChangeArrowheads="1"/>
          </p:cNvPicPr>
          <p:nvPr>
            <p:ph sz="quarter" idx="3"/>
          </p:nvPr>
        </p:nvPicPr>
        <p:blipFill>
          <a:blip r:embed="rId4"/>
          <a:srcRect/>
          <a:stretch>
            <a:fillRect/>
          </a:stretch>
        </p:blipFill>
        <p:spPr>
          <a:xfrm>
            <a:off x="5765800" y="4298950"/>
            <a:ext cx="1485900" cy="1295400"/>
          </a:xfrm>
        </p:spPr>
      </p:pic>
      <p:sp>
        <p:nvSpPr>
          <p:cNvPr id="685074" name="Text Box 18"/>
          <p:cNvSpPr txBox="1">
            <a:spLocks noChangeArrowheads="1"/>
          </p:cNvSpPr>
          <p:nvPr/>
        </p:nvSpPr>
        <p:spPr bwMode="auto">
          <a:xfrm>
            <a:off x="5805488" y="5675313"/>
            <a:ext cx="1974850" cy="517525"/>
          </a:xfrm>
          <a:prstGeom prst="rect">
            <a:avLst/>
          </a:prstGeom>
          <a:solidFill>
            <a:srgbClr val="FF9900"/>
          </a:solidFill>
          <a:ln w="9525">
            <a:noFill/>
            <a:miter lim="800000"/>
            <a:headEnd/>
            <a:tailEnd/>
          </a:ln>
          <a:effectLst>
            <a:outerShdw dist="35921" dir="2700000" algn="ctr" rotWithShape="0">
              <a:schemeClr val="bg2"/>
            </a:outerShdw>
          </a:effectLst>
        </p:spPr>
        <p:txBody>
          <a:bodyPr>
            <a:spAutoFit/>
          </a:bodyPr>
          <a:lstStyle/>
          <a:p>
            <a:pPr eaLnBrk="0" hangingPunct="0">
              <a:spcBef>
                <a:spcPct val="50000"/>
              </a:spcBef>
              <a:defRPr/>
            </a:pPr>
            <a:r>
              <a:rPr lang="es-ES">
                <a:effectLst>
                  <a:outerShdw blurRad="38100" dist="38100" dir="2700000" algn="tl">
                    <a:srgbClr val="000000"/>
                  </a:outerShdw>
                </a:effectLst>
              </a:rPr>
              <a:t>Número de orden empieza por 9</a:t>
            </a:r>
          </a:p>
        </p:txBody>
      </p:sp>
    </p:spTree>
  </p:cSld>
  <p:clrMapOvr>
    <a:masterClrMapping/>
  </p:clrMapOvr>
  <p:transition>
    <p:cover dir="ld"/>
  </p:transition>
</p:sld>
</file>

<file path=ppt/theme/theme1.xml><?xml version="1.0" encoding="utf-8"?>
<a:theme xmlns:a="http://schemas.openxmlformats.org/drawingml/2006/main" name="Subiendo">
  <a:themeElements>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ubiend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Subiendo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Subiendo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Subiendo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Subiendo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21736</TotalTime>
  <Pages>45</Pages>
  <Words>2382</Words>
  <Application>Microsoft Office PowerPoint</Application>
  <PresentationFormat>Presentación en pantalla (4:3)</PresentationFormat>
  <Paragraphs>352</Paragraphs>
  <Slides>22</Slides>
  <Notes>10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22</vt:i4>
      </vt:variant>
    </vt:vector>
  </HeadingPairs>
  <TitlesOfParts>
    <vt:vector size="32" baseType="lpstr">
      <vt:lpstr>Arial</vt:lpstr>
      <vt:lpstr>Arial Narrow</vt:lpstr>
      <vt:lpstr>Monotype Sorts</vt:lpstr>
      <vt:lpstr>Symbol</vt:lpstr>
      <vt:lpstr>Tahoma</vt:lpstr>
      <vt:lpstr>Times New Roman</vt:lpstr>
      <vt:lpstr>Wingdings</vt:lpstr>
      <vt:lpstr>Subiendo</vt:lpstr>
      <vt:lpstr>Imagen</vt:lpstr>
      <vt:lpstr>Image</vt:lpstr>
      <vt:lpstr>Automatismos eléctricos</vt:lpstr>
      <vt:lpstr>Definiciones </vt:lpstr>
      <vt:lpstr>Clasificación</vt:lpstr>
      <vt:lpstr>Objeto del esquema o diagrama</vt:lpstr>
      <vt:lpstr>Forma de representación del esquema (1)</vt:lpstr>
      <vt:lpstr>Forma de representación del esquema (2)</vt:lpstr>
      <vt:lpstr>Identificación y marcado</vt:lpstr>
      <vt:lpstr>Reglas generales del marcado de bornes</vt:lpstr>
      <vt:lpstr>Contactos auxiliares</vt:lpstr>
      <vt:lpstr>Componentes de un automatismo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subject>ficha11</dc:subject>
  <dc:creator>Universidad de Oviedo</dc:creator>
  <cp:keywords/>
  <dc:description/>
  <cp:lastModifiedBy>UJA</cp:lastModifiedBy>
  <cp:revision>1135</cp:revision>
  <cp:lastPrinted>2002-10-09T10:12:34Z</cp:lastPrinted>
  <dcterms:created xsi:type="dcterms:W3CDTF">1999-05-19T16:58:02Z</dcterms:created>
  <dcterms:modified xsi:type="dcterms:W3CDTF">2026-03-07T09:48:45Z</dcterms:modified>
</cp:coreProperties>
</file>