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7" r:id="rId2"/>
    <p:sldId id="336" r:id="rId3"/>
    <p:sldId id="306" r:id="rId4"/>
    <p:sldId id="357" r:id="rId5"/>
    <p:sldId id="308" r:id="rId6"/>
    <p:sldId id="338" r:id="rId7"/>
    <p:sldId id="337" r:id="rId8"/>
    <p:sldId id="35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27" r:id="rId26"/>
    <p:sldId id="359" r:id="rId27"/>
    <p:sldId id="355" r:id="rId28"/>
    <p:sldId id="360" r:id="rId29"/>
    <p:sldId id="324" r:id="rId30"/>
    <p:sldId id="329" r:id="rId31"/>
    <p:sldId id="334" r:id="rId32"/>
    <p:sldId id="363" r:id="rId33"/>
    <p:sldId id="314" r:id="rId34"/>
    <p:sldId id="315" r:id="rId35"/>
    <p:sldId id="362" r:id="rId36"/>
    <p:sldId id="361" r:id="rId37"/>
    <p:sldId id="320" r:id="rId38"/>
    <p:sldId id="319" r:id="rId39"/>
    <p:sldId id="331" r:id="rId40"/>
    <p:sldId id="333" r:id="rId41"/>
    <p:sldId id="322" r:id="rId42"/>
    <p:sldId id="321" r:id="rId43"/>
    <p:sldId id="309" r:id="rId44"/>
    <p:sldId id="316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CB6BBEF7-9717-4733-A929-535518E6EBF6}">
          <p14:sldIdLst>
            <p14:sldId id="277"/>
            <p14:sldId id="336"/>
            <p14:sldId id="306"/>
            <p14:sldId id="357"/>
            <p14:sldId id="308"/>
            <p14:sldId id="338"/>
            <p14:sldId id="337"/>
            <p14:sldId id="35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7"/>
            <p14:sldId id="359"/>
            <p14:sldId id="355"/>
            <p14:sldId id="360"/>
            <p14:sldId id="324"/>
            <p14:sldId id="329"/>
            <p14:sldId id="334"/>
            <p14:sldId id="363"/>
            <p14:sldId id="314"/>
            <p14:sldId id="315"/>
            <p14:sldId id="362"/>
            <p14:sldId id="361"/>
            <p14:sldId id="320"/>
            <p14:sldId id="319"/>
            <p14:sldId id="331"/>
            <p14:sldId id="333"/>
            <p14:sldId id="322"/>
            <p14:sldId id="321"/>
            <p14:sldId id="309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 varScale="1">
        <p:scale>
          <a:sx n="141" d="100"/>
          <a:sy n="141" d="100"/>
        </p:scale>
        <p:origin x="482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70"/>
    </p:cViewPr>
  </p:sorterViewPr>
  <p:notesViewPr>
    <p:cSldViewPr>
      <p:cViewPr varScale="1">
        <p:scale>
          <a:sx n="84" d="100"/>
          <a:sy n="84" d="100"/>
        </p:scale>
        <p:origin x="190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10F9-ADDC-4DF7-B8BC-45FBB2299AFE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100C-1621-43CA-A6B2-F462BCED9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F830A1-3891-4B82-A120-081866556DA0}" type="datetimeFigureOut">
              <a:pPr/>
              <a:t>03/03/2026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8CC9574-A819-4FE4-99A7-1E27AD09ADC2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9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10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Ith the maximum current in continuous operation and at ambient  temperature must not exceed the quoted maximum values</a:t>
            </a:r>
            <a:endParaRPr lang="es-ES" sz="1200"/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7259C-7DC0-4792-A36A-0B811FEE4CC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42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low level switching element was designed for switching low powers in electronic circuits.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7259C-7DC0-4792-A36A-0B811FEE4CC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7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La diferencia entre Keylock switch y key insert switch es que el primero no requiere</a:t>
            </a:r>
            <a:r>
              <a:rPr lang="es-ES" baseline="0"/>
              <a:t> de cuerpos adicionales, en tanto que el segundo tendrá unos contactos u otros en función del módulo de contactos que se acople.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7259C-7DC0-4792-A36A-0B811FEE4CC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4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15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1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66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BA93B58-F4DE-42D0-AB74-6D8359851DF7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8AA3000-AF5F-4BF2-BE4B-B8F4B9159BBD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F7D116A-AB9F-42C2-83FB-50B9507B34DF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91D-5894-4889-AF5E-EE5E64BE3E92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9F6477E-AAF0-4B87-9514-A398B08910C5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36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68" y="0"/>
            <a:ext cx="9146867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4929411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DCA2F18-9EF4-401B-A258-A703A3B2A981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6E87B2A-40CD-4971-BE70-36E927BBCA0A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379097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888B-8DC5-4474-96D6-ECEFE9BE820B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B3D72E5-D610-4B75-AE62-AF3F29C13A71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AE6-3557-433C-B813-423C7864A2BA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DF3D06B2-6A6C-41B7-AAC7-0024BFB94A48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3347861" y="5301208"/>
            <a:ext cx="3557017" cy="155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670" y="6312892"/>
            <a:ext cx="2133600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389322F-E512-42DD-95CF-AF5B316004BE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896" y="6356350"/>
            <a:ext cx="2383904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8" name="Oval 6"/>
          <p:cNvSpPr/>
          <p:nvPr userDrawn="1"/>
        </p:nvSpPr>
        <p:spPr>
          <a:xfrm>
            <a:off x="611560" y="2247900"/>
            <a:ext cx="1368152" cy="1397124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259632" y="2455149"/>
            <a:ext cx="654173" cy="82983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5598427" y="5301208"/>
            <a:ext cx="3557017" cy="1556792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3619872" y="617984"/>
            <a:ext cx="5271789" cy="46832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37000"/>
                </a:schemeClr>
              </a:gs>
              <a:gs pos="74000">
                <a:schemeClr val="bg1">
                  <a:lumMod val="85000"/>
                  <a:alpha val="42000"/>
                </a:schemeClr>
              </a:gs>
              <a:gs pos="83000">
                <a:schemeClr val="bg1">
                  <a:lumMod val="95000"/>
                  <a:alpha val="60000"/>
                </a:schemeClr>
              </a:gs>
              <a:gs pos="100000">
                <a:schemeClr val="bg1"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8BDC-B6A5-4844-A1F9-4F7827B61D0B}" type="datetime1">
              <a:rPr lang="es-ES" smtClean="0"/>
              <a:t>03/03/2026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7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107.png"/><Relationship Id="rId3" Type="http://schemas.openxmlformats.org/officeDocument/2006/relationships/image" Target="../media/image93.png"/><Relationship Id="rId21" Type="http://schemas.openxmlformats.org/officeDocument/2006/relationships/image" Target="../media/image105.wmf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90.png"/><Relationship Id="rId25" Type="http://schemas.openxmlformats.org/officeDocument/2006/relationships/image" Target="../media/image106.pn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10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92.wmf"/><Relationship Id="rId5" Type="http://schemas.openxmlformats.org/officeDocument/2006/relationships/image" Target="../media/image95.png"/><Relationship Id="rId15" Type="http://schemas.openxmlformats.org/officeDocument/2006/relationships/image" Target="../media/image89.wmf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109.png"/><Relationship Id="rId10" Type="http://schemas.openxmlformats.org/officeDocument/2006/relationships/image" Target="../media/image100.png"/><Relationship Id="rId19" Type="http://schemas.openxmlformats.org/officeDocument/2006/relationships/image" Target="../media/image91.png"/><Relationship Id="rId4" Type="http://schemas.openxmlformats.org/officeDocument/2006/relationships/image" Target="../media/image94.emf"/><Relationship Id="rId9" Type="http://schemas.openxmlformats.org/officeDocument/2006/relationships/image" Target="../media/image99.jpe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0.png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es-ES" dirty="0"/>
              <a:t>Ángel Gaspar González Rodríguez</a:t>
            </a:r>
          </a:p>
          <a:p>
            <a:r>
              <a:rPr lang="es-ES" dirty="0"/>
              <a:t>Universidad de Jaén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s-ES" sz="5600" b="0">
                <a:solidFill>
                  <a:prstClr val="white"/>
                </a:solidFill>
              </a:rPr>
              <a:t>HMI y Sistemas </a:t>
            </a:r>
            <a:r>
              <a:rPr lang="es-ES" sz="5600" b="0" dirty="0">
                <a:solidFill>
                  <a:prstClr val="white"/>
                </a:solidFill>
              </a:rPr>
              <a:t>SCADA</a:t>
            </a:r>
            <a:endParaRPr lang="es-ES" sz="5600" b="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</a:t>
            </a:fld>
            <a:endParaRPr kumimoji="0"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Dispositivos electro-mecánicos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7931224" cy="39714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accent5"/>
                </a:solidFill>
              </a:rPr>
              <a:t>Aspectos a tener en cuenta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s-ES" dirty="0"/>
              <a:t>Grado de protección IP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s-ES" dirty="0"/>
              <a:t>Configuración y componentes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s-ES" dirty="0"/>
              <a:t>Número de contactos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s-ES" dirty="0"/>
              <a:t>Tipo de contactos: NC / NO  (NC / NA)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s-ES" dirty="0"/>
              <a:t>Acción permanente (interruptor) o temporal/momentánea (pulsador)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s-ES" dirty="0"/>
              <a:t>Tensión o intensidad máxima (o mínima) de operación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2C4A5476-1933-4AAC-964E-24B6042DF364}"/>
              </a:ext>
            </a:extLst>
          </p:cNvPr>
          <p:cNvSpPr txBox="1"/>
          <p:nvPr/>
        </p:nvSpPr>
        <p:spPr>
          <a:xfrm>
            <a:off x="0" y="6488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3229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Grado de protección IP e IK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4929411"/>
          </a:xfrm>
        </p:spPr>
        <p:txBody>
          <a:bodyPr>
            <a:normAutofit/>
          </a:bodyPr>
          <a:lstStyle/>
          <a:p>
            <a:r>
              <a:rPr lang="es-ES" sz="2400"/>
              <a:t>Es el nivel de protección verificable mediante métodos de ensayos normalizados</a:t>
            </a:r>
          </a:p>
          <a:p>
            <a:r>
              <a:rPr lang="es-ES" sz="2400"/>
              <a:t>Dos tipos de grados de protección: Código IP y Código IK</a:t>
            </a:r>
          </a:p>
          <a:p>
            <a:r>
              <a:rPr lang="es-ES" sz="2400"/>
              <a:t>Código IP. 2 cifras (p.ej. IP45)</a:t>
            </a:r>
          </a:p>
          <a:p>
            <a:pPr lvl="1"/>
            <a:r>
              <a:rPr lang="es-ES" sz="2000"/>
              <a:t>Primera cifra: protección de las personas contra el acceso a partes peligrosas o la penetración de cuerpos sólidos extraños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9" y="3680584"/>
          <a:ext cx="727280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Cifra-Símb.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Descripción: objetos que no deben penetrar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Sin Protección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Una esfera de 50 mm </a:t>
                      </a:r>
                      <a:r>
                        <a:rPr lang="es-ES" baseline="0">
                          <a:sym typeface="Symbol"/>
                        </a:rPr>
                        <a:t>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Una esfera de 12.5</a:t>
                      </a:r>
                      <a:r>
                        <a:rPr lang="es-ES" baseline="0"/>
                        <a:t> </a:t>
                      </a:r>
                      <a:r>
                        <a:rPr lang="es-ES"/>
                        <a:t>mm </a:t>
                      </a:r>
                      <a:r>
                        <a:rPr lang="es-ES" baseline="0">
                          <a:sym typeface="Symbol"/>
                        </a:rPr>
                        <a:t>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Una esfera de 2.5 mm </a:t>
                      </a:r>
                      <a:r>
                        <a:rPr lang="es-ES" baseline="0">
                          <a:sym typeface="Symbol"/>
                        </a:rPr>
                        <a:t>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Una esfera de 1 mm </a:t>
                      </a:r>
                      <a:r>
                        <a:rPr lang="es-ES" baseline="0">
                          <a:sym typeface="Symbol"/>
                        </a:rPr>
                        <a:t>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Puede entrar</a:t>
                      </a:r>
                      <a:r>
                        <a:rPr lang="es-ES" baseline="0"/>
                        <a:t> polvo, pero sin interferir el funcionamiento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r>
                        <a:rPr lang="es-E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Polvo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02" y="5871271"/>
            <a:ext cx="399317" cy="36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64349"/>
            <a:ext cx="342702" cy="33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EB438F5E-745A-4731-8258-6761B431B2BA}"/>
              </a:ext>
            </a:extLst>
          </p:cNvPr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141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Grado de protección IP e IK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82000" cy="4929411"/>
          </a:xfrm>
        </p:spPr>
        <p:txBody>
          <a:bodyPr/>
          <a:lstStyle/>
          <a:p>
            <a:r>
              <a:rPr lang="es-ES" sz="2800"/>
              <a:t>Código IP</a:t>
            </a:r>
          </a:p>
          <a:p>
            <a:pPr lvl="1"/>
            <a:r>
              <a:rPr lang="es-ES" sz="2400"/>
              <a:t>Segunda cifra: protección frente a penetración de agua</a:t>
            </a:r>
          </a:p>
          <a:p>
            <a:pPr marL="205200" lvl="1" indent="0">
              <a:buNone/>
            </a:pPr>
            <a:endParaRPr lang="es-ES"/>
          </a:p>
          <a:p>
            <a:pPr lvl="1"/>
            <a:endParaRPr lang="es-ES"/>
          </a:p>
          <a:p>
            <a:pPr lvl="1"/>
            <a:endParaRPr lang="es-ES"/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66193"/>
              </p:ext>
            </p:extLst>
          </p:nvPr>
        </p:nvGraphicFramePr>
        <p:xfrm>
          <a:off x="735801" y="1952070"/>
          <a:ext cx="741682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Cifra-Simb.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Descripción: protegida contra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No</a:t>
                      </a:r>
                      <a:r>
                        <a:rPr lang="es-ES" baseline="0"/>
                        <a:t> protegida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/>
                        <a:t>La caída vertical de gotas de agua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La caída de gotas de agua con inclinación</a:t>
                      </a:r>
                      <a:r>
                        <a:rPr lang="es-ES" baseline="0"/>
                        <a:t> max de 15º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La</a:t>
                      </a:r>
                      <a:r>
                        <a:rPr lang="es-ES" baseline="0"/>
                        <a:t> lluvia fina (pulverizada)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Las proyecciones</a:t>
                      </a:r>
                      <a:r>
                        <a:rPr lang="es-ES" baseline="0"/>
                        <a:t> de agua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Los</a:t>
                      </a:r>
                      <a:r>
                        <a:rPr lang="es-ES" baseline="0"/>
                        <a:t> chorros de agua (con ayuda de boquilla)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Fuertes</a:t>
                      </a:r>
                      <a:r>
                        <a:rPr lang="es-ES" baseline="0"/>
                        <a:t> chorros de agua o contra la mar gruesa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Los efectos de la inmersión a 1 m durante 30’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Los</a:t>
                      </a:r>
                      <a:r>
                        <a:rPr lang="es-ES" baseline="0"/>
                        <a:t> efectos de la inmersión a profundidad y tiempo especificado por el fabricante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216024" cy="30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17434"/>
            <a:ext cx="360040" cy="31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720080" cy="35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75401"/>
            <a:ext cx="432048" cy="32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3216"/>
            <a:ext cx="897061" cy="3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5949280"/>
            <a:ext cx="752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IP69K: capaces de soportar el lavado de los mismos con agua </a:t>
            </a:r>
          </a:p>
          <a:p>
            <a:r>
              <a:rPr lang="es-ES"/>
              <a:t>y limpiadores industriales. Chorros de agua a </a:t>
            </a:r>
            <a:r>
              <a:rPr lang="es-ES">
                <a:sym typeface="Symbol"/>
              </a:rPr>
              <a:t>P y T</a:t>
            </a:r>
            <a:r>
              <a:rPr lang="es-ES"/>
              <a:t> desde 4 ángulos</a:t>
            </a:r>
          </a:p>
        </p:txBody>
      </p:sp>
      <p:sp>
        <p:nvSpPr>
          <p:cNvPr id="13" name="CuadroTexto 6">
            <a:extLst>
              <a:ext uri="{FF2B5EF4-FFF2-40B4-BE49-F238E27FC236}">
                <a16:creationId xmlns:a16="http://schemas.microsoft.com/office/drawing/2014/main" id="{D9D5682A-A5F5-4C18-8F77-90497E6323A9}"/>
              </a:ext>
            </a:extLst>
          </p:cNvPr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3041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Grado de protección IP e IK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Código IK</a:t>
            </a:r>
          </a:p>
          <a:p>
            <a:pPr lvl="1"/>
            <a:r>
              <a:rPr lang="es-ES"/>
              <a:t>Grado de protección contra los impactos mecánicos nocivos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55576" y="2492896"/>
          <a:ext cx="6840763" cy="168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Grado 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Energía</a:t>
                      </a:r>
                      <a:r>
                        <a:rPr lang="es-ES" baseline="0"/>
                        <a:t> (J)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/>
                        <a:t>Masa (kg) y altura</a:t>
                      </a:r>
                      <a:r>
                        <a:rPr lang="es-ES" sz="1400" baseline="0"/>
                        <a:t> (mm) de la pieza d e golpeo</a:t>
                      </a:r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0.2</a:t>
                      </a:r>
                      <a:endParaRPr lang="es-ES" sz="1400" baseline="0"/>
                    </a:p>
                    <a:p>
                      <a:pPr algn="ctr"/>
                      <a:r>
                        <a:rPr lang="es-ES" sz="1400" baseline="0"/>
                        <a:t>70</a:t>
                      </a:r>
                      <a:endParaRPr lang="es-E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/>
                        <a:t>0.2</a:t>
                      </a:r>
                    </a:p>
                    <a:p>
                      <a:pPr algn="ctr"/>
                      <a:r>
                        <a:rPr lang="es-ES" sz="140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/>
                        <a:t>0.2</a:t>
                      </a:r>
                    </a:p>
                    <a:p>
                      <a:pPr algn="ctr"/>
                      <a:r>
                        <a:rPr lang="es-ES" sz="1400"/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/>
                        <a:t>0.2</a:t>
                      </a:r>
                    </a:p>
                    <a:p>
                      <a:pPr algn="ctr"/>
                      <a:r>
                        <a:rPr lang="es-ES" sz="140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/>
                        <a:t>0.2</a:t>
                      </a:r>
                    </a:p>
                    <a:p>
                      <a:pPr algn="ctr"/>
                      <a:r>
                        <a:rPr lang="es-ES" sz="1400"/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0.5</a:t>
                      </a:r>
                    </a:p>
                    <a:p>
                      <a:pPr algn="ctr"/>
                      <a:r>
                        <a:rPr lang="es-ES" sz="140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0.5</a:t>
                      </a:r>
                    </a:p>
                    <a:p>
                      <a:pPr algn="ctr"/>
                      <a:r>
                        <a:rPr lang="es-ES" sz="140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1.7</a:t>
                      </a:r>
                    </a:p>
                    <a:p>
                      <a:pPr algn="ctr"/>
                      <a:r>
                        <a:rPr lang="es-ES" sz="140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5</a:t>
                      </a:r>
                    </a:p>
                    <a:p>
                      <a:pPr algn="ctr"/>
                      <a:r>
                        <a:rPr lang="es-ES" sz="140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5</a:t>
                      </a:r>
                    </a:p>
                    <a:p>
                      <a:pPr algn="ctr"/>
                      <a:r>
                        <a:rPr lang="es-ES" sz="1400"/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uadroTexto 6">
            <a:extLst>
              <a:ext uri="{FF2B5EF4-FFF2-40B4-BE49-F238E27FC236}">
                <a16:creationId xmlns:a16="http://schemas.microsoft.com/office/drawing/2014/main" id="{DC2DF687-0C7D-4FAE-AC28-7C1B03CF04B3}"/>
              </a:ext>
            </a:extLst>
          </p:cNvPr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83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Elementos antivandálicos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7" y="1228795"/>
            <a:ext cx="2857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24" y="959111"/>
            <a:ext cx="2676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835022" y="4653887"/>
            <a:ext cx="4782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/>
              <a:t>Front protection: IP 65 and IP 67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Impact resistance: IK 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Shock resistance: max. 500 m/s2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Vibration resistance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/>
              <a:t>10 … 55 Hz, amplitude 1.5 mm p-p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Electrical life: 100 000 cycles of operation </a:t>
            </a:r>
            <a:endParaRPr lang="es-E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" y="4399200"/>
            <a:ext cx="2752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38483" y="2811439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>
                <a:solidFill>
                  <a:srgbClr val="0070C0"/>
                </a:solidFill>
              </a:rPr>
              <a:t>Pulsadores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893" y="3452883"/>
            <a:ext cx="1705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0070C0"/>
                </a:solidFill>
              </a:rPr>
              <a:t>Indicadores luminosos</a:t>
            </a: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AF2B291E-A861-4D9A-B8B8-90175BDA94C0}"/>
              </a:ext>
            </a:extLst>
          </p:cNvPr>
          <p:cNvSpPr txBox="1"/>
          <p:nvPr/>
        </p:nvSpPr>
        <p:spPr>
          <a:xfrm>
            <a:off x="28981" y="61695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196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Configuración y componentes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028825"/>
            <a:ext cx="19335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63" y="2020153"/>
            <a:ext cx="1562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20721" y="1050864"/>
            <a:ext cx="7620000" cy="914400"/>
          </a:xfrm>
        </p:spPr>
        <p:txBody>
          <a:bodyPr>
            <a:normAutofit lnSpcReduction="10000"/>
          </a:bodyPr>
          <a:lstStyle/>
          <a:p>
            <a:r>
              <a:rPr lang="es-ES"/>
              <a:t>Ejemplo: pulsador con contactos y actuador unidos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C61807-7F08-478B-8ABE-A6E648A47D75}"/>
              </a:ext>
            </a:extLst>
          </p:cNvPr>
          <p:cNvSpPr txBox="1"/>
          <p:nvPr/>
        </p:nvSpPr>
        <p:spPr>
          <a:xfrm>
            <a:off x="28981" y="61695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2899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eri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039" y="1033265"/>
            <a:ext cx="3345900" cy="24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Configuración y componentes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721" y="1050864"/>
            <a:ext cx="2953421" cy="914400"/>
          </a:xfrm>
        </p:spPr>
        <p:txBody>
          <a:bodyPr>
            <a:normAutofit fontScale="77500" lnSpcReduction="20000"/>
          </a:bodyPr>
          <a:lstStyle/>
          <a:p>
            <a:r>
              <a:rPr lang="es-ES"/>
              <a:t>Ejemplo: pulsador con contactos y actuador separados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19" y="1811393"/>
            <a:ext cx="27051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48018" y="2247619"/>
            <a:ext cx="4879075" cy="4057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000" indent="-288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Blip>
                <a:blip r:embed="rId4"/>
              </a:buBlip>
              <a:defRPr sz="20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-252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6"/>
              </a:buBlip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Storage temperature: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-40°C…+85°C</a:t>
            </a:r>
          </a:p>
          <a:p>
            <a:r>
              <a:rPr lang="en-US" sz="1600" dirty="0"/>
              <a:t>Operating temperature: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-40°C…+55°C</a:t>
            </a:r>
          </a:p>
          <a:p>
            <a:r>
              <a:rPr lang="en-US" sz="1600" dirty="0"/>
              <a:t>Conventional free air thermal		 current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6A for plug-in terminals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10A for screw terminals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Switch rating</a:t>
            </a:r>
          </a:p>
          <a:p>
            <a:pPr lvl="1"/>
            <a:r>
              <a:rPr lang="en-US" sz="1600" dirty="0"/>
              <a:t>Voltage    230VAC 400VAC 500VAC</a:t>
            </a:r>
            <a:br>
              <a:rPr lang="en-US" sz="1600" dirty="0"/>
            </a:br>
            <a:r>
              <a:rPr lang="en-US" sz="1600" dirty="0"/>
              <a:t>Current     7A           5A          4A</a:t>
            </a:r>
          </a:p>
          <a:p>
            <a:pPr lvl="1"/>
            <a:r>
              <a:rPr lang="en-US" sz="1600" dirty="0"/>
              <a:t>Voltage    24VDC   60VDC  110VDC   250VDC</a:t>
            </a:r>
            <a:br>
              <a:rPr lang="en-US" sz="1600" dirty="0"/>
            </a:br>
            <a:r>
              <a:rPr lang="en-US" sz="1600" dirty="0"/>
              <a:t>Current     10A         5A           2.5A       0.6A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Vibration resistance (sinusoidal): </a:t>
            </a:r>
          </a:p>
          <a:p>
            <a:pPr lvl="1"/>
            <a:r>
              <a:rPr lang="en-US" sz="1600" dirty="0"/>
              <a:t>100m/s² at 10Hz…500Hz, amplitude 0.75mm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1995" y="2702253"/>
            <a:ext cx="2323957" cy="21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6"/>
          <p:cNvSpPr txBox="1"/>
          <p:nvPr/>
        </p:nvSpPr>
        <p:spPr>
          <a:xfrm>
            <a:off x="0" y="64886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1086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Ejemplo pulsador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Tightening torque</a:t>
            </a:r>
          </a:p>
          <a:p>
            <a:pPr lvl="1"/>
            <a:r>
              <a:rPr lang="en-US" sz="1600" dirty="0"/>
              <a:t>Screws at the mounting flange max. 25–30 </a:t>
            </a:r>
            <a:r>
              <a:rPr lang="en-US" sz="1600" dirty="0" err="1"/>
              <a:t>Ncm</a:t>
            </a:r>
            <a:endParaRPr lang="en-US" sz="1600" dirty="0"/>
          </a:p>
          <a:p>
            <a:pPr lvl="1"/>
            <a:r>
              <a:rPr lang="en-US" sz="1600" dirty="0"/>
              <a:t>Screws at switching element max. 50 </a:t>
            </a:r>
            <a:r>
              <a:rPr lang="en-US" sz="1600" dirty="0" err="1"/>
              <a:t>Ncm</a:t>
            </a:r>
            <a:endParaRPr lang="en-US" sz="1600" dirty="0"/>
          </a:p>
          <a:p>
            <a:r>
              <a:rPr lang="en-US" sz="1600" dirty="0"/>
              <a:t>Actuating force</a:t>
            </a:r>
          </a:p>
          <a:p>
            <a:pPr lvl="1"/>
            <a:r>
              <a:rPr lang="en-US" sz="1600" dirty="0"/>
              <a:t>1 Normally closed 2N</a:t>
            </a:r>
          </a:p>
          <a:p>
            <a:pPr lvl="1"/>
            <a:r>
              <a:rPr lang="en-US" sz="1600" dirty="0"/>
              <a:t>1 Normally open 3.1N</a:t>
            </a:r>
          </a:p>
          <a:p>
            <a:r>
              <a:rPr lang="en-US" sz="1600" dirty="0"/>
              <a:t>Actuating travel: 5.8mm ± 0.2mm</a:t>
            </a:r>
          </a:p>
          <a:p>
            <a:r>
              <a:rPr lang="en-US" sz="1600" dirty="0"/>
              <a:t>Rebound time: ≤ 1ms</a:t>
            </a:r>
          </a:p>
          <a:p>
            <a:r>
              <a:rPr lang="en-US" sz="1600" dirty="0"/>
              <a:t>Mechanical lifetime  (with 1 switching element)</a:t>
            </a:r>
          </a:p>
          <a:p>
            <a:pPr lvl="1"/>
            <a:r>
              <a:rPr lang="en-US" sz="1600" dirty="0"/>
              <a:t>Pushbutton maintained action 1.5 million Cycles of operation</a:t>
            </a:r>
          </a:p>
          <a:p>
            <a:pPr lvl="1"/>
            <a:r>
              <a:rPr lang="en-US" sz="1600" dirty="0"/>
              <a:t>Pushbutton momentary action 3 million Cycles of operation</a:t>
            </a:r>
          </a:p>
          <a:p>
            <a:pPr lvl="1"/>
            <a:r>
              <a:rPr lang="en-US" sz="1600" dirty="0"/>
              <a:t>Selector switch maintained action 1.25 million Cycles of operation</a:t>
            </a:r>
          </a:p>
          <a:p>
            <a:pPr lvl="1"/>
            <a:r>
              <a:rPr lang="en-US" sz="1600" dirty="0"/>
              <a:t>Selector switch momentary action 2.5 million Cycles of operation</a:t>
            </a:r>
          </a:p>
          <a:p>
            <a:pPr lvl="1"/>
            <a:r>
              <a:rPr lang="en-US" sz="1600" dirty="0"/>
              <a:t>Emergency-stop switch 50000 Cycles of operation</a:t>
            </a:r>
          </a:p>
          <a:p>
            <a:pPr lvl="1"/>
            <a:r>
              <a:rPr lang="en-US" sz="1600" dirty="0" err="1"/>
              <a:t>Keylock</a:t>
            </a:r>
            <a:r>
              <a:rPr lang="en-US" sz="1600" dirty="0"/>
              <a:t> switch maintained action 25000 Cycles of operation</a:t>
            </a:r>
          </a:p>
          <a:p>
            <a:pPr lvl="1"/>
            <a:r>
              <a:rPr lang="en-US" sz="1600" dirty="0" err="1"/>
              <a:t>Keylock</a:t>
            </a:r>
            <a:r>
              <a:rPr lang="en-US" sz="1600" dirty="0"/>
              <a:t> switch momentary </a:t>
            </a:r>
          </a:p>
          <a:p>
            <a:r>
              <a:rPr lang="en-US" sz="1600" dirty="0"/>
              <a:t>Electrical life: 6050 cycles of operations </a:t>
            </a:r>
          </a:p>
        </p:txBody>
      </p:sp>
      <p:sp>
        <p:nvSpPr>
          <p:cNvPr id="6" name="CuadroTexto 6"/>
          <p:cNvSpPr txBox="1"/>
          <p:nvPr/>
        </p:nvSpPr>
        <p:spPr>
          <a:xfrm>
            <a:off x="0" y="64886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8753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Ejemplo pulsador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3"/>
            <a:ext cx="7620000" cy="4057636"/>
          </a:xfrm>
        </p:spPr>
        <p:txBody>
          <a:bodyPr>
            <a:normAutofit/>
          </a:bodyPr>
          <a:lstStyle/>
          <a:p>
            <a:r>
              <a:rPr lang="en-US" sz="1600" dirty="0"/>
              <a:t>Conventional free air thermal current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/>
              <a:t>6A for plug-in terminals</a:t>
            </a:r>
          </a:p>
          <a:p>
            <a:pPr lvl="1"/>
            <a:r>
              <a:rPr lang="en-US" sz="1600" dirty="0"/>
              <a:t>10A for screw terminals</a:t>
            </a:r>
          </a:p>
          <a:p>
            <a:r>
              <a:rPr lang="en-US" sz="1600" dirty="0"/>
              <a:t>Switch rating</a:t>
            </a:r>
          </a:p>
          <a:p>
            <a:pPr lvl="1"/>
            <a:r>
              <a:rPr lang="en-US" sz="1600" dirty="0"/>
              <a:t>Voltage    230VAC 400VAC 500VAC</a:t>
            </a:r>
            <a:br>
              <a:rPr lang="en-US" sz="1600" dirty="0"/>
            </a:br>
            <a:r>
              <a:rPr lang="en-US" sz="1600" dirty="0"/>
              <a:t>Current     7A           5A          4A</a:t>
            </a:r>
          </a:p>
          <a:p>
            <a:pPr lvl="1"/>
            <a:r>
              <a:rPr lang="en-US" sz="1600" dirty="0"/>
              <a:t>Voltage    24VDC   60VDC  110VDC   250VDC</a:t>
            </a:r>
            <a:br>
              <a:rPr lang="en-US" sz="1600" dirty="0"/>
            </a:br>
            <a:r>
              <a:rPr lang="en-US" sz="1600" dirty="0"/>
              <a:t>Current     10A         5A           2.5A       0.6A</a:t>
            </a:r>
          </a:p>
          <a:p>
            <a:r>
              <a:rPr lang="en-US" sz="1600" dirty="0"/>
              <a:t>Storage temperature: -40°C…+85°C</a:t>
            </a:r>
          </a:p>
          <a:p>
            <a:r>
              <a:rPr lang="en-US" sz="1600" dirty="0"/>
              <a:t>Operating temperature: -40°C…+55°C</a:t>
            </a:r>
          </a:p>
          <a:p>
            <a:r>
              <a:rPr lang="en-US" sz="1600" dirty="0"/>
              <a:t>Vibration resistance (sinusoidal): 100m/s² at 10Hz…500Hz, amplitude 0.75mm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sp>
        <p:nvSpPr>
          <p:cNvPr id="5" name="CuadroTexto 6"/>
          <p:cNvSpPr txBox="1"/>
          <p:nvPr/>
        </p:nvSpPr>
        <p:spPr>
          <a:xfrm>
            <a:off x="0" y="64886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445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Contactos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47437"/>
              </p:ext>
            </p:extLst>
          </p:nvPr>
        </p:nvGraphicFramePr>
        <p:xfrm>
          <a:off x="899592" y="951317"/>
          <a:ext cx="7587041" cy="535415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2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731">
                <a:tc>
                  <a:txBody>
                    <a:bodyPr/>
                    <a:lstStyle/>
                    <a:p>
                      <a:r>
                        <a:rPr lang="es-ES"/>
                        <a:t>Abrev.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88">
                <a:tc>
                  <a:txBody>
                    <a:bodyPr/>
                    <a:lstStyle/>
                    <a:p>
                      <a:r>
                        <a:rPr lang="es-ES"/>
                        <a:t>SPST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Single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pole, single </a:t>
                      </a:r>
                      <a:r>
                        <a:rPr lang="es-E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throw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One-way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Two-way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901">
                <a:tc>
                  <a:txBody>
                    <a:bodyPr/>
                    <a:lstStyle/>
                    <a:p>
                      <a:r>
                        <a:rPr lang="es-ES" dirty="0"/>
                        <a:t>SPDT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SPCO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Single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pole, </a:t>
                      </a:r>
                      <a:r>
                        <a:rPr lang="es-E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double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throw</a:t>
                      </a:r>
                      <a:endParaRPr lang="es-ES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S.p.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changeover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Two-way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Three-way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19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SPTT, </a:t>
                      </a:r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S.p.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triple </a:t>
                      </a:r>
                      <a:r>
                        <a:rPr lang="es-E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throw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centre off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619">
                <a:tc>
                  <a:txBody>
                    <a:bodyPr/>
                    <a:lstStyle/>
                    <a:p>
                      <a:r>
                        <a:rPr lang="es-ES"/>
                        <a:t>DPST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Double</a:t>
                      </a:r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pole, single </a:t>
                      </a:r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throw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Double 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Double 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575">
                <a:tc>
                  <a:txBody>
                    <a:bodyPr/>
                    <a:lstStyle/>
                    <a:p>
                      <a:r>
                        <a:rPr lang="es-ES" dirty="0"/>
                        <a:t>DPDT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DPCO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Double</a:t>
                      </a:r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pole, </a:t>
                      </a:r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double</a:t>
                      </a:r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throw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es-E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Double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pole </a:t>
                      </a:r>
                      <a:r>
                        <a:rPr lang="es-ES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changeover</a:t>
                      </a:r>
                      <a:r>
                        <a:rPr lang="es-E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984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2P6T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Two </a:t>
                      </a:r>
                      <a:r>
                        <a:rPr lang="es-ES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pole, six throw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grpSp>
        <p:nvGrpSpPr>
          <p:cNvPr id="6" name="Grupo 5"/>
          <p:cNvGrpSpPr/>
          <p:nvPr/>
        </p:nvGrpSpPr>
        <p:grpSpPr>
          <a:xfrm>
            <a:off x="6774666" y="1731523"/>
            <a:ext cx="1679299" cy="4624827"/>
            <a:chOff x="6553200" y="1432967"/>
            <a:chExt cx="1933432" cy="5324716"/>
          </a:xfrm>
        </p:grpSpPr>
        <p:pic>
          <p:nvPicPr>
            <p:cNvPr id="8198" name="Picture 6" descr="Diagram of 2P6T switch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53200" y="5808861"/>
              <a:ext cx="933450" cy="825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DPDT-symbol.sv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19" y="4634527"/>
              <a:ext cx="952500" cy="990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DPST-symbol.sv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19" y="3771285"/>
              <a:ext cx="952500" cy="77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5" name="Picture 13" descr="SPDT-Switch.sv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065" y="2142683"/>
              <a:ext cx="9525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7" name="Picture 15" descr="SPST-Switch.sv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941" y="1432967"/>
              <a:ext cx="952500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Diagram of 2P6T switch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46"/>
            <a:stretch/>
          </p:blipFill>
          <p:spPr bwMode="auto">
            <a:xfrm>
              <a:off x="7553182" y="5870580"/>
              <a:ext cx="933450" cy="887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266065" y="3008663"/>
              <a:ext cx="952500" cy="635733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848731" y="6375606"/>
            <a:ext cx="719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Además, tenemos que indicar si son de acción momentánea o permanente</a:t>
            </a:r>
          </a:p>
        </p:txBody>
      </p:sp>
      <p:sp>
        <p:nvSpPr>
          <p:cNvPr id="15" name="CuadroTexto 6"/>
          <p:cNvSpPr txBox="1"/>
          <p:nvPr/>
        </p:nvSpPr>
        <p:spPr>
          <a:xfrm>
            <a:off x="0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E-C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220156" y="3794948"/>
            <a:ext cx="432048" cy="31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>
            <a:off x="220156" y="1574231"/>
            <a:ext cx="432048" cy="31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>
            <a:off x="176590" y="2190661"/>
            <a:ext cx="432048" cy="31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>
            <a:off x="190192" y="4512265"/>
            <a:ext cx="432048" cy="31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02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HMI y Sistemas SCADA. Índice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8939336" cy="4632918"/>
          </a:xfrm>
        </p:spPr>
        <p:txBody>
          <a:bodyPr>
            <a:normAutofit/>
          </a:bodyPr>
          <a:lstStyle/>
          <a:p>
            <a:r>
              <a:rPr lang="es-ES" dirty="0"/>
              <a:t>HMI y Sistemas SCADA. Semejanzas y diferencias</a:t>
            </a:r>
          </a:p>
          <a:p>
            <a:r>
              <a:rPr lang="es-ES" dirty="0"/>
              <a:t>Interfaz Hombre Máquina </a:t>
            </a:r>
            <a:r>
              <a:rPr lang="es-ES" b="1" dirty="0">
                <a:solidFill>
                  <a:schemeClr val="accent5"/>
                </a:solidFill>
              </a:rPr>
              <a:t>HMI</a:t>
            </a:r>
          </a:p>
          <a:p>
            <a:pPr lvl="1"/>
            <a:r>
              <a:rPr lang="es-ES" dirty="0"/>
              <a:t>Tipos. Grados de protección</a:t>
            </a:r>
          </a:p>
          <a:p>
            <a:pPr lvl="1"/>
            <a:r>
              <a:rPr lang="es-ES" dirty="0"/>
              <a:t>Elementos. </a:t>
            </a:r>
          </a:p>
          <a:p>
            <a:pPr lvl="1"/>
            <a:r>
              <a:rPr lang="es-ES" dirty="0"/>
              <a:t>Contactos</a:t>
            </a:r>
          </a:p>
          <a:p>
            <a:r>
              <a:rPr lang="es-ES" dirty="0"/>
              <a:t>SCADA</a:t>
            </a:r>
          </a:p>
          <a:p>
            <a:pPr lvl="1"/>
            <a:r>
              <a:rPr lang="es-ES" dirty="0"/>
              <a:t>Funciones</a:t>
            </a:r>
          </a:p>
          <a:p>
            <a:pPr lvl="1"/>
            <a:r>
              <a:rPr lang="es-ES" dirty="0"/>
              <a:t>Módulos y componentes</a:t>
            </a:r>
          </a:p>
          <a:p>
            <a:pPr lvl="1"/>
            <a:r>
              <a:rPr lang="es-ES" dirty="0"/>
              <a:t>OPC</a:t>
            </a:r>
          </a:p>
          <a:p>
            <a:pPr lvl="1"/>
            <a:r>
              <a:rPr lang="es-ES" dirty="0"/>
              <a:t>Ejemplos</a:t>
            </a:r>
          </a:p>
          <a:p>
            <a:pPr lvl="1"/>
            <a:endParaRPr lang="es-ES" dirty="0"/>
          </a:p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239246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Contactos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016328"/>
              </p:ext>
            </p:extLst>
          </p:nvPr>
        </p:nvGraphicFramePr>
        <p:xfrm>
          <a:off x="518615" y="1323826"/>
          <a:ext cx="7451678" cy="451741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53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62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Switching system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Contacts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Diode 1N4007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err="1">
                          <a:effectLst/>
                        </a:rPr>
                        <a:t>Switching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action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err="1">
                          <a:effectLst/>
                        </a:rPr>
                        <a:t>Wire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diagram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26">
                <a:tc rowSpan="5"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Low level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1NC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B-C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1-2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1NC+1NO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B-C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3-4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1NO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>
                          <a:effectLst/>
                        </a:rPr>
                        <a:t>B-C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5-6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2NC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>
                          <a:effectLst/>
                        </a:rPr>
                        <a:t>B-C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7-8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2NO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>
                          <a:effectLst/>
                        </a:rPr>
                        <a:t>B-C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9-10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223">
                <a:tc rowSpan="5"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Snap-action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1NC+1NO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>
                          <a:effectLst/>
                        </a:rPr>
                        <a:t>B-C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11-12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>
                          <a:effectLst/>
                        </a:rPr>
                        <a:t>B-C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13-14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>
                          <a:effectLst/>
                        </a:rPr>
                        <a:t>B-B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15-16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>
                          <a:effectLst/>
                        </a:rPr>
                        <a:t>C-C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17-18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2NC+2NO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dirty="0">
                          <a:effectLst/>
                        </a:rPr>
                        <a:t>B-C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19-20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27584" y="6237312"/>
            <a:ext cx="305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B: </a:t>
            </a:r>
            <a:r>
              <a:rPr lang="es-ES" dirty="0" err="1"/>
              <a:t>momentary</a:t>
            </a:r>
            <a:r>
              <a:rPr lang="es-ES" dirty="0"/>
              <a:t>,    C: </a:t>
            </a:r>
            <a:r>
              <a:rPr lang="es-ES" dirty="0" err="1"/>
              <a:t>permanent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8924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64" y="1052736"/>
            <a:ext cx="6283838" cy="2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98" y="3789040"/>
            <a:ext cx="6140675" cy="27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r>
              <a:rPr lang="es-ES"/>
              <a:t>Contactos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2684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Pulsadores iluminados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328592" cy="17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77072"/>
            <a:ext cx="212750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619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99592" y="5301208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Degree of protection:</a:t>
            </a:r>
          </a:p>
          <a:p>
            <a:r>
              <a:rPr lang="es-ES"/>
              <a:t>	IP69K front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471202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91550"/>
            <a:ext cx="2304256" cy="2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44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indicadores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3"/>
            <a:ext cx="21416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232248" cy="386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456384" cy="29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2574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5844855" cy="210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0" y="64886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89919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Funciones: Entrada y salida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15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2" y="2277667"/>
            <a:ext cx="7096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1" y="5457825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7" y="3342014"/>
            <a:ext cx="7143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0" y="4318035"/>
            <a:ext cx="7105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2" y="4312547"/>
            <a:ext cx="22288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287320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Mushroom-head pushbutton   Iluminated pushbutton           Pushbutton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55576" y="18448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Buzzer               		Flasher                       Indicator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36831" y="608313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Potentiometer</a:t>
            </a:r>
            <a:r>
              <a:rPr lang="es-ES" dirty="0"/>
              <a:t>               </a:t>
            </a:r>
            <a:r>
              <a:rPr lang="es-ES" dirty="0" err="1"/>
              <a:t>Keylock</a:t>
            </a:r>
            <a:r>
              <a:rPr lang="es-ES" dirty="0"/>
              <a:t> </a:t>
            </a:r>
            <a:r>
              <a:rPr lang="es-ES" dirty="0" err="1"/>
              <a:t>switch</a:t>
            </a:r>
            <a:r>
              <a:rPr lang="es-ES" dirty="0"/>
              <a:t>	                        Key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switch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66647" y="393299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Lever switch                       Lever </a:t>
            </a:r>
            <a:r>
              <a:rPr lang="es-ES" dirty="0" err="1"/>
              <a:t>switch</a:t>
            </a:r>
            <a:r>
              <a:rPr lang="es-ES" dirty="0"/>
              <a:t>	                     </a:t>
            </a:r>
            <a:r>
              <a:rPr lang="es-ES" dirty="0" err="1"/>
              <a:t>Door-opening</a:t>
            </a:r>
            <a:r>
              <a:rPr lang="es-ES" dirty="0"/>
              <a:t> </a:t>
            </a:r>
            <a:r>
              <a:rPr lang="es-ES" dirty="0" err="1"/>
              <a:t>switch</a:t>
            </a:r>
            <a:endParaRPr lang="es-ES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238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2" y="2268141"/>
            <a:ext cx="2238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A36E6161-B9AA-48A3-97A1-2506C6B4F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095" y="4325364"/>
            <a:ext cx="2376264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AB74AB6C-3875-4A1A-80AC-7D5366CE0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776" y="3335572"/>
            <a:ext cx="2376264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15 CuadroTexto">
            <a:extLst>
              <a:ext uri="{FF2B5EF4-FFF2-40B4-BE49-F238E27FC236}">
                <a16:creationId xmlns:a16="http://schemas.microsoft.com/office/drawing/2014/main" id="{298DF75C-BCA9-44FD-86B9-D417EB6C9E9E}"/>
              </a:ext>
            </a:extLst>
          </p:cNvPr>
          <p:cNvSpPr txBox="1"/>
          <p:nvPr/>
        </p:nvSpPr>
        <p:spPr>
          <a:xfrm>
            <a:off x="895540" y="491332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                            Emergency stop switch                               Selector switch</a:t>
            </a: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40B95D24-ECCC-4C89-A34B-917FEBF73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40" y="2289815"/>
            <a:ext cx="234741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94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oodengineeringmag.com/ext/resources/Issues/March2013/TechUpdate/fex0313tu1_slid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311" y="1988840"/>
            <a:ext cx="3456385" cy="21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aten\ULB\LowCost_CE\Vertriebsfoliensatz\tp170bc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6" y="2277665"/>
            <a:ext cx="18796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:\OP170\OP170_W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91" y="1429793"/>
            <a:ext cx="1978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97100" y="1267554"/>
            <a:ext cx="428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/>
              <a:t>Generalmente a pie de máquina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Paneles táctiles y de operador (OP)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25</a:t>
            </a:fld>
            <a:endParaRPr kumimoji="0"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00" y="4241818"/>
            <a:ext cx="3963166" cy="24796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4078785"/>
            <a:ext cx="3618211" cy="217228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59500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Paneles táctiles y de operador</a:t>
            </a:r>
          </a:p>
        </p:txBody>
      </p:sp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484784"/>
            <a:ext cx="4032448" cy="2972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99" y="1340768"/>
            <a:ext cx="4287832" cy="2857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Industrial HM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68316"/>
            <a:ext cx="4531159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26</a:t>
            </a:fld>
            <a:endParaRPr kumimoji="0"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71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Paneles táctiles y de operador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aunque no siempre a pie de máquina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2276872"/>
            <a:ext cx="7395692" cy="37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5763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79912" y="1268760"/>
            <a:ext cx="5111750" cy="3672408"/>
          </a:xfrm>
        </p:spPr>
        <p:txBody>
          <a:bodyPr>
            <a:normAutofit/>
          </a:bodyPr>
          <a:lstStyle/>
          <a:p>
            <a:pPr lvl="1"/>
            <a:r>
              <a:rPr lang="es-ES"/>
              <a:t>Evolución</a:t>
            </a:r>
          </a:p>
          <a:p>
            <a:pPr lvl="1"/>
            <a:r>
              <a:rPr lang="es-ES"/>
              <a:t>Funciones</a:t>
            </a:r>
          </a:p>
          <a:p>
            <a:pPr lvl="1"/>
            <a:r>
              <a:rPr lang="es-ES"/>
              <a:t>Módulos y componentes</a:t>
            </a:r>
          </a:p>
          <a:p>
            <a:pPr lvl="1"/>
            <a:r>
              <a:rPr lang="es-ES"/>
              <a:t>OPC</a:t>
            </a:r>
          </a:p>
          <a:p>
            <a:endParaRPr lang="es-ES"/>
          </a:p>
          <a:p>
            <a:endParaRPr lang="es-ES"/>
          </a:p>
        </p:txBody>
      </p:sp>
      <p:sp>
        <p:nvSpPr>
          <p:cNvPr id="5" name="TextBox 12"/>
          <p:cNvSpPr txBox="1"/>
          <p:nvPr/>
        </p:nvSpPr>
        <p:spPr>
          <a:xfrm>
            <a:off x="899592" y="2132856"/>
            <a:ext cx="121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8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  <a:endParaRPr lang="es-ES" sz="98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28</a:t>
            </a:fld>
            <a:endParaRPr kumimoji="0" lang="es-ES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251520" y="1038619"/>
            <a:ext cx="3119264" cy="1091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HMI y SCADA</a:t>
            </a:r>
            <a:br>
              <a:rPr lang="es-ES" sz="2800" dirty="0"/>
            </a:b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INTERFAZ HOMBRE MÁQUINA</a:t>
            </a:r>
            <a:br>
              <a:rPr lang="es-ES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" sz="2800" dirty="0"/>
              <a:t>SCADA</a:t>
            </a:r>
          </a:p>
        </p:txBody>
      </p:sp>
    </p:spTree>
    <p:extLst>
      <p:ext uri="{BB962C8B-B14F-4D97-AF65-F5344CB8AC3E}">
        <p14:creationId xmlns:p14="http://schemas.microsoft.com/office/powerpoint/2010/main" val="232064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33" y="1383832"/>
            <a:ext cx="1067780" cy="110807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/>
              <a:t>SCADA como supervisor de una célula o planta </a:t>
            </a:r>
            <a:endParaRPr lang="es-ES" sz="28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8370888" y="2514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948613" y="2438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522170" y="2514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940175" y="2514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667625" y="48339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547813" y="2514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5635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4438"/>
            <a:ext cx="3508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5024438"/>
            <a:ext cx="4937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221163" y="5024438"/>
            <a:ext cx="350837" cy="771525"/>
            <a:chOff x="1168" y="1575"/>
            <a:chExt cx="295" cy="631"/>
          </a:xfrm>
        </p:grpSpPr>
        <p:pic>
          <p:nvPicPr>
            <p:cNvPr id="14" name="Picture 12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584"/>
              <a:ext cx="266" cy="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68" y="1575"/>
              <a:ext cx="295" cy="631"/>
            </a:xfrm>
            <a:custGeom>
              <a:avLst/>
              <a:gdLst>
                <a:gd name="T0" fmla="*/ 53 w 295"/>
                <a:gd name="T1" fmla="*/ 594 h 631"/>
                <a:gd name="T2" fmla="*/ 95 w 295"/>
                <a:gd name="T3" fmla="*/ 600 h 631"/>
                <a:gd name="T4" fmla="*/ 174 w 295"/>
                <a:gd name="T5" fmla="*/ 605 h 631"/>
                <a:gd name="T6" fmla="*/ 195 w 295"/>
                <a:gd name="T7" fmla="*/ 605 h 631"/>
                <a:gd name="T8" fmla="*/ 222 w 295"/>
                <a:gd name="T9" fmla="*/ 586 h 631"/>
                <a:gd name="T10" fmla="*/ 265 w 295"/>
                <a:gd name="T11" fmla="*/ 541 h 631"/>
                <a:gd name="T12" fmla="*/ 258 w 295"/>
                <a:gd name="T13" fmla="*/ 303 h 631"/>
                <a:gd name="T14" fmla="*/ 262 w 295"/>
                <a:gd name="T15" fmla="*/ 242 h 631"/>
                <a:gd name="T16" fmla="*/ 265 w 295"/>
                <a:gd name="T17" fmla="*/ 234 h 631"/>
                <a:gd name="T18" fmla="*/ 262 w 295"/>
                <a:gd name="T19" fmla="*/ 163 h 631"/>
                <a:gd name="T20" fmla="*/ 271 w 295"/>
                <a:gd name="T21" fmla="*/ 150 h 631"/>
                <a:gd name="T22" fmla="*/ 270 w 295"/>
                <a:gd name="T23" fmla="*/ 140 h 631"/>
                <a:gd name="T24" fmla="*/ 258 w 295"/>
                <a:gd name="T25" fmla="*/ 131 h 631"/>
                <a:gd name="T26" fmla="*/ 193 w 295"/>
                <a:gd name="T27" fmla="*/ 65 h 631"/>
                <a:gd name="T28" fmla="*/ 182 w 295"/>
                <a:gd name="T29" fmla="*/ 35 h 631"/>
                <a:gd name="T30" fmla="*/ 160 w 295"/>
                <a:gd name="T31" fmla="*/ 21 h 631"/>
                <a:gd name="T32" fmla="*/ 142 w 295"/>
                <a:gd name="T33" fmla="*/ 15 h 631"/>
                <a:gd name="T34" fmla="*/ 125 w 295"/>
                <a:gd name="T35" fmla="*/ 21 h 631"/>
                <a:gd name="T36" fmla="*/ 92 w 295"/>
                <a:gd name="T37" fmla="*/ 35 h 631"/>
                <a:gd name="T38" fmla="*/ 82 w 295"/>
                <a:gd name="T39" fmla="*/ 59 h 631"/>
                <a:gd name="T40" fmla="*/ 79 w 295"/>
                <a:gd name="T41" fmla="*/ 86 h 631"/>
                <a:gd name="T42" fmla="*/ 87 w 295"/>
                <a:gd name="T43" fmla="*/ 104 h 631"/>
                <a:gd name="T44" fmla="*/ 97 w 295"/>
                <a:gd name="T45" fmla="*/ 114 h 631"/>
                <a:gd name="T46" fmla="*/ 100 w 295"/>
                <a:gd name="T47" fmla="*/ 150 h 631"/>
                <a:gd name="T48" fmla="*/ 100 w 295"/>
                <a:gd name="T49" fmla="*/ 155 h 631"/>
                <a:gd name="T50" fmla="*/ 130 w 295"/>
                <a:gd name="T51" fmla="*/ 163 h 631"/>
                <a:gd name="T52" fmla="*/ 127 w 295"/>
                <a:gd name="T53" fmla="*/ 173 h 631"/>
                <a:gd name="T54" fmla="*/ 112 w 295"/>
                <a:gd name="T55" fmla="*/ 170 h 631"/>
                <a:gd name="T56" fmla="*/ 104 w 295"/>
                <a:gd name="T57" fmla="*/ 175 h 631"/>
                <a:gd name="T58" fmla="*/ 97 w 295"/>
                <a:gd name="T59" fmla="*/ 179 h 631"/>
                <a:gd name="T60" fmla="*/ 97 w 295"/>
                <a:gd name="T61" fmla="*/ 186 h 631"/>
                <a:gd name="T62" fmla="*/ 92 w 295"/>
                <a:gd name="T63" fmla="*/ 195 h 631"/>
                <a:gd name="T64" fmla="*/ 79 w 295"/>
                <a:gd name="T65" fmla="*/ 190 h 631"/>
                <a:gd name="T66" fmla="*/ 66 w 295"/>
                <a:gd name="T67" fmla="*/ 196 h 631"/>
                <a:gd name="T68" fmla="*/ 63 w 295"/>
                <a:gd name="T69" fmla="*/ 203 h 631"/>
                <a:gd name="T70" fmla="*/ 66 w 295"/>
                <a:gd name="T71" fmla="*/ 211 h 631"/>
                <a:gd name="T72" fmla="*/ 62 w 295"/>
                <a:gd name="T73" fmla="*/ 214 h 631"/>
                <a:gd name="T74" fmla="*/ 57 w 295"/>
                <a:gd name="T75" fmla="*/ 237 h 631"/>
                <a:gd name="T76" fmla="*/ 31 w 295"/>
                <a:gd name="T77" fmla="*/ 256 h 631"/>
                <a:gd name="T78" fmla="*/ 22 w 295"/>
                <a:gd name="T79" fmla="*/ 261 h 631"/>
                <a:gd name="T80" fmla="*/ 23 w 295"/>
                <a:gd name="T81" fmla="*/ 303 h 631"/>
                <a:gd name="T82" fmla="*/ 22 w 295"/>
                <a:gd name="T83" fmla="*/ 312 h 631"/>
                <a:gd name="T84" fmla="*/ 23 w 295"/>
                <a:gd name="T85" fmla="*/ 558 h 631"/>
                <a:gd name="T86" fmla="*/ 30 w 295"/>
                <a:gd name="T87" fmla="*/ 582 h 631"/>
                <a:gd name="T88" fmla="*/ 53 w 295"/>
                <a:gd name="T89" fmla="*/ 597 h 631"/>
                <a:gd name="T90" fmla="*/ 58 w 295"/>
                <a:gd name="T91" fmla="*/ 630 h 631"/>
                <a:gd name="T92" fmla="*/ 0 w 295"/>
                <a:gd name="T93" fmla="*/ 625 h 631"/>
                <a:gd name="T94" fmla="*/ 0 w 295"/>
                <a:gd name="T95" fmla="*/ 0 h 631"/>
                <a:gd name="T96" fmla="*/ 294 w 295"/>
                <a:gd name="T97" fmla="*/ 0 h 631"/>
                <a:gd name="T98" fmla="*/ 294 w 295"/>
                <a:gd name="T99" fmla="*/ 630 h 631"/>
                <a:gd name="T100" fmla="*/ 58 w 295"/>
                <a:gd name="T101" fmla="*/ 630 h 631"/>
                <a:gd name="T102" fmla="*/ 53 w 295"/>
                <a:gd name="T103" fmla="*/ 59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5" h="631">
                  <a:moveTo>
                    <a:pt x="53" y="594"/>
                  </a:moveTo>
                  <a:lnTo>
                    <a:pt x="95" y="600"/>
                  </a:lnTo>
                  <a:lnTo>
                    <a:pt x="174" y="605"/>
                  </a:lnTo>
                  <a:lnTo>
                    <a:pt x="195" y="605"/>
                  </a:lnTo>
                  <a:lnTo>
                    <a:pt x="222" y="586"/>
                  </a:lnTo>
                  <a:lnTo>
                    <a:pt x="265" y="541"/>
                  </a:lnTo>
                  <a:lnTo>
                    <a:pt x="258" y="303"/>
                  </a:lnTo>
                  <a:lnTo>
                    <a:pt x="262" y="242"/>
                  </a:lnTo>
                  <a:lnTo>
                    <a:pt x="265" y="234"/>
                  </a:lnTo>
                  <a:lnTo>
                    <a:pt x="262" y="163"/>
                  </a:lnTo>
                  <a:lnTo>
                    <a:pt x="271" y="150"/>
                  </a:lnTo>
                  <a:lnTo>
                    <a:pt x="270" y="140"/>
                  </a:lnTo>
                  <a:lnTo>
                    <a:pt x="258" y="131"/>
                  </a:lnTo>
                  <a:lnTo>
                    <a:pt x="193" y="65"/>
                  </a:lnTo>
                  <a:lnTo>
                    <a:pt x="182" y="35"/>
                  </a:lnTo>
                  <a:lnTo>
                    <a:pt x="160" y="21"/>
                  </a:lnTo>
                  <a:lnTo>
                    <a:pt x="142" y="15"/>
                  </a:lnTo>
                  <a:lnTo>
                    <a:pt x="125" y="21"/>
                  </a:lnTo>
                  <a:lnTo>
                    <a:pt x="92" y="35"/>
                  </a:lnTo>
                  <a:lnTo>
                    <a:pt x="82" y="59"/>
                  </a:lnTo>
                  <a:lnTo>
                    <a:pt x="79" y="86"/>
                  </a:lnTo>
                  <a:lnTo>
                    <a:pt x="87" y="104"/>
                  </a:lnTo>
                  <a:lnTo>
                    <a:pt x="97" y="114"/>
                  </a:lnTo>
                  <a:lnTo>
                    <a:pt x="100" y="150"/>
                  </a:lnTo>
                  <a:lnTo>
                    <a:pt x="100" y="155"/>
                  </a:lnTo>
                  <a:lnTo>
                    <a:pt x="130" y="163"/>
                  </a:lnTo>
                  <a:lnTo>
                    <a:pt x="127" y="173"/>
                  </a:lnTo>
                  <a:lnTo>
                    <a:pt x="112" y="170"/>
                  </a:lnTo>
                  <a:lnTo>
                    <a:pt x="104" y="175"/>
                  </a:lnTo>
                  <a:lnTo>
                    <a:pt x="97" y="179"/>
                  </a:lnTo>
                  <a:lnTo>
                    <a:pt x="97" y="186"/>
                  </a:lnTo>
                  <a:lnTo>
                    <a:pt x="92" y="195"/>
                  </a:lnTo>
                  <a:lnTo>
                    <a:pt x="79" y="190"/>
                  </a:lnTo>
                  <a:lnTo>
                    <a:pt x="66" y="196"/>
                  </a:lnTo>
                  <a:lnTo>
                    <a:pt x="63" y="203"/>
                  </a:lnTo>
                  <a:lnTo>
                    <a:pt x="66" y="211"/>
                  </a:lnTo>
                  <a:lnTo>
                    <a:pt x="62" y="214"/>
                  </a:lnTo>
                  <a:lnTo>
                    <a:pt x="57" y="237"/>
                  </a:lnTo>
                  <a:lnTo>
                    <a:pt x="31" y="256"/>
                  </a:lnTo>
                  <a:lnTo>
                    <a:pt x="22" y="261"/>
                  </a:lnTo>
                  <a:lnTo>
                    <a:pt x="23" y="303"/>
                  </a:lnTo>
                  <a:lnTo>
                    <a:pt x="22" y="312"/>
                  </a:lnTo>
                  <a:lnTo>
                    <a:pt x="23" y="558"/>
                  </a:lnTo>
                  <a:lnTo>
                    <a:pt x="30" y="582"/>
                  </a:lnTo>
                  <a:lnTo>
                    <a:pt x="53" y="597"/>
                  </a:lnTo>
                  <a:lnTo>
                    <a:pt x="58" y="630"/>
                  </a:lnTo>
                  <a:lnTo>
                    <a:pt x="0" y="625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630"/>
                  </a:lnTo>
                  <a:lnTo>
                    <a:pt x="58" y="630"/>
                  </a:lnTo>
                  <a:lnTo>
                    <a:pt x="53" y="59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27450" y="5024438"/>
            <a:ext cx="422275" cy="796925"/>
            <a:chOff x="800" y="1571"/>
            <a:chExt cx="381" cy="598"/>
          </a:xfrm>
        </p:grpSpPr>
        <p:pic>
          <p:nvPicPr>
            <p:cNvPr id="17" name="Picture 15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577"/>
              <a:ext cx="34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00" y="1571"/>
              <a:ext cx="381" cy="598"/>
            </a:xfrm>
            <a:custGeom>
              <a:avLst/>
              <a:gdLst>
                <a:gd name="T0" fmla="*/ 276 w 381"/>
                <a:gd name="T1" fmla="*/ 580 h 598"/>
                <a:gd name="T2" fmla="*/ 297 w 381"/>
                <a:gd name="T3" fmla="*/ 562 h 598"/>
                <a:gd name="T4" fmla="*/ 311 w 381"/>
                <a:gd name="T5" fmla="*/ 545 h 598"/>
                <a:gd name="T6" fmla="*/ 323 w 381"/>
                <a:gd name="T7" fmla="*/ 530 h 598"/>
                <a:gd name="T8" fmla="*/ 335 w 381"/>
                <a:gd name="T9" fmla="*/ 511 h 598"/>
                <a:gd name="T10" fmla="*/ 336 w 381"/>
                <a:gd name="T11" fmla="*/ 505 h 598"/>
                <a:gd name="T12" fmla="*/ 329 w 381"/>
                <a:gd name="T13" fmla="*/ 40 h 598"/>
                <a:gd name="T14" fmla="*/ 328 w 381"/>
                <a:gd name="T15" fmla="*/ 34 h 598"/>
                <a:gd name="T16" fmla="*/ 323 w 381"/>
                <a:gd name="T17" fmla="*/ 29 h 598"/>
                <a:gd name="T18" fmla="*/ 319 w 381"/>
                <a:gd name="T19" fmla="*/ 25 h 598"/>
                <a:gd name="T20" fmla="*/ 312 w 381"/>
                <a:gd name="T21" fmla="*/ 24 h 598"/>
                <a:gd name="T22" fmla="*/ 78 w 381"/>
                <a:gd name="T23" fmla="*/ 14 h 598"/>
                <a:gd name="T24" fmla="*/ 68 w 381"/>
                <a:gd name="T25" fmla="*/ 17 h 598"/>
                <a:gd name="T26" fmla="*/ 55 w 381"/>
                <a:gd name="T27" fmla="*/ 23 h 598"/>
                <a:gd name="T28" fmla="*/ 23 w 381"/>
                <a:gd name="T29" fmla="*/ 41 h 598"/>
                <a:gd name="T30" fmla="*/ 16 w 381"/>
                <a:gd name="T31" fmla="*/ 47 h 598"/>
                <a:gd name="T32" fmla="*/ 11 w 381"/>
                <a:gd name="T33" fmla="*/ 52 h 598"/>
                <a:gd name="T34" fmla="*/ 17 w 381"/>
                <a:gd name="T35" fmla="*/ 545 h 598"/>
                <a:gd name="T36" fmla="*/ 22 w 381"/>
                <a:gd name="T37" fmla="*/ 557 h 598"/>
                <a:gd name="T38" fmla="*/ 36 w 381"/>
                <a:gd name="T39" fmla="*/ 559 h 598"/>
                <a:gd name="T40" fmla="*/ 217 w 381"/>
                <a:gd name="T41" fmla="*/ 581 h 598"/>
                <a:gd name="T42" fmla="*/ 274 w 381"/>
                <a:gd name="T43" fmla="*/ 581 h 598"/>
                <a:gd name="T44" fmla="*/ 278 w 381"/>
                <a:gd name="T45" fmla="*/ 595 h 598"/>
                <a:gd name="T46" fmla="*/ 0 w 381"/>
                <a:gd name="T47" fmla="*/ 595 h 598"/>
                <a:gd name="T48" fmla="*/ 0 w 381"/>
                <a:gd name="T49" fmla="*/ 0 h 598"/>
                <a:gd name="T50" fmla="*/ 377 w 381"/>
                <a:gd name="T51" fmla="*/ 0 h 598"/>
                <a:gd name="T52" fmla="*/ 380 w 381"/>
                <a:gd name="T53" fmla="*/ 596 h 598"/>
                <a:gd name="T54" fmla="*/ 277 w 381"/>
                <a:gd name="T55" fmla="*/ 597 h 598"/>
                <a:gd name="T56" fmla="*/ 276 w 381"/>
                <a:gd name="T57" fmla="*/ 58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1" h="598">
                  <a:moveTo>
                    <a:pt x="276" y="580"/>
                  </a:moveTo>
                  <a:lnTo>
                    <a:pt x="297" y="562"/>
                  </a:lnTo>
                  <a:lnTo>
                    <a:pt x="311" y="545"/>
                  </a:lnTo>
                  <a:lnTo>
                    <a:pt x="323" y="530"/>
                  </a:lnTo>
                  <a:lnTo>
                    <a:pt x="335" y="511"/>
                  </a:lnTo>
                  <a:lnTo>
                    <a:pt x="336" y="505"/>
                  </a:lnTo>
                  <a:lnTo>
                    <a:pt x="329" y="40"/>
                  </a:lnTo>
                  <a:lnTo>
                    <a:pt x="328" y="34"/>
                  </a:lnTo>
                  <a:lnTo>
                    <a:pt x="323" y="29"/>
                  </a:lnTo>
                  <a:lnTo>
                    <a:pt x="319" y="25"/>
                  </a:lnTo>
                  <a:lnTo>
                    <a:pt x="312" y="24"/>
                  </a:lnTo>
                  <a:lnTo>
                    <a:pt x="78" y="14"/>
                  </a:lnTo>
                  <a:lnTo>
                    <a:pt x="68" y="17"/>
                  </a:lnTo>
                  <a:lnTo>
                    <a:pt x="55" y="23"/>
                  </a:lnTo>
                  <a:lnTo>
                    <a:pt x="23" y="41"/>
                  </a:lnTo>
                  <a:lnTo>
                    <a:pt x="16" y="47"/>
                  </a:lnTo>
                  <a:lnTo>
                    <a:pt x="11" y="52"/>
                  </a:lnTo>
                  <a:lnTo>
                    <a:pt x="17" y="545"/>
                  </a:lnTo>
                  <a:lnTo>
                    <a:pt x="22" y="557"/>
                  </a:lnTo>
                  <a:lnTo>
                    <a:pt x="36" y="559"/>
                  </a:lnTo>
                  <a:lnTo>
                    <a:pt x="217" y="581"/>
                  </a:lnTo>
                  <a:lnTo>
                    <a:pt x="274" y="581"/>
                  </a:lnTo>
                  <a:lnTo>
                    <a:pt x="278" y="595"/>
                  </a:lnTo>
                  <a:lnTo>
                    <a:pt x="0" y="595"/>
                  </a:lnTo>
                  <a:lnTo>
                    <a:pt x="0" y="0"/>
                  </a:lnTo>
                  <a:lnTo>
                    <a:pt x="377" y="0"/>
                  </a:lnTo>
                  <a:lnTo>
                    <a:pt x="380" y="596"/>
                  </a:lnTo>
                  <a:lnTo>
                    <a:pt x="277" y="597"/>
                  </a:lnTo>
                  <a:lnTo>
                    <a:pt x="276" y="58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9" name="Picture 17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743200"/>
            <a:ext cx="773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829300" y="4597400"/>
            <a:ext cx="280988" cy="554038"/>
            <a:chOff x="792" y="3430"/>
            <a:chExt cx="291" cy="637"/>
          </a:xfrm>
        </p:grpSpPr>
        <p:pic>
          <p:nvPicPr>
            <p:cNvPr id="21" name="Picture 19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3450"/>
              <a:ext cx="26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92" y="3430"/>
              <a:ext cx="291" cy="637"/>
            </a:xfrm>
            <a:custGeom>
              <a:avLst/>
              <a:gdLst>
                <a:gd name="T0" fmla="*/ 264 w 291"/>
                <a:gd name="T1" fmla="*/ 61 h 637"/>
                <a:gd name="T2" fmla="*/ 90 w 291"/>
                <a:gd name="T3" fmla="*/ 39 h 637"/>
                <a:gd name="T4" fmla="*/ 88 w 291"/>
                <a:gd name="T5" fmla="*/ 0 h 637"/>
                <a:gd name="T6" fmla="*/ 290 w 291"/>
                <a:gd name="T7" fmla="*/ 0 h 637"/>
                <a:gd name="T8" fmla="*/ 290 w 291"/>
                <a:gd name="T9" fmla="*/ 636 h 637"/>
                <a:gd name="T10" fmla="*/ 0 w 291"/>
                <a:gd name="T11" fmla="*/ 636 h 637"/>
                <a:gd name="T12" fmla="*/ 0 w 291"/>
                <a:gd name="T13" fmla="*/ 9 h 637"/>
                <a:gd name="T14" fmla="*/ 90 w 291"/>
                <a:gd name="T15" fmla="*/ 9 h 637"/>
                <a:gd name="T16" fmla="*/ 90 w 291"/>
                <a:gd name="T17" fmla="*/ 39 h 637"/>
                <a:gd name="T18" fmla="*/ 30 w 291"/>
                <a:gd name="T19" fmla="*/ 88 h 637"/>
                <a:gd name="T20" fmla="*/ 26 w 291"/>
                <a:gd name="T21" fmla="*/ 564 h 637"/>
                <a:gd name="T22" fmla="*/ 33 w 291"/>
                <a:gd name="T23" fmla="*/ 576 h 637"/>
                <a:gd name="T24" fmla="*/ 192 w 291"/>
                <a:gd name="T25" fmla="*/ 611 h 637"/>
                <a:gd name="T26" fmla="*/ 207 w 291"/>
                <a:gd name="T27" fmla="*/ 606 h 637"/>
                <a:gd name="T28" fmla="*/ 264 w 291"/>
                <a:gd name="T29" fmla="*/ 538 h 637"/>
                <a:gd name="T30" fmla="*/ 264 w 291"/>
                <a:gd name="T31" fmla="*/ 77 h 637"/>
                <a:gd name="T32" fmla="*/ 264 w 291"/>
                <a:gd name="T33" fmla="*/ 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" h="637">
                  <a:moveTo>
                    <a:pt x="264" y="61"/>
                  </a:moveTo>
                  <a:lnTo>
                    <a:pt x="90" y="39"/>
                  </a:lnTo>
                  <a:lnTo>
                    <a:pt x="88" y="0"/>
                  </a:lnTo>
                  <a:lnTo>
                    <a:pt x="290" y="0"/>
                  </a:lnTo>
                  <a:lnTo>
                    <a:pt x="290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90" y="9"/>
                  </a:lnTo>
                  <a:lnTo>
                    <a:pt x="90" y="39"/>
                  </a:lnTo>
                  <a:lnTo>
                    <a:pt x="30" y="88"/>
                  </a:lnTo>
                  <a:lnTo>
                    <a:pt x="26" y="564"/>
                  </a:lnTo>
                  <a:lnTo>
                    <a:pt x="33" y="576"/>
                  </a:lnTo>
                  <a:lnTo>
                    <a:pt x="192" y="611"/>
                  </a:lnTo>
                  <a:lnTo>
                    <a:pt x="207" y="606"/>
                  </a:lnTo>
                  <a:lnTo>
                    <a:pt x="264" y="538"/>
                  </a:lnTo>
                  <a:lnTo>
                    <a:pt x="264" y="77"/>
                  </a:lnTo>
                  <a:lnTo>
                    <a:pt x="264" y="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3" name="Picture 21"/>
          <p:cNvPicPr>
            <a:picLocks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927600"/>
            <a:ext cx="631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2"/>
          <p:cNvPicPr>
            <a:picLocks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124200"/>
            <a:ext cx="5635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3"/>
          <p:cNvPicPr>
            <a:picLocks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47" y="2667000"/>
            <a:ext cx="4222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6350" y="2774950"/>
          <a:ext cx="633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Imagen" r:id="rId14" imgW="4005000" imgH="3190680" progId="MS_ClipArt_Gallery.2">
                  <p:embed/>
                </p:oleObj>
              </mc:Choice>
              <mc:Fallback>
                <p:oleObj name="Imagen" r:id="rId14" imgW="4005000" imgH="3190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2774950"/>
                        <a:ext cx="633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6251575" y="4597400"/>
            <a:ext cx="280988" cy="554038"/>
            <a:chOff x="792" y="3430"/>
            <a:chExt cx="291" cy="637"/>
          </a:xfrm>
        </p:grpSpPr>
        <p:pic>
          <p:nvPicPr>
            <p:cNvPr id="28" name="Picture 26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3450"/>
              <a:ext cx="26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92" y="3430"/>
              <a:ext cx="291" cy="637"/>
            </a:xfrm>
            <a:custGeom>
              <a:avLst/>
              <a:gdLst>
                <a:gd name="T0" fmla="*/ 264 w 291"/>
                <a:gd name="T1" fmla="*/ 61 h 637"/>
                <a:gd name="T2" fmla="*/ 90 w 291"/>
                <a:gd name="T3" fmla="*/ 39 h 637"/>
                <a:gd name="T4" fmla="*/ 88 w 291"/>
                <a:gd name="T5" fmla="*/ 0 h 637"/>
                <a:gd name="T6" fmla="*/ 290 w 291"/>
                <a:gd name="T7" fmla="*/ 0 h 637"/>
                <a:gd name="T8" fmla="*/ 290 w 291"/>
                <a:gd name="T9" fmla="*/ 636 h 637"/>
                <a:gd name="T10" fmla="*/ 0 w 291"/>
                <a:gd name="T11" fmla="*/ 636 h 637"/>
                <a:gd name="T12" fmla="*/ 0 w 291"/>
                <a:gd name="T13" fmla="*/ 9 h 637"/>
                <a:gd name="T14" fmla="*/ 90 w 291"/>
                <a:gd name="T15" fmla="*/ 9 h 637"/>
                <a:gd name="T16" fmla="*/ 90 w 291"/>
                <a:gd name="T17" fmla="*/ 39 h 637"/>
                <a:gd name="T18" fmla="*/ 30 w 291"/>
                <a:gd name="T19" fmla="*/ 88 h 637"/>
                <a:gd name="T20" fmla="*/ 26 w 291"/>
                <a:gd name="T21" fmla="*/ 564 h 637"/>
                <a:gd name="T22" fmla="*/ 33 w 291"/>
                <a:gd name="T23" fmla="*/ 576 h 637"/>
                <a:gd name="T24" fmla="*/ 192 w 291"/>
                <a:gd name="T25" fmla="*/ 611 h 637"/>
                <a:gd name="T26" fmla="*/ 207 w 291"/>
                <a:gd name="T27" fmla="*/ 606 h 637"/>
                <a:gd name="T28" fmla="*/ 264 w 291"/>
                <a:gd name="T29" fmla="*/ 538 h 637"/>
                <a:gd name="T30" fmla="*/ 264 w 291"/>
                <a:gd name="T31" fmla="*/ 77 h 637"/>
                <a:gd name="T32" fmla="*/ 264 w 291"/>
                <a:gd name="T33" fmla="*/ 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" h="637">
                  <a:moveTo>
                    <a:pt x="264" y="61"/>
                  </a:moveTo>
                  <a:lnTo>
                    <a:pt x="90" y="39"/>
                  </a:lnTo>
                  <a:lnTo>
                    <a:pt x="88" y="0"/>
                  </a:lnTo>
                  <a:lnTo>
                    <a:pt x="290" y="0"/>
                  </a:lnTo>
                  <a:lnTo>
                    <a:pt x="290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90" y="9"/>
                  </a:lnTo>
                  <a:lnTo>
                    <a:pt x="90" y="39"/>
                  </a:lnTo>
                  <a:lnTo>
                    <a:pt x="30" y="88"/>
                  </a:lnTo>
                  <a:lnTo>
                    <a:pt x="26" y="564"/>
                  </a:lnTo>
                  <a:lnTo>
                    <a:pt x="33" y="576"/>
                  </a:lnTo>
                  <a:lnTo>
                    <a:pt x="192" y="611"/>
                  </a:lnTo>
                  <a:lnTo>
                    <a:pt x="207" y="606"/>
                  </a:lnTo>
                  <a:lnTo>
                    <a:pt x="264" y="538"/>
                  </a:lnTo>
                  <a:lnTo>
                    <a:pt x="264" y="77"/>
                  </a:lnTo>
                  <a:lnTo>
                    <a:pt x="264" y="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6673850" y="4597400"/>
            <a:ext cx="280988" cy="554038"/>
            <a:chOff x="792" y="3430"/>
            <a:chExt cx="291" cy="637"/>
          </a:xfrm>
        </p:grpSpPr>
        <p:pic>
          <p:nvPicPr>
            <p:cNvPr id="31" name="Picture 29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3450"/>
              <a:ext cx="26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E8F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792" y="3430"/>
              <a:ext cx="291" cy="637"/>
            </a:xfrm>
            <a:custGeom>
              <a:avLst/>
              <a:gdLst>
                <a:gd name="T0" fmla="*/ 264 w 291"/>
                <a:gd name="T1" fmla="*/ 61 h 637"/>
                <a:gd name="T2" fmla="*/ 90 w 291"/>
                <a:gd name="T3" fmla="*/ 39 h 637"/>
                <a:gd name="T4" fmla="*/ 88 w 291"/>
                <a:gd name="T5" fmla="*/ 0 h 637"/>
                <a:gd name="T6" fmla="*/ 290 w 291"/>
                <a:gd name="T7" fmla="*/ 0 h 637"/>
                <a:gd name="T8" fmla="*/ 290 w 291"/>
                <a:gd name="T9" fmla="*/ 636 h 637"/>
                <a:gd name="T10" fmla="*/ 0 w 291"/>
                <a:gd name="T11" fmla="*/ 636 h 637"/>
                <a:gd name="T12" fmla="*/ 0 w 291"/>
                <a:gd name="T13" fmla="*/ 9 h 637"/>
                <a:gd name="T14" fmla="*/ 90 w 291"/>
                <a:gd name="T15" fmla="*/ 9 h 637"/>
                <a:gd name="T16" fmla="*/ 90 w 291"/>
                <a:gd name="T17" fmla="*/ 39 h 637"/>
                <a:gd name="T18" fmla="*/ 30 w 291"/>
                <a:gd name="T19" fmla="*/ 88 h 637"/>
                <a:gd name="T20" fmla="*/ 26 w 291"/>
                <a:gd name="T21" fmla="*/ 564 h 637"/>
                <a:gd name="T22" fmla="*/ 33 w 291"/>
                <a:gd name="T23" fmla="*/ 576 h 637"/>
                <a:gd name="T24" fmla="*/ 192 w 291"/>
                <a:gd name="T25" fmla="*/ 611 h 637"/>
                <a:gd name="T26" fmla="*/ 207 w 291"/>
                <a:gd name="T27" fmla="*/ 606 h 637"/>
                <a:gd name="T28" fmla="*/ 264 w 291"/>
                <a:gd name="T29" fmla="*/ 538 h 637"/>
                <a:gd name="T30" fmla="*/ 264 w 291"/>
                <a:gd name="T31" fmla="*/ 77 h 637"/>
                <a:gd name="T32" fmla="*/ 264 w 291"/>
                <a:gd name="T33" fmla="*/ 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" h="637">
                  <a:moveTo>
                    <a:pt x="264" y="61"/>
                  </a:moveTo>
                  <a:lnTo>
                    <a:pt x="90" y="39"/>
                  </a:lnTo>
                  <a:lnTo>
                    <a:pt x="88" y="0"/>
                  </a:lnTo>
                  <a:lnTo>
                    <a:pt x="290" y="0"/>
                  </a:lnTo>
                  <a:lnTo>
                    <a:pt x="290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90" y="9"/>
                  </a:lnTo>
                  <a:lnTo>
                    <a:pt x="90" y="39"/>
                  </a:lnTo>
                  <a:lnTo>
                    <a:pt x="30" y="88"/>
                  </a:lnTo>
                  <a:lnTo>
                    <a:pt x="26" y="564"/>
                  </a:lnTo>
                  <a:lnTo>
                    <a:pt x="33" y="576"/>
                  </a:lnTo>
                  <a:lnTo>
                    <a:pt x="192" y="611"/>
                  </a:lnTo>
                  <a:lnTo>
                    <a:pt x="207" y="606"/>
                  </a:lnTo>
                  <a:lnTo>
                    <a:pt x="264" y="538"/>
                  </a:lnTo>
                  <a:lnTo>
                    <a:pt x="264" y="77"/>
                  </a:lnTo>
                  <a:lnTo>
                    <a:pt x="264" y="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422275" y="2514600"/>
            <a:ext cx="81581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109788" y="2514600"/>
            <a:ext cx="0" cy="2335213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124075" y="4833938"/>
            <a:ext cx="37274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092825" y="4833938"/>
            <a:ext cx="141288" cy="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962775" y="4833938"/>
            <a:ext cx="1477963" cy="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6546850" y="4833938"/>
            <a:ext cx="141288" cy="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68738" y="2438400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844550" y="2438400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713288" y="2438400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039938" y="2438400"/>
            <a:ext cx="141287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7452320" y="2438400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7877175" y="2438400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5518601" y="2438400"/>
            <a:ext cx="1397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495699" y="2438400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2565549" y="2286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924025" y="25669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588451" y="2209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4783138" y="2590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476375" y="2438400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2813050" y="48720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3446463" y="48720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3940175" y="48720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4360863" y="48720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7588845" y="3072606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7509470" y="3682206"/>
            <a:ext cx="6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3940175" y="4114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4008438" y="4114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868738" y="4114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4922838" y="3429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4994275" y="3429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5064125" y="3429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64" name="Object 62"/>
          <p:cNvGraphicFramePr>
            <a:graphicFrameLocks noChangeAspect="1"/>
          </p:cNvGraphicFramePr>
          <p:nvPr/>
        </p:nvGraphicFramePr>
        <p:xfrm>
          <a:off x="7856538" y="2743200"/>
          <a:ext cx="2206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Imagen de mapa de bits" r:id="rId16" imgW="838095" imgH="3296110" progId="Paint.Picture">
                  <p:embed/>
                </p:oleObj>
              </mc:Choice>
              <mc:Fallback>
                <p:oleObj name="Imagen de mapa de bits" r:id="rId16" imgW="838095" imgH="3296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2743200"/>
                        <a:ext cx="2206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8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3"/>
          <p:cNvGraphicFramePr>
            <a:graphicFrameLocks noChangeAspect="1"/>
          </p:cNvGraphicFramePr>
          <p:nvPr/>
        </p:nvGraphicFramePr>
        <p:xfrm>
          <a:off x="8153400" y="2795588"/>
          <a:ext cx="3508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" name="Imagen de mapa de bits" r:id="rId18" imgW="657317" imgH="1247619" progId="Paint.Picture">
                  <p:embed/>
                </p:oleObj>
              </mc:Choice>
              <mc:Fallback>
                <p:oleObj name="Imagen de mapa de bits" r:id="rId18" imgW="657317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795588"/>
                        <a:ext cx="3508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8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8299450" y="2438400"/>
            <a:ext cx="141288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H="1">
            <a:off x="7667625" y="6248400"/>
            <a:ext cx="280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H="1">
            <a:off x="7667625" y="6172200"/>
            <a:ext cx="280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>
            <a:off x="7667625" y="6096000"/>
            <a:ext cx="280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1260475" y="3352800"/>
            <a:ext cx="850901" cy="5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Control de proceso</a:t>
            </a: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039938" y="2667000"/>
            <a:ext cx="141287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2039938" y="2819400"/>
            <a:ext cx="141287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2181225" y="2743200"/>
            <a:ext cx="1104400" cy="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Acoplamiento</a:t>
            </a:r>
          </a:p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Profinet/AS-i</a:t>
            </a: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3187700" y="5842000"/>
            <a:ext cx="1698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Pulsadores de control</a:t>
            </a: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1968500" y="5557838"/>
            <a:ext cx="1778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detectores de proximidad</a:t>
            </a:r>
          </a:p>
        </p:txBody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5838825" y="5181600"/>
            <a:ext cx="12985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modulo I/O (IP67)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8018463" y="4929188"/>
            <a:ext cx="993792" cy="90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Alimentador</a:t>
            </a:r>
          </a:p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de motor</a:t>
            </a:r>
          </a:p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 IP67</a:t>
            </a:r>
          </a:p>
          <a:p>
            <a:pPr>
              <a:lnSpc>
                <a:spcPct val="90000"/>
              </a:lnSpc>
            </a:pP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6048375" y="4343400"/>
            <a:ext cx="20415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LV o MV energy distribution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2884488" y="3200400"/>
            <a:ext cx="9683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Drives</a:t>
            </a:r>
          </a:p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Micro/Midi</a:t>
            </a:r>
          </a:p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Master y</a:t>
            </a:r>
            <a:br>
              <a:rPr lang="fr-FR" altLang="es-ES" sz="1200">
                <a:latin typeface="Arial" charset="0"/>
              </a:rPr>
            </a:br>
            <a:r>
              <a:rPr lang="fr-FR" altLang="es-ES" sz="1200">
                <a:latin typeface="Arial" charset="0"/>
              </a:rPr>
              <a:t>Masterdrive</a:t>
            </a:r>
            <a:endParaRPr lang="fr-FR" altLang="es-ES" sz="2300">
              <a:latin typeface="UniversS 55 Roman" pitchFamily="2" charset="0"/>
            </a:endParaRPr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3727450" y="4259263"/>
            <a:ext cx="463550" cy="450850"/>
            <a:chOff x="3415" y="2956"/>
            <a:chExt cx="508" cy="381"/>
          </a:xfrm>
        </p:grpSpPr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3415" y="2956"/>
              <a:ext cx="50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82" name="Picture 80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959"/>
              <a:ext cx="5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81"/>
          <p:cNvGrpSpPr>
            <a:grpSpLocks/>
          </p:cNvGrpSpPr>
          <p:nvPr/>
        </p:nvGrpSpPr>
        <p:grpSpPr bwMode="auto">
          <a:xfrm>
            <a:off x="4783138" y="3738563"/>
            <a:ext cx="461962" cy="452437"/>
            <a:chOff x="3415" y="2956"/>
            <a:chExt cx="508" cy="381"/>
          </a:xfrm>
        </p:grpSpPr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3415" y="2956"/>
              <a:ext cx="50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85" name="Picture 83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959"/>
              <a:ext cx="5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Group 84"/>
          <p:cNvGrpSpPr>
            <a:grpSpLocks/>
          </p:cNvGrpSpPr>
          <p:nvPr/>
        </p:nvGrpSpPr>
        <p:grpSpPr bwMode="auto">
          <a:xfrm>
            <a:off x="8077200" y="5486400"/>
            <a:ext cx="461963" cy="452438"/>
            <a:chOff x="3415" y="2956"/>
            <a:chExt cx="508" cy="381"/>
          </a:xfrm>
        </p:grpSpPr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415" y="2956"/>
              <a:ext cx="50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88" name="Picture 86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959"/>
              <a:ext cx="5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 87"/>
          <p:cNvGrpSpPr>
            <a:grpSpLocks/>
          </p:cNvGrpSpPr>
          <p:nvPr/>
        </p:nvGrpSpPr>
        <p:grpSpPr bwMode="auto">
          <a:xfrm>
            <a:off x="7948613" y="3657600"/>
            <a:ext cx="463550" cy="452438"/>
            <a:chOff x="3415" y="2956"/>
            <a:chExt cx="508" cy="381"/>
          </a:xfrm>
        </p:grpSpPr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3415" y="2956"/>
              <a:ext cx="50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91" name="Picture 89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959"/>
              <a:ext cx="5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" name="Line 90"/>
          <p:cNvSpPr>
            <a:spLocks noChangeShapeType="1"/>
          </p:cNvSpPr>
          <p:nvPr/>
        </p:nvSpPr>
        <p:spPr bwMode="auto">
          <a:xfrm>
            <a:off x="8018463" y="35052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3" name="Line 91"/>
          <p:cNvSpPr>
            <a:spLocks noChangeShapeType="1"/>
          </p:cNvSpPr>
          <p:nvPr/>
        </p:nvSpPr>
        <p:spPr bwMode="auto">
          <a:xfrm>
            <a:off x="8229600" y="3276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4" name="Line 92"/>
          <p:cNvSpPr>
            <a:spLocks noChangeShapeType="1"/>
          </p:cNvSpPr>
          <p:nvPr/>
        </p:nvSpPr>
        <p:spPr bwMode="auto">
          <a:xfrm>
            <a:off x="8299450" y="3276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>
            <a:off x="8370888" y="3276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96" name="Picture 94"/>
          <p:cNvPicPr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360863"/>
            <a:ext cx="738187" cy="473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95"/>
          <p:cNvSpPr txBox="1">
            <a:spLocks noChangeArrowheads="1"/>
          </p:cNvSpPr>
          <p:nvPr/>
        </p:nvSpPr>
        <p:spPr bwMode="auto">
          <a:xfrm>
            <a:off x="4135438" y="4467225"/>
            <a:ext cx="7508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motor LV</a:t>
            </a:r>
          </a:p>
        </p:txBody>
      </p:sp>
      <p:grpSp>
        <p:nvGrpSpPr>
          <p:cNvPr id="98" name="Group 96"/>
          <p:cNvGrpSpPr>
            <a:grpSpLocks/>
          </p:cNvGrpSpPr>
          <p:nvPr/>
        </p:nvGrpSpPr>
        <p:grpSpPr bwMode="auto">
          <a:xfrm rot="-10816879">
            <a:off x="5164138" y="4803775"/>
            <a:ext cx="323850" cy="1143000"/>
            <a:chOff x="1291" y="2463"/>
            <a:chExt cx="220" cy="720"/>
          </a:xfrm>
        </p:grpSpPr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317" y="2603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FC0128">
                    <a:gamma/>
                    <a:shade val="89804"/>
                    <a:invGamma/>
                  </a:srgbClr>
                </a:gs>
                <a:gs pos="50000">
                  <a:srgbClr val="FC0128"/>
                </a:gs>
                <a:gs pos="100000">
                  <a:srgbClr val="FC0128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317" y="2463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00AE00">
                    <a:gamma/>
                    <a:shade val="69804"/>
                    <a:invGamma/>
                  </a:srgbClr>
                </a:gs>
                <a:gs pos="50000">
                  <a:srgbClr val="00AE00"/>
                </a:gs>
                <a:gs pos="100000">
                  <a:srgbClr val="00AE00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1317" y="2746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FE9B03">
                    <a:gamma/>
                    <a:shade val="69804"/>
                    <a:invGamma/>
                  </a:srgbClr>
                </a:gs>
                <a:gs pos="50000">
                  <a:srgbClr val="FE9B03"/>
                </a:gs>
                <a:gs pos="100000">
                  <a:srgbClr val="FE9B03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1317" y="2888"/>
              <a:ext cx="156" cy="140"/>
            </a:xfrm>
            <a:prstGeom prst="rect">
              <a:avLst/>
            </a:prstGeom>
            <a:gradFill rotWithShape="0">
              <a:gsLst>
                <a:gs pos="0">
                  <a:srgbClr val="003530">
                    <a:gamma/>
                    <a:shade val="69804"/>
                    <a:invGamma/>
                  </a:srgbClr>
                </a:gs>
                <a:gs pos="50000">
                  <a:srgbClr val="003530"/>
                </a:gs>
                <a:gs pos="100000">
                  <a:srgbClr val="003530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1378" y="3024"/>
              <a:ext cx="33" cy="134"/>
            </a:xfrm>
            <a:prstGeom prst="rect">
              <a:avLst/>
            </a:prstGeom>
            <a:solidFill>
              <a:srgbClr val="0035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291" y="3153"/>
              <a:ext cx="220" cy="30"/>
            </a:xfrm>
            <a:prstGeom prst="rect">
              <a:avLst/>
            </a:prstGeom>
            <a:gradFill rotWithShape="0">
              <a:gsLst>
                <a:gs pos="0">
                  <a:srgbClr val="003530">
                    <a:gamma/>
                    <a:shade val="69804"/>
                    <a:invGamma/>
                  </a:srgbClr>
                </a:gs>
                <a:gs pos="50000">
                  <a:srgbClr val="003530"/>
                </a:gs>
                <a:gs pos="100000">
                  <a:srgbClr val="003530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5" name="Text Box 103"/>
          <p:cNvSpPr txBox="1">
            <a:spLocks noChangeArrowheads="1"/>
          </p:cNvSpPr>
          <p:nvPr/>
        </p:nvSpPr>
        <p:spPr bwMode="auto">
          <a:xfrm>
            <a:off x="5487988" y="5722938"/>
            <a:ext cx="9826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visualización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>
            <a:off x="4917304" y="2286000"/>
            <a:ext cx="146821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18" name="Object 11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010829"/>
              </p:ext>
            </p:extLst>
          </p:nvPr>
        </p:nvGraphicFramePr>
        <p:xfrm>
          <a:off x="2109788" y="1047750"/>
          <a:ext cx="844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" name="Imagen" r:id="rId22" imgW="4005000" imgH="3190680" progId="MS_ClipArt_Gallery.2">
                  <p:embed/>
                </p:oleObj>
              </mc:Choice>
              <mc:Fallback>
                <p:oleObj name="Imagen" r:id="rId22" imgW="4005000" imgH="3190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1047750"/>
                        <a:ext cx="844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286586"/>
              </p:ext>
            </p:extLst>
          </p:nvPr>
        </p:nvGraphicFramePr>
        <p:xfrm>
          <a:off x="5385659" y="1764983"/>
          <a:ext cx="828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" name="Paint Shop Pro Image" r:id="rId23" imgW="1476360" imgH="957240" progId="PaintShopPro">
                  <p:embed/>
                </p:oleObj>
              </mc:Choice>
              <mc:Fallback>
                <p:oleObj name="Paint Shop Pro Image" r:id="rId23" imgW="1476360" imgH="957240" progId="PaintShopPro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659" y="1764983"/>
                        <a:ext cx="8286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 Box 121"/>
          <p:cNvSpPr txBox="1">
            <a:spLocks noChangeArrowheads="1"/>
          </p:cNvSpPr>
          <p:nvPr/>
        </p:nvSpPr>
        <p:spPr bwMode="auto">
          <a:xfrm>
            <a:off x="2785268" y="1136651"/>
            <a:ext cx="1726407" cy="2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SCADA</a:t>
            </a:r>
            <a:endParaRPr lang="fr-FR" altLang="es-ES" sz="2300" dirty="0">
              <a:latin typeface="UniversS 55 Roman" pitchFamily="2" charset="0"/>
            </a:endParaRPr>
          </a:p>
        </p:txBody>
      </p:sp>
      <p:sp>
        <p:nvSpPr>
          <p:cNvPr id="124" name="Text Box 122"/>
          <p:cNvSpPr txBox="1">
            <a:spLocks noChangeArrowheads="1"/>
          </p:cNvSpPr>
          <p:nvPr/>
        </p:nvSpPr>
        <p:spPr bwMode="auto">
          <a:xfrm>
            <a:off x="7596188" y="2019300"/>
            <a:ext cx="11414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Arrancadores</a:t>
            </a:r>
            <a:br>
              <a:rPr lang="fr-FR" altLang="es-ES" sz="1200">
                <a:latin typeface="Arial" charset="0"/>
              </a:rPr>
            </a:br>
            <a:r>
              <a:rPr lang="fr-FR" altLang="es-ES" sz="1200">
                <a:latin typeface="Arial" charset="0"/>
              </a:rPr>
              <a:t>suave o directo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25" name="Text Box 123"/>
          <p:cNvSpPr txBox="1">
            <a:spLocks noChangeArrowheads="1"/>
          </p:cNvSpPr>
          <p:nvPr/>
        </p:nvSpPr>
        <p:spPr bwMode="auto">
          <a:xfrm>
            <a:off x="3972604" y="2006147"/>
            <a:ext cx="1301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Descentralización</a:t>
            </a:r>
          </a:p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ET200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127" name="Text Box 125"/>
          <p:cNvSpPr txBox="1">
            <a:spLocks noChangeArrowheads="1"/>
          </p:cNvSpPr>
          <p:nvPr/>
        </p:nvSpPr>
        <p:spPr bwMode="auto">
          <a:xfrm>
            <a:off x="5537994" y="1517650"/>
            <a:ext cx="4318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HMI</a:t>
            </a:r>
            <a:endParaRPr lang="fr-FR" altLang="es-ES" sz="2300">
              <a:latin typeface="UniversS 55 Roman" pitchFamily="2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29</a:t>
            </a:fld>
            <a:endParaRPr kumimoji="0" lang="es-ES"/>
          </a:p>
        </p:txBody>
      </p:sp>
      <p:cxnSp>
        <p:nvCxnSpPr>
          <p:cNvPr id="133" name="Conector recto 132"/>
          <p:cNvCxnSpPr/>
          <p:nvPr/>
        </p:nvCxnSpPr>
        <p:spPr>
          <a:xfrm>
            <a:off x="2574131" y="1733550"/>
            <a:ext cx="0" cy="6890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Imagen 1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52819" y="1939333"/>
            <a:ext cx="284652" cy="375851"/>
          </a:xfrm>
          <a:prstGeom prst="rect">
            <a:avLst/>
          </a:prstGeom>
        </p:spPr>
      </p:pic>
      <p:pic>
        <p:nvPicPr>
          <p:cNvPr id="135" name="Imagen 13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6551" y="2799075"/>
            <a:ext cx="923925" cy="371475"/>
          </a:xfrm>
          <a:prstGeom prst="rect">
            <a:avLst/>
          </a:prstGeom>
        </p:spPr>
      </p:pic>
      <p:sp>
        <p:nvSpPr>
          <p:cNvPr id="136" name="Text Box 68"/>
          <p:cNvSpPr txBox="1">
            <a:spLocks noChangeArrowheads="1"/>
          </p:cNvSpPr>
          <p:nvPr/>
        </p:nvSpPr>
        <p:spPr bwMode="auto">
          <a:xfrm>
            <a:off x="384175" y="3179879"/>
            <a:ext cx="850901" cy="2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PLC</a:t>
            </a:r>
          </a:p>
        </p:txBody>
      </p:sp>
      <p:pic>
        <p:nvPicPr>
          <p:cNvPr id="137" name="Imagen 1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20717" y="924253"/>
            <a:ext cx="1011596" cy="651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"/>
          </a:effectLst>
        </p:spPr>
      </p:pic>
      <p:sp>
        <p:nvSpPr>
          <p:cNvPr id="131" name="Text Box 125"/>
          <p:cNvSpPr txBox="1">
            <a:spLocks noChangeArrowheads="1"/>
          </p:cNvSpPr>
          <p:nvPr/>
        </p:nvSpPr>
        <p:spPr bwMode="auto">
          <a:xfrm>
            <a:off x="442123" y="1126501"/>
            <a:ext cx="4318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8" tIns="43639" rIns="87278" bIns="43639">
            <a:spAutoFit/>
          </a:bodyPr>
          <a:lstStyle>
            <a:lvl1pPr defTabSz="7270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46100" defTabSz="7270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92200" defTabSz="7270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6713" defTabSz="7270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181225" defTabSz="7270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6384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956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5528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010025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s-ES" sz="1200">
                <a:latin typeface="Arial" charset="0"/>
              </a:rPr>
              <a:t>HMI</a:t>
            </a:r>
            <a:endParaRPr lang="fr-FR" altLang="es-ES" sz="2300">
              <a:latin typeface="UniversS 55 Roman" pitchFamily="2" charset="0"/>
            </a:endParaRPr>
          </a:p>
        </p:txBody>
      </p:sp>
      <p:pic>
        <p:nvPicPr>
          <p:cNvPr id="114" name="Imagen 113"/>
          <p:cNvPicPr>
            <a:picLocks noChangeAspect="1"/>
          </p:cNvPicPr>
          <p:nvPr/>
        </p:nvPicPr>
        <p:blipFill rotWithShape="1">
          <a:blip r:embed="rId28"/>
          <a:srcRect t="2475"/>
          <a:stretch/>
        </p:blipFill>
        <p:spPr>
          <a:xfrm>
            <a:off x="5479280" y="2590799"/>
            <a:ext cx="1113047" cy="1387400"/>
          </a:xfrm>
          <a:prstGeom prst="rect">
            <a:avLst/>
          </a:prstGeom>
        </p:spPr>
      </p:pic>
      <p:sp>
        <p:nvSpPr>
          <p:cNvPr id="121" name="CuadroTexto 120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254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3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70" grpId="0" autoUpdateAnimBg="0"/>
      <p:bldP spid="71" grpId="0" animBg="1"/>
      <p:bldP spid="72" grpId="0" animBg="1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92" grpId="0" animBg="1"/>
      <p:bldP spid="93" grpId="0" animBg="1"/>
      <p:bldP spid="94" grpId="0" animBg="1"/>
      <p:bldP spid="95" grpId="0" animBg="1"/>
      <p:bldP spid="97" grpId="0" autoUpdateAnimBg="0"/>
      <p:bldP spid="105" grpId="0" autoUpdateAnimBg="0"/>
      <p:bldP spid="113" grpId="0" animBg="1"/>
      <p:bldP spid="123" grpId="0" autoUpdateAnimBg="0"/>
      <p:bldP spid="124" grpId="0" autoUpdateAnimBg="0"/>
      <p:bldP spid="125" grpId="0" autoUpdateAnimBg="0"/>
      <p:bldP spid="127" grpId="0" autoUpdateAnimBg="0"/>
      <p:bldP spid="136" grpId="0" autoUpdateAnimBg="0"/>
      <p:bldP spid="1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6172200" cy="1970046"/>
          </a:xfrm>
        </p:spPr>
        <p:txBody>
          <a:bodyPr>
            <a:normAutofit fontScale="90000"/>
          </a:bodyPr>
          <a:lstStyle/>
          <a:p>
            <a:r>
              <a:rPr lang="es-ES" dirty="0"/>
              <a:t>HMI y Sistemas SCADA. </a:t>
            </a:r>
            <a:br>
              <a:rPr lang="es-ES" dirty="0"/>
            </a:br>
            <a:r>
              <a:rPr lang="es-ES" dirty="0"/>
              <a:t>	semejanzas y diferencias</a:t>
            </a:r>
            <a:br>
              <a:rPr lang="es-ES" dirty="0"/>
            </a:b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Interfaz Hombre Máquina HMI</a:t>
            </a:r>
            <a:br>
              <a:rPr lang="es-E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SCADA</a:t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177674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r-bnp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400800" cy="3897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5" descr="cr-bnp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759075" cy="409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6" descr="nuclear-power-controlro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48" y="3516313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209800" y="177800"/>
            <a:ext cx="442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PROCESOS CONTINUOS</a:t>
            </a:r>
            <a:r>
              <a:rPr lang="es-ES_tradnl" altLang="es-ES" sz="2400">
                <a:latin typeface="Times New Roman" panose="02020603050405020304" pitchFamily="18" charset="0"/>
              </a:rPr>
              <a:t> </a:t>
            </a:r>
            <a:endParaRPr lang="en-GB" altLang="es-ES" sz="2400">
              <a:latin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3568" y="67270"/>
            <a:ext cx="2726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/>
              <a:t>Pasar de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5265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sultado de imagen de scada sala de contr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24924" cy="4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214057"/>
            <a:ext cx="1440160" cy="719138"/>
          </a:xfrm>
        </p:spPr>
        <p:txBody>
          <a:bodyPr>
            <a:normAutofit fontScale="90000"/>
          </a:bodyPr>
          <a:lstStyle/>
          <a:p>
            <a:r>
              <a:rPr lang="es-ES_tradnl" altLang="es-ES"/>
              <a:t>a …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31</a:t>
            </a:fld>
            <a:endParaRPr kumimoji="0" lang="es-ES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73240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32</a:t>
            </a:fld>
            <a:endParaRPr kumimoji="0"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6" y="412338"/>
            <a:ext cx="8693056" cy="53323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1830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SCADA. Funciones principales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Adquisición de datos</a:t>
            </a:r>
            <a:r>
              <a:rPr lang="es-ES" dirty="0"/>
              <a:t>, para recoger, procesar y almacenar la información recibida.</a:t>
            </a:r>
          </a:p>
          <a:p>
            <a:r>
              <a:rPr lang="es-ES" b="1" dirty="0">
                <a:solidFill>
                  <a:srgbClr val="0070C0"/>
                </a:solidFill>
              </a:rPr>
              <a:t>Supervisión</a:t>
            </a:r>
            <a:r>
              <a:rPr lang="es-ES" dirty="0"/>
              <a:t>, para observar desde un </a:t>
            </a:r>
            <a:r>
              <a:rPr lang="es-ES"/>
              <a:t>monitor el estado y </a:t>
            </a:r>
            <a:r>
              <a:rPr lang="es-ES" dirty="0"/>
              <a:t>evolución de las variables de control.</a:t>
            </a:r>
          </a:p>
          <a:p>
            <a:r>
              <a:rPr lang="es-ES" b="1" dirty="0">
                <a:solidFill>
                  <a:srgbClr val="0070C0"/>
                </a:solidFill>
              </a:rPr>
              <a:t>Control</a:t>
            </a:r>
            <a:r>
              <a:rPr lang="es-ES" dirty="0"/>
              <a:t>, para modificar ciertas consignas del proceso, si bien no suele interferir directamente en el control en tiempo real.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33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1400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SCADA. Funciones específicas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Transmisión</a:t>
            </a:r>
            <a:r>
              <a:rPr lang="es-ES" b="1" dirty="0"/>
              <a:t>. </a:t>
            </a:r>
            <a:r>
              <a:rPr lang="es-ES" dirty="0"/>
              <a:t>De información con dispositivos de </a:t>
            </a:r>
            <a:r>
              <a:rPr lang="es-ES"/>
              <a:t>campo (PLCs y PACs) y </a:t>
            </a:r>
            <a:r>
              <a:rPr lang="es-ES" dirty="0"/>
              <a:t>otros PC.</a:t>
            </a:r>
          </a:p>
          <a:p>
            <a:r>
              <a:rPr lang="es-ES" b="1" dirty="0">
                <a:solidFill>
                  <a:srgbClr val="0070C0"/>
                </a:solidFill>
              </a:rPr>
              <a:t>Base de datos</a:t>
            </a:r>
            <a:r>
              <a:rPr lang="es-ES" b="1" dirty="0"/>
              <a:t>. </a:t>
            </a:r>
            <a:r>
              <a:rPr lang="es-ES" dirty="0"/>
              <a:t>Gestión de datos con bajos tiempos de acceso. Suele utilizar ODBC.</a:t>
            </a:r>
          </a:p>
          <a:p>
            <a:r>
              <a:rPr lang="es-ES" b="1" dirty="0">
                <a:solidFill>
                  <a:srgbClr val="0070C0"/>
                </a:solidFill>
              </a:rPr>
              <a:t>Presentación</a:t>
            </a:r>
            <a:r>
              <a:rPr lang="es-ES" b="1" dirty="0"/>
              <a:t>. </a:t>
            </a:r>
            <a:r>
              <a:rPr lang="es-ES" dirty="0"/>
              <a:t>Representación gráfica de los datos.</a:t>
            </a:r>
          </a:p>
          <a:p>
            <a:r>
              <a:rPr lang="es-ES" b="1" dirty="0">
                <a:solidFill>
                  <a:srgbClr val="0070C0"/>
                </a:solidFill>
              </a:rPr>
              <a:t>Explotación</a:t>
            </a:r>
            <a:r>
              <a:rPr lang="es-ES" b="1" dirty="0"/>
              <a:t>. </a:t>
            </a:r>
            <a:r>
              <a:rPr lang="es-ES" dirty="0"/>
              <a:t>De los datos adquiridos para gestión de la calidad, control estadístico, gestión de la producción y gestión administrativa y financiera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34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1634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35</a:t>
            </a:fld>
            <a:endParaRPr kumimoji="0"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856"/>
            <a:ext cx="9144000" cy="4415847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36180" y="76200"/>
            <a:ext cx="84030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>
                <a:solidFill>
                  <a:schemeClr val="accent6">
                    <a:lumMod val="75000"/>
                  </a:schemeClr>
                </a:solidFill>
              </a:rPr>
              <a:t>Componentes Hardware. Niveles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6878" y="787354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/>
              <a:t>Ordenador central o MTU (master terminal unit)</a:t>
            </a:r>
          </a:p>
          <a:p>
            <a:r>
              <a:rPr lang="es-ES" sz="2400"/>
              <a:t>Ordenadores remotos o RTUs. Controlan subestaciones del sistema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75580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36</a:t>
            </a:fld>
            <a:endParaRPr kumimoji="0"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Componentes Hardware. Niveles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14"/>
            <a:ext cx="9144000" cy="489857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36180" y="76200"/>
            <a:ext cx="84030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>
                <a:solidFill>
                  <a:schemeClr val="accent6">
                    <a:lumMod val="75000"/>
                  </a:schemeClr>
                </a:solidFill>
              </a:rPr>
              <a:t>Componentes Hardware. Niveles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88846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OPC. Objetivo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37</a:t>
            </a:fld>
            <a:endParaRPr kumimoji="0" lang="es-ES"/>
          </a:p>
        </p:txBody>
      </p:sp>
      <p:sp>
        <p:nvSpPr>
          <p:cNvPr id="3" name="Rectángulo 2"/>
          <p:cNvSpPr/>
          <p:nvPr/>
        </p:nvSpPr>
        <p:spPr>
          <a:xfrm>
            <a:off x="273785" y="993896"/>
            <a:ext cx="8347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Estándar de comunicación en el campo de los sistemas SCADA, basado en una tecnología Microsoft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Elimina la dependencia de los drivers propietarios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La mayoría de las grandes firmas de automatización han incluido OPC en sus productos.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E12FDF8-1068-45F2-9346-AEB4C1DB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88583"/>
            <a:ext cx="6807292" cy="28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5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OPC. Enlace con SCADA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107504" y="1083977"/>
            <a:ext cx="8579296" cy="3971455"/>
          </a:xfrm>
        </p:spPr>
        <p:txBody>
          <a:bodyPr>
            <a:normAutofit/>
          </a:bodyPr>
          <a:lstStyle/>
          <a:p>
            <a:r>
              <a:rPr lang="es-ES" sz="2400"/>
              <a:t>Interfaz común de comunicación entre </a:t>
            </a:r>
            <a:r>
              <a:rPr lang="es-ES" sz="2400" dirty="0"/>
              <a:t>el software SCADA y distintos </a:t>
            </a:r>
            <a:r>
              <a:rPr lang="es-ES" sz="2400"/>
              <a:t>dispositivos digitales</a:t>
            </a:r>
          </a:p>
          <a:p>
            <a:r>
              <a:rPr lang="es-ES" sz="2400"/>
              <a:t>La </a:t>
            </a:r>
            <a:r>
              <a:rPr lang="es-ES" sz="2400" dirty="0"/>
              <a:t>comunicación OPC se realiza a través de una arquitectura </a:t>
            </a:r>
            <a:r>
              <a:rPr lang="es-ES" sz="2400" b="1" dirty="0">
                <a:solidFill>
                  <a:srgbClr val="0070C0"/>
                </a:solidFill>
              </a:rPr>
              <a:t>Cliente-Servidor</a:t>
            </a:r>
            <a:r>
              <a:rPr lang="es-ES" sz="2400" dirty="0"/>
              <a:t>. </a:t>
            </a:r>
          </a:p>
          <a:p>
            <a:pPr lvl="1"/>
            <a:r>
              <a:rPr lang="es-ES" sz="2000" dirty="0"/>
              <a:t>El servidor OPC es la fuente </a:t>
            </a:r>
            <a:r>
              <a:rPr lang="es-ES" sz="2000"/>
              <a:t>de datos que provienen de PLCs</a:t>
            </a:r>
            <a:r>
              <a:rPr lang="es-ES" sz="2000" dirty="0"/>
              <a:t>, unidades remotas de E/S, y </a:t>
            </a:r>
            <a:r>
              <a:rPr lang="es-ES" sz="2000" dirty="0" err="1"/>
              <a:t>DAQs</a:t>
            </a:r>
            <a:endParaRPr lang="es-ES" sz="2000" dirty="0"/>
          </a:p>
          <a:p>
            <a:pPr lvl="1"/>
            <a:r>
              <a:rPr lang="es-ES" sz="2000" dirty="0"/>
              <a:t>Cualquier </a:t>
            </a:r>
            <a:r>
              <a:rPr lang="es-ES" sz="2000"/>
              <a:t>aplicación cliente basada </a:t>
            </a:r>
            <a:r>
              <a:rPr lang="es-ES" sz="2000" dirty="0"/>
              <a:t>en </a:t>
            </a:r>
            <a:r>
              <a:rPr lang="es-ES" sz="2000"/>
              <a:t>OPC puede </a:t>
            </a:r>
            <a:r>
              <a:rPr lang="es-ES" sz="2000" dirty="0"/>
              <a:t>acceder a dicho servidor para leer/escribir cualquier variable que ofrezca el servidor</a:t>
            </a:r>
            <a:r>
              <a:rPr lang="es-ES" sz="2000"/>
              <a:t>. </a:t>
            </a:r>
            <a:endParaRPr lang="es-E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17542"/>
            <a:ext cx="7078505" cy="17388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38</a:t>
            </a:fld>
            <a:endParaRPr kumimoji="0" lang="es-ES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2951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Ejemplos y diseño de sistemas SCADA</a:t>
            </a: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74313"/>
              </p:ext>
            </p:extLst>
          </p:nvPr>
        </p:nvGraphicFramePr>
        <p:xfrm>
          <a:off x="1331640" y="1484784"/>
          <a:ext cx="6446757" cy="446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Documento" r:id="rId3" imgW="9752381" imgH="7314286" progId="Word.Document.8">
                  <p:embed/>
                </p:oleObj>
              </mc:Choice>
              <mc:Fallback>
                <p:oleObj name="Documento" r:id="rId3" imgW="9752381" imgH="7314286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84784"/>
                        <a:ext cx="6446757" cy="446164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39</a:t>
            </a:fld>
            <a:endParaRPr kumimoji="0" lang="es-ES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9928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HMI y Sistemas SCADA. Supervisión del proceso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2309"/>
            <a:ext cx="2558446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9 Rectángulo"/>
          <p:cNvSpPr/>
          <p:nvPr/>
        </p:nvSpPr>
        <p:spPr>
          <a:xfrm>
            <a:off x="495868" y="2912843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>
                <a:solidFill>
                  <a:schemeClr val="accent5"/>
                </a:solidFill>
                <a:latin typeface="Cambria" panose="02040503050406030204" pitchFamily="18" charset="0"/>
              </a:rPr>
              <a:t>HMI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6300192" y="2298792"/>
            <a:ext cx="143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chemeClr val="accent5"/>
                </a:solidFill>
                <a:latin typeface="Cambria" panose="02040503050406030204" pitchFamily="18" charset="0"/>
              </a:rPr>
              <a:t>SCADA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12292" name="Picture 4" descr="illustra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6996"/>
            <a:ext cx="3634494" cy="236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76" y="3005177"/>
            <a:ext cx="3908848" cy="31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58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46" name="Group 2"/>
          <p:cNvGrpSpPr>
            <a:grpSpLocks/>
          </p:cNvGrpSpPr>
          <p:nvPr/>
        </p:nvGrpSpPr>
        <p:grpSpPr bwMode="auto">
          <a:xfrm>
            <a:off x="899592" y="1196752"/>
            <a:ext cx="5557837" cy="4195762"/>
            <a:chOff x="1146" y="1254"/>
            <a:chExt cx="5052" cy="3084"/>
          </a:xfrm>
        </p:grpSpPr>
        <p:pic>
          <p:nvPicPr>
            <p:cNvPr id="13442" name="Picture 3" descr="C:\Yousif\bitmaps\ScreenShots\Graphics Designer_E.bmp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1254"/>
              <a:ext cx="5052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43" name="Rectangle 4"/>
            <p:cNvSpPr>
              <a:spLocks noChangeArrowheads="1"/>
            </p:cNvSpPr>
            <p:nvPr/>
          </p:nvSpPr>
          <p:spPr bwMode="auto">
            <a:xfrm>
              <a:off x="1560" y="1776"/>
              <a:ext cx="3660" cy="21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</p:grpSp>
      <p:grpSp>
        <p:nvGrpSpPr>
          <p:cNvPr id="287749" name="Group 5"/>
          <p:cNvGrpSpPr>
            <a:grpSpLocks/>
          </p:cNvGrpSpPr>
          <p:nvPr/>
        </p:nvGrpSpPr>
        <p:grpSpPr bwMode="auto">
          <a:xfrm>
            <a:off x="2590279" y="2238152"/>
            <a:ext cx="1674813" cy="2408237"/>
            <a:chOff x="2188" y="2008"/>
            <a:chExt cx="1306" cy="1770"/>
          </a:xfrm>
        </p:grpSpPr>
        <p:sp>
          <p:nvSpPr>
            <p:cNvPr id="13415" name="Freeform 6"/>
            <p:cNvSpPr>
              <a:spLocks/>
            </p:cNvSpPr>
            <p:nvPr/>
          </p:nvSpPr>
          <p:spPr bwMode="auto">
            <a:xfrm>
              <a:off x="2606" y="2302"/>
              <a:ext cx="323" cy="252"/>
            </a:xfrm>
            <a:custGeom>
              <a:avLst/>
              <a:gdLst>
                <a:gd name="T0" fmla="*/ 0 w 402"/>
                <a:gd name="T1" fmla="*/ 240 h 328"/>
                <a:gd name="T2" fmla="*/ 0 w 402"/>
                <a:gd name="T3" fmla="*/ 77 h 328"/>
                <a:gd name="T4" fmla="*/ 0 w 402"/>
                <a:gd name="T5" fmla="*/ 55 h 328"/>
                <a:gd name="T6" fmla="*/ 2 w 402"/>
                <a:gd name="T7" fmla="*/ 41 h 328"/>
                <a:gd name="T8" fmla="*/ 6 w 402"/>
                <a:gd name="T9" fmla="*/ 28 h 328"/>
                <a:gd name="T10" fmla="*/ 15 w 402"/>
                <a:gd name="T11" fmla="*/ 14 h 328"/>
                <a:gd name="T12" fmla="*/ 25 w 402"/>
                <a:gd name="T13" fmla="*/ 5 h 328"/>
                <a:gd name="T14" fmla="*/ 46 w 402"/>
                <a:gd name="T15" fmla="*/ 0 h 328"/>
                <a:gd name="T16" fmla="*/ 322 w 402"/>
                <a:gd name="T17" fmla="*/ 0 h 328"/>
                <a:gd name="T18" fmla="*/ 322 w 402"/>
                <a:gd name="T19" fmla="*/ 39 h 328"/>
                <a:gd name="T20" fmla="*/ 77 w 402"/>
                <a:gd name="T21" fmla="*/ 39 h 328"/>
                <a:gd name="T22" fmla="*/ 60 w 402"/>
                <a:gd name="T23" fmla="*/ 39 h 328"/>
                <a:gd name="T24" fmla="*/ 50 w 402"/>
                <a:gd name="T25" fmla="*/ 43 h 328"/>
                <a:gd name="T26" fmla="*/ 41 w 402"/>
                <a:gd name="T27" fmla="*/ 55 h 328"/>
                <a:gd name="T28" fmla="*/ 40 w 402"/>
                <a:gd name="T29" fmla="*/ 68 h 328"/>
                <a:gd name="T30" fmla="*/ 40 w 402"/>
                <a:gd name="T31" fmla="*/ 251 h 328"/>
                <a:gd name="T32" fmla="*/ 0 w 402"/>
                <a:gd name="T33" fmla="*/ 240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2" h="328">
                  <a:moveTo>
                    <a:pt x="0" y="312"/>
                  </a:moveTo>
                  <a:lnTo>
                    <a:pt x="0" y="100"/>
                  </a:lnTo>
                  <a:lnTo>
                    <a:pt x="0" y="71"/>
                  </a:lnTo>
                  <a:lnTo>
                    <a:pt x="2" y="54"/>
                  </a:lnTo>
                  <a:lnTo>
                    <a:pt x="7" y="36"/>
                  </a:lnTo>
                  <a:lnTo>
                    <a:pt x="19" y="18"/>
                  </a:lnTo>
                  <a:lnTo>
                    <a:pt x="31" y="7"/>
                  </a:lnTo>
                  <a:lnTo>
                    <a:pt x="57" y="0"/>
                  </a:lnTo>
                  <a:lnTo>
                    <a:pt x="401" y="0"/>
                  </a:lnTo>
                  <a:lnTo>
                    <a:pt x="401" y="51"/>
                  </a:lnTo>
                  <a:lnTo>
                    <a:pt x="96" y="51"/>
                  </a:lnTo>
                  <a:lnTo>
                    <a:pt x="75" y="51"/>
                  </a:lnTo>
                  <a:lnTo>
                    <a:pt x="62" y="56"/>
                  </a:lnTo>
                  <a:lnTo>
                    <a:pt x="51" y="71"/>
                  </a:lnTo>
                  <a:lnTo>
                    <a:pt x="50" y="89"/>
                  </a:lnTo>
                  <a:lnTo>
                    <a:pt x="50" y="327"/>
                  </a:lnTo>
                  <a:lnTo>
                    <a:pt x="0" y="312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416" name="Group 7"/>
            <p:cNvGrpSpPr>
              <a:grpSpLocks/>
            </p:cNvGrpSpPr>
            <p:nvPr/>
          </p:nvGrpSpPr>
          <p:grpSpPr bwMode="auto">
            <a:xfrm>
              <a:off x="2919" y="2008"/>
              <a:ext cx="575" cy="492"/>
              <a:chOff x="2532" y="980"/>
              <a:chExt cx="714" cy="641"/>
            </a:xfrm>
          </p:grpSpPr>
          <p:sp>
            <p:nvSpPr>
              <p:cNvPr id="13437" name="Freeform 8"/>
              <p:cNvSpPr>
                <a:spLocks/>
              </p:cNvSpPr>
              <p:nvPr/>
            </p:nvSpPr>
            <p:spPr bwMode="auto">
              <a:xfrm>
                <a:off x="2532" y="980"/>
                <a:ext cx="714" cy="641"/>
              </a:xfrm>
              <a:custGeom>
                <a:avLst/>
                <a:gdLst>
                  <a:gd name="T0" fmla="*/ 0 w 714"/>
                  <a:gd name="T1" fmla="*/ 119 h 641"/>
                  <a:gd name="T2" fmla="*/ 357 w 714"/>
                  <a:gd name="T3" fmla="*/ 0 h 641"/>
                  <a:gd name="T4" fmla="*/ 713 w 714"/>
                  <a:gd name="T5" fmla="*/ 116 h 641"/>
                  <a:gd name="T6" fmla="*/ 713 w 714"/>
                  <a:gd name="T7" fmla="*/ 526 h 641"/>
                  <a:gd name="T8" fmla="*/ 359 w 714"/>
                  <a:gd name="T9" fmla="*/ 640 h 641"/>
                  <a:gd name="T10" fmla="*/ 0 w 714"/>
                  <a:gd name="T11" fmla="*/ 526 h 641"/>
                  <a:gd name="T12" fmla="*/ 0 w 714"/>
                  <a:gd name="T13" fmla="*/ 119 h 6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4" h="641">
                    <a:moveTo>
                      <a:pt x="0" y="119"/>
                    </a:moveTo>
                    <a:lnTo>
                      <a:pt x="357" y="0"/>
                    </a:lnTo>
                    <a:lnTo>
                      <a:pt x="713" y="116"/>
                    </a:lnTo>
                    <a:lnTo>
                      <a:pt x="713" y="526"/>
                    </a:lnTo>
                    <a:lnTo>
                      <a:pt x="359" y="640"/>
                    </a:lnTo>
                    <a:lnTo>
                      <a:pt x="0" y="526"/>
                    </a:lnTo>
                    <a:lnTo>
                      <a:pt x="0" y="119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38" name="Rectangle 9"/>
              <p:cNvSpPr>
                <a:spLocks noChangeArrowheads="1"/>
              </p:cNvSpPr>
              <p:nvPr/>
            </p:nvSpPr>
            <p:spPr bwMode="auto">
              <a:xfrm>
                <a:off x="2682" y="1122"/>
                <a:ext cx="413" cy="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439" name="Rectangle 10"/>
              <p:cNvSpPr>
                <a:spLocks noChangeArrowheads="1"/>
              </p:cNvSpPr>
              <p:nvPr/>
            </p:nvSpPr>
            <p:spPr bwMode="auto">
              <a:xfrm>
                <a:off x="2682" y="1122"/>
                <a:ext cx="413" cy="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440" name="Line 11"/>
              <p:cNvSpPr>
                <a:spLocks noChangeShapeType="1"/>
              </p:cNvSpPr>
              <p:nvPr/>
            </p:nvSpPr>
            <p:spPr bwMode="auto">
              <a:xfrm>
                <a:off x="2534" y="1096"/>
                <a:ext cx="7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441" name="Line 12"/>
              <p:cNvSpPr>
                <a:spLocks noChangeShapeType="1"/>
              </p:cNvSpPr>
              <p:nvPr/>
            </p:nvSpPr>
            <p:spPr bwMode="auto">
              <a:xfrm>
                <a:off x="2534" y="1504"/>
                <a:ext cx="7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3417" name="Rectangle 13"/>
            <p:cNvSpPr>
              <a:spLocks noChangeArrowheads="1"/>
            </p:cNvSpPr>
            <p:nvPr/>
          </p:nvSpPr>
          <p:spPr bwMode="auto">
            <a:xfrm>
              <a:off x="2458" y="3145"/>
              <a:ext cx="31" cy="157"/>
            </a:xfrm>
            <a:prstGeom prst="rect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18" name="Freeform 14"/>
            <p:cNvSpPr>
              <a:spLocks/>
            </p:cNvSpPr>
            <p:nvPr/>
          </p:nvSpPr>
          <p:spPr bwMode="auto">
            <a:xfrm>
              <a:off x="2188" y="2493"/>
              <a:ext cx="575" cy="679"/>
            </a:xfrm>
            <a:custGeom>
              <a:avLst/>
              <a:gdLst>
                <a:gd name="T0" fmla="*/ 0 w 714"/>
                <a:gd name="T1" fmla="*/ 89 h 883"/>
                <a:gd name="T2" fmla="*/ 288 w 714"/>
                <a:gd name="T3" fmla="*/ 0 h 883"/>
                <a:gd name="T4" fmla="*/ 574 w 714"/>
                <a:gd name="T5" fmla="*/ 88 h 883"/>
                <a:gd name="T6" fmla="*/ 574 w 714"/>
                <a:gd name="T7" fmla="*/ 582 h 883"/>
                <a:gd name="T8" fmla="*/ 289 w 714"/>
                <a:gd name="T9" fmla="*/ 678 h 883"/>
                <a:gd name="T10" fmla="*/ 0 w 714"/>
                <a:gd name="T11" fmla="*/ 584 h 883"/>
                <a:gd name="T12" fmla="*/ 0 w 714"/>
                <a:gd name="T13" fmla="*/ 89 h 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4" h="883">
                  <a:moveTo>
                    <a:pt x="0" y="116"/>
                  </a:moveTo>
                  <a:lnTo>
                    <a:pt x="357" y="0"/>
                  </a:lnTo>
                  <a:lnTo>
                    <a:pt x="713" y="114"/>
                  </a:lnTo>
                  <a:lnTo>
                    <a:pt x="713" y="757"/>
                  </a:lnTo>
                  <a:lnTo>
                    <a:pt x="359" y="882"/>
                  </a:lnTo>
                  <a:lnTo>
                    <a:pt x="0" y="759"/>
                  </a:lnTo>
                  <a:lnTo>
                    <a:pt x="0" y="116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419" name="Rectangle 15"/>
            <p:cNvSpPr>
              <a:spLocks noChangeArrowheads="1"/>
            </p:cNvSpPr>
            <p:nvPr/>
          </p:nvSpPr>
          <p:spPr bwMode="auto">
            <a:xfrm>
              <a:off x="2317" y="2596"/>
              <a:ext cx="322" cy="4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20" name="Rectangle 16"/>
            <p:cNvSpPr>
              <a:spLocks noChangeArrowheads="1"/>
            </p:cNvSpPr>
            <p:nvPr/>
          </p:nvSpPr>
          <p:spPr bwMode="auto">
            <a:xfrm>
              <a:off x="2317" y="3035"/>
              <a:ext cx="324" cy="29"/>
            </a:xfrm>
            <a:prstGeom prst="rect">
              <a:avLst/>
            </a:prstGeom>
            <a:solidFill>
              <a:srgbClr val="00DF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21" name="Line 17"/>
            <p:cNvSpPr>
              <a:spLocks noChangeShapeType="1"/>
            </p:cNvSpPr>
            <p:nvPr/>
          </p:nvSpPr>
          <p:spPr bwMode="auto">
            <a:xfrm>
              <a:off x="2189" y="2584"/>
              <a:ext cx="5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22" name="Line 18"/>
            <p:cNvSpPr>
              <a:spLocks noChangeShapeType="1"/>
            </p:cNvSpPr>
            <p:nvPr/>
          </p:nvSpPr>
          <p:spPr bwMode="auto">
            <a:xfrm>
              <a:off x="2189" y="3076"/>
              <a:ext cx="5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23" name="Rectangle 19"/>
            <p:cNvSpPr>
              <a:spLocks noChangeArrowheads="1"/>
            </p:cNvSpPr>
            <p:nvPr/>
          </p:nvSpPr>
          <p:spPr bwMode="auto">
            <a:xfrm>
              <a:off x="2473" y="2605"/>
              <a:ext cx="9" cy="38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24" name="Freeform 20"/>
            <p:cNvSpPr>
              <a:spLocks/>
            </p:cNvSpPr>
            <p:nvPr/>
          </p:nvSpPr>
          <p:spPr bwMode="auto">
            <a:xfrm>
              <a:off x="2335" y="2914"/>
              <a:ext cx="146" cy="56"/>
            </a:xfrm>
            <a:custGeom>
              <a:avLst/>
              <a:gdLst>
                <a:gd name="T0" fmla="*/ 145 w 181"/>
                <a:gd name="T1" fmla="*/ 21 h 73"/>
                <a:gd name="T2" fmla="*/ 105 w 181"/>
                <a:gd name="T3" fmla="*/ 0 h 73"/>
                <a:gd name="T4" fmla="*/ 35 w 181"/>
                <a:gd name="T5" fmla="*/ 0 h 73"/>
                <a:gd name="T6" fmla="*/ 0 w 181"/>
                <a:gd name="T7" fmla="*/ 14 h 73"/>
                <a:gd name="T8" fmla="*/ 0 w 181"/>
                <a:gd name="T9" fmla="*/ 33 h 73"/>
                <a:gd name="T10" fmla="*/ 33 w 181"/>
                <a:gd name="T11" fmla="*/ 54 h 73"/>
                <a:gd name="T12" fmla="*/ 108 w 181"/>
                <a:gd name="T13" fmla="*/ 55 h 73"/>
                <a:gd name="T14" fmla="*/ 144 w 181"/>
                <a:gd name="T15" fmla="*/ 38 h 73"/>
                <a:gd name="T16" fmla="*/ 145 w 181"/>
                <a:gd name="T17" fmla="*/ 21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1" h="73">
                  <a:moveTo>
                    <a:pt x="180" y="27"/>
                  </a:moveTo>
                  <a:lnTo>
                    <a:pt x="130" y="0"/>
                  </a:lnTo>
                  <a:lnTo>
                    <a:pt x="43" y="0"/>
                  </a:lnTo>
                  <a:lnTo>
                    <a:pt x="0" y="18"/>
                  </a:lnTo>
                  <a:lnTo>
                    <a:pt x="0" y="43"/>
                  </a:lnTo>
                  <a:lnTo>
                    <a:pt x="41" y="70"/>
                  </a:lnTo>
                  <a:lnTo>
                    <a:pt x="134" y="72"/>
                  </a:lnTo>
                  <a:lnTo>
                    <a:pt x="178" y="50"/>
                  </a:lnTo>
                  <a:lnTo>
                    <a:pt x="180" y="2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425" name="Freeform 21"/>
            <p:cNvSpPr>
              <a:spLocks/>
            </p:cNvSpPr>
            <p:nvPr/>
          </p:nvSpPr>
          <p:spPr bwMode="auto">
            <a:xfrm>
              <a:off x="2477" y="2913"/>
              <a:ext cx="145" cy="56"/>
            </a:xfrm>
            <a:custGeom>
              <a:avLst/>
              <a:gdLst>
                <a:gd name="T0" fmla="*/ 0 w 180"/>
                <a:gd name="T1" fmla="*/ 21 h 73"/>
                <a:gd name="T2" fmla="*/ 39 w 180"/>
                <a:gd name="T3" fmla="*/ 0 h 73"/>
                <a:gd name="T4" fmla="*/ 110 w 180"/>
                <a:gd name="T5" fmla="*/ 0 h 73"/>
                <a:gd name="T6" fmla="*/ 144 w 180"/>
                <a:gd name="T7" fmla="*/ 14 h 73"/>
                <a:gd name="T8" fmla="*/ 144 w 180"/>
                <a:gd name="T9" fmla="*/ 33 h 73"/>
                <a:gd name="T10" fmla="*/ 111 w 180"/>
                <a:gd name="T11" fmla="*/ 54 h 73"/>
                <a:gd name="T12" fmla="*/ 36 w 180"/>
                <a:gd name="T13" fmla="*/ 55 h 73"/>
                <a:gd name="T14" fmla="*/ 2 w 180"/>
                <a:gd name="T15" fmla="*/ 38 h 73"/>
                <a:gd name="T16" fmla="*/ 0 w 180"/>
                <a:gd name="T17" fmla="*/ 21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73">
                  <a:moveTo>
                    <a:pt x="0" y="27"/>
                  </a:moveTo>
                  <a:lnTo>
                    <a:pt x="49" y="0"/>
                  </a:lnTo>
                  <a:lnTo>
                    <a:pt x="136" y="0"/>
                  </a:lnTo>
                  <a:lnTo>
                    <a:pt x="179" y="18"/>
                  </a:lnTo>
                  <a:lnTo>
                    <a:pt x="179" y="43"/>
                  </a:lnTo>
                  <a:lnTo>
                    <a:pt x="138" y="70"/>
                  </a:lnTo>
                  <a:lnTo>
                    <a:pt x="45" y="72"/>
                  </a:lnTo>
                  <a:lnTo>
                    <a:pt x="2" y="50"/>
                  </a:lnTo>
                  <a:lnTo>
                    <a:pt x="0" y="2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426" name="Line 22"/>
            <p:cNvSpPr>
              <a:spLocks noChangeShapeType="1"/>
            </p:cNvSpPr>
            <p:nvPr/>
          </p:nvSpPr>
          <p:spPr bwMode="auto">
            <a:xfrm flipV="1">
              <a:off x="2353" y="2914"/>
              <a:ext cx="29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27" name="Line 23"/>
            <p:cNvSpPr>
              <a:spLocks noChangeShapeType="1"/>
            </p:cNvSpPr>
            <p:nvPr/>
          </p:nvSpPr>
          <p:spPr bwMode="auto">
            <a:xfrm flipV="1">
              <a:off x="2385" y="2915"/>
              <a:ext cx="35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28" name="Line 24"/>
            <p:cNvSpPr>
              <a:spLocks noChangeShapeType="1"/>
            </p:cNvSpPr>
            <p:nvPr/>
          </p:nvSpPr>
          <p:spPr bwMode="auto">
            <a:xfrm flipV="1">
              <a:off x="2425" y="2924"/>
              <a:ext cx="2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29" name="Line 25"/>
            <p:cNvSpPr>
              <a:spLocks noChangeShapeType="1"/>
            </p:cNvSpPr>
            <p:nvPr/>
          </p:nvSpPr>
          <p:spPr bwMode="auto">
            <a:xfrm flipV="1">
              <a:off x="2499" y="2915"/>
              <a:ext cx="29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30" name="Line 26"/>
            <p:cNvSpPr>
              <a:spLocks noChangeShapeType="1"/>
            </p:cNvSpPr>
            <p:nvPr/>
          </p:nvSpPr>
          <p:spPr bwMode="auto">
            <a:xfrm flipV="1">
              <a:off x="2533" y="2914"/>
              <a:ext cx="35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31" name="Line 27"/>
            <p:cNvSpPr>
              <a:spLocks noChangeShapeType="1"/>
            </p:cNvSpPr>
            <p:nvPr/>
          </p:nvSpPr>
          <p:spPr bwMode="auto">
            <a:xfrm flipV="1">
              <a:off x="2574" y="2921"/>
              <a:ext cx="2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32" name="Freeform 28"/>
            <p:cNvSpPr>
              <a:spLocks/>
            </p:cNvSpPr>
            <p:nvPr/>
          </p:nvSpPr>
          <p:spPr bwMode="auto">
            <a:xfrm>
              <a:off x="2188" y="3286"/>
              <a:ext cx="575" cy="492"/>
            </a:xfrm>
            <a:custGeom>
              <a:avLst/>
              <a:gdLst>
                <a:gd name="T0" fmla="*/ 0 w 714"/>
                <a:gd name="T1" fmla="*/ 91 h 641"/>
                <a:gd name="T2" fmla="*/ 288 w 714"/>
                <a:gd name="T3" fmla="*/ 0 h 641"/>
                <a:gd name="T4" fmla="*/ 574 w 714"/>
                <a:gd name="T5" fmla="*/ 89 h 641"/>
                <a:gd name="T6" fmla="*/ 574 w 714"/>
                <a:gd name="T7" fmla="*/ 404 h 641"/>
                <a:gd name="T8" fmla="*/ 289 w 714"/>
                <a:gd name="T9" fmla="*/ 491 h 641"/>
                <a:gd name="T10" fmla="*/ 0 w 714"/>
                <a:gd name="T11" fmla="*/ 404 h 641"/>
                <a:gd name="T12" fmla="*/ 0 w 714"/>
                <a:gd name="T13" fmla="*/ 91 h 6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4" h="641">
                  <a:moveTo>
                    <a:pt x="0" y="119"/>
                  </a:moveTo>
                  <a:lnTo>
                    <a:pt x="357" y="0"/>
                  </a:lnTo>
                  <a:lnTo>
                    <a:pt x="713" y="116"/>
                  </a:lnTo>
                  <a:lnTo>
                    <a:pt x="713" y="526"/>
                  </a:lnTo>
                  <a:lnTo>
                    <a:pt x="359" y="640"/>
                  </a:lnTo>
                  <a:lnTo>
                    <a:pt x="0" y="526"/>
                  </a:lnTo>
                  <a:lnTo>
                    <a:pt x="0" y="119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433" name="Rectangle 29"/>
            <p:cNvSpPr>
              <a:spLocks noChangeArrowheads="1"/>
            </p:cNvSpPr>
            <p:nvPr/>
          </p:nvSpPr>
          <p:spPr bwMode="auto">
            <a:xfrm>
              <a:off x="2308" y="3395"/>
              <a:ext cx="333" cy="275"/>
            </a:xfrm>
            <a:prstGeom prst="rect">
              <a:avLst/>
            </a:prstGeom>
            <a:solidFill>
              <a:srgbClr val="FAF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34" name="Rectangle 30"/>
            <p:cNvSpPr>
              <a:spLocks noChangeArrowheads="1"/>
            </p:cNvSpPr>
            <p:nvPr/>
          </p:nvSpPr>
          <p:spPr bwMode="auto">
            <a:xfrm>
              <a:off x="2308" y="3641"/>
              <a:ext cx="333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35" name="Line 31"/>
            <p:cNvSpPr>
              <a:spLocks noChangeShapeType="1"/>
            </p:cNvSpPr>
            <p:nvPr/>
          </p:nvSpPr>
          <p:spPr bwMode="auto">
            <a:xfrm>
              <a:off x="2189" y="3375"/>
              <a:ext cx="5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36" name="Line 32"/>
            <p:cNvSpPr>
              <a:spLocks noChangeShapeType="1"/>
            </p:cNvSpPr>
            <p:nvPr/>
          </p:nvSpPr>
          <p:spPr bwMode="auto">
            <a:xfrm>
              <a:off x="2189" y="3689"/>
              <a:ext cx="5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87777" name="Group 33"/>
          <p:cNvGrpSpPr>
            <a:grpSpLocks/>
          </p:cNvGrpSpPr>
          <p:nvPr/>
        </p:nvGrpSpPr>
        <p:grpSpPr bwMode="auto">
          <a:xfrm>
            <a:off x="1652067" y="2273077"/>
            <a:ext cx="714375" cy="600075"/>
            <a:chOff x="716" y="1014"/>
            <a:chExt cx="693" cy="573"/>
          </a:xfrm>
        </p:grpSpPr>
        <p:sp>
          <p:nvSpPr>
            <p:cNvPr id="13410" name="Freeform 34"/>
            <p:cNvSpPr>
              <a:spLocks/>
            </p:cNvSpPr>
            <p:nvPr/>
          </p:nvSpPr>
          <p:spPr bwMode="auto">
            <a:xfrm>
              <a:off x="716" y="1014"/>
              <a:ext cx="693" cy="573"/>
            </a:xfrm>
            <a:custGeom>
              <a:avLst/>
              <a:gdLst>
                <a:gd name="T0" fmla="*/ 0 w 693"/>
                <a:gd name="T1" fmla="*/ 106 h 573"/>
                <a:gd name="T2" fmla="*/ 346 w 693"/>
                <a:gd name="T3" fmla="*/ 0 h 573"/>
                <a:gd name="T4" fmla="*/ 692 w 693"/>
                <a:gd name="T5" fmla="*/ 104 h 573"/>
                <a:gd name="T6" fmla="*/ 692 w 693"/>
                <a:gd name="T7" fmla="*/ 470 h 573"/>
                <a:gd name="T8" fmla="*/ 348 w 693"/>
                <a:gd name="T9" fmla="*/ 572 h 573"/>
                <a:gd name="T10" fmla="*/ 0 w 693"/>
                <a:gd name="T11" fmla="*/ 470 h 573"/>
                <a:gd name="T12" fmla="*/ 0 w 693"/>
                <a:gd name="T13" fmla="*/ 106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3" h="573">
                  <a:moveTo>
                    <a:pt x="0" y="106"/>
                  </a:moveTo>
                  <a:lnTo>
                    <a:pt x="346" y="0"/>
                  </a:lnTo>
                  <a:lnTo>
                    <a:pt x="692" y="104"/>
                  </a:lnTo>
                  <a:lnTo>
                    <a:pt x="692" y="470"/>
                  </a:lnTo>
                  <a:lnTo>
                    <a:pt x="348" y="572"/>
                  </a:lnTo>
                  <a:lnTo>
                    <a:pt x="0" y="470"/>
                  </a:lnTo>
                  <a:lnTo>
                    <a:pt x="0" y="106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411" name="Rectangle 35"/>
            <p:cNvSpPr>
              <a:spLocks noChangeArrowheads="1"/>
            </p:cNvSpPr>
            <p:nvPr/>
          </p:nvSpPr>
          <p:spPr bwMode="auto">
            <a:xfrm>
              <a:off x="862" y="1141"/>
              <a:ext cx="400" cy="3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12" name="Rectangle 36"/>
            <p:cNvSpPr>
              <a:spLocks noChangeArrowheads="1"/>
            </p:cNvSpPr>
            <p:nvPr/>
          </p:nvSpPr>
          <p:spPr bwMode="auto">
            <a:xfrm>
              <a:off x="862" y="1141"/>
              <a:ext cx="400" cy="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413" name="Line 37"/>
            <p:cNvSpPr>
              <a:spLocks noChangeShapeType="1"/>
            </p:cNvSpPr>
            <p:nvPr/>
          </p:nvSpPr>
          <p:spPr bwMode="auto">
            <a:xfrm>
              <a:off x="718" y="1118"/>
              <a:ext cx="6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414" name="Line 38"/>
            <p:cNvSpPr>
              <a:spLocks noChangeShapeType="1"/>
            </p:cNvSpPr>
            <p:nvPr/>
          </p:nvSpPr>
          <p:spPr bwMode="auto">
            <a:xfrm>
              <a:off x="718" y="1482"/>
              <a:ext cx="6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87783" name="Freeform 39"/>
          <p:cNvSpPr>
            <a:spLocks/>
          </p:cNvSpPr>
          <p:nvPr/>
        </p:nvSpPr>
        <p:spPr bwMode="auto">
          <a:xfrm>
            <a:off x="2366442" y="2638202"/>
            <a:ext cx="414337" cy="342900"/>
          </a:xfrm>
          <a:custGeom>
            <a:avLst/>
            <a:gdLst>
              <a:gd name="T0" fmla="*/ 413306 w 402"/>
              <a:gd name="T1" fmla="*/ 326173 h 328"/>
              <a:gd name="T2" fmla="*/ 413306 w 402"/>
              <a:gd name="T3" fmla="*/ 104543 h 328"/>
              <a:gd name="T4" fmla="*/ 413306 w 402"/>
              <a:gd name="T5" fmla="*/ 74225 h 328"/>
              <a:gd name="T6" fmla="*/ 411245 w 402"/>
              <a:gd name="T7" fmla="*/ 56453 h 328"/>
              <a:gd name="T8" fmla="*/ 406091 w 402"/>
              <a:gd name="T9" fmla="*/ 37635 h 328"/>
              <a:gd name="T10" fmla="*/ 393723 w 402"/>
              <a:gd name="T11" fmla="*/ 18818 h 328"/>
              <a:gd name="T12" fmla="*/ 381355 w 402"/>
              <a:gd name="T13" fmla="*/ 7318 h 328"/>
              <a:gd name="T14" fmla="*/ 354557 w 402"/>
              <a:gd name="T15" fmla="*/ 0 h 328"/>
              <a:gd name="T16" fmla="*/ 0 w 402"/>
              <a:gd name="T17" fmla="*/ 0 h 328"/>
              <a:gd name="T18" fmla="*/ 0 w 402"/>
              <a:gd name="T19" fmla="*/ 53317 h 328"/>
              <a:gd name="T20" fmla="*/ 314360 w 402"/>
              <a:gd name="T21" fmla="*/ 53317 h 328"/>
              <a:gd name="T22" fmla="*/ 336005 w 402"/>
              <a:gd name="T23" fmla="*/ 53317 h 328"/>
              <a:gd name="T24" fmla="*/ 349404 w 402"/>
              <a:gd name="T25" fmla="*/ 58544 h 328"/>
              <a:gd name="T26" fmla="*/ 360741 w 402"/>
              <a:gd name="T27" fmla="*/ 74225 h 328"/>
              <a:gd name="T28" fmla="*/ 361772 w 402"/>
              <a:gd name="T29" fmla="*/ 93043 h 328"/>
              <a:gd name="T30" fmla="*/ 361772 w 402"/>
              <a:gd name="T31" fmla="*/ 341855 h 328"/>
              <a:gd name="T32" fmla="*/ 413306 w 402"/>
              <a:gd name="T33" fmla="*/ 326173 h 3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2" h="328">
                <a:moveTo>
                  <a:pt x="401" y="312"/>
                </a:moveTo>
                <a:lnTo>
                  <a:pt x="401" y="100"/>
                </a:lnTo>
                <a:lnTo>
                  <a:pt x="401" y="71"/>
                </a:lnTo>
                <a:lnTo>
                  <a:pt x="399" y="54"/>
                </a:lnTo>
                <a:lnTo>
                  <a:pt x="394" y="36"/>
                </a:lnTo>
                <a:lnTo>
                  <a:pt x="382" y="18"/>
                </a:lnTo>
                <a:lnTo>
                  <a:pt x="370" y="7"/>
                </a:lnTo>
                <a:lnTo>
                  <a:pt x="344" y="0"/>
                </a:lnTo>
                <a:lnTo>
                  <a:pt x="0" y="0"/>
                </a:lnTo>
                <a:lnTo>
                  <a:pt x="0" y="51"/>
                </a:lnTo>
                <a:lnTo>
                  <a:pt x="305" y="51"/>
                </a:lnTo>
                <a:lnTo>
                  <a:pt x="326" y="51"/>
                </a:lnTo>
                <a:lnTo>
                  <a:pt x="339" y="56"/>
                </a:lnTo>
                <a:lnTo>
                  <a:pt x="350" y="71"/>
                </a:lnTo>
                <a:lnTo>
                  <a:pt x="351" y="89"/>
                </a:lnTo>
                <a:lnTo>
                  <a:pt x="351" y="327"/>
                </a:lnTo>
                <a:lnTo>
                  <a:pt x="401" y="312"/>
                </a:lnTo>
              </a:path>
            </a:pathLst>
          </a:custGeom>
          <a:gradFill rotWithShape="0">
            <a:gsLst>
              <a:gs pos="0">
                <a:srgbClr val="919191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87784" name="Group 40"/>
          <p:cNvGrpSpPr>
            <a:grpSpLocks/>
          </p:cNvGrpSpPr>
          <p:nvPr/>
        </p:nvGrpSpPr>
        <p:grpSpPr bwMode="auto">
          <a:xfrm>
            <a:off x="6557442" y="1384077"/>
            <a:ext cx="1652587" cy="3879850"/>
            <a:chOff x="4853" y="1107"/>
            <a:chExt cx="1600" cy="3712"/>
          </a:xfrm>
        </p:grpSpPr>
        <p:sp>
          <p:nvSpPr>
            <p:cNvPr id="13326" name="Rectangle 41"/>
            <p:cNvSpPr>
              <a:spLocks noChangeArrowheads="1"/>
            </p:cNvSpPr>
            <p:nvPr/>
          </p:nvSpPr>
          <p:spPr bwMode="auto">
            <a:xfrm>
              <a:off x="4853" y="1107"/>
              <a:ext cx="1600" cy="371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CECEC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3327" name="Rectangle 42"/>
            <p:cNvSpPr>
              <a:spLocks noChangeArrowheads="1"/>
            </p:cNvSpPr>
            <p:nvPr/>
          </p:nvSpPr>
          <p:spPr bwMode="auto">
            <a:xfrm>
              <a:off x="4896" y="1344"/>
              <a:ext cx="1513" cy="3238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S" altLang="es-ES"/>
            </a:p>
          </p:txBody>
        </p:sp>
        <p:grpSp>
          <p:nvGrpSpPr>
            <p:cNvPr id="13328" name="Group 43"/>
            <p:cNvGrpSpPr>
              <a:grpSpLocks/>
            </p:cNvGrpSpPr>
            <p:nvPr/>
          </p:nvGrpSpPr>
          <p:grpSpPr bwMode="auto">
            <a:xfrm>
              <a:off x="4897" y="1127"/>
              <a:ext cx="1513" cy="298"/>
              <a:chOff x="3992" y="424"/>
              <a:chExt cx="1513" cy="298"/>
            </a:xfrm>
          </p:grpSpPr>
          <p:sp>
            <p:nvSpPr>
              <p:cNvPr id="13407" name="Rectangle 44"/>
              <p:cNvSpPr>
                <a:spLocks noChangeArrowheads="1"/>
              </p:cNvSpPr>
              <p:nvPr/>
            </p:nvSpPr>
            <p:spPr bwMode="auto">
              <a:xfrm>
                <a:off x="3992" y="449"/>
                <a:ext cx="1513" cy="177"/>
              </a:xfrm>
              <a:prstGeom prst="rect">
                <a:avLst/>
              </a:prstGeom>
              <a:solidFill>
                <a:srgbClr val="0027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graphicFrame>
            <p:nvGraphicFramePr>
              <p:cNvPr id="13408" name="Object 4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70" y="452"/>
              <a:ext cx="261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10" name="Paint Shop Pro Image" r:id="rId4" imgW="171450" imgH="152400" progId="PaintShopPro">
                      <p:embed/>
                    </p:oleObj>
                  </mc:Choice>
                  <mc:Fallback>
                    <p:oleObj name="Paint Shop Pro Image" r:id="rId4" imgW="171450" imgH="152400" progId="PaintShopPro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0" y="452"/>
                            <a:ext cx="261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409" name="Rectangle 46"/>
              <p:cNvSpPr>
                <a:spLocks noChangeArrowheads="1"/>
              </p:cNvSpPr>
              <p:nvPr/>
            </p:nvSpPr>
            <p:spPr bwMode="auto">
              <a:xfrm>
                <a:off x="4401" y="424"/>
                <a:ext cx="74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 defTabSz="6318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318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318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318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318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31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31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31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31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es-ES" sz="15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Library</a:t>
                </a:r>
              </a:p>
            </p:txBody>
          </p:sp>
        </p:grpSp>
        <p:sp>
          <p:nvSpPr>
            <p:cNvPr id="13329" name="Rectangle 47"/>
            <p:cNvSpPr>
              <a:spLocks noChangeArrowheads="1"/>
            </p:cNvSpPr>
            <p:nvPr/>
          </p:nvSpPr>
          <p:spPr bwMode="auto">
            <a:xfrm>
              <a:off x="5112" y="2007"/>
              <a:ext cx="48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1</a:t>
              </a:r>
            </a:p>
          </p:txBody>
        </p:sp>
        <p:sp>
          <p:nvSpPr>
            <p:cNvPr id="13330" name="Rectangle 48"/>
            <p:cNvSpPr>
              <a:spLocks noChangeArrowheads="1"/>
            </p:cNvSpPr>
            <p:nvPr/>
          </p:nvSpPr>
          <p:spPr bwMode="auto">
            <a:xfrm>
              <a:off x="5811" y="2007"/>
              <a:ext cx="48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2</a:t>
              </a:r>
            </a:p>
          </p:txBody>
        </p:sp>
        <p:sp>
          <p:nvSpPr>
            <p:cNvPr id="13331" name="Rectangle 49"/>
            <p:cNvSpPr>
              <a:spLocks noChangeArrowheads="1"/>
            </p:cNvSpPr>
            <p:nvPr/>
          </p:nvSpPr>
          <p:spPr bwMode="auto">
            <a:xfrm>
              <a:off x="5112" y="2787"/>
              <a:ext cx="48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3</a:t>
              </a:r>
            </a:p>
          </p:txBody>
        </p:sp>
        <p:sp>
          <p:nvSpPr>
            <p:cNvPr id="13332" name="Rectangle 50"/>
            <p:cNvSpPr>
              <a:spLocks noChangeArrowheads="1"/>
            </p:cNvSpPr>
            <p:nvPr/>
          </p:nvSpPr>
          <p:spPr bwMode="auto">
            <a:xfrm>
              <a:off x="5811" y="2787"/>
              <a:ext cx="48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4</a:t>
              </a:r>
            </a:p>
          </p:txBody>
        </p:sp>
        <p:grpSp>
          <p:nvGrpSpPr>
            <p:cNvPr id="13333" name="Group 51"/>
            <p:cNvGrpSpPr>
              <a:grpSpLocks/>
            </p:cNvGrpSpPr>
            <p:nvPr/>
          </p:nvGrpSpPr>
          <p:grpSpPr bwMode="auto">
            <a:xfrm>
              <a:off x="5873" y="2559"/>
              <a:ext cx="269" cy="133"/>
              <a:chOff x="4968" y="1856"/>
              <a:chExt cx="269" cy="133"/>
            </a:xfrm>
          </p:grpSpPr>
          <p:sp>
            <p:nvSpPr>
              <p:cNvPr id="13404" name="Freeform 52"/>
              <p:cNvSpPr>
                <a:spLocks/>
              </p:cNvSpPr>
              <p:nvPr/>
            </p:nvSpPr>
            <p:spPr bwMode="auto">
              <a:xfrm>
                <a:off x="4968" y="1856"/>
                <a:ext cx="269" cy="133"/>
              </a:xfrm>
              <a:custGeom>
                <a:avLst/>
                <a:gdLst>
                  <a:gd name="T0" fmla="*/ 0 w 269"/>
                  <a:gd name="T1" fmla="*/ 0 h 133"/>
                  <a:gd name="T2" fmla="*/ 0 w 269"/>
                  <a:gd name="T3" fmla="*/ 132 h 133"/>
                  <a:gd name="T4" fmla="*/ 268 w 269"/>
                  <a:gd name="T5" fmla="*/ 3 h 133"/>
                  <a:gd name="T6" fmla="*/ 268 w 269"/>
                  <a:gd name="T7" fmla="*/ 132 h 133"/>
                  <a:gd name="T8" fmla="*/ 0 w 269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133">
                    <a:moveTo>
                      <a:pt x="0" y="0"/>
                    </a:moveTo>
                    <a:lnTo>
                      <a:pt x="0" y="132"/>
                    </a:lnTo>
                    <a:lnTo>
                      <a:pt x="268" y="3"/>
                    </a:lnTo>
                    <a:lnTo>
                      <a:pt x="268" y="13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E9E9E9"/>
                  </a:gs>
                  <a:gs pos="100000">
                    <a:srgbClr val="919191"/>
                  </a:gs>
                </a:gsLst>
                <a:lin ang="54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05" name="Rectangle 53"/>
              <p:cNvSpPr>
                <a:spLocks noChangeArrowheads="1"/>
              </p:cNvSpPr>
              <p:nvPr/>
            </p:nvSpPr>
            <p:spPr bwMode="auto">
              <a:xfrm>
                <a:off x="5087" y="1856"/>
                <a:ext cx="30" cy="132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406" name="Line 54"/>
              <p:cNvSpPr>
                <a:spLocks noChangeShapeType="1"/>
              </p:cNvSpPr>
              <p:nvPr/>
            </p:nvSpPr>
            <p:spPr bwMode="auto">
              <a:xfrm>
                <a:off x="5102" y="1859"/>
                <a:ext cx="0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13334" name="Group 55"/>
            <p:cNvGrpSpPr>
              <a:grpSpLocks/>
            </p:cNvGrpSpPr>
            <p:nvPr/>
          </p:nvGrpSpPr>
          <p:grpSpPr bwMode="auto">
            <a:xfrm>
              <a:off x="5052" y="1535"/>
              <a:ext cx="520" cy="430"/>
              <a:chOff x="4147" y="832"/>
              <a:chExt cx="520" cy="430"/>
            </a:xfrm>
          </p:grpSpPr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4147" y="832"/>
                <a:ext cx="520" cy="430"/>
              </a:xfrm>
              <a:custGeom>
                <a:avLst/>
                <a:gdLst>
                  <a:gd name="T0" fmla="*/ 0 w 520"/>
                  <a:gd name="T1" fmla="*/ 80 h 430"/>
                  <a:gd name="T2" fmla="*/ 260 w 520"/>
                  <a:gd name="T3" fmla="*/ 0 h 430"/>
                  <a:gd name="T4" fmla="*/ 519 w 520"/>
                  <a:gd name="T5" fmla="*/ 78 h 430"/>
                  <a:gd name="T6" fmla="*/ 519 w 520"/>
                  <a:gd name="T7" fmla="*/ 353 h 430"/>
                  <a:gd name="T8" fmla="*/ 261 w 520"/>
                  <a:gd name="T9" fmla="*/ 429 h 430"/>
                  <a:gd name="T10" fmla="*/ 0 w 520"/>
                  <a:gd name="T11" fmla="*/ 353 h 430"/>
                  <a:gd name="T12" fmla="*/ 0 w 520"/>
                  <a:gd name="T13" fmla="*/ 80 h 4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0" h="430">
                    <a:moveTo>
                      <a:pt x="0" y="80"/>
                    </a:moveTo>
                    <a:lnTo>
                      <a:pt x="260" y="0"/>
                    </a:lnTo>
                    <a:lnTo>
                      <a:pt x="519" y="78"/>
                    </a:lnTo>
                    <a:lnTo>
                      <a:pt x="519" y="353"/>
                    </a:lnTo>
                    <a:lnTo>
                      <a:pt x="261" y="429"/>
                    </a:lnTo>
                    <a:lnTo>
                      <a:pt x="0" y="353"/>
                    </a:lnTo>
                    <a:lnTo>
                      <a:pt x="0" y="80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00" name="Rectangle 57"/>
              <p:cNvSpPr>
                <a:spLocks noChangeArrowheads="1"/>
              </p:cNvSpPr>
              <p:nvPr/>
            </p:nvSpPr>
            <p:spPr bwMode="auto">
              <a:xfrm>
                <a:off x="4256" y="927"/>
                <a:ext cx="300" cy="24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401" name="Rectangle 58"/>
              <p:cNvSpPr>
                <a:spLocks noChangeArrowheads="1"/>
              </p:cNvSpPr>
              <p:nvPr/>
            </p:nvSpPr>
            <p:spPr bwMode="auto">
              <a:xfrm>
                <a:off x="4256" y="927"/>
                <a:ext cx="300" cy="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402" name="Line 59"/>
              <p:cNvSpPr>
                <a:spLocks noChangeShapeType="1"/>
              </p:cNvSpPr>
              <p:nvPr/>
            </p:nvSpPr>
            <p:spPr bwMode="auto">
              <a:xfrm>
                <a:off x="4149" y="910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03" name="Line 60"/>
              <p:cNvSpPr>
                <a:spLocks noChangeShapeType="1"/>
              </p:cNvSpPr>
              <p:nvPr/>
            </p:nvSpPr>
            <p:spPr bwMode="auto">
              <a:xfrm>
                <a:off x="4149" y="1183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13335" name="Group 61"/>
            <p:cNvGrpSpPr>
              <a:grpSpLocks/>
            </p:cNvGrpSpPr>
            <p:nvPr/>
          </p:nvGrpSpPr>
          <p:grpSpPr bwMode="auto">
            <a:xfrm>
              <a:off x="5749" y="1373"/>
              <a:ext cx="520" cy="592"/>
              <a:chOff x="4844" y="670"/>
              <a:chExt cx="520" cy="592"/>
            </a:xfrm>
          </p:grpSpPr>
          <p:sp>
            <p:nvSpPr>
              <p:cNvPr id="13385" name="Freeform 62"/>
              <p:cNvSpPr>
                <a:spLocks/>
              </p:cNvSpPr>
              <p:nvPr/>
            </p:nvSpPr>
            <p:spPr bwMode="auto">
              <a:xfrm>
                <a:off x="4844" y="670"/>
                <a:ext cx="520" cy="592"/>
              </a:xfrm>
              <a:custGeom>
                <a:avLst/>
                <a:gdLst>
                  <a:gd name="T0" fmla="*/ 0 w 520"/>
                  <a:gd name="T1" fmla="*/ 77 h 592"/>
                  <a:gd name="T2" fmla="*/ 260 w 520"/>
                  <a:gd name="T3" fmla="*/ 0 h 592"/>
                  <a:gd name="T4" fmla="*/ 519 w 520"/>
                  <a:gd name="T5" fmla="*/ 76 h 592"/>
                  <a:gd name="T6" fmla="*/ 519 w 520"/>
                  <a:gd name="T7" fmla="*/ 507 h 592"/>
                  <a:gd name="T8" fmla="*/ 261 w 520"/>
                  <a:gd name="T9" fmla="*/ 591 h 592"/>
                  <a:gd name="T10" fmla="*/ 0 w 520"/>
                  <a:gd name="T11" fmla="*/ 508 h 592"/>
                  <a:gd name="T12" fmla="*/ 0 w 520"/>
                  <a:gd name="T13" fmla="*/ 77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0" h="592">
                    <a:moveTo>
                      <a:pt x="0" y="77"/>
                    </a:moveTo>
                    <a:lnTo>
                      <a:pt x="260" y="0"/>
                    </a:lnTo>
                    <a:lnTo>
                      <a:pt x="519" y="76"/>
                    </a:lnTo>
                    <a:lnTo>
                      <a:pt x="519" y="507"/>
                    </a:lnTo>
                    <a:lnTo>
                      <a:pt x="261" y="591"/>
                    </a:lnTo>
                    <a:lnTo>
                      <a:pt x="0" y="508"/>
                    </a:lnTo>
                    <a:lnTo>
                      <a:pt x="0" y="77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86" name="Rectangle 63"/>
              <p:cNvSpPr>
                <a:spLocks noChangeArrowheads="1"/>
              </p:cNvSpPr>
              <p:nvPr/>
            </p:nvSpPr>
            <p:spPr bwMode="auto">
              <a:xfrm>
                <a:off x="4961" y="760"/>
                <a:ext cx="291" cy="4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87" name="Rectangle 64"/>
              <p:cNvSpPr>
                <a:spLocks noChangeArrowheads="1"/>
              </p:cNvSpPr>
              <p:nvPr/>
            </p:nvSpPr>
            <p:spPr bwMode="auto">
              <a:xfrm>
                <a:off x="4961" y="1143"/>
                <a:ext cx="292" cy="25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88" name="Line 65"/>
              <p:cNvSpPr>
                <a:spLocks noChangeShapeType="1"/>
              </p:cNvSpPr>
              <p:nvPr/>
            </p:nvSpPr>
            <p:spPr bwMode="auto">
              <a:xfrm>
                <a:off x="4846" y="749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89" name="Line 66"/>
              <p:cNvSpPr>
                <a:spLocks noChangeShapeType="1"/>
              </p:cNvSpPr>
              <p:nvPr/>
            </p:nvSpPr>
            <p:spPr bwMode="auto">
              <a:xfrm>
                <a:off x="4846" y="1178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0" name="Rectangle 67"/>
              <p:cNvSpPr>
                <a:spLocks noChangeArrowheads="1"/>
              </p:cNvSpPr>
              <p:nvPr/>
            </p:nvSpPr>
            <p:spPr bwMode="auto">
              <a:xfrm>
                <a:off x="5103" y="769"/>
                <a:ext cx="5" cy="329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91" name="Freeform 68"/>
              <p:cNvSpPr>
                <a:spLocks/>
              </p:cNvSpPr>
              <p:nvPr/>
            </p:nvSpPr>
            <p:spPr bwMode="auto">
              <a:xfrm>
                <a:off x="4977" y="1038"/>
                <a:ext cx="132" cy="49"/>
              </a:xfrm>
              <a:custGeom>
                <a:avLst/>
                <a:gdLst>
                  <a:gd name="T0" fmla="*/ 131 w 132"/>
                  <a:gd name="T1" fmla="*/ 18 h 49"/>
                  <a:gd name="T2" fmla="*/ 95 w 132"/>
                  <a:gd name="T3" fmla="*/ 0 h 49"/>
                  <a:gd name="T4" fmla="*/ 32 w 132"/>
                  <a:gd name="T5" fmla="*/ 0 h 49"/>
                  <a:gd name="T6" fmla="*/ 0 w 132"/>
                  <a:gd name="T7" fmla="*/ 12 h 49"/>
                  <a:gd name="T8" fmla="*/ 0 w 132"/>
                  <a:gd name="T9" fmla="*/ 29 h 49"/>
                  <a:gd name="T10" fmla="*/ 30 w 132"/>
                  <a:gd name="T11" fmla="*/ 47 h 49"/>
                  <a:gd name="T12" fmla="*/ 98 w 132"/>
                  <a:gd name="T13" fmla="*/ 48 h 49"/>
                  <a:gd name="T14" fmla="*/ 129 w 132"/>
                  <a:gd name="T15" fmla="*/ 33 h 49"/>
                  <a:gd name="T16" fmla="*/ 131 w 132"/>
                  <a:gd name="T17" fmla="*/ 18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2" h="49">
                    <a:moveTo>
                      <a:pt x="131" y="18"/>
                    </a:moveTo>
                    <a:lnTo>
                      <a:pt x="95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30" y="47"/>
                    </a:lnTo>
                    <a:lnTo>
                      <a:pt x="98" y="48"/>
                    </a:lnTo>
                    <a:lnTo>
                      <a:pt x="129" y="33"/>
                    </a:lnTo>
                    <a:lnTo>
                      <a:pt x="131" y="1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2" name="Freeform 69"/>
              <p:cNvSpPr>
                <a:spLocks/>
              </p:cNvSpPr>
              <p:nvPr/>
            </p:nvSpPr>
            <p:spPr bwMode="auto">
              <a:xfrm>
                <a:off x="5105" y="1036"/>
                <a:ext cx="131" cy="49"/>
              </a:xfrm>
              <a:custGeom>
                <a:avLst/>
                <a:gdLst>
                  <a:gd name="T0" fmla="*/ 0 w 131"/>
                  <a:gd name="T1" fmla="*/ 18 h 49"/>
                  <a:gd name="T2" fmla="*/ 36 w 131"/>
                  <a:gd name="T3" fmla="*/ 0 h 49"/>
                  <a:gd name="T4" fmla="*/ 99 w 131"/>
                  <a:gd name="T5" fmla="*/ 0 h 49"/>
                  <a:gd name="T6" fmla="*/ 130 w 131"/>
                  <a:gd name="T7" fmla="*/ 12 h 49"/>
                  <a:gd name="T8" fmla="*/ 130 w 131"/>
                  <a:gd name="T9" fmla="*/ 29 h 49"/>
                  <a:gd name="T10" fmla="*/ 100 w 131"/>
                  <a:gd name="T11" fmla="*/ 47 h 49"/>
                  <a:gd name="T12" fmla="*/ 33 w 131"/>
                  <a:gd name="T13" fmla="*/ 48 h 49"/>
                  <a:gd name="T14" fmla="*/ 1 w 131"/>
                  <a:gd name="T15" fmla="*/ 33 h 49"/>
                  <a:gd name="T16" fmla="*/ 0 w 131"/>
                  <a:gd name="T17" fmla="*/ 18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1" h="49">
                    <a:moveTo>
                      <a:pt x="0" y="18"/>
                    </a:moveTo>
                    <a:lnTo>
                      <a:pt x="36" y="0"/>
                    </a:lnTo>
                    <a:lnTo>
                      <a:pt x="99" y="0"/>
                    </a:lnTo>
                    <a:lnTo>
                      <a:pt x="130" y="12"/>
                    </a:lnTo>
                    <a:lnTo>
                      <a:pt x="130" y="29"/>
                    </a:lnTo>
                    <a:lnTo>
                      <a:pt x="100" y="47"/>
                    </a:lnTo>
                    <a:lnTo>
                      <a:pt x="33" y="48"/>
                    </a:lnTo>
                    <a:lnTo>
                      <a:pt x="1" y="33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3" name="Line 70"/>
              <p:cNvSpPr>
                <a:spLocks noChangeShapeType="1"/>
              </p:cNvSpPr>
              <p:nvPr/>
            </p:nvSpPr>
            <p:spPr bwMode="auto">
              <a:xfrm flipV="1">
                <a:off x="4995" y="1035"/>
                <a:ext cx="23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4" name="Line 71"/>
              <p:cNvSpPr>
                <a:spLocks noChangeShapeType="1"/>
              </p:cNvSpPr>
              <p:nvPr/>
            </p:nvSpPr>
            <p:spPr bwMode="auto">
              <a:xfrm flipV="1">
                <a:off x="5023" y="1037"/>
                <a:ext cx="30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5" name="Line 72"/>
              <p:cNvSpPr>
                <a:spLocks noChangeShapeType="1"/>
              </p:cNvSpPr>
              <p:nvPr/>
            </p:nvSpPr>
            <p:spPr bwMode="auto">
              <a:xfrm flipV="1">
                <a:off x="5059" y="1044"/>
                <a:ext cx="24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6" name="Line 73"/>
              <p:cNvSpPr>
                <a:spLocks noChangeShapeType="1"/>
              </p:cNvSpPr>
              <p:nvPr/>
            </p:nvSpPr>
            <p:spPr bwMode="auto">
              <a:xfrm flipV="1">
                <a:off x="5127" y="1037"/>
                <a:ext cx="23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7" name="Line 74"/>
              <p:cNvSpPr>
                <a:spLocks noChangeShapeType="1"/>
              </p:cNvSpPr>
              <p:nvPr/>
            </p:nvSpPr>
            <p:spPr bwMode="auto">
              <a:xfrm flipV="1">
                <a:off x="5165" y="1035"/>
                <a:ext cx="2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98" name="Line 75"/>
              <p:cNvSpPr>
                <a:spLocks noChangeShapeType="1"/>
              </p:cNvSpPr>
              <p:nvPr/>
            </p:nvSpPr>
            <p:spPr bwMode="auto">
              <a:xfrm flipV="1">
                <a:off x="5194" y="1041"/>
                <a:ext cx="24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3336" name="Freeform 76"/>
            <p:cNvSpPr>
              <a:spLocks/>
            </p:cNvSpPr>
            <p:nvPr/>
          </p:nvSpPr>
          <p:spPr bwMode="auto">
            <a:xfrm>
              <a:off x="5160" y="3155"/>
              <a:ext cx="302" cy="246"/>
            </a:xfrm>
            <a:custGeom>
              <a:avLst/>
              <a:gdLst>
                <a:gd name="T0" fmla="*/ 301 w 302"/>
                <a:gd name="T1" fmla="*/ 234 h 246"/>
                <a:gd name="T2" fmla="*/ 301 w 302"/>
                <a:gd name="T3" fmla="*/ 75 h 246"/>
                <a:gd name="T4" fmla="*/ 301 w 302"/>
                <a:gd name="T5" fmla="*/ 54 h 246"/>
                <a:gd name="T6" fmla="*/ 299 w 302"/>
                <a:gd name="T7" fmla="*/ 40 h 246"/>
                <a:gd name="T8" fmla="*/ 295 w 302"/>
                <a:gd name="T9" fmla="*/ 27 h 246"/>
                <a:gd name="T10" fmla="*/ 287 w 302"/>
                <a:gd name="T11" fmla="*/ 13 h 246"/>
                <a:gd name="T12" fmla="*/ 278 w 302"/>
                <a:gd name="T13" fmla="*/ 5 h 246"/>
                <a:gd name="T14" fmla="*/ 258 w 302"/>
                <a:gd name="T15" fmla="*/ 0 h 246"/>
                <a:gd name="T16" fmla="*/ 0 w 302"/>
                <a:gd name="T17" fmla="*/ 0 h 246"/>
                <a:gd name="T18" fmla="*/ 0 w 302"/>
                <a:gd name="T19" fmla="*/ 38 h 246"/>
                <a:gd name="T20" fmla="*/ 229 w 302"/>
                <a:gd name="T21" fmla="*/ 38 h 246"/>
                <a:gd name="T22" fmla="*/ 245 w 302"/>
                <a:gd name="T23" fmla="*/ 38 h 246"/>
                <a:gd name="T24" fmla="*/ 254 w 302"/>
                <a:gd name="T25" fmla="*/ 42 h 246"/>
                <a:gd name="T26" fmla="*/ 263 w 302"/>
                <a:gd name="T27" fmla="*/ 54 h 246"/>
                <a:gd name="T28" fmla="*/ 264 w 302"/>
                <a:gd name="T29" fmla="*/ 67 h 246"/>
                <a:gd name="T30" fmla="*/ 264 w 302"/>
                <a:gd name="T31" fmla="*/ 245 h 246"/>
                <a:gd name="T32" fmla="*/ 301 w 302"/>
                <a:gd name="T33" fmla="*/ 234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2" h="246">
                  <a:moveTo>
                    <a:pt x="301" y="234"/>
                  </a:moveTo>
                  <a:lnTo>
                    <a:pt x="301" y="75"/>
                  </a:lnTo>
                  <a:lnTo>
                    <a:pt x="301" y="54"/>
                  </a:lnTo>
                  <a:lnTo>
                    <a:pt x="299" y="40"/>
                  </a:lnTo>
                  <a:lnTo>
                    <a:pt x="295" y="27"/>
                  </a:lnTo>
                  <a:lnTo>
                    <a:pt x="287" y="13"/>
                  </a:lnTo>
                  <a:lnTo>
                    <a:pt x="278" y="5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29" y="38"/>
                  </a:lnTo>
                  <a:lnTo>
                    <a:pt x="245" y="38"/>
                  </a:lnTo>
                  <a:lnTo>
                    <a:pt x="254" y="42"/>
                  </a:lnTo>
                  <a:lnTo>
                    <a:pt x="263" y="54"/>
                  </a:lnTo>
                  <a:lnTo>
                    <a:pt x="264" y="67"/>
                  </a:lnTo>
                  <a:lnTo>
                    <a:pt x="264" y="245"/>
                  </a:lnTo>
                  <a:lnTo>
                    <a:pt x="301" y="234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/>
            <a:p>
              <a:endParaRPr lang="es-ES"/>
            </a:p>
          </p:txBody>
        </p:sp>
        <p:sp>
          <p:nvSpPr>
            <p:cNvPr id="13337" name="Rectangle 77"/>
            <p:cNvSpPr>
              <a:spLocks noChangeArrowheads="1"/>
            </p:cNvSpPr>
            <p:nvPr/>
          </p:nvSpPr>
          <p:spPr bwMode="auto">
            <a:xfrm>
              <a:off x="5112" y="3481"/>
              <a:ext cx="48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5</a:t>
              </a:r>
            </a:p>
          </p:txBody>
        </p:sp>
        <p:sp>
          <p:nvSpPr>
            <p:cNvPr id="13338" name="Rectangle 78"/>
            <p:cNvSpPr>
              <a:spLocks noChangeArrowheads="1"/>
            </p:cNvSpPr>
            <p:nvPr/>
          </p:nvSpPr>
          <p:spPr bwMode="auto">
            <a:xfrm>
              <a:off x="5811" y="3481"/>
              <a:ext cx="48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6</a:t>
              </a:r>
            </a:p>
          </p:txBody>
        </p:sp>
        <p:sp>
          <p:nvSpPr>
            <p:cNvPr id="13339" name="Rectangle 79"/>
            <p:cNvSpPr>
              <a:spLocks noChangeArrowheads="1"/>
            </p:cNvSpPr>
            <p:nvPr/>
          </p:nvSpPr>
          <p:spPr bwMode="auto">
            <a:xfrm>
              <a:off x="5112" y="4257"/>
              <a:ext cx="48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7</a:t>
              </a:r>
            </a:p>
          </p:txBody>
        </p:sp>
        <p:sp>
          <p:nvSpPr>
            <p:cNvPr id="13340" name="Rectangle 80"/>
            <p:cNvSpPr>
              <a:spLocks noChangeArrowheads="1"/>
            </p:cNvSpPr>
            <p:nvPr/>
          </p:nvSpPr>
          <p:spPr bwMode="auto">
            <a:xfrm>
              <a:off x="5811" y="4257"/>
              <a:ext cx="48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624" tIns="8166" rIns="16624" bIns="8166">
              <a:spAutoFit/>
            </a:bodyPr>
            <a:lstStyle>
              <a:lvl1pPr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318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es-ES" sz="800"/>
                <a:t>Objekt 8</a:t>
              </a:r>
            </a:p>
          </p:txBody>
        </p:sp>
        <p:grpSp>
          <p:nvGrpSpPr>
            <p:cNvPr id="13341" name="Group 81"/>
            <p:cNvGrpSpPr>
              <a:grpSpLocks/>
            </p:cNvGrpSpPr>
            <p:nvPr/>
          </p:nvGrpSpPr>
          <p:grpSpPr bwMode="auto">
            <a:xfrm>
              <a:off x="5148" y="2351"/>
              <a:ext cx="325" cy="345"/>
              <a:chOff x="4243" y="1648"/>
              <a:chExt cx="325" cy="345"/>
            </a:xfrm>
          </p:grpSpPr>
          <p:sp>
            <p:nvSpPr>
              <p:cNvPr id="13375" name="Freeform 82"/>
              <p:cNvSpPr>
                <a:spLocks/>
              </p:cNvSpPr>
              <p:nvPr/>
            </p:nvSpPr>
            <p:spPr bwMode="auto">
              <a:xfrm>
                <a:off x="4263" y="1923"/>
                <a:ext cx="253" cy="70"/>
              </a:xfrm>
              <a:custGeom>
                <a:avLst/>
                <a:gdLst>
                  <a:gd name="T0" fmla="*/ 42 w 253"/>
                  <a:gd name="T1" fmla="*/ 3 h 70"/>
                  <a:gd name="T2" fmla="*/ 0 w 253"/>
                  <a:gd name="T3" fmla="*/ 69 h 70"/>
                  <a:gd name="T4" fmla="*/ 252 w 253"/>
                  <a:gd name="T5" fmla="*/ 69 h 70"/>
                  <a:gd name="T6" fmla="*/ 210 w 253"/>
                  <a:gd name="T7" fmla="*/ 0 h 70"/>
                  <a:gd name="T8" fmla="*/ 42 w 253"/>
                  <a:gd name="T9" fmla="*/ 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3" h="70">
                    <a:moveTo>
                      <a:pt x="42" y="3"/>
                    </a:moveTo>
                    <a:lnTo>
                      <a:pt x="0" y="69"/>
                    </a:lnTo>
                    <a:lnTo>
                      <a:pt x="252" y="69"/>
                    </a:lnTo>
                    <a:lnTo>
                      <a:pt x="210" y="0"/>
                    </a:lnTo>
                    <a:lnTo>
                      <a:pt x="42" y="3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76" name="Oval 83"/>
              <p:cNvSpPr>
                <a:spLocks noChangeArrowheads="1"/>
              </p:cNvSpPr>
              <p:nvPr/>
            </p:nvSpPr>
            <p:spPr bwMode="auto">
              <a:xfrm>
                <a:off x="4243" y="1678"/>
                <a:ext cx="292" cy="27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77" name="Oval 84"/>
              <p:cNvSpPr>
                <a:spLocks noChangeArrowheads="1"/>
              </p:cNvSpPr>
              <p:nvPr/>
            </p:nvSpPr>
            <p:spPr bwMode="auto">
              <a:xfrm>
                <a:off x="4278" y="1705"/>
                <a:ext cx="223" cy="217"/>
              </a:xfrm>
              <a:prstGeom prst="ellipse">
                <a:avLst/>
              </a:prstGeom>
              <a:solidFill>
                <a:srgbClr val="FAFAF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grpSp>
            <p:nvGrpSpPr>
              <p:cNvPr id="13378" name="Group 85"/>
              <p:cNvGrpSpPr>
                <a:grpSpLocks/>
              </p:cNvGrpSpPr>
              <p:nvPr/>
            </p:nvGrpSpPr>
            <p:grpSpPr bwMode="auto">
              <a:xfrm>
                <a:off x="4522" y="1767"/>
                <a:ext cx="46" cy="92"/>
                <a:chOff x="4522" y="1767"/>
                <a:chExt cx="46" cy="92"/>
              </a:xfrm>
            </p:grpSpPr>
            <p:sp>
              <p:nvSpPr>
                <p:cNvPr id="13383" name="Oval 86"/>
                <p:cNvSpPr>
                  <a:spLocks noChangeArrowheads="1"/>
                </p:cNvSpPr>
                <p:nvPr/>
              </p:nvSpPr>
              <p:spPr bwMode="auto">
                <a:xfrm>
                  <a:off x="4522" y="1767"/>
                  <a:ext cx="40" cy="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s-ES" altLang="es-ES"/>
                </a:p>
              </p:txBody>
            </p:sp>
            <p:sp>
              <p:nvSpPr>
                <p:cNvPr id="13384" name="Oval 87"/>
                <p:cNvSpPr>
                  <a:spLocks noChangeArrowheads="1"/>
                </p:cNvSpPr>
                <p:nvPr/>
              </p:nvSpPr>
              <p:spPr bwMode="auto">
                <a:xfrm>
                  <a:off x="4541" y="1769"/>
                  <a:ext cx="27" cy="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s-ES" altLang="es-ES"/>
                </a:p>
              </p:txBody>
            </p:sp>
          </p:grpSp>
          <p:grpSp>
            <p:nvGrpSpPr>
              <p:cNvPr id="13379" name="Group 88"/>
              <p:cNvGrpSpPr>
                <a:grpSpLocks/>
              </p:cNvGrpSpPr>
              <p:nvPr/>
            </p:nvGrpSpPr>
            <p:grpSpPr bwMode="auto">
              <a:xfrm>
                <a:off x="4345" y="1648"/>
                <a:ext cx="89" cy="43"/>
                <a:chOff x="4345" y="1648"/>
                <a:chExt cx="89" cy="43"/>
              </a:xfrm>
            </p:grpSpPr>
            <p:sp>
              <p:nvSpPr>
                <p:cNvPr id="13381" name="Oval 89"/>
                <p:cNvSpPr>
                  <a:spLocks noChangeArrowheads="1"/>
                </p:cNvSpPr>
                <p:nvPr/>
              </p:nvSpPr>
              <p:spPr bwMode="auto">
                <a:xfrm>
                  <a:off x="4345" y="1654"/>
                  <a:ext cx="89" cy="3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s-ES" altLang="es-ES"/>
                </a:p>
              </p:txBody>
            </p:sp>
            <p:sp>
              <p:nvSpPr>
                <p:cNvPr id="13382" name="Oval 90"/>
                <p:cNvSpPr>
                  <a:spLocks noChangeArrowheads="1"/>
                </p:cNvSpPr>
                <p:nvPr/>
              </p:nvSpPr>
              <p:spPr bwMode="auto">
                <a:xfrm>
                  <a:off x="4347" y="1648"/>
                  <a:ext cx="85" cy="2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s-ES" altLang="es-ES"/>
                </a:p>
              </p:txBody>
            </p:sp>
          </p:grpSp>
          <p:sp>
            <p:nvSpPr>
              <p:cNvPr id="13380" name="Arc 91"/>
              <p:cNvSpPr>
                <a:spLocks/>
              </p:cNvSpPr>
              <p:nvPr/>
            </p:nvSpPr>
            <p:spPr bwMode="auto">
              <a:xfrm rot="5400000">
                <a:off x="4337" y="1758"/>
                <a:ext cx="107" cy="213"/>
              </a:xfrm>
              <a:custGeom>
                <a:avLst/>
                <a:gdLst>
                  <a:gd name="T0" fmla="*/ 0 w 21803"/>
                  <a:gd name="T1" fmla="*/ 0 h 43200"/>
                  <a:gd name="T2" fmla="*/ 1 w 21803"/>
                  <a:gd name="T3" fmla="*/ 213 h 43200"/>
                  <a:gd name="T4" fmla="*/ 1 w 21803"/>
                  <a:gd name="T5" fmla="*/ 106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03" h="43200" fill="none" extrusionOk="0">
                    <a:moveTo>
                      <a:pt x="-1" y="0"/>
                    </a:moveTo>
                    <a:cubicBezTo>
                      <a:pt x="67" y="0"/>
                      <a:pt x="135" y="-1"/>
                      <a:pt x="203" y="0"/>
                    </a:cubicBezTo>
                    <a:cubicBezTo>
                      <a:pt x="12132" y="0"/>
                      <a:pt x="21803" y="9670"/>
                      <a:pt x="21803" y="21600"/>
                    </a:cubicBezTo>
                    <a:cubicBezTo>
                      <a:pt x="21803" y="33529"/>
                      <a:pt x="12132" y="43199"/>
                      <a:pt x="203" y="43200"/>
                    </a:cubicBezTo>
                  </a:path>
                  <a:path w="21803" h="43200" stroke="0" extrusionOk="0">
                    <a:moveTo>
                      <a:pt x="-1" y="0"/>
                    </a:moveTo>
                    <a:cubicBezTo>
                      <a:pt x="67" y="0"/>
                      <a:pt x="135" y="-1"/>
                      <a:pt x="203" y="0"/>
                    </a:cubicBezTo>
                    <a:cubicBezTo>
                      <a:pt x="12132" y="0"/>
                      <a:pt x="21803" y="9670"/>
                      <a:pt x="21803" y="21600"/>
                    </a:cubicBezTo>
                    <a:cubicBezTo>
                      <a:pt x="21803" y="33529"/>
                      <a:pt x="12132" y="43199"/>
                      <a:pt x="203" y="43200"/>
                    </a:cubicBezTo>
                    <a:lnTo>
                      <a:pt x="203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13342" name="Group 92"/>
            <p:cNvGrpSpPr>
              <a:grpSpLocks/>
            </p:cNvGrpSpPr>
            <p:nvPr/>
          </p:nvGrpSpPr>
          <p:grpSpPr bwMode="auto">
            <a:xfrm>
              <a:off x="5918" y="3208"/>
              <a:ext cx="177" cy="188"/>
              <a:chOff x="5013" y="2505"/>
              <a:chExt cx="177" cy="188"/>
            </a:xfrm>
          </p:grpSpPr>
          <p:sp>
            <p:nvSpPr>
              <p:cNvPr id="13368" name="Freeform 93"/>
              <p:cNvSpPr>
                <a:spLocks/>
              </p:cNvSpPr>
              <p:nvPr/>
            </p:nvSpPr>
            <p:spPr bwMode="auto">
              <a:xfrm>
                <a:off x="5041" y="2538"/>
                <a:ext cx="109" cy="115"/>
              </a:xfrm>
              <a:custGeom>
                <a:avLst/>
                <a:gdLst>
                  <a:gd name="T0" fmla="*/ 48 w 109"/>
                  <a:gd name="T1" fmla="*/ 111 h 115"/>
                  <a:gd name="T2" fmla="*/ 48 w 109"/>
                  <a:gd name="T3" fmla="*/ 84 h 115"/>
                  <a:gd name="T4" fmla="*/ 78 w 109"/>
                  <a:gd name="T5" fmla="*/ 54 h 115"/>
                  <a:gd name="T6" fmla="*/ 90 w 109"/>
                  <a:gd name="T7" fmla="*/ 42 h 115"/>
                  <a:gd name="T8" fmla="*/ 108 w 109"/>
                  <a:gd name="T9" fmla="*/ 42 h 115"/>
                  <a:gd name="T10" fmla="*/ 108 w 109"/>
                  <a:gd name="T11" fmla="*/ 0 h 115"/>
                  <a:gd name="T12" fmla="*/ 57 w 109"/>
                  <a:gd name="T13" fmla="*/ 0 h 115"/>
                  <a:gd name="T14" fmla="*/ 0 w 109"/>
                  <a:gd name="T15" fmla="*/ 57 h 115"/>
                  <a:gd name="T16" fmla="*/ 0 w 109"/>
                  <a:gd name="T17" fmla="*/ 114 h 115"/>
                  <a:gd name="T18" fmla="*/ 48 w 109"/>
                  <a:gd name="T19" fmla="*/ 111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115">
                    <a:moveTo>
                      <a:pt x="48" y="111"/>
                    </a:moveTo>
                    <a:lnTo>
                      <a:pt x="48" y="84"/>
                    </a:lnTo>
                    <a:lnTo>
                      <a:pt x="78" y="54"/>
                    </a:lnTo>
                    <a:lnTo>
                      <a:pt x="90" y="42"/>
                    </a:lnTo>
                    <a:lnTo>
                      <a:pt x="108" y="42"/>
                    </a:lnTo>
                    <a:lnTo>
                      <a:pt x="108" y="0"/>
                    </a:lnTo>
                    <a:lnTo>
                      <a:pt x="57" y="0"/>
                    </a:lnTo>
                    <a:lnTo>
                      <a:pt x="0" y="57"/>
                    </a:lnTo>
                    <a:lnTo>
                      <a:pt x="0" y="114"/>
                    </a:lnTo>
                    <a:lnTo>
                      <a:pt x="48" y="111"/>
                    </a:lnTo>
                  </a:path>
                </a:pathLst>
              </a:custGeom>
              <a:solidFill>
                <a:srgbClr val="FAFD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grpSp>
            <p:nvGrpSpPr>
              <p:cNvPr id="13369" name="Group 94"/>
              <p:cNvGrpSpPr>
                <a:grpSpLocks/>
              </p:cNvGrpSpPr>
              <p:nvPr/>
            </p:nvGrpSpPr>
            <p:grpSpPr bwMode="auto">
              <a:xfrm>
                <a:off x="5147" y="2505"/>
                <a:ext cx="43" cy="106"/>
                <a:chOff x="5147" y="2505"/>
                <a:chExt cx="43" cy="106"/>
              </a:xfrm>
            </p:grpSpPr>
            <p:sp>
              <p:nvSpPr>
                <p:cNvPr id="13373" name="Rectangle 95"/>
                <p:cNvSpPr>
                  <a:spLocks noChangeArrowheads="1"/>
                </p:cNvSpPr>
                <p:nvPr/>
              </p:nvSpPr>
              <p:spPr bwMode="auto">
                <a:xfrm>
                  <a:off x="5147" y="2506"/>
                  <a:ext cx="43" cy="103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s-ES" altLang="es-ES"/>
                </a:p>
              </p:txBody>
            </p:sp>
            <p:sp>
              <p:nvSpPr>
                <p:cNvPr id="13374" name="Freeform 96"/>
                <p:cNvSpPr>
                  <a:spLocks/>
                </p:cNvSpPr>
                <p:nvPr/>
              </p:nvSpPr>
              <p:spPr bwMode="auto">
                <a:xfrm>
                  <a:off x="5168" y="2505"/>
                  <a:ext cx="1" cy="106"/>
                </a:xfrm>
                <a:custGeom>
                  <a:avLst/>
                  <a:gdLst>
                    <a:gd name="T0" fmla="*/ 0 w 1"/>
                    <a:gd name="T1" fmla="*/ 0 h 106"/>
                    <a:gd name="T2" fmla="*/ 0 w 1"/>
                    <a:gd name="T3" fmla="*/ 105 h 10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06">
                      <a:moveTo>
                        <a:pt x="0" y="0"/>
                      </a:moveTo>
                      <a:lnTo>
                        <a:pt x="0" y="10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13370" name="Group 97"/>
              <p:cNvGrpSpPr>
                <a:grpSpLocks/>
              </p:cNvGrpSpPr>
              <p:nvPr/>
            </p:nvGrpSpPr>
            <p:grpSpPr bwMode="auto">
              <a:xfrm>
                <a:off x="5013" y="2650"/>
                <a:ext cx="106" cy="43"/>
                <a:chOff x="5013" y="2650"/>
                <a:chExt cx="106" cy="43"/>
              </a:xfrm>
            </p:grpSpPr>
            <p:sp>
              <p:nvSpPr>
                <p:cNvPr id="13371" name="Rectangle 98"/>
                <p:cNvSpPr>
                  <a:spLocks noChangeArrowheads="1"/>
                </p:cNvSpPr>
                <p:nvPr/>
              </p:nvSpPr>
              <p:spPr bwMode="auto">
                <a:xfrm>
                  <a:off x="5014" y="2650"/>
                  <a:ext cx="103" cy="43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s-ES" altLang="es-ES"/>
                </a:p>
              </p:txBody>
            </p:sp>
            <p:sp>
              <p:nvSpPr>
                <p:cNvPr id="13372" name="Freeform 99"/>
                <p:cNvSpPr>
                  <a:spLocks/>
                </p:cNvSpPr>
                <p:nvPr/>
              </p:nvSpPr>
              <p:spPr bwMode="auto">
                <a:xfrm>
                  <a:off x="5013" y="2671"/>
                  <a:ext cx="106" cy="1"/>
                </a:xfrm>
                <a:custGeom>
                  <a:avLst/>
                  <a:gdLst>
                    <a:gd name="T0" fmla="*/ 105 w 106"/>
                    <a:gd name="T1" fmla="*/ 0 h 1"/>
                    <a:gd name="T2" fmla="*/ 0 w 106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6" h="1">
                      <a:moveTo>
                        <a:pt x="10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624" tIns="8166" rIns="16624" bIns="8166">
                  <a:spAutoFit/>
                </a:bodyPr>
                <a:lstStyle/>
                <a:p>
                  <a:endParaRPr lang="es-ES"/>
                </a:p>
              </p:txBody>
            </p:sp>
          </p:grpSp>
        </p:grpSp>
        <p:grpSp>
          <p:nvGrpSpPr>
            <p:cNvPr id="13343" name="Group 100"/>
            <p:cNvGrpSpPr>
              <a:grpSpLocks/>
            </p:cNvGrpSpPr>
            <p:nvPr/>
          </p:nvGrpSpPr>
          <p:grpSpPr bwMode="auto">
            <a:xfrm>
              <a:off x="4998" y="3851"/>
              <a:ext cx="625" cy="382"/>
              <a:chOff x="4093" y="3148"/>
              <a:chExt cx="625" cy="382"/>
            </a:xfrm>
          </p:grpSpPr>
          <p:sp>
            <p:nvSpPr>
              <p:cNvPr id="13354" name="Rectangle 101"/>
              <p:cNvSpPr>
                <a:spLocks noChangeArrowheads="1"/>
              </p:cNvSpPr>
              <p:nvPr/>
            </p:nvSpPr>
            <p:spPr bwMode="auto">
              <a:xfrm>
                <a:off x="4093" y="3148"/>
                <a:ext cx="625" cy="382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55" name="Rectangle 102"/>
              <p:cNvSpPr>
                <a:spLocks noChangeArrowheads="1"/>
              </p:cNvSpPr>
              <p:nvPr/>
            </p:nvSpPr>
            <p:spPr bwMode="auto">
              <a:xfrm>
                <a:off x="4126" y="3188"/>
                <a:ext cx="559" cy="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56" name="Freeform 103"/>
              <p:cNvSpPr>
                <a:spLocks/>
              </p:cNvSpPr>
              <p:nvPr/>
            </p:nvSpPr>
            <p:spPr bwMode="auto">
              <a:xfrm>
                <a:off x="4240" y="3321"/>
                <a:ext cx="160" cy="121"/>
              </a:xfrm>
              <a:custGeom>
                <a:avLst/>
                <a:gdLst>
                  <a:gd name="T0" fmla="*/ 159 w 160"/>
                  <a:gd name="T1" fmla="*/ 120 h 121"/>
                  <a:gd name="T2" fmla="*/ 0 w 160"/>
                  <a:gd name="T3" fmla="*/ 0 h 1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0" h="121">
                    <a:moveTo>
                      <a:pt x="159" y="12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57" name="Freeform 104"/>
              <p:cNvSpPr>
                <a:spLocks/>
              </p:cNvSpPr>
              <p:nvPr/>
            </p:nvSpPr>
            <p:spPr bwMode="auto">
              <a:xfrm>
                <a:off x="4175" y="3438"/>
                <a:ext cx="24" cy="1"/>
              </a:xfrm>
              <a:custGeom>
                <a:avLst/>
                <a:gdLst>
                  <a:gd name="T0" fmla="*/ 23 w 24"/>
                  <a:gd name="T1" fmla="*/ 0 h 1"/>
                  <a:gd name="T2" fmla="*/ 0 w 2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">
                    <a:moveTo>
                      <a:pt x="2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58" name="Freeform 105"/>
              <p:cNvSpPr>
                <a:spLocks/>
              </p:cNvSpPr>
              <p:nvPr/>
            </p:nvSpPr>
            <p:spPr bwMode="auto">
              <a:xfrm>
                <a:off x="4606" y="3436"/>
                <a:ext cx="24" cy="1"/>
              </a:xfrm>
              <a:custGeom>
                <a:avLst/>
                <a:gdLst>
                  <a:gd name="T0" fmla="*/ 23 w 24"/>
                  <a:gd name="T1" fmla="*/ 0 h 1"/>
                  <a:gd name="T2" fmla="*/ 0 w 2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">
                    <a:moveTo>
                      <a:pt x="2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59" name="Freeform 106"/>
              <p:cNvSpPr>
                <a:spLocks/>
              </p:cNvSpPr>
              <p:nvPr/>
            </p:nvSpPr>
            <p:spPr bwMode="auto">
              <a:xfrm>
                <a:off x="4399" y="3212"/>
                <a:ext cx="1" cy="24"/>
              </a:xfrm>
              <a:custGeom>
                <a:avLst/>
                <a:gdLst>
                  <a:gd name="T0" fmla="*/ 0 w 1"/>
                  <a:gd name="T1" fmla="*/ 23 h 24"/>
                  <a:gd name="T2" fmla="*/ 0 w 1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4">
                    <a:moveTo>
                      <a:pt x="0" y="23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0" name="Freeform 107"/>
              <p:cNvSpPr>
                <a:spLocks/>
              </p:cNvSpPr>
              <p:nvPr/>
            </p:nvSpPr>
            <p:spPr bwMode="auto">
              <a:xfrm>
                <a:off x="4312" y="3235"/>
                <a:ext cx="15" cy="17"/>
              </a:xfrm>
              <a:custGeom>
                <a:avLst/>
                <a:gdLst>
                  <a:gd name="T0" fmla="*/ 14 w 15"/>
                  <a:gd name="T1" fmla="*/ 16 h 17"/>
                  <a:gd name="T2" fmla="*/ 0 w 15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7">
                    <a:moveTo>
                      <a:pt x="14" y="16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1" name="Freeform 108"/>
              <p:cNvSpPr>
                <a:spLocks/>
              </p:cNvSpPr>
              <p:nvPr/>
            </p:nvSpPr>
            <p:spPr bwMode="auto">
              <a:xfrm>
                <a:off x="4243" y="3279"/>
                <a:ext cx="17" cy="20"/>
              </a:xfrm>
              <a:custGeom>
                <a:avLst/>
                <a:gdLst>
                  <a:gd name="T0" fmla="*/ 16 w 17"/>
                  <a:gd name="T1" fmla="*/ 19 h 20"/>
                  <a:gd name="T2" fmla="*/ 0 w 17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0">
                    <a:moveTo>
                      <a:pt x="16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2" name="Freeform 109"/>
              <p:cNvSpPr>
                <a:spLocks/>
              </p:cNvSpPr>
              <p:nvPr/>
            </p:nvSpPr>
            <p:spPr bwMode="auto">
              <a:xfrm>
                <a:off x="4191" y="3357"/>
                <a:ext cx="20" cy="12"/>
              </a:xfrm>
              <a:custGeom>
                <a:avLst/>
                <a:gdLst>
                  <a:gd name="T0" fmla="*/ 19 w 20"/>
                  <a:gd name="T1" fmla="*/ 11 h 12"/>
                  <a:gd name="T2" fmla="*/ 0 w 20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2">
                    <a:moveTo>
                      <a:pt x="19" y="11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3" name="Freeform 110"/>
              <p:cNvSpPr>
                <a:spLocks/>
              </p:cNvSpPr>
              <p:nvPr/>
            </p:nvSpPr>
            <p:spPr bwMode="auto">
              <a:xfrm>
                <a:off x="4480" y="3228"/>
                <a:ext cx="15" cy="17"/>
              </a:xfrm>
              <a:custGeom>
                <a:avLst/>
                <a:gdLst>
                  <a:gd name="T0" fmla="*/ 0 w 15"/>
                  <a:gd name="T1" fmla="*/ 16 h 17"/>
                  <a:gd name="T2" fmla="*/ 14 w 15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7">
                    <a:moveTo>
                      <a:pt x="0" y="16"/>
                    </a:moveTo>
                    <a:lnTo>
                      <a:pt x="14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4" name="Freeform 111"/>
              <p:cNvSpPr>
                <a:spLocks/>
              </p:cNvSpPr>
              <p:nvPr/>
            </p:nvSpPr>
            <p:spPr bwMode="auto">
              <a:xfrm>
                <a:off x="4547" y="3272"/>
                <a:ext cx="18" cy="20"/>
              </a:xfrm>
              <a:custGeom>
                <a:avLst/>
                <a:gdLst>
                  <a:gd name="T0" fmla="*/ 0 w 18"/>
                  <a:gd name="T1" fmla="*/ 19 h 20"/>
                  <a:gd name="T2" fmla="*/ 17 w 18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0">
                    <a:moveTo>
                      <a:pt x="0" y="19"/>
                    </a:moveTo>
                    <a:lnTo>
                      <a:pt x="17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5" name="Freeform 112"/>
              <p:cNvSpPr>
                <a:spLocks/>
              </p:cNvSpPr>
              <p:nvPr/>
            </p:nvSpPr>
            <p:spPr bwMode="auto">
              <a:xfrm>
                <a:off x="4596" y="3350"/>
                <a:ext cx="20" cy="12"/>
              </a:xfrm>
              <a:custGeom>
                <a:avLst/>
                <a:gdLst>
                  <a:gd name="T0" fmla="*/ 0 w 20"/>
                  <a:gd name="T1" fmla="*/ 11 h 12"/>
                  <a:gd name="T2" fmla="*/ 19 w 20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2">
                    <a:moveTo>
                      <a:pt x="0" y="11"/>
                    </a:moveTo>
                    <a:lnTo>
                      <a:pt x="1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6" name="Freeform 113"/>
              <p:cNvSpPr>
                <a:spLocks/>
              </p:cNvSpPr>
              <p:nvPr/>
            </p:nvSpPr>
            <p:spPr bwMode="auto">
              <a:xfrm>
                <a:off x="4124" y="3184"/>
                <a:ext cx="564" cy="307"/>
              </a:xfrm>
              <a:custGeom>
                <a:avLst/>
                <a:gdLst>
                  <a:gd name="T0" fmla="*/ 0 w 564"/>
                  <a:gd name="T1" fmla="*/ 306 h 307"/>
                  <a:gd name="T2" fmla="*/ 563 w 564"/>
                  <a:gd name="T3" fmla="*/ 306 h 307"/>
                  <a:gd name="T4" fmla="*/ 563 w 564"/>
                  <a:gd name="T5" fmla="*/ 0 h 3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4" h="307">
                    <a:moveTo>
                      <a:pt x="0" y="306"/>
                    </a:moveTo>
                    <a:lnTo>
                      <a:pt x="563" y="306"/>
                    </a:lnTo>
                    <a:lnTo>
                      <a:pt x="563" y="0"/>
                    </a:lnTo>
                  </a:path>
                </a:pathLst>
              </a:custGeom>
              <a:noFill/>
              <a:ln w="12700" cap="rnd" cmpd="sng">
                <a:solidFill>
                  <a:srgbClr val="FAFAF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67" name="Freeform 114"/>
              <p:cNvSpPr>
                <a:spLocks/>
              </p:cNvSpPr>
              <p:nvPr/>
            </p:nvSpPr>
            <p:spPr bwMode="auto">
              <a:xfrm>
                <a:off x="4096" y="3151"/>
                <a:ext cx="622" cy="379"/>
              </a:xfrm>
              <a:custGeom>
                <a:avLst/>
                <a:gdLst>
                  <a:gd name="T0" fmla="*/ 0 w 622"/>
                  <a:gd name="T1" fmla="*/ 378 h 379"/>
                  <a:gd name="T2" fmla="*/ 0 w 622"/>
                  <a:gd name="T3" fmla="*/ 0 h 379"/>
                  <a:gd name="T4" fmla="*/ 621 w 622"/>
                  <a:gd name="T5" fmla="*/ 0 h 3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2" h="379">
                    <a:moveTo>
                      <a:pt x="0" y="378"/>
                    </a:moveTo>
                    <a:lnTo>
                      <a:pt x="0" y="0"/>
                    </a:lnTo>
                    <a:lnTo>
                      <a:pt x="621" y="0"/>
                    </a:lnTo>
                  </a:path>
                </a:pathLst>
              </a:custGeom>
              <a:noFill/>
              <a:ln w="12700" cap="rnd" cmpd="sng">
                <a:solidFill>
                  <a:srgbClr val="FAFAF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13344" name="Group 115"/>
            <p:cNvGrpSpPr>
              <a:grpSpLocks/>
            </p:cNvGrpSpPr>
            <p:nvPr/>
          </p:nvGrpSpPr>
          <p:grpSpPr bwMode="auto">
            <a:xfrm>
              <a:off x="5878" y="3859"/>
              <a:ext cx="258" cy="374"/>
              <a:chOff x="4973" y="3156"/>
              <a:chExt cx="258" cy="374"/>
            </a:xfrm>
          </p:grpSpPr>
          <p:sp>
            <p:nvSpPr>
              <p:cNvPr id="13345" name="Rectangle 116"/>
              <p:cNvSpPr>
                <a:spLocks noChangeArrowheads="1"/>
              </p:cNvSpPr>
              <p:nvPr/>
            </p:nvSpPr>
            <p:spPr bwMode="auto">
              <a:xfrm>
                <a:off x="4973" y="3156"/>
                <a:ext cx="258" cy="37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46" name="Freeform 117"/>
              <p:cNvSpPr>
                <a:spLocks/>
              </p:cNvSpPr>
              <p:nvPr/>
            </p:nvSpPr>
            <p:spPr bwMode="auto">
              <a:xfrm>
                <a:off x="4983" y="3162"/>
                <a:ext cx="241" cy="363"/>
              </a:xfrm>
              <a:custGeom>
                <a:avLst/>
                <a:gdLst>
                  <a:gd name="T0" fmla="*/ 0 w 241"/>
                  <a:gd name="T1" fmla="*/ 362 h 363"/>
                  <a:gd name="T2" fmla="*/ 0 w 241"/>
                  <a:gd name="T3" fmla="*/ 0 h 363"/>
                  <a:gd name="T4" fmla="*/ 240 w 241"/>
                  <a:gd name="T5" fmla="*/ 0 h 3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1" h="363">
                    <a:moveTo>
                      <a:pt x="0" y="362"/>
                    </a:move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12700" cap="rnd" cmpd="sng">
                <a:solidFill>
                  <a:srgbClr val="FAFAF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47" name="Freeform 118"/>
              <p:cNvSpPr>
                <a:spLocks/>
              </p:cNvSpPr>
              <p:nvPr/>
            </p:nvSpPr>
            <p:spPr bwMode="auto">
              <a:xfrm>
                <a:off x="4983" y="3166"/>
                <a:ext cx="243" cy="359"/>
              </a:xfrm>
              <a:custGeom>
                <a:avLst/>
                <a:gdLst>
                  <a:gd name="T0" fmla="*/ 0 w 243"/>
                  <a:gd name="T1" fmla="*/ 358 h 359"/>
                  <a:gd name="T2" fmla="*/ 242 w 243"/>
                  <a:gd name="T3" fmla="*/ 358 h 359"/>
                  <a:gd name="T4" fmla="*/ 242 w 243"/>
                  <a:gd name="T5" fmla="*/ 0 h 3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3" h="359">
                    <a:moveTo>
                      <a:pt x="0" y="358"/>
                    </a:moveTo>
                    <a:lnTo>
                      <a:pt x="242" y="358"/>
                    </a:lnTo>
                    <a:lnTo>
                      <a:pt x="242" y="0"/>
                    </a:lnTo>
                  </a:path>
                </a:pathLst>
              </a:custGeom>
              <a:noFill/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48" name="Rectangle 119"/>
              <p:cNvSpPr>
                <a:spLocks noChangeArrowheads="1"/>
              </p:cNvSpPr>
              <p:nvPr/>
            </p:nvSpPr>
            <p:spPr bwMode="auto">
              <a:xfrm>
                <a:off x="5087" y="3222"/>
                <a:ext cx="32" cy="15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49" name="Freeform 120"/>
              <p:cNvSpPr>
                <a:spLocks/>
              </p:cNvSpPr>
              <p:nvPr/>
            </p:nvSpPr>
            <p:spPr bwMode="auto">
              <a:xfrm>
                <a:off x="5081" y="3220"/>
                <a:ext cx="45" cy="165"/>
              </a:xfrm>
              <a:custGeom>
                <a:avLst/>
                <a:gdLst>
                  <a:gd name="T0" fmla="*/ 0 w 45"/>
                  <a:gd name="T1" fmla="*/ 164 h 165"/>
                  <a:gd name="T2" fmla="*/ 0 w 45"/>
                  <a:gd name="T3" fmla="*/ 0 h 165"/>
                  <a:gd name="T4" fmla="*/ 44 w 45"/>
                  <a:gd name="T5" fmla="*/ 0 h 1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165">
                    <a:moveTo>
                      <a:pt x="0" y="164"/>
                    </a:moveTo>
                    <a:lnTo>
                      <a:pt x="0" y="0"/>
                    </a:lnTo>
                    <a:lnTo>
                      <a:pt x="44" y="0"/>
                    </a:lnTo>
                  </a:path>
                </a:pathLst>
              </a:custGeom>
              <a:noFill/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50" name="Oval 121"/>
              <p:cNvSpPr>
                <a:spLocks noChangeArrowheads="1"/>
              </p:cNvSpPr>
              <p:nvPr/>
            </p:nvSpPr>
            <p:spPr bwMode="auto">
              <a:xfrm>
                <a:off x="5101" y="3444"/>
                <a:ext cx="98" cy="7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51" name="Freeform 122"/>
              <p:cNvSpPr>
                <a:spLocks/>
              </p:cNvSpPr>
              <p:nvPr/>
            </p:nvSpPr>
            <p:spPr bwMode="auto">
              <a:xfrm>
                <a:off x="5081" y="3218"/>
                <a:ext cx="47" cy="167"/>
              </a:xfrm>
              <a:custGeom>
                <a:avLst/>
                <a:gdLst>
                  <a:gd name="T0" fmla="*/ 0 w 47"/>
                  <a:gd name="T1" fmla="*/ 166 h 167"/>
                  <a:gd name="T2" fmla="*/ 46 w 47"/>
                  <a:gd name="T3" fmla="*/ 166 h 167"/>
                  <a:gd name="T4" fmla="*/ 46 w 47"/>
                  <a:gd name="T5" fmla="*/ 0 h 1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167">
                    <a:moveTo>
                      <a:pt x="0" y="166"/>
                    </a:moveTo>
                    <a:lnTo>
                      <a:pt x="46" y="166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 cmpd="sng">
                <a:solidFill>
                  <a:srgbClr val="FAFAF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352" name="Oval 123"/>
              <p:cNvSpPr>
                <a:spLocks noChangeArrowheads="1"/>
              </p:cNvSpPr>
              <p:nvPr/>
            </p:nvSpPr>
            <p:spPr bwMode="auto">
              <a:xfrm>
                <a:off x="5047" y="3376"/>
                <a:ext cx="114" cy="114"/>
              </a:xfrm>
              <a:prstGeom prst="ellipse">
                <a:avLst/>
              </a:prstGeom>
              <a:gradFill rotWithShape="0">
                <a:gsLst>
                  <a:gs pos="0">
                    <a:srgbClr val="F76681"/>
                  </a:gs>
                  <a:gs pos="100000">
                    <a:srgbClr val="C652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" altLang="es-ES"/>
              </a:p>
            </p:txBody>
          </p:sp>
          <p:sp>
            <p:nvSpPr>
              <p:cNvPr id="13353" name="Freeform 124"/>
              <p:cNvSpPr>
                <a:spLocks/>
              </p:cNvSpPr>
              <p:nvPr/>
            </p:nvSpPr>
            <p:spPr bwMode="auto">
              <a:xfrm>
                <a:off x="5079" y="3400"/>
                <a:ext cx="33" cy="25"/>
              </a:xfrm>
              <a:custGeom>
                <a:avLst/>
                <a:gdLst>
                  <a:gd name="T0" fmla="*/ 0 w 33"/>
                  <a:gd name="T1" fmla="*/ 24 h 25"/>
                  <a:gd name="T2" fmla="*/ 8 w 33"/>
                  <a:gd name="T3" fmla="*/ 12 h 25"/>
                  <a:gd name="T4" fmla="*/ 20 w 33"/>
                  <a:gd name="T5" fmla="*/ 2 h 25"/>
                  <a:gd name="T6" fmla="*/ 32 w 3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5">
                    <a:moveTo>
                      <a:pt x="0" y="24"/>
                    </a:moveTo>
                    <a:lnTo>
                      <a:pt x="8" y="12"/>
                    </a:lnTo>
                    <a:lnTo>
                      <a:pt x="20" y="2"/>
                    </a:lnTo>
                    <a:lnTo>
                      <a:pt x="32" y="0"/>
                    </a:lnTo>
                  </a:path>
                </a:pathLst>
              </a:custGeom>
              <a:noFill/>
              <a:ln w="12700" cap="rnd" cmpd="sng">
                <a:solidFill>
                  <a:srgbClr val="FAFAF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624" tIns="8166" rIns="16624" bIns="8166">
                <a:spAutoFit/>
              </a:bodyPr>
              <a:lstStyle/>
              <a:p>
                <a:endParaRPr lang="es-ES"/>
              </a:p>
            </p:txBody>
          </p:sp>
        </p:grpSp>
      </p:grpSp>
      <p:grpSp>
        <p:nvGrpSpPr>
          <p:cNvPr id="287869" name="Group 125"/>
          <p:cNvGrpSpPr>
            <a:grpSpLocks/>
          </p:cNvGrpSpPr>
          <p:nvPr/>
        </p:nvGrpSpPr>
        <p:grpSpPr bwMode="auto">
          <a:xfrm>
            <a:off x="2431529" y="1617439"/>
            <a:ext cx="4217988" cy="785813"/>
            <a:chOff x="2039" y="1726"/>
            <a:chExt cx="2590" cy="465"/>
          </a:xfrm>
        </p:grpSpPr>
        <p:sp>
          <p:nvSpPr>
            <p:cNvPr id="13324" name="Freeform 126"/>
            <p:cNvSpPr>
              <a:spLocks/>
            </p:cNvSpPr>
            <p:nvPr/>
          </p:nvSpPr>
          <p:spPr bwMode="auto">
            <a:xfrm>
              <a:off x="2042" y="1726"/>
              <a:ext cx="2587" cy="447"/>
            </a:xfrm>
            <a:custGeom>
              <a:avLst/>
              <a:gdLst>
                <a:gd name="T0" fmla="*/ 2586 w 2587"/>
                <a:gd name="T1" fmla="*/ 292 h 447"/>
                <a:gd name="T2" fmla="*/ 2508 w 2587"/>
                <a:gd name="T3" fmla="*/ 237 h 447"/>
                <a:gd name="T4" fmla="*/ 2442 w 2587"/>
                <a:gd name="T5" fmla="*/ 204 h 447"/>
                <a:gd name="T6" fmla="*/ 2364 w 2587"/>
                <a:gd name="T7" fmla="*/ 168 h 447"/>
                <a:gd name="T8" fmla="*/ 2289 w 2587"/>
                <a:gd name="T9" fmla="*/ 138 h 447"/>
                <a:gd name="T10" fmla="*/ 2190 w 2587"/>
                <a:gd name="T11" fmla="*/ 111 h 447"/>
                <a:gd name="T12" fmla="*/ 2094 w 2587"/>
                <a:gd name="T13" fmla="*/ 84 h 447"/>
                <a:gd name="T14" fmla="*/ 1989 w 2587"/>
                <a:gd name="T15" fmla="*/ 63 h 447"/>
                <a:gd name="T16" fmla="*/ 1887 w 2587"/>
                <a:gd name="T17" fmla="*/ 42 h 447"/>
                <a:gd name="T18" fmla="*/ 1776 w 2587"/>
                <a:gd name="T19" fmla="*/ 24 h 447"/>
                <a:gd name="T20" fmla="*/ 1683 w 2587"/>
                <a:gd name="T21" fmla="*/ 12 h 447"/>
                <a:gd name="T22" fmla="*/ 1572 w 2587"/>
                <a:gd name="T23" fmla="*/ 3 h 447"/>
                <a:gd name="T24" fmla="*/ 1497 w 2587"/>
                <a:gd name="T25" fmla="*/ 0 h 447"/>
                <a:gd name="T26" fmla="*/ 1395 w 2587"/>
                <a:gd name="T27" fmla="*/ 0 h 447"/>
                <a:gd name="T28" fmla="*/ 1239 w 2587"/>
                <a:gd name="T29" fmla="*/ 12 h 447"/>
                <a:gd name="T30" fmla="*/ 1071 w 2587"/>
                <a:gd name="T31" fmla="*/ 36 h 447"/>
                <a:gd name="T32" fmla="*/ 951 w 2587"/>
                <a:gd name="T33" fmla="*/ 57 h 447"/>
                <a:gd name="T34" fmla="*/ 807 w 2587"/>
                <a:gd name="T35" fmla="*/ 87 h 447"/>
                <a:gd name="T36" fmla="*/ 675 w 2587"/>
                <a:gd name="T37" fmla="*/ 123 h 447"/>
                <a:gd name="T38" fmla="*/ 579 w 2587"/>
                <a:gd name="T39" fmla="*/ 150 h 447"/>
                <a:gd name="T40" fmla="*/ 480 w 2587"/>
                <a:gd name="T41" fmla="*/ 186 h 447"/>
                <a:gd name="T42" fmla="*/ 366 w 2587"/>
                <a:gd name="T43" fmla="*/ 225 h 447"/>
                <a:gd name="T44" fmla="*/ 252 w 2587"/>
                <a:gd name="T45" fmla="*/ 270 h 447"/>
                <a:gd name="T46" fmla="*/ 229 w 2587"/>
                <a:gd name="T47" fmla="*/ 204 h 447"/>
                <a:gd name="T48" fmla="*/ 186 w 2587"/>
                <a:gd name="T49" fmla="*/ 252 h 447"/>
                <a:gd name="T50" fmla="*/ 138 w 2587"/>
                <a:gd name="T51" fmla="*/ 306 h 447"/>
                <a:gd name="T52" fmla="*/ 102 w 2587"/>
                <a:gd name="T53" fmla="*/ 348 h 447"/>
                <a:gd name="T54" fmla="*/ 48 w 2587"/>
                <a:gd name="T55" fmla="*/ 402 h 447"/>
                <a:gd name="T56" fmla="*/ 0 w 2587"/>
                <a:gd name="T57" fmla="*/ 446 h 447"/>
                <a:gd name="T58" fmla="*/ 60 w 2587"/>
                <a:gd name="T59" fmla="*/ 438 h 447"/>
                <a:gd name="T60" fmla="*/ 168 w 2587"/>
                <a:gd name="T61" fmla="*/ 426 h 447"/>
                <a:gd name="T62" fmla="*/ 324 w 2587"/>
                <a:gd name="T63" fmla="*/ 420 h 447"/>
                <a:gd name="T64" fmla="*/ 303 w 2587"/>
                <a:gd name="T65" fmla="*/ 360 h 447"/>
                <a:gd name="T66" fmla="*/ 420 w 2587"/>
                <a:gd name="T67" fmla="*/ 315 h 447"/>
                <a:gd name="T68" fmla="*/ 567 w 2587"/>
                <a:gd name="T69" fmla="*/ 261 h 447"/>
                <a:gd name="T70" fmla="*/ 717 w 2587"/>
                <a:gd name="T71" fmla="*/ 213 h 447"/>
                <a:gd name="T72" fmla="*/ 836 w 2587"/>
                <a:gd name="T73" fmla="*/ 177 h 447"/>
                <a:gd name="T74" fmla="*/ 984 w 2587"/>
                <a:gd name="T75" fmla="*/ 144 h 447"/>
                <a:gd name="T76" fmla="*/ 1107 w 2587"/>
                <a:gd name="T77" fmla="*/ 120 h 447"/>
                <a:gd name="T78" fmla="*/ 1236 w 2587"/>
                <a:gd name="T79" fmla="*/ 105 h 447"/>
                <a:gd name="T80" fmla="*/ 1350 w 2587"/>
                <a:gd name="T81" fmla="*/ 93 h 447"/>
                <a:gd name="T82" fmla="*/ 1455 w 2587"/>
                <a:gd name="T83" fmla="*/ 87 h 447"/>
                <a:gd name="T84" fmla="*/ 1581 w 2587"/>
                <a:gd name="T85" fmla="*/ 87 h 447"/>
                <a:gd name="T86" fmla="*/ 1710 w 2587"/>
                <a:gd name="T87" fmla="*/ 90 h 447"/>
                <a:gd name="T88" fmla="*/ 1839 w 2587"/>
                <a:gd name="T89" fmla="*/ 102 h 447"/>
                <a:gd name="T90" fmla="*/ 1950 w 2587"/>
                <a:gd name="T91" fmla="*/ 117 h 447"/>
                <a:gd name="T92" fmla="*/ 2061 w 2587"/>
                <a:gd name="T93" fmla="*/ 132 h 447"/>
                <a:gd name="T94" fmla="*/ 2178 w 2587"/>
                <a:gd name="T95" fmla="*/ 153 h 447"/>
                <a:gd name="T96" fmla="*/ 2295 w 2587"/>
                <a:gd name="T97" fmla="*/ 180 h 447"/>
                <a:gd name="T98" fmla="*/ 2391 w 2587"/>
                <a:gd name="T99" fmla="*/ 210 h 447"/>
                <a:gd name="T100" fmla="*/ 2464 w 2587"/>
                <a:gd name="T101" fmla="*/ 240 h 447"/>
                <a:gd name="T102" fmla="*/ 2586 w 2587"/>
                <a:gd name="T103" fmla="*/ 292 h 4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87" h="447">
                  <a:moveTo>
                    <a:pt x="2586" y="292"/>
                  </a:moveTo>
                  <a:lnTo>
                    <a:pt x="2508" y="237"/>
                  </a:lnTo>
                  <a:lnTo>
                    <a:pt x="2442" y="204"/>
                  </a:lnTo>
                  <a:lnTo>
                    <a:pt x="2364" y="168"/>
                  </a:lnTo>
                  <a:lnTo>
                    <a:pt x="2289" y="138"/>
                  </a:lnTo>
                  <a:lnTo>
                    <a:pt x="2190" y="111"/>
                  </a:lnTo>
                  <a:lnTo>
                    <a:pt x="2094" y="84"/>
                  </a:lnTo>
                  <a:lnTo>
                    <a:pt x="1989" y="63"/>
                  </a:lnTo>
                  <a:lnTo>
                    <a:pt x="1887" y="42"/>
                  </a:lnTo>
                  <a:lnTo>
                    <a:pt x="1776" y="24"/>
                  </a:lnTo>
                  <a:lnTo>
                    <a:pt x="1683" y="12"/>
                  </a:lnTo>
                  <a:lnTo>
                    <a:pt x="1572" y="3"/>
                  </a:lnTo>
                  <a:lnTo>
                    <a:pt x="1497" y="0"/>
                  </a:lnTo>
                  <a:lnTo>
                    <a:pt x="1395" y="0"/>
                  </a:lnTo>
                  <a:lnTo>
                    <a:pt x="1239" y="12"/>
                  </a:lnTo>
                  <a:lnTo>
                    <a:pt x="1071" y="36"/>
                  </a:lnTo>
                  <a:lnTo>
                    <a:pt x="951" y="57"/>
                  </a:lnTo>
                  <a:lnTo>
                    <a:pt x="807" y="87"/>
                  </a:lnTo>
                  <a:lnTo>
                    <a:pt x="675" y="123"/>
                  </a:lnTo>
                  <a:lnTo>
                    <a:pt x="579" y="150"/>
                  </a:lnTo>
                  <a:lnTo>
                    <a:pt x="480" y="186"/>
                  </a:lnTo>
                  <a:lnTo>
                    <a:pt x="366" y="225"/>
                  </a:lnTo>
                  <a:lnTo>
                    <a:pt x="252" y="270"/>
                  </a:lnTo>
                  <a:lnTo>
                    <a:pt x="229" y="204"/>
                  </a:lnTo>
                  <a:lnTo>
                    <a:pt x="186" y="252"/>
                  </a:lnTo>
                  <a:lnTo>
                    <a:pt x="138" y="306"/>
                  </a:lnTo>
                  <a:lnTo>
                    <a:pt x="102" y="348"/>
                  </a:lnTo>
                  <a:lnTo>
                    <a:pt x="48" y="402"/>
                  </a:lnTo>
                  <a:lnTo>
                    <a:pt x="0" y="446"/>
                  </a:lnTo>
                  <a:lnTo>
                    <a:pt x="60" y="438"/>
                  </a:lnTo>
                  <a:lnTo>
                    <a:pt x="168" y="426"/>
                  </a:lnTo>
                  <a:lnTo>
                    <a:pt x="324" y="420"/>
                  </a:lnTo>
                  <a:lnTo>
                    <a:pt x="303" y="360"/>
                  </a:lnTo>
                  <a:lnTo>
                    <a:pt x="420" y="315"/>
                  </a:lnTo>
                  <a:lnTo>
                    <a:pt x="567" y="261"/>
                  </a:lnTo>
                  <a:lnTo>
                    <a:pt x="717" y="213"/>
                  </a:lnTo>
                  <a:lnTo>
                    <a:pt x="836" y="177"/>
                  </a:lnTo>
                  <a:lnTo>
                    <a:pt x="984" y="144"/>
                  </a:lnTo>
                  <a:lnTo>
                    <a:pt x="1107" y="120"/>
                  </a:lnTo>
                  <a:lnTo>
                    <a:pt x="1236" y="105"/>
                  </a:lnTo>
                  <a:lnTo>
                    <a:pt x="1350" y="93"/>
                  </a:lnTo>
                  <a:lnTo>
                    <a:pt x="1455" y="87"/>
                  </a:lnTo>
                  <a:lnTo>
                    <a:pt x="1581" y="87"/>
                  </a:lnTo>
                  <a:lnTo>
                    <a:pt x="1710" y="90"/>
                  </a:lnTo>
                  <a:lnTo>
                    <a:pt x="1839" y="102"/>
                  </a:lnTo>
                  <a:lnTo>
                    <a:pt x="1950" y="117"/>
                  </a:lnTo>
                  <a:lnTo>
                    <a:pt x="2061" y="132"/>
                  </a:lnTo>
                  <a:lnTo>
                    <a:pt x="2178" y="153"/>
                  </a:lnTo>
                  <a:lnTo>
                    <a:pt x="2295" y="180"/>
                  </a:lnTo>
                  <a:lnTo>
                    <a:pt x="2391" y="210"/>
                  </a:lnTo>
                  <a:lnTo>
                    <a:pt x="2464" y="240"/>
                  </a:lnTo>
                  <a:lnTo>
                    <a:pt x="2586" y="29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25" name="Freeform 127"/>
            <p:cNvSpPr>
              <a:spLocks/>
            </p:cNvSpPr>
            <p:nvPr/>
          </p:nvSpPr>
          <p:spPr bwMode="auto">
            <a:xfrm>
              <a:off x="2039" y="1744"/>
              <a:ext cx="2587" cy="447"/>
            </a:xfrm>
            <a:custGeom>
              <a:avLst/>
              <a:gdLst>
                <a:gd name="T0" fmla="*/ 2586 w 2587"/>
                <a:gd name="T1" fmla="*/ 292 h 447"/>
                <a:gd name="T2" fmla="*/ 2508 w 2587"/>
                <a:gd name="T3" fmla="*/ 237 h 447"/>
                <a:gd name="T4" fmla="*/ 2442 w 2587"/>
                <a:gd name="T5" fmla="*/ 204 h 447"/>
                <a:gd name="T6" fmla="*/ 2364 w 2587"/>
                <a:gd name="T7" fmla="*/ 168 h 447"/>
                <a:gd name="T8" fmla="*/ 2289 w 2587"/>
                <a:gd name="T9" fmla="*/ 138 h 447"/>
                <a:gd name="T10" fmla="*/ 2190 w 2587"/>
                <a:gd name="T11" fmla="*/ 111 h 447"/>
                <a:gd name="T12" fmla="*/ 2094 w 2587"/>
                <a:gd name="T13" fmla="*/ 84 h 447"/>
                <a:gd name="T14" fmla="*/ 1989 w 2587"/>
                <a:gd name="T15" fmla="*/ 63 h 447"/>
                <a:gd name="T16" fmla="*/ 1887 w 2587"/>
                <a:gd name="T17" fmla="*/ 42 h 447"/>
                <a:gd name="T18" fmla="*/ 1776 w 2587"/>
                <a:gd name="T19" fmla="*/ 24 h 447"/>
                <a:gd name="T20" fmla="*/ 1683 w 2587"/>
                <a:gd name="T21" fmla="*/ 12 h 447"/>
                <a:gd name="T22" fmla="*/ 1572 w 2587"/>
                <a:gd name="T23" fmla="*/ 3 h 447"/>
                <a:gd name="T24" fmla="*/ 1497 w 2587"/>
                <a:gd name="T25" fmla="*/ 0 h 447"/>
                <a:gd name="T26" fmla="*/ 1395 w 2587"/>
                <a:gd name="T27" fmla="*/ 0 h 447"/>
                <a:gd name="T28" fmla="*/ 1239 w 2587"/>
                <a:gd name="T29" fmla="*/ 12 h 447"/>
                <a:gd name="T30" fmla="*/ 1071 w 2587"/>
                <a:gd name="T31" fmla="*/ 36 h 447"/>
                <a:gd name="T32" fmla="*/ 951 w 2587"/>
                <a:gd name="T33" fmla="*/ 57 h 447"/>
                <a:gd name="T34" fmla="*/ 807 w 2587"/>
                <a:gd name="T35" fmla="*/ 87 h 447"/>
                <a:gd name="T36" fmla="*/ 675 w 2587"/>
                <a:gd name="T37" fmla="*/ 123 h 447"/>
                <a:gd name="T38" fmla="*/ 579 w 2587"/>
                <a:gd name="T39" fmla="*/ 150 h 447"/>
                <a:gd name="T40" fmla="*/ 480 w 2587"/>
                <a:gd name="T41" fmla="*/ 186 h 447"/>
                <a:gd name="T42" fmla="*/ 366 w 2587"/>
                <a:gd name="T43" fmla="*/ 225 h 447"/>
                <a:gd name="T44" fmla="*/ 252 w 2587"/>
                <a:gd name="T45" fmla="*/ 270 h 447"/>
                <a:gd name="T46" fmla="*/ 229 w 2587"/>
                <a:gd name="T47" fmla="*/ 204 h 447"/>
                <a:gd name="T48" fmla="*/ 186 w 2587"/>
                <a:gd name="T49" fmla="*/ 252 h 447"/>
                <a:gd name="T50" fmla="*/ 138 w 2587"/>
                <a:gd name="T51" fmla="*/ 306 h 447"/>
                <a:gd name="T52" fmla="*/ 102 w 2587"/>
                <a:gd name="T53" fmla="*/ 348 h 447"/>
                <a:gd name="T54" fmla="*/ 48 w 2587"/>
                <a:gd name="T55" fmla="*/ 402 h 447"/>
                <a:gd name="T56" fmla="*/ 0 w 2587"/>
                <a:gd name="T57" fmla="*/ 446 h 447"/>
                <a:gd name="T58" fmla="*/ 60 w 2587"/>
                <a:gd name="T59" fmla="*/ 438 h 447"/>
                <a:gd name="T60" fmla="*/ 168 w 2587"/>
                <a:gd name="T61" fmla="*/ 426 h 447"/>
                <a:gd name="T62" fmla="*/ 324 w 2587"/>
                <a:gd name="T63" fmla="*/ 420 h 447"/>
                <a:gd name="T64" fmla="*/ 303 w 2587"/>
                <a:gd name="T65" fmla="*/ 360 h 447"/>
                <a:gd name="T66" fmla="*/ 420 w 2587"/>
                <a:gd name="T67" fmla="*/ 315 h 447"/>
                <a:gd name="T68" fmla="*/ 567 w 2587"/>
                <a:gd name="T69" fmla="*/ 261 h 447"/>
                <a:gd name="T70" fmla="*/ 717 w 2587"/>
                <a:gd name="T71" fmla="*/ 213 h 447"/>
                <a:gd name="T72" fmla="*/ 836 w 2587"/>
                <a:gd name="T73" fmla="*/ 177 h 447"/>
                <a:gd name="T74" fmla="*/ 984 w 2587"/>
                <a:gd name="T75" fmla="*/ 144 h 447"/>
                <a:gd name="T76" fmla="*/ 1107 w 2587"/>
                <a:gd name="T77" fmla="*/ 120 h 447"/>
                <a:gd name="T78" fmla="*/ 1236 w 2587"/>
                <a:gd name="T79" fmla="*/ 105 h 447"/>
                <a:gd name="T80" fmla="*/ 1350 w 2587"/>
                <a:gd name="T81" fmla="*/ 93 h 447"/>
                <a:gd name="T82" fmla="*/ 1455 w 2587"/>
                <a:gd name="T83" fmla="*/ 87 h 447"/>
                <a:gd name="T84" fmla="*/ 1581 w 2587"/>
                <a:gd name="T85" fmla="*/ 87 h 447"/>
                <a:gd name="T86" fmla="*/ 1710 w 2587"/>
                <a:gd name="T87" fmla="*/ 90 h 447"/>
                <a:gd name="T88" fmla="*/ 1839 w 2587"/>
                <a:gd name="T89" fmla="*/ 102 h 447"/>
                <a:gd name="T90" fmla="*/ 1950 w 2587"/>
                <a:gd name="T91" fmla="*/ 117 h 447"/>
                <a:gd name="T92" fmla="*/ 2061 w 2587"/>
                <a:gd name="T93" fmla="*/ 132 h 447"/>
                <a:gd name="T94" fmla="*/ 2178 w 2587"/>
                <a:gd name="T95" fmla="*/ 153 h 447"/>
                <a:gd name="T96" fmla="*/ 2295 w 2587"/>
                <a:gd name="T97" fmla="*/ 180 h 447"/>
                <a:gd name="T98" fmla="*/ 2391 w 2587"/>
                <a:gd name="T99" fmla="*/ 210 h 447"/>
                <a:gd name="T100" fmla="*/ 2464 w 2587"/>
                <a:gd name="T101" fmla="*/ 240 h 447"/>
                <a:gd name="T102" fmla="*/ 2586 w 2587"/>
                <a:gd name="T103" fmla="*/ 292 h 4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87" h="447">
                  <a:moveTo>
                    <a:pt x="2586" y="292"/>
                  </a:moveTo>
                  <a:lnTo>
                    <a:pt x="2508" y="237"/>
                  </a:lnTo>
                  <a:lnTo>
                    <a:pt x="2442" y="204"/>
                  </a:lnTo>
                  <a:lnTo>
                    <a:pt x="2364" y="168"/>
                  </a:lnTo>
                  <a:lnTo>
                    <a:pt x="2289" y="138"/>
                  </a:lnTo>
                  <a:lnTo>
                    <a:pt x="2190" y="111"/>
                  </a:lnTo>
                  <a:lnTo>
                    <a:pt x="2094" y="84"/>
                  </a:lnTo>
                  <a:lnTo>
                    <a:pt x="1989" y="63"/>
                  </a:lnTo>
                  <a:lnTo>
                    <a:pt x="1887" y="42"/>
                  </a:lnTo>
                  <a:lnTo>
                    <a:pt x="1776" y="24"/>
                  </a:lnTo>
                  <a:lnTo>
                    <a:pt x="1683" y="12"/>
                  </a:lnTo>
                  <a:lnTo>
                    <a:pt x="1572" y="3"/>
                  </a:lnTo>
                  <a:lnTo>
                    <a:pt x="1497" y="0"/>
                  </a:lnTo>
                  <a:lnTo>
                    <a:pt x="1395" y="0"/>
                  </a:lnTo>
                  <a:lnTo>
                    <a:pt x="1239" y="12"/>
                  </a:lnTo>
                  <a:lnTo>
                    <a:pt x="1071" y="36"/>
                  </a:lnTo>
                  <a:lnTo>
                    <a:pt x="951" y="57"/>
                  </a:lnTo>
                  <a:lnTo>
                    <a:pt x="807" y="87"/>
                  </a:lnTo>
                  <a:lnTo>
                    <a:pt x="675" y="123"/>
                  </a:lnTo>
                  <a:lnTo>
                    <a:pt x="579" y="150"/>
                  </a:lnTo>
                  <a:lnTo>
                    <a:pt x="480" y="186"/>
                  </a:lnTo>
                  <a:lnTo>
                    <a:pt x="366" y="225"/>
                  </a:lnTo>
                  <a:lnTo>
                    <a:pt x="252" y="270"/>
                  </a:lnTo>
                  <a:lnTo>
                    <a:pt x="229" y="204"/>
                  </a:lnTo>
                  <a:lnTo>
                    <a:pt x="186" y="252"/>
                  </a:lnTo>
                  <a:lnTo>
                    <a:pt x="138" y="306"/>
                  </a:lnTo>
                  <a:lnTo>
                    <a:pt x="102" y="348"/>
                  </a:lnTo>
                  <a:lnTo>
                    <a:pt x="48" y="402"/>
                  </a:lnTo>
                  <a:lnTo>
                    <a:pt x="0" y="446"/>
                  </a:lnTo>
                  <a:lnTo>
                    <a:pt x="60" y="438"/>
                  </a:lnTo>
                  <a:lnTo>
                    <a:pt x="168" y="426"/>
                  </a:lnTo>
                  <a:lnTo>
                    <a:pt x="324" y="420"/>
                  </a:lnTo>
                  <a:lnTo>
                    <a:pt x="303" y="360"/>
                  </a:lnTo>
                  <a:lnTo>
                    <a:pt x="420" y="315"/>
                  </a:lnTo>
                  <a:lnTo>
                    <a:pt x="567" y="261"/>
                  </a:lnTo>
                  <a:lnTo>
                    <a:pt x="717" y="213"/>
                  </a:lnTo>
                  <a:lnTo>
                    <a:pt x="836" y="177"/>
                  </a:lnTo>
                  <a:lnTo>
                    <a:pt x="984" y="144"/>
                  </a:lnTo>
                  <a:lnTo>
                    <a:pt x="1107" y="120"/>
                  </a:lnTo>
                  <a:lnTo>
                    <a:pt x="1236" y="105"/>
                  </a:lnTo>
                  <a:lnTo>
                    <a:pt x="1350" y="93"/>
                  </a:lnTo>
                  <a:lnTo>
                    <a:pt x="1455" y="87"/>
                  </a:lnTo>
                  <a:lnTo>
                    <a:pt x="1581" y="87"/>
                  </a:lnTo>
                  <a:lnTo>
                    <a:pt x="1710" y="90"/>
                  </a:lnTo>
                  <a:lnTo>
                    <a:pt x="1839" y="102"/>
                  </a:lnTo>
                  <a:lnTo>
                    <a:pt x="1950" y="117"/>
                  </a:lnTo>
                  <a:lnTo>
                    <a:pt x="2061" y="132"/>
                  </a:lnTo>
                  <a:lnTo>
                    <a:pt x="2178" y="153"/>
                  </a:lnTo>
                  <a:lnTo>
                    <a:pt x="2295" y="180"/>
                  </a:lnTo>
                  <a:lnTo>
                    <a:pt x="2391" y="210"/>
                  </a:lnTo>
                  <a:lnTo>
                    <a:pt x="2464" y="240"/>
                  </a:lnTo>
                  <a:lnTo>
                    <a:pt x="2586" y="292"/>
                  </a:lnTo>
                </a:path>
              </a:pathLst>
            </a:custGeom>
            <a:solidFill>
              <a:srgbClr val="F7668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87872" name="Group 128"/>
          <p:cNvGrpSpPr>
            <a:grpSpLocks/>
          </p:cNvGrpSpPr>
          <p:nvPr/>
        </p:nvGrpSpPr>
        <p:grpSpPr bwMode="auto">
          <a:xfrm>
            <a:off x="2836342" y="2795364"/>
            <a:ext cx="3935412" cy="979488"/>
            <a:chOff x="2432" y="2566"/>
            <a:chExt cx="2374" cy="1120"/>
          </a:xfrm>
        </p:grpSpPr>
        <p:sp>
          <p:nvSpPr>
            <p:cNvPr id="13322" name="Freeform 129"/>
            <p:cNvSpPr>
              <a:spLocks/>
            </p:cNvSpPr>
            <p:nvPr/>
          </p:nvSpPr>
          <p:spPr bwMode="auto">
            <a:xfrm>
              <a:off x="2447" y="2566"/>
              <a:ext cx="2359" cy="1105"/>
            </a:xfrm>
            <a:custGeom>
              <a:avLst/>
              <a:gdLst>
                <a:gd name="T0" fmla="*/ 2358 w 2359"/>
                <a:gd name="T1" fmla="*/ 1041 h 1105"/>
                <a:gd name="T2" fmla="*/ 2304 w 2359"/>
                <a:gd name="T3" fmla="*/ 1077 h 1105"/>
                <a:gd name="T4" fmla="*/ 2238 w 2359"/>
                <a:gd name="T5" fmla="*/ 1095 h 1105"/>
                <a:gd name="T6" fmla="*/ 2166 w 2359"/>
                <a:gd name="T7" fmla="*/ 1104 h 1105"/>
                <a:gd name="T8" fmla="*/ 2073 w 2359"/>
                <a:gd name="T9" fmla="*/ 1104 h 1105"/>
                <a:gd name="T10" fmla="*/ 1962 w 2359"/>
                <a:gd name="T11" fmla="*/ 1101 h 1105"/>
                <a:gd name="T12" fmla="*/ 1845 w 2359"/>
                <a:gd name="T13" fmla="*/ 1089 h 1105"/>
                <a:gd name="T14" fmla="*/ 1728 w 2359"/>
                <a:gd name="T15" fmla="*/ 1071 h 1105"/>
                <a:gd name="T16" fmla="*/ 1611 w 2359"/>
                <a:gd name="T17" fmla="*/ 1050 h 1105"/>
                <a:gd name="T18" fmla="*/ 1482 w 2359"/>
                <a:gd name="T19" fmla="*/ 1020 h 1105"/>
                <a:gd name="T20" fmla="*/ 1308 w 2359"/>
                <a:gd name="T21" fmla="*/ 969 h 1105"/>
                <a:gd name="T22" fmla="*/ 1188 w 2359"/>
                <a:gd name="T23" fmla="*/ 924 h 1105"/>
                <a:gd name="T24" fmla="*/ 1059 w 2359"/>
                <a:gd name="T25" fmla="*/ 870 h 1105"/>
                <a:gd name="T26" fmla="*/ 903 w 2359"/>
                <a:gd name="T27" fmla="*/ 801 h 1105"/>
                <a:gd name="T28" fmla="*/ 771 w 2359"/>
                <a:gd name="T29" fmla="*/ 735 h 1105"/>
                <a:gd name="T30" fmla="*/ 648 w 2359"/>
                <a:gd name="T31" fmla="*/ 657 h 1105"/>
                <a:gd name="T32" fmla="*/ 531 w 2359"/>
                <a:gd name="T33" fmla="*/ 573 h 1105"/>
                <a:gd name="T34" fmla="*/ 444 w 2359"/>
                <a:gd name="T35" fmla="*/ 507 h 1105"/>
                <a:gd name="T36" fmla="*/ 345 w 2359"/>
                <a:gd name="T37" fmla="*/ 417 h 1105"/>
                <a:gd name="T38" fmla="*/ 258 w 2359"/>
                <a:gd name="T39" fmla="*/ 336 h 1105"/>
                <a:gd name="T40" fmla="*/ 171 w 2359"/>
                <a:gd name="T41" fmla="*/ 252 h 1105"/>
                <a:gd name="T42" fmla="*/ 129 w 2359"/>
                <a:gd name="T43" fmla="*/ 297 h 1105"/>
                <a:gd name="T44" fmla="*/ 77 w 2359"/>
                <a:gd name="T45" fmla="*/ 180 h 1105"/>
                <a:gd name="T46" fmla="*/ 27 w 2359"/>
                <a:gd name="T47" fmla="*/ 69 h 1105"/>
                <a:gd name="T48" fmla="*/ 0 w 2359"/>
                <a:gd name="T49" fmla="*/ 0 h 1105"/>
                <a:gd name="T50" fmla="*/ 75 w 2359"/>
                <a:gd name="T51" fmla="*/ 42 h 1105"/>
                <a:gd name="T52" fmla="*/ 171 w 2359"/>
                <a:gd name="T53" fmla="*/ 84 h 1105"/>
                <a:gd name="T54" fmla="*/ 282 w 2359"/>
                <a:gd name="T55" fmla="*/ 126 h 1105"/>
                <a:gd name="T56" fmla="*/ 240 w 2359"/>
                <a:gd name="T57" fmla="*/ 183 h 1105"/>
                <a:gd name="T58" fmla="*/ 309 w 2359"/>
                <a:gd name="T59" fmla="*/ 252 h 1105"/>
                <a:gd name="T60" fmla="*/ 399 w 2359"/>
                <a:gd name="T61" fmla="*/ 342 h 1105"/>
                <a:gd name="T62" fmla="*/ 498 w 2359"/>
                <a:gd name="T63" fmla="*/ 429 h 1105"/>
                <a:gd name="T64" fmla="*/ 612 w 2359"/>
                <a:gd name="T65" fmla="*/ 519 h 1105"/>
                <a:gd name="T66" fmla="*/ 714 w 2359"/>
                <a:gd name="T67" fmla="*/ 588 h 1105"/>
                <a:gd name="T68" fmla="*/ 837 w 2359"/>
                <a:gd name="T69" fmla="*/ 666 h 1105"/>
                <a:gd name="T70" fmla="*/ 972 w 2359"/>
                <a:gd name="T71" fmla="*/ 741 h 1105"/>
                <a:gd name="T72" fmla="*/ 1125 w 2359"/>
                <a:gd name="T73" fmla="*/ 813 h 1105"/>
                <a:gd name="T74" fmla="*/ 1248 w 2359"/>
                <a:gd name="T75" fmla="*/ 864 h 1105"/>
                <a:gd name="T76" fmla="*/ 1362 w 2359"/>
                <a:gd name="T77" fmla="*/ 906 h 1105"/>
                <a:gd name="T78" fmla="*/ 1500 w 2359"/>
                <a:gd name="T79" fmla="*/ 951 h 1105"/>
                <a:gd name="T80" fmla="*/ 1629 w 2359"/>
                <a:gd name="T81" fmla="*/ 987 h 1105"/>
                <a:gd name="T82" fmla="*/ 1758 w 2359"/>
                <a:gd name="T83" fmla="*/ 1020 h 1105"/>
                <a:gd name="T84" fmla="*/ 1884 w 2359"/>
                <a:gd name="T85" fmla="*/ 1047 h 1105"/>
                <a:gd name="T86" fmla="*/ 2022 w 2359"/>
                <a:gd name="T87" fmla="*/ 1062 h 1105"/>
                <a:gd name="T88" fmla="*/ 2160 w 2359"/>
                <a:gd name="T89" fmla="*/ 1074 h 1105"/>
                <a:gd name="T90" fmla="*/ 2283 w 2359"/>
                <a:gd name="T91" fmla="*/ 1065 h 1105"/>
                <a:gd name="T92" fmla="*/ 2358 w 2359"/>
                <a:gd name="T93" fmla="*/ 1041 h 11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59" h="1105">
                  <a:moveTo>
                    <a:pt x="2358" y="1041"/>
                  </a:moveTo>
                  <a:lnTo>
                    <a:pt x="2304" y="1077"/>
                  </a:lnTo>
                  <a:lnTo>
                    <a:pt x="2238" y="1095"/>
                  </a:lnTo>
                  <a:lnTo>
                    <a:pt x="2166" y="1104"/>
                  </a:lnTo>
                  <a:lnTo>
                    <a:pt x="2073" y="1104"/>
                  </a:lnTo>
                  <a:lnTo>
                    <a:pt x="1962" y="1101"/>
                  </a:lnTo>
                  <a:lnTo>
                    <a:pt x="1845" y="1089"/>
                  </a:lnTo>
                  <a:lnTo>
                    <a:pt x="1728" y="1071"/>
                  </a:lnTo>
                  <a:lnTo>
                    <a:pt x="1611" y="1050"/>
                  </a:lnTo>
                  <a:lnTo>
                    <a:pt x="1482" y="1020"/>
                  </a:lnTo>
                  <a:lnTo>
                    <a:pt x="1308" y="969"/>
                  </a:lnTo>
                  <a:lnTo>
                    <a:pt x="1188" y="924"/>
                  </a:lnTo>
                  <a:lnTo>
                    <a:pt x="1059" y="870"/>
                  </a:lnTo>
                  <a:lnTo>
                    <a:pt x="903" y="801"/>
                  </a:lnTo>
                  <a:lnTo>
                    <a:pt x="771" y="735"/>
                  </a:lnTo>
                  <a:lnTo>
                    <a:pt x="648" y="657"/>
                  </a:lnTo>
                  <a:lnTo>
                    <a:pt x="531" y="573"/>
                  </a:lnTo>
                  <a:lnTo>
                    <a:pt x="444" y="507"/>
                  </a:lnTo>
                  <a:lnTo>
                    <a:pt x="345" y="417"/>
                  </a:lnTo>
                  <a:lnTo>
                    <a:pt x="258" y="336"/>
                  </a:lnTo>
                  <a:lnTo>
                    <a:pt x="171" y="252"/>
                  </a:lnTo>
                  <a:lnTo>
                    <a:pt x="129" y="297"/>
                  </a:lnTo>
                  <a:lnTo>
                    <a:pt x="77" y="180"/>
                  </a:lnTo>
                  <a:lnTo>
                    <a:pt x="27" y="69"/>
                  </a:lnTo>
                  <a:lnTo>
                    <a:pt x="0" y="0"/>
                  </a:lnTo>
                  <a:lnTo>
                    <a:pt x="75" y="42"/>
                  </a:lnTo>
                  <a:lnTo>
                    <a:pt x="171" y="84"/>
                  </a:lnTo>
                  <a:lnTo>
                    <a:pt x="282" y="126"/>
                  </a:lnTo>
                  <a:lnTo>
                    <a:pt x="240" y="183"/>
                  </a:lnTo>
                  <a:lnTo>
                    <a:pt x="309" y="252"/>
                  </a:lnTo>
                  <a:lnTo>
                    <a:pt x="399" y="342"/>
                  </a:lnTo>
                  <a:lnTo>
                    <a:pt x="498" y="429"/>
                  </a:lnTo>
                  <a:lnTo>
                    <a:pt x="612" y="519"/>
                  </a:lnTo>
                  <a:lnTo>
                    <a:pt x="714" y="588"/>
                  </a:lnTo>
                  <a:lnTo>
                    <a:pt x="837" y="666"/>
                  </a:lnTo>
                  <a:lnTo>
                    <a:pt x="972" y="741"/>
                  </a:lnTo>
                  <a:lnTo>
                    <a:pt x="1125" y="813"/>
                  </a:lnTo>
                  <a:lnTo>
                    <a:pt x="1248" y="864"/>
                  </a:lnTo>
                  <a:lnTo>
                    <a:pt x="1362" y="906"/>
                  </a:lnTo>
                  <a:lnTo>
                    <a:pt x="1500" y="951"/>
                  </a:lnTo>
                  <a:lnTo>
                    <a:pt x="1629" y="987"/>
                  </a:lnTo>
                  <a:lnTo>
                    <a:pt x="1758" y="1020"/>
                  </a:lnTo>
                  <a:lnTo>
                    <a:pt x="1884" y="1047"/>
                  </a:lnTo>
                  <a:lnTo>
                    <a:pt x="2022" y="1062"/>
                  </a:lnTo>
                  <a:lnTo>
                    <a:pt x="2160" y="1074"/>
                  </a:lnTo>
                  <a:lnTo>
                    <a:pt x="2283" y="1065"/>
                  </a:lnTo>
                  <a:lnTo>
                    <a:pt x="2358" y="104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23" name="Freeform 130"/>
            <p:cNvSpPr>
              <a:spLocks/>
            </p:cNvSpPr>
            <p:nvPr/>
          </p:nvSpPr>
          <p:spPr bwMode="auto">
            <a:xfrm>
              <a:off x="2432" y="2581"/>
              <a:ext cx="2359" cy="1105"/>
            </a:xfrm>
            <a:custGeom>
              <a:avLst/>
              <a:gdLst>
                <a:gd name="T0" fmla="*/ 2358 w 2359"/>
                <a:gd name="T1" fmla="*/ 1041 h 1105"/>
                <a:gd name="T2" fmla="*/ 2304 w 2359"/>
                <a:gd name="T3" fmla="*/ 1077 h 1105"/>
                <a:gd name="T4" fmla="*/ 2238 w 2359"/>
                <a:gd name="T5" fmla="*/ 1095 h 1105"/>
                <a:gd name="T6" fmla="*/ 2166 w 2359"/>
                <a:gd name="T7" fmla="*/ 1104 h 1105"/>
                <a:gd name="T8" fmla="*/ 2073 w 2359"/>
                <a:gd name="T9" fmla="*/ 1104 h 1105"/>
                <a:gd name="T10" fmla="*/ 1962 w 2359"/>
                <a:gd name="T11" fmla="*/ 1101 h 1105"/>
                <a:gd name="T12" fmla="*/ 1845 w 2359"/>
                <a:gd name="T13" fmla="*/ 1089 h 1105"/>
                <a:gd name="T14" fmla="*/ 1728 w 2359"/>
                <a:gd name="T15" fmla="*/ 1071 h 1105"/>
                <a:gd name="T16" fmla="*/ 1611 w 2359"/>
                <a:gd name="T17" fmla="*/ 1050 h 1105"/>
                <a:gd name="T18" fmla="*/ 1482 w 2359"/>
                <a:gd name="T19" fmla="*/ 1020 h 1105"/>
                <a:gd name="T20" fmla="*/ 1308 w 2359"/>
                <a:gd name="T21" fmla="*/ 969 h 1105"/>
                <a:gd name="T22" fmla="*/ 1188 w 2359"/>
                <a:gd name="T23" fmla="*/ 924 h 1105"/>
                <a:gd name="T24" fmla="*/ 1059 w 2359"/>
                <a:gd name="T25" fmla="*/ 870 h 1105"/>
                <a:gd name="T26" fmla="*/ 903 w 2359"/>
                <a:gd name="T27" fmla="*/ 801 h 1105"/>
                <a:gd name="T28" fmla="*/ 771 w 2359"/>
                <a:gd name="T29" fmla="*/ 735 h 1105"/>
                <a:gd name="T30" fmla="*/ 648 w 2359"/>
                <a:gd name="T31" fmla="*/ 657 h 1105"/>
                <a:gd name="T32" fmla="*/ 531 w 2359"/>
                <a:gd name="T33" fmla="*/ 573 h 1105"/>
                <a:gd name="T34" fmla="*/ 444 w 2359"/>
                <a:gd name="T35" fmla="*/ 507 h 1105"/>
                <a:gd name="T36" fmla="*/ 345 w 2359"/>
                <a:gd name="T37" fmla="*/ 417 h 1105"/>
                <a:gd name="T38" fmla="*/ 258 w 2359"/>
                <a:gd name="T39" fmla="*/ 336 h 1105"/>
                <a:gd name="T40" fmla="*/ 171 w 2359"/>
                <a:gd name="T41" fmla="*/ 252 h 1105"/>
                <a:gd name="T42" fmla="*/ 129 w 2359"/>
                <a:gd name="T43" fmla="*/ 297 h 1105"/>
                <a:gd name="T44" fmla="*/ 77 w 2359"/>
                <a:gd name="T45" fmla="*/ 180 h 1105"/>
                <a:gd name="T46" fmla="*/ 27 w 2359"/>
                <a:gd name="T47" fmla="*/ 69 h 1105"/>
                <a:gd name="T48" fmla="*/ 0 w 2359"/>
                <a:gd name="T49" fmla="*/ 0 h 1105"/>
                <a:gd name="T50" fmla="*/ 75 w 2359"/>
                <a:gd name="T51" fmla="*/ 42 h 1105"/>
                <a:gd name="T52" fmla="*/ 171 w 2359"/>
                <a:gd name="T53" fmla="*/ 84 h 1105"/>
                <a:gd name="T54" fmla="*/ 282 w 2359"/>
                <a:gd name="T55" fmla="*/ 126 h 1105"/>
                <a:gd name="T56" fmla="*/ 240 w 2359"/>
                <a:gd name="T57" fmla="*/ 183 h 1105"/>
                <a:gd name="T58" fmla="*/ 309 w 2359"/>
                <a:gd name="T59" fmla="*/ 252 h 1105"/>
                <a:gd name="T60" fmla="*/ 399 w 2359"/>
                <a:gd name="T61" fmla="*/ 342 h 1105"/>
                <a:gd name="T62" fmla="*/ 498 w 2359"/>
                <a:gd name="T63" fmla="*/ 429 h 1105"/>
                <a:gd name="T64" fmla="*/ 612 w 2359"/>
                <a:gd name="T65" fmla="*/ 519 h 1105"/>
                <a:gd name="T66" fmla="*/ 714 w 2359"/>
                <a:gd name="T67" fmla="*/ 588 h 1105"/>
                <a:gd name="T68" fmla="*/ 837 w 2359"/>
                <a:gd name="T69" fmla="*/ 666 h 1105"/>
                <a:gd name="T70" fmla="*/ 972 w 2359"/>
                <a:gd name="T71" fmla="*/ 741 h 1105"/>
                <a:gd name="T72" fmla="*/ 1125 w 2359"/>
                <a:gd name="T73" fmla="*/ 813 h 1105"/>
                <a:gd name="T74" fmla="*/ 1248 w 2359"/>
                <a:gd name="T75" fmla="*/ 864 h 1105"/>
                <a:gd name="T76" fmla="*/ 1362 w 2359"/>
                <a:gd name="T77" fmla="*/ 906 h 1105"/>
                <a:gd name="T78" fmla="*/ 1500 w 2359"/>
                <a:gd name="T79" fmla="*/ 951 h 1105"/>
                <a:gd name="T80" fmla="*/ 1629 w 2359"/>
                <a:gd name="T81" fmla="*/ 987 h 1105"/>
                <a:gd name="T82" fmla="*/ 1758 w 2359"/>
                <a:gd name="T83" fmla="*/ 1020 h 1105"/>
                <a:gd name="T84" fmla="*/ 1884 w 2359"/>
                <a:gd name="T85" fmla="*/ 1047 h 1105"/>
                <a:gd name="T86" fmla="*/ 2022 w 2359"/>
                <a:gd name="T87" fmla="*/ 1062 h 1105"/>
                <a:gd name="T88" fmla="*/ 2160 w 2359"/>
                <a:gd name="T89" fmla="*/ 1074 h 1105"/>
                <a:gd name="T90" fmla="*/ 2283 w 2359"/>
                <a:gd name="T91" fmla="*/ 1065 h 1105"/>
                <a:gd name="T92" fmla="*/ 2358 w 2359"/>
                <a:gd name="T93" fmla="*/ 1041 h 11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59" h="1105">
                  <a:moveTo>
                    <a:pt x="2358" y="1041"/>
                  </a:moveTo>
                  <a:lnTo>
                    <a:pt x="2304" y="1077"/>
                  </a:lnTo>
                  <a:lnTo>
                    <a:pt x="2238" y="1095"/>
                  </a:lnTo>
                  <a:lnTo>
                    <a:pt x="2166" y="1104"/>
                  </a:lnTo>
                  <a:lnTo>
                    <a:pt x="2073" y="1104"/>
                  </a:lnTo>
                  <a:lnTo>
                    <a:pt x="1962" y="1101"/>
                  </a:lnTo>
                  <a:lnTo>
                    <a:pt x="1845" y="1089"/>
                  </a:lnTo>
                  <a:lnTo>
                    <a:pt x="1728" y="1071"/>
                  </a:lnTo>
                  <a:lnTo>
                    <a:pt x="1611" y="1050"/>
                  </a:lnTo>
                  <a:lnTo>
                    <a:pt x="1482" y="1020"/>
                  </a:lnTo>
                  <a:lnTo>
                    <a:pt x="1308" y="969"/>
                  </a:lnTo>
                  <a:lnTo>
                    <a:pt x="1188" y="924"/>
                  </a:lnTo>
                  <a:lnTo>
                    <a:pt x="1059" y="870"/>
                  </a:lnTo>
                  <a:lnTo>
                    <a:pt x="903" y="801"/>
                  </a:lnTo>
                  <a:lnTo>
                    <a:pt x="771" y="735"/>
                  </a:lnTo>
                  <a:lnTo>
                    <a:pt x="648" y="657"/>
                  </a:lnTo>
                  <a:lnTo>
                    <a:pt x="531" y="573"/>
                  </a:lnTo>
                  <a:lnTo>
                    <a:pt x="444" y="507"/>
                  </a:lnTo>
                  <a:lnTo>
                    <a:pt x="345" y="417"/>
                  </a:lnTo>
                  <a:lnTo>
                    <a:pt x="258" y="336"/>
                  </a:lnTo>
                  <a:lnTo>
                    <a:pt x="171" y="252"/>
                  </a:lnTo>
                  <a:lnTo>
                    <a:pt x="129" y="297"/>
                  </a:lnTo>
                  <a:lnTo>
                    <a:pt x="77" y="180"/>
                  </a:lnTo>
                  <a:lnTo>
                    <a:pt x="27" y="69"/>
                  </a:lnTo>
                  <a:lnTo>
                    <a:pt x="0" y="0"/>
                  </a:lnTo>
                  <a:lnTo>
                    <a:pt x="75" y="42"/>
                  </a:lnTo>
                  <a:lnTo>
                    <a:pt x="171" y="84"/>
                  </a:lnTo>
                  <a:lnTo>
                    <a:pt x="282" y="126"/>
                  </a:lnTo>
                  <a:lnTo>
                    <a:pt x="240" y="183"/>
                  </a:lnTo>
                  <a:lnTo>
                    <a:pt x="309" y="252"/>
                  </a:lnTo>
                  <a:lnTo>
                    <a:pt x="399" y="342"/>
                  </a:lnTo>
                  <a:lnTo>
                    <a:pt x="498" y="429"/>
                  </a:lnTo>
                  <a:lnTo>
                    <a:pt x="612" y="519"/>
                  </a:lnTo>
                  <a:lnTo>
                    <a:pt x="714" y="588"/>
                  </a:lnTo>
                  <a:lnTo>
                    <a:pt x="837" y="666"/>
                  </a:lnTo>
                  <a:lnTo>
                    <a:pt x="972" y="741"/>
                  </a:lnTo>
                  <a:lnTo>
                    <a:pt x="1125" y="813"/>
                  </a:lnTo>
                  <a:lnTo>
                    <a:pt x="1248" y="864"/>
                  </a:lnTo>
                  <a:lnTo>
                    <a:pt x="1362" y="906"/>
                  </a:lnTo>
                  <a:lnTo>
                    <a:pt x="1500" y="951"/>
                  </a:lnTo>
                  <a:lnTo>
                    <a:pt x="1629" y="987"/>
                  </a:lnTo>
                  <a:lnTo>
                    <a:pt x="1758" y="1020"/>
                  </a:lnTo>
                  <a:lnTo>
                    <a:pt x="1884" y="1047"/>
                  </a:lnTo>
                  <a:lnTo>
                    <a:pt x="2022" y="1062"/>
                  </a:lnTo>
                  <a:lnTo>
                    <a:pt x="2160" y="1074"/>
                  </a:lnTo>
                  <a:lnTo>
                    <a:pt x="2283" y="1065"/>
                  </a:lnTo>
                  <a:lnTo>
                    <a:pt x="2358" y="1041"/>
                  </a:lnTo>
                </a:path>
              </a:pathLst>
            </a:custGeom>
            <a:solidFill>
              <a:srgbClr val="F7668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del sistema SCADA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40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0680343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del sistema SCADA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41</a:t>
            </a:fld>
            <a:endParaRPr kumimoji="0"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380312" cy="55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12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 de SCADA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42</a:t>
            </a:fld>
            <a:endParaRPr kumimoji="0"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20680" cy="462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6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3D   SCADA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80796"/>
            <a:ext cx="4392488" cy="33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908293" cy="28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1560" y="4437112"/>
            <a:ext cx="2286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SCADA 3D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43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466744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 de Software SCADA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200" dirty="0"/>
              <a:t>Nombre del Producto: Distribuidor/Fabricante: </a:t>
            </a:r>
          </a:p>
          <a:p>
            <a:r>
              <a:rPr lang="es-ES" sz="1200" dirty="0" err="1"/>
              <a:t>Aimax</a:t>
            </a:r>
            <a:r>
              <a:rPr lang="es-ES" sz="1200" dirty="0"/>
              <a:t>: </a:t>
            </a:r>
            <a:r>
              <a:rPr lang="es-ES" sz="1200" dirty="0" err="1"/>
              <a:t>Design</a:t>
            </a:r>
            <a:r>
              <a:rPr lang="es-ES" sz="1200" dirty="0"/>
              <a:t> Instruments, S.A. (T.A. </a:t>
            </a:r>
            <a:r>
              <a:rPr lang="es-ES" sz="1200" dirty="0" err="1"/>
              <a:t>Engineering</a:t>
            </a:r>
            <a:r>
              <a:rPr lang="es-ES" sz="1200" dirty="0"/>
              <a:t>) </a:t>
            </a:r>
          </a:p>
          <a:p>
            <a:r>
              <a:rPr lang="es-ES" sz="1200" dirty="0" err="1"/>
              <a:t>All</a:t>
            </a:r>
            <a:r>
              <a:rPr lang="es-ES" sz="1200" dirty="0"/>
              <a:t>-Done </a:t>
            </a:r>
            <a:r>
              <a:rPr lang="es-ES" sz="1200" dirty="0" err="1"/>
              <a:t>Scada</a:t>
            </a:r>
            <a:r>
              <a:rPr lang="es-ES" sz="1200" dirty="0"/>
              <a:t>: </a:t>
            </a:r>
            <a:r>
              <a:rPr lang="es-ES" sz="1200" dirty="0" err="1"/>
              <a:t>Freixas</a:t>
            </a:r>
            <a:r>
              <a:rPr lang="es-ES" sz="1200" dirty="0"/>
              <a:t> i Ros, S.L. </a:t>
            </a:r>
          </a:p>
          <a:p>
            <a:r>
              <a:rPr lang="es-ES" sz="1200" dirty="0" err="1"/>
              <a:t>Automainge</a:t>
            </a:r>
            <a:r>
              <a:rPr lang="es-ES" sz="1200" dirty="0"/>
              <a:t>: </a:t>
            </a:r>
            <a:r>
              <a:rPr lang="es-ES" sz="1200" dirty="0" err="1"/>
              <a:t>Automainge</a:t>
            </a:r>
            <a:r>
              <a:rPr lang="es-ES" sz="1200" dirty="0"/>
              <a:t> </a:t>
            </a:r>
          </a:p>
          <a:p>
            <a:r>
              <a:rPr lang="es-ES" sz="1200" dirty="0"/>
              <a:t>Captor: </a:t>
            </a:r>
            <a:r>
              <a:rPr lang="es-ES" sz="1200" dirty="0" err="1"/>
              <a:t>Sisteplant</a:t>
            </a:r>
            <a:r>
              <a:rPr lang="es-ES" sz="1200" dirty="0"/>
              <a:t> </a:t>
            </a:r>
          </a:p>
          <a:p>
            <a:r>
              <a:rPr lang="es-ES" sz="1200" dirty="0" err="1"/>
              <a:t>Checksys</a:t>
            </a:r>
            <a:r>
              <a:rPr lang="es-ES" sz="1200" dirty="0"/>
              <a:t> </a:t>
            </a:r>
            <a:r>
              <a:rPr lang="es-ES" sz="1200" dirty="0" err="1"/>
              <a:t>Objects</a:t>
            </a:r>
            <a:r>
              <a:rPr lang="es-ES" sz="1200" dirty="0"/>
              <a:t>: M2R,S.A. CIC: CJM </a:t>
            </a:r>
            <a:r>
              <a:rPr lang="es-ES" sz="1200" dirty="0" err="1"/>
              <a:t>Software,S.A</a:t>
            </a:r>
            <a:r>
              <a:rPr lang="es-ES" sz="1200" dirty="0"/>
              <a:t>. </a:t>
            </a:r>
          </a:p>
          <a:p>
            <a:r>
              <a:rPr lang="es-ES" sz="1200" dirty="0"/>
              <a:t>Cube: ORSI </a:t>
            </a:r>
            <a:r>
              <a:rPr lang="es-ES" sz="1200" dirty="0" err="1"/>
              <a:t>España,S.A</a:t>
            </a:r>
            <a:r>
              <a:rPr lang="es-ES" sz="1200" dirty="0"/>
              <a:t>. </a:t>
            </a:r>
          </a:p>
          <a:p>
            <a:r>
              <a:rPr lang="es-ES" sz="1200" dirty="0" err="1"/>
              <a:t>Cx-SuperVisor</a:t>
            </a:r>
            <a:r>
              <a:rPr lang="es-ES" sz="1200" dirty="0"/>
              <a:t>: </a:t>
            </a:r>
            <a:r>
              <a:rPr lang="es-ES" sz="1200" dirty="0" err="1"/>
              <a:t>Omron</a:t>
            </a:r>
            <a:r>
              <a:rPr lang="es-ES" sz="1200" dirty="0"/>
              <a:t> </a:t>
            </a:r>
          </a:p>
          <a:p>
            <a:r>
              <a:rPr lang="es-ES" sz="1200" dirty="0" err="1"/>
              <a:t>Digivis</a:t>
            </a:r>
            <a:r>
              <a:rPr lang="es-ES" sz="1200" dirty="0"/>
              <a:t>: </a:t>
            </a:r>
            <a:r>
              <a:rPr lang="es-ES" sz="1200" dirty="0" err="1"/>
              <a:t>Elsag</a:t>
            </a:r>
            <a:r>
              <a:rPr lang="es-ES" sz="1200" dirty="0"/>
              <a:t> </a:t>
            </a:r>
            <a:r>
              <a:rPr lang="es-ES" sz="1200" dirty="0" err="1"/>
              <a:t>bailey</a:t>
            </a:r>
            <a:r>
              <a:rPr lang="es-ES" sz="1200" dirty="0"/>
              <a:t> Hartmann &amp; </a:t>
            </a:r>
            <a:r>
              <a:rPr lang="es-ES" sz="1200" dirty="0" err="1"/>
              <a:t>Braun,S.A</a:t>
            </a:r>
            <a:r>
              <a:rPr lang="es-ES" sz="1200" dirty="0"/>
              <a:t>. </a:t>
            </a:r>
          </a:p>
          <a:p>
            <a:r>
              <a:rPr lang="es-ES" sz="1200" dirty="0" err="1"/>
              <a:t>Experion</a:t>
            </a:r>
            <a:r>
              <a:rPr lang="es-ES" sz="1200" dirty="0"/>
              <a:t> PKS </a:t>
            </a:r>
            <a:r>
              <a:rPr lang="es-ES" sz="1200" dirty="0" err="1"/>
              <a:t>Honeywell,S.A</a:t>
            </a:r>
            <a:r>
              <a:rPr lang="es-ES" sz="1200" dirty="0"/>
              <a:t>. </a:t>
            </a:r>
          </a:p>
          <a:p>
            <a:r>
              <a:rPr lang="es-ES" sz="1200" dirty="0"/>
              <a:t>Factory Suite A2: </a:t>
            </a:r>
            <a:r>
              <a:rPr lang="es-ES" sz="1200" dirty="0" err="1"/>
              <a:t>Logitek</a:t>
            </a:r>
            <a:r>
              <a:rPr lang="es-ES" sz="1200" dirty="0"/>
              <a:t>, S.A./</a:t>
            </a:r>
            <a:r>
              <a:rPr lang="es-ES" sz="1200" dirty="0" err="1"/>
              <a:t>Wonderware</a:t>
            </a:r>
            <a:r>
              <a:rPr lang="es-ES" sz="1200" dirty="0"/>
              <a:t>. </a:t>
            </a:r>
          </a:p>
          <a:p>
            <a:r>
              <a:rPr lang="es-ES" sz="1200" dirty="0" err="1"/>
              <a:t>Factorylink</a:t>
            </a:r>
            <a:r>
              <a:rPr lang="es-ES" sz="1200" dirty="0"/>
              <a:t> ECS y </a:t>
            </a:r>
            <a:r>
              <a:rPr lang="es-ES" sz="1200" dirty="0" err="1"/>
              <a:t>Xfactory</a:t>
            </a:r>
            <a:r>
              <a:rPr lang="es-ES" sz="1200" dirty="0"/>
              <a:t>: </a:t>
            </a:r>
            <a:r>
              <a:rPr lang="es-ES" sz="1200" dirty="0" err="1"/>
              <a:t>Tecnomatix</a:t>
            </a:r>
            <a:r>
              <a:rPr lang="es-ES" sz="1200" dirty="0"/>
              <a:t> (USDATA) </a:t>
            </a:r>
          </a:p>
          <a:p>
            <a:r>
              <a:rPr lang="es-ES" sz="1200" dirty="0" err="1"/>
              <a:t>Gefip</a:t>
            </a:r>
            <a:r>
              <a:rPr lang="es-ES" sz="1200" dirty="0"/>
              <a:t>: Mondragón Sistemas </a:t>
            </a:r>
          </a:p>
          <a:p>
            <a:r>
              <a:rPr lang="es-ES" sz="1200" dirty="0" err="1"/>
              <a:t>Genesis</a:t>
            </a:r>
            <a:r>
              <a:rPr lang="es-ES" sz="1200" dirty="0"/>
              <a:t> CE(Pocket) y 32: </a:t>
            </a:r>
            <a:r>
              <a:rPr lang="es-ES" sz="1200" dirty="0" err="1"/>
              <a:t>Aplein</a:t>
            </a:r>
            <a:r>
              <a:rPr lang="es-ES" sz="1200" dirty="0"/>
              <a:t> Ingenieros, S.A./</a:t>
            </a:r>
            <a:r>
              <a:rPr lang="es-ES" sz="1200" dirty="0" err="1"/>
              <a:t>Iconics</a:t>
            </a:r>
            <a:r>
              <a:rPr lang="es-ES" sz="1200" dirty="0"/>
              <a:t> </a:t>
            </a:r>
          </a:p>
          <a:p>
            <a:r>
              <a:rPr lang="es-ES" sz="1200" dirty="0" err="1"/>
              <a:t>Glassmaster</a:t>
            </a:r>
            <a:r>
              <a:rPr lang="es-ES" sz="1200" dirty="0"/>
              <a:t> Control </a:t>
            </a:r>
            <a:r>
              <a:rPr lang="es-ES" sz="1200" dirty="0" err="1"/>
              <a:t>System</a:t>
            </a:r>
            <a:r>
              <a:rPr lang="es-ES" sz="1200" dirty="0"/>
              <a:t>: </a:t>
            </a:r>
            <a:r>
              <a:rPr lang="es-ES" sz="1200" dirty="0" err="1"/>
              <a:t>Mediterranean</a:t>
            </a:r>
            <a:r>
              <a:rPr lang="es-ES" sz="1200" dirty="0"/>
              <a:t> </a:t>
            </a:r>
            <a:r>
              <a:rPr lang="es-ES" sz="1200" dirty="0" err="1"/>
              <a:t>Import</a:t>
            </a:r>
            <a:r>
              <a:rPr lang="es-ES" sz="1200" dirty="0"/>
              <a:t> </a:t>
            </a:r>
            <a:r>
              <a:rPr lang="es-ES" sz="1200" dirty="0" err="1"/>
              <a:t>Trade</a:t>
            </a:r>
            <a:r>
              <a:rPr lang="es-ES" sz="1200" dirty="0"/>
              <a:t>, S.L./Precise Control </a:t>
            </a:r>
            <a:r>
              <a:rPr lang="es-ES" sz="1200" dirty="0" err="1"/>
              <a:t>Systems</a:t>
            </a:r>
            <a:r>
              <a:rPr lang="es-ES" sz="1200" dirty="0"/>
              <a:t> </a:t>
            </a:r>
          </a:p>
          <a:p>
            <a:r>
              <a:rPr lang="es-ES" sz="1200" dirty="0"/>
              <a:t>GPAO-SAC: Sistemas Avanzados de </a:t>
            </a:r>
            <a:r>
              <a:rPr lang="es-ES" sz="1200" dirty="0" err="1"/>
              <a:t>Control,S.A</a:t>
            </a:r>
            <a:r>
              <a:rPr lang="es-ES" sz="1200" dirty="0"/>
              <a:t>. </a:t>
            </a:r>
          </a:p>
          <a:p>
            <a:r>
              <a:rPr lang="es-ES" sz="1200" dirty="0"/>
              <a:t>I/A: </a:t>
            </a:r>
            <a:r>
              <a:rPr lang="es-ES" sz="1200" dirty="0" err="1"/>
              <a:t>Foxboro</a:t>
            </a:r>
            <a:r>
              <a:rPr lang="es-ES" sz="1200" dirty="0"/>
              <a:t> </a:t>
            </a:r>
          </a:p>
          <a:p>
            <a:r>
              <a:rPr lang="es-ES" sz="1200" dirty="0" err="1"/>
              <a:t>iFIX</a:t>
            </a:r>
            <a:r>
              <a:rPr lang="es-ES" sz="1200" dirty="0"/>
              <a:t> 3.5: </a:t>
            </a:r>
            <a:r>
              <a:rPr lang="es-ES" sz="1200" dirty="0" err="1"/>
              <a:t>Intellution</a:t>
            </a:r>
            <a:r>
              <a:rPr lang="es-ES" sz="1200" dirty="0"/>
              <a:t>(GE </a:t>
            </a:r>
            <a:r>
              <a:rPr lang="es-ES" sz="1200" dirty="0" err="1"/>
              <a:t>Fanuc</a:t>
            </a:r>
            <a:r>
              <a:rPr lang="es-ES" sz="1200" dirty="0"/>
              <a:t> </a:t>
            </a:r>
            <a:r>
              <a:rPr lang="es-ES" sz="1200" dirty="0" err="1"/>
              <a:t>Automation</a:t>
            </a:r>
            <a:r>
              <a:rPr lang="es-ES" sz="1200" dirty="0"/>
              <a:t>). </a:t>
            </a:r>
          </a:p>
          <a:p>
            <a:r>
              <a:rPr lang="es-ES" sz="1200" dirty="0"/>
              <a:t>IGSS32: AN </a:t>
            </a:r>
            <a:r>
              <a:rPr lang="es-ES" sz="1200" dirty="0" err="1"/>
              <a:t>Consult</a:t>
            </a:r>
            <a:r>
              <a:rPr lang="es-ES" sz="1200" dirty="0"/>
              <a:t> </a:t>
            </a:r>
            <a:r>
              <a:rPr lang="es-ES" sz="1200" dirty="0" err="1"/>
              <a:t>España,S.L</a:t>
            </a:r>
            <a:r>
              <a:rPr lang="es-ES" sz="1200" dirty="0"/>
              <a:t>./7-Technologies A/S (DK) </a:t>
            </a:r>
          </a:p>
          <a:p>
            <a:r>
              <a:rPr lang="es-ES" sz="1200" dirty="0" err="1"/>
              <a:t>Intouch</a:t>
            </a:r>
            <a:r>
              <a:rPr lang="es-ES" sz="1200" dirty="0"/>
              <a:t>: </a:t>
            </a:r>
            <a:r>
              <a:rPr lang="es-ES" sz="1200" dirty="0" err="1"/>
              <a:t>Logitek,S.A</a:t>
            </a:r>
            <a:r>
              <a:rPr lang="es-ES" sz="1200" dirty="0"/>
              <a:t>./</a:t>
            </a:r>
            <a:r>
              <a:rPr lang="es-ES" sz="1200" dirty="0" err="1"/>
              <a:t>Wonderware</a:t>
            </a:r>
            <a:endParaRPr lang="es-ES" sz="12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4644008" y="1412776"/>
            <a:ext cx="4038600" cy="4608512"/>
          </a:xfrm>
        </p:spPr>
        <p:txBody>
          <a:bodyPr>
            <a:normAutofit fontScale="25000" lnSpcReduction="20000"/>
          </a:bodyPr>
          <a:lstStyle/>
          <a:p>
            <a:endParaRPr lang="es-ES" sz="3400" dirty="0"/>
          </a:p>
          <a:p>
            <a:r>
              <a:rPr lang="es-ES" sz="4800" dirty="0"/>
              <a:t>JUMO SVS-2000: Jumo </a:t>
            </a:r>
            <a:r>
              <a:rPr lang="es-ES" sz="4800" dirty="0" err="1"/>
              <a:t>Sercon</a:t>
            </a:r>
            <a:r>
              <a:rPr lang="es-ES" sz="4800" dirty="0"/>
              <a:t>, S.A. (D)</a:t>
            </a:r>
          </a:p>
          <a:p>
            <a:r>
              <a:rPr lang="es-ES" sz="4800" dirty="0" err="1"/>
              <a:t>LabVIEW</a:t>
            </a:r>
            <a:r>
              <a:rPr lang="es-ES" sz="4800" dirty="0"/>
              <a:t> DSC: </a:t>
            </a:r>
            <a:r>
              <a:rPr lang="es-ES" sz="4800" dirty="0" err="1"/>
              <a:t>National</a:t>
            </a:r>
            <a:r>
              <a:rPr lang="es-ES" sz="4800" dirty="0"/>
              <a:t> Instruments</a:t>
            </a:r>
          </a:p>
          <a:p>
            <a:r>
              <a:rPr lang="es-ES" sz="4800" dirty="0"/>
              <a:t>NI </a:t>
            </a:r>
            <a:r>
              <a:rPr lang="es-ES" sz="4800" dirty="0" err="1"/>
              <a:t>Lookout</a:t>
            </a:r>
            <a:r>
              <a:rPr lang="es-ES" sz="4800" dirty="0"/>
              <a:t> 5.1: </a:t>
            </a:r>
            <a:r>
              <a:rPr lang="es-ES" sz="4800" dirty="0" err="1"/>
              <a:t>National</a:t>
            </a:r>
            <a:r>
              <a:rPr lang="es-ES" sz="4800" dirty="0"/>
              <a:t> Instruments </a:t>
            </a:r>
          </a:p>
          <a:p>
            <a:r>
              <a:rPr lang="es-ES" sz="4800" dirty="0"/>
              <a:t>Monitor Pro V7.x: AEA </a:t>
            </a:r>
            <a:r>
              <a:rPr lang="es-ES" sz="4800" dirty="0" err="1"/>
              <a:t>Technology</a:t>
            </a:r>
            <a:r>
              <a:rPr lang="es-ES" sz="4800" dirty="0"/>
              <a:t> </a:t>
            </a:r>
          </a:p>
          <a:p>
            <a:r>
              <a:rPr lang="es-ES" sz="4800" dirty="0"/>
              <a:t>P6008: </a:t>
            </a:r>
            <a:r>
              <a:rPr lang="es-ES" sz="4800" dirty="0" err="1"/>
              <a:t>Foxboro</a:t>
            </a:r>
            <a:r>
              <a:rPr lang="es-ES" sz="4800" dirty="0"/>
              <a:t> </a:t>
            </a:r>
            <a:r>
              <a:rPr lang="es-ES" sz="4800" dirty="0" err="1"/>
              <a:t>Scada</a:t>
            </a:r>
            <a:r>
              <a:rPr lang="es-ES" sz="4800" dirty="0"/>
              <a:t> (I) </a:t>
            </a:r>
          </a:p>
          <a:p>
            <a:r>
              <a:rPr lang="es-ES" sz="4800" dirty="0"/>
              <a:t>Pack-Centre: </a:t>
            </a:r>
            <a:r>
              <a:rPr lang="es-ES" sz="4800" dirty="0" err="1"/>
              <a:t>Agecontrol</a:t>
            </a:r>
            <a:r>
              <a:rPr lang="es-ES" sz="4800" dirty="0"/>
              <a:t> </a:t>
            </a:r>
          </a:p>
          <a:p>
            <a:r>
              <a:rPr lang="es-ES" sz="4800" dirty="0"/>
              <a:t>PCVUE 32: </a:t>
            </a:r>
            <a:r>
              <a:rPr lang="es-ES" sz="4800" dirty="0" err="1"/>
              <a:t>Rasesa</a:t>
            </a:r>
            <a:r>
              <a:rPr lang="es-ES" sz="4800" dirty="0"/>
              <a:t> Automatismos, S.L./ARC </a:t>
            </a:r>
            <a:r>
              <a:rPr lang="es-ES" sz="4800" dirty="0" err="1"/>
              <a:t>Informatique</a:t>
            </a:r>
            <a:r>
              <a:rPr lang="es-ES" sz="4800" dirty="0"/>
              <a:t> </a:t>
            </a:r>
          </a:p>
          <a:p>
            <a:r>
              <a:rPr lang="es-ES" sz="4800" dirty="0" err="1"/>
              <a:t>Proasis</a:t>
            </a:r>
            <a:r>
              <a:rPr lang="es-ES" sz="4800" dirty="0"/>
              <a:t> DAS-</a:t>
            </a:r>
            <a:r>
              <a:rPr lang="es-ES" sz="4800" dirty="0" err="1"/>
              <a:t>Win</a:t>
            </a:r>
            <a:r>
              <a:rPr lang="es-ES" sz="4800" dirty="0"/>
              <a:t>: </a:t>
            </a:r>
            <a:r>
              <a:rPr lang="es-ES" sz="4800" dirty="0" err="1"/>
              <a:t>Desin</a:t>
            </a:r>
            <a:r>
              <a:rPr lang="es-ES" sz="4800" dirty="0"/>
              <a:t> </a:t>
            </a:r>
            <a:r>
              <a:rPr lang="es-ES" sz="4800" dirty="0" err="1"/>
              <a:t>Instruments,S.A</a:t>
            </a:r>
            <a:r>
              <a:rPr lang="es-ES" sz="4800" dirty="0"/>
              <a:t>. </a:t>
            </a:r>
          </a:p>
          <a:p>
            <a:r>
              <a:rPr lang="es-ES" sz="4800" dirty="0" err="1"/>
              <a:t>Processyn</a:t>
            </a:r>
            <a:r>
              <a:rPr lang="es-ES" sz="4800" dirty="0"/>
              <a:t>: OBM de Equipos </a:t>
            </a:r>
            <a:r>
              <a:rPr lang="es-ES" sz="4800" dirty="0" err="1"/>
              <a:t>Eléctricos,S.A</a:t>
            </a:r>
            <a:r>
              <a:rPr lang="es-ES" sz="4800" dirty="0"/>
              <a:t>./</a:t>
            </a:r>
            <a:r>
              <a:rPr lang="es-ES" sz="4800" dirty="0" err="1"/>
              <a:t>Logique</a:t>
            </a:r>
            <a:r>
              <a:rPr lang="es-ES" sz="4800" dirty="0"/>
              <a:t> Industrie </a:t>
            </a:r>
          </a:p>
          <a:p>
            <a:r>
              <a:rPr lang="es-ES" sz="4800" dirty="0" err="1"/>
              <a:t>Pyman</a:t>
            </a:r>
            <a:r>
              <a:rPr lang="es-ES" sz="4800" dirty="0"/>
              <a:t>: </a:t>
            </a:r>
            <a:r>
              <a:rPr lang="es-ES" sz="4800" dirty="0" err="1"/>
              <a:t>Pyssa</a:t>
            </a:r>
            <a:r>
              <a:rPr lang="es-ES" sz="4800" dirty="0"/>
              <a:t> </a:t>
            </a:r>
          </a:p>
          <a:p>
            <a:r>
              <a:rPr lang="es-ES" sz="4800" dirty="0"/>
              <a:t>Quick SPC: </a:t>
            </a:r>
            <a:r>
              <a:rPr lang="es-ES" sz="4800" dirty="0" err="1"/>
              <a:t>Marposs</a:t>
            </a:r>
            <a:r>
              <a:rPr lang="es-ES" sz="4800" dirty="0"/>
              <a:t>, </a:t>
            </a:r>
            <a:r>
              <a:rPr lang="es-ES" sz="4800" dirty="0" err="1"/>
              <a:t>S.p.A</a:t>
            </a:r>
            <a:r>
              <a:rPr lang="es-ES" sz="4800" dirty="0"/>
              <a:t> (I) </a:t>
            </a:r>
          </a:p>
          <a:p>
            <a:r>
              <a:rPr lang="es-ES" sz="4800" dirty="0"/>
              <a:t>RSView32: Rockwell </a:t>
            </a:r>
            <a:r>
              <a:rPr lang="es-ES" sz="4800" dirty="0" err="1"/>
              <a:t>Automation</a:t>
            </a:r>
            <a:r>
              <a:rPr lang="es-ES" sz="4800" dirty="0"/>
              <a:t>/Rockwell Software </a:t>
            </a:r>
          </a:p>
          <a:p>
            <a:r>
              <a:rPr lang="es-ES" sz="4800" dirty="0" err="1"/>
              <a:t>Scada</a:t>
            </a:r>
            <a:r>
              <a:rPr lang="es-ES" sz="4800" dirty="0"/>
              <a:t>-Vs: </a:t>
            </a:r>
            <a:r>
              <a:rPr lang="es-ES" sz="4800" dirty="0" err="1"/>
              <a:t>Foxboro</a:t>
            </a:r>
            <a:r>
              <a:rPr lang="es-ES" sz="4800" dirty="0"/>
              <a:t>/</a:t>
            </a:r>
            <a:r>
              <a:rPr lang="es-ES" sz="4800" dirty="0" err="1"/>
              <a:t>Foxcada</a:t>
            </a:r>
            <a:r>
              <a:rPr lang="es-ES" sz="4800" dirty="0"/>
              <a:t> (Australia) </a:t>
            </a:r>
          </a:p>
          <a:p>
            <a:r>
              <a:rPr lang="es-ES" sz="4800" dirty="0"/>
              <a:t>SIMATIC(</a:t>
            </a:r>
            <a:r>
              <a:rPr lang="es-ES" sz="4800" dirty="0" err="1"/>
              <a:t>WinCC</a:t>
            </a:r>
            <a:r>
              <a:rPr lang="es-ES" sz="4800" dirty="0"/>
              <a:t>): Siemens </a:t>
            </a:r>
          </a:p>
          <a:p>
            <a:r>
              <a:rPr lang="es-ES" sz="4800" dirty="0" err="1"/>
              <a:t>Symcont</a:t>
            </a:r>
            <a:r>
              <a:rPr lang="es-ES" sz="4800" dirty="0"/>
              <a:t>: </a:t>
            </a:r>
            <a:r>
              <a:rPr lang="es-ES" sz="4800" dirty="0" err="1"/>
              <a:t>Adasoft</a:t>
            </a:r>
            <a:r>
              <a:rPr lang="es-ES" sz="4800" dirty="0"/>
              <a:t>, S.A. </a:t>
            </a:r>
          </a:p>
          <a:p>
            <a:r>
              <a:rPr lang="es-ES" sz="4800" dirty="0"/>
              <a:t>SYSMAC-SCS: </a:t>
            </a:r>
            <a:r>
              <a:rPr lang="es-ES" sz="4800" dirty="0" err="1"/>
              <a:t>Omron</a:t>
            </a:r>
            <a:r>
              <a:rPr lang="es-ES" sz="4800" dirty="0"/>
              <a:t> </a:t>
            </a:r>
          </a:p>
          <a:p>
            <a:r>
              <a:rPr lang="es-ES" sz="4800" dirty="0" err="1"/>
              <a:t>Tactician</a:t>
            </a:r>
            <a:r>
              <a:rPr lang="es-ES" sz="4800" dirty="0"/>
              <a:t> T3500: </a:t>
            </a:r>
            <a:r>
              <a:rPr lang="es-ES" sz="4800" dirty="0" err="1"/>
              <a:t>Eurotherm</a:t>
            </a:r>
            <a:r>
              <a:rPr lang="es-ES" sz="4800" dirty="0"/>
              <a:t> España/</a:t>
            </a:r>
            <a:r>
              <a:rPr lang="es-ES" sz="4800" dirty="0" err="1"/>
              <a:t>Eurotherm</a:t>
            </a:r>
            <a:r>
              <a:rPr lang="es-ES" sz="4800" dirty="0"/>
              <a:t> </a:t>
            </a:r>
            <a:r>
              <a:rPr lang="es-ES" sz="4800" dirty="0" err="1"/>
              <a:t>Process</a:t>
            </a:r>
            <a:r>
              <a:rPr lang="es-ES" sz="4800" dirty="0"/>
              <a:t> </a:t>
            </a:r>
            <a:r>
              <a:rPr lang="es-ES" sz="4800" dirty="0" err="1"/>
              <a:t>Automation</a:t>
            </a:r>
            <a:r>
              <a:rPr lang="es-ES" sz="4800" dirty="0"/>
              <a:t> (UK) </a:t>
            </a:r>
          </a:p>
          <a:p>
            <a:r>
              <a:rPr lang="es-ES" sz="4800" dirty="0"/>
              <a:t>TCS01: Sistemas Eléctricos Personalizados S.L. </a:t>
            </a:r>
          </a:p>
          <a:p>
            <a:r>
              <a:rPr lang="es-ES" sz="4800" dirty="0"/>
              <a:t>TD-Pro: </a:t>
            </a:r>
            <a:r>
              <a:rPr lang="es-ES" sz="4800" dirty="0" err="1"/>
              <a:t>Pertegaz,S.L</a:t>
            </a:r>
            <a:r>
              <a:rPr lang="es-ES" sz="4800" dirty="0"/>
              <a:t>. (I) </a:t>
            </a:r>
          </a:p>
          <a:p>
            <a:r>
              <a:rPr lang="es-ES" sz="4800" dirty="0"/>
              <a:t>Test Point: Instrumentos de </a:t>
            </a:r>
            <a:r>
              <a:rPr lang="es-ES" sz="4800" dirty="0" err="1"/>
              <a:t>Medida,S.L</a:t>
            </a:r>
            <a:r>
              <a:rPr lang="es-ES" sz="4800" dirty="0"/>
              <a:t>. </a:t>
            </a:r>
          </a:p>
          <a:p>
            <a:r>
              <a:rPr lang="es-ES" sz="4800" dirty="0"/>
              <a:t>TQWIN: </a:t>
            </a:r>
            <a:r>
              <a:rPr lang="es-ES" sz="4800" dirty="0" err="1"/>
              <a:t>Vertex</a:t>
            </a:r>
            <a:r>
              <a:rPr lang="es-ES" sz="4800" dirty="0"/>
              <a:t> </a:t>
            </a:r>
            <a:r>
              <a:rPr lang="es-ES" sz="4800" dirty="0" err="1"/>
              <a:t>Serveis</a:t>
            </a:r>
            <a:r>
              <a:rPr lang="es-ES" sz="4800" dirty="0"/>
              <a:t> </a:t>
            </a:r>
            <a:r>
              <a:rPr lang="es-ES" sz="4800" dirty="0" err="1"/>
              <a:t>Informàtics</a:t>
            </a:r>
            <a:r>
              <a:rPr lang="es-ES" sz="4800" dirty="0"/>
              <a:t>, S.L. </a:t>
            </a:r>
          </a:p>
          <a:p>
            <a:r>
              <a:rPr lang="es-ES" sz="4800" dirty="0" err="1"/>
              <a:t>WizFactory</a:t>
            </a:r>
            <a:r>
              <a:rPr lang="es-ES" sz="4800" dirty="0"/>
              <a:t>: </a:t>
            </a:r>
            <a:r>
              <a:rPr lang="es-ES" sz="4800" dirty="0" err="1"/>
              <a:t>Wizcon</a:t>
            </a:r>
            <a:r>
              <a:rPr lang="es-ES" sz="4800" dirty="0"/>
              <a:t> </a:t>
            </a:r>
            <a:r>
              <a:rPr lang="es-ES" sz="4800" dirty="0" err="1"/>
              <a:t>Soft</a:t>
            </a:r>
            <a:r>
              <a:rPr lang="es-ES" sz="4800" dirty="0"/>
              <a:t> </a:t>
            </a:r>
            <a:r>
              <a:rPr lang="es-ES" sz="4800" dirty="0" err="1"/>
              <a:t>España,S.L</a:t>
            </a:r>
            <a:r>
              <a:rPr lang="es-ES" sz="4800" dirty="0"/>
              <a:t>./PC </a:t>
            </a:r>
            <a:r>
              <a:rPr lang="es-ES" sz="4800" dirty="0" err="1"/>
              <a:t>soft</a:t>
            </a:r>
            <a:r>
              <a:rPr lang="es-ES" sz="4800" dirty="0"/>
              <a:t> International, </a:t>
            </a:r>
            <a:r>
              <a:rPr lang="es-ES" sz="4800" dirty="0" err="1"/>
              <a:t>Ltd</a:t>
            </a:r>
            <a:r>
              <a:rPr lang="es-ES" sz="4800" dirty="0"/>
              <a:t> (Israel)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44</a:t>
            </a:fld>
            <a:endParaRPr kumimoji="0" lang="es-ES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ED242285-094E-4177-9EF7-D5DD50369051}"/>
              </a:ext>
            </a:extLst>
          </p:cNvPr>
          <p:cNvSpPr txBox="1"/>
          <p:nvPr/>
        </p:nvSpPr>
        <p:spPr>
          <a:xfrm>
            <a:off x="28981" y="61695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9089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 HMI y SCADA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/>
              <a:t>HMI (</a:t>
            </a:r>
            <a:r>
              <a:rPr lang="es-ES" sz="2800" b="1" dirty="0">
                <a:solidFill>
                  <a:srgbClr val="0070C0"/>
                </a:solidFill>
              </a:rPr>
              <a:t>Human Machine Interface</a:t>
            </a:r>
            <a:r>
              <a:rPr lang="es-ES" sz="2800" dirty="0"/>
              <a:t>) se define como un panel a través del cual el operador es capaz de controlar la maquinaria </a:t>
            </a:r>
            <a:r>
              <a:rPr lang="es-ES" sz="2800"/>
              <a:t>y monitorizar parte de un proceso </a:t>
            </a:r>
            <a:r>
              <a:rPr lang="es-ES" sz="2800" dirty="0"/>
              <a:t>en </a:t>
            </a:r>
            <a:r>
              <a:rPr lang="es-ES" sz="2800"/>
              <a:t>una planta (p.ej. una estación). </a:t>
            </a:r>
            <a:endParaRPr lang="es-ES" sz="2800" dirty="0"/>
          </a:p>
          <a:p>
            <a:r>
              <a:rPr lang="es-ES" sz="2800"/>
              <a:t>SCADA </a:t>
            </a:r>
            <a:r>
              <a:rPr lang="es-ES" sz="2800" dirty="0"/>
              <a:t>(</a:t>
            </a:r>
            <a:r>
              <a:rPr lang="es-ES" sz="2800" b="1" dirty="0" err="1">
                <a:solidFill>
                  <a:srgbClr val="0070C0"/>
                </a:solidFill>
              </a:rPr>
              <a:t>Supervisory</a:t>
            </a:r>
            <a:r>
              <a:rPr lang="es-ES" sz="2800" b="1" dirty="0">
                <a:solidFill>
                  <a:srgbClr val="0070C0"/>
                </a:solidFill>
              </a:rPr>
              <a:t> Control and Data </a:t>
            </a:r>
            <a:r>
              <a:rPr lang="es-ES" sz="2800" b="1" dirty="0" err="1">
                <a:solidFill>
                  <a:srgbClr val="0070C0"/>
                </a:solidFill>
              </a:rPr>
              <a:t>Acquisition</a:t>
            </a:r>
            <a:r>
              <a:rPr lang="es-ES" sz="2800" dirty="0"/>
              <a:t>) es un sistema </a:t>
            </a:r>
            <a:r>
              <a:rPr lang="es-ES" sz="2800"/>
              <a:t>completo que supervisa toda una red de control distribuido que incluye usualmente PLCs, HMI y PACs.</a:t>
            </a:r>
            <a:br>
              <a:rPr lang="es-ES" sz="2800"/>
            </a:br>
            <a:endParaRPr lang="es-ES" sz="2800"/>
          </a:p>
          <a:p>
            <a:r>
              <a:rPr lang="es-ES" sz="2800"/>
              <a:t>Muchas veces la diferencia es cuestión de tamaño… y posición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</a:t>
            </a:fld>
            <a:endParaRPr kumimoji="0" lang="es-ES"/>
          </a:p>
        </p:txBody>
      </p:sp>
      <p:sp>
        <p:nvSpPr>
          <p:cNvPr id="6" name="CuadroTexto 6"/>
          <p:cNvSpPr txBox="1"/>
          <p:nvPr/>
        </p:nvSpPr>
        <p:spPr>
          <a:xfrm>
            <a:off x="0" y="6488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5888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Funciones más o menos comunes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es-ES_tradnl">
                <a:solidFill>
                  <a:schemeClr val="accent5"/>
                </a:solidFill>
                <a:latin typeface="Cambria" panose="02040503050406030204" pitchFamily="18" charset="0"/>
              </a:rPr>
              <a:t>Representación gráfica del proceso, </a:t>
            </a:r>
            <a:br>
              <a:rPr lang="es-ES_tradnl">
                <a:solidFill>
                  <a:schemeClr val="accent5"/>
                </a:solidFill>
                <a:latin typeface="Cambria" panose="02040503050406030204" pitchFamily="18" charset="0"/>
              </a:rPr>
            </a:br>
            <a:r>
              <a:rPr lang="es-ES_tradnl">
                <a:solidFill>
                  <a:schemeClr val="accent5"/>
                </a:solidFill>
                <a:latin typeface="Cambria" panose="02040503050406030204" pitchFamily="18" charset="0"/>
              </a:rPr>
              <a:t>de diseño reconfigurable</a:t>
            </a:r>
          </a:p>
          <a:p>
            <a:r>
              <a:rPr lang="es-ES">
                <a:solidFill>
                  <a:schemeClr val="accent5"/>
                </a:solidFill>
                <a:latin typeface="Cambria" panose="02040503050406030204" pitchFamily="18" charset="0"/>
              </a:rPr>
              <a:t>Información de estado: </a:t>
            </a:r>
          </a:p>
          <a:p>
            <a:pPr marL="712788" lvl="1" indent="-355600"/>
            <a:r>
              <a:rPr lang="es-ES">
                <a:solidFill>
                  <a:schemeClr val="accent5"/>
                </a:solidFill>
                <a:latin typeface="Cambria" panose="02040503050406030204" pitchFamily="18" charset="0"/>
              </a:rPr>
              <a:t>valores de principales magnitudes del</a:t>
            </a:r>
            <a:br>
              <a:rPr lang="es-ES">
                <a:solidFill>
                  <a:schemeClr val="accent5"/>
                </a:solidFill>
                <a:latin typeface="Cambria" panose="02040503050406030204" pitchFamily="18" charset="0"/>
              </a:rPr>
            </a:br>
            <a:r>
              <a:rPr lang="es-ES">
                <a:solidFill>
                  <a:schemeClr val="accent5"/>
                </a:solidFill>
                <a:latin typeface="Cambria" panose="02040503050406030204" pitchFamily="18" charset="0"/>
              </a:rPr>
              <a:t> proceso</a:t>
            </a:r>
          </a:p>
          <a:p>
            <a:pPr marL="712788" lvl="1" indent="-355600"/>
            <a:r>
              <a:rPr lang="es-ES">
                <a:solidFill>
                  <a:schemeClr val="accent5"/>
                </a:solidFill>
                <a:latin typeface="Cambria" panose="02040503050406030204" pitchFamily="18" charset="0"/>
              </a:rPr>
              <a:t> situación de actuadores/sensores digitales</a:t>
            </a:r>
          </a:p>
          <a:p>
            <a:r>
              <a:rPr lang="es-ES_tradnl">
                <a:solidFill>
                  <a:schemeClr val="accent5"/>
                </a:solidFill>
                <a:latin typeface="Cambria" panose="02040503050406030204" pitchFamily="18" charset="0"/>
              </a:rPr>
              <a:t>Permite </a:t>
            </a:r>
            <a:r>
              <a:rPr lang="es-ES_tradnl" dirty="0">
                <a:solidFill>
                  <a:schemeClr val="accent5"/>
                </a:solidFill>
                <a:latin typeface="Cambria" panose="02040503050406030204" pitchFamily="18" charset="0"/>
              </a:rPr>
              <a:t>comunicar el sistema de </a:t>
            </a:r>
            <a:r>
              <a:rPr lang="es-ES_tradnl">
                <a:solidFill>
                  <a:schemeClr val="accent5"/>
                </a:solidFill>
                <a:latin typeface="Cambria" panose="02040503050406030204" pitchFamily="18" charset="0"/>
              </a:rPr>
              <a:t>control </a:t>
            </a:r>
            <a:br>
              <a:rPr lang="es-ES_tradnl">
                <a:solidFill>
                  <a:schemeClr val="accent5"/>
                </a:solidFill>
                <a:latin typeface="Cambria" panose="02040503050406030204" pitchFamily="18" charset="0"/>
              </a:rPr>
            </a:br>
            <a:r>
              <a:rPr lang="es-ES_tradnl">
                <a:solidFill>
                  <a:schemeClr val="accent5"/>
                </a:solidFill>
                <a:latin typeface="Cambria" panose="02040503050406030204" pitchFamily="18" charset="0"/>
              </a:rPr>
              <a:t>con el usuario/operario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Puesta en marcha y apagado. 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Cambio de consignas o recetas.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Intercambio de datos con otros sistemas.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Configuración de la propia interfaz y entorno.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Control de acceso.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Sistema de ayuda interactivo.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Manipulación de archivos simple o completa.</a:t>
            </a:r>
          </a:p>
          <a:p>
            <a:pPr marL="712788" lvl="1" indent="-355600"/>
            <a:r>
              <a:rPr lang="es-ES" dirty="0">
                <a:solidFill>
                  <a:schemeClr val="accent5"/>
                </a:solidFill>
                <a:latin typeface="Cambria" panose="02040503050406030204" pitchFamily="18" charset="0"/>
              </a:rPr>
              <a:t>Históricos simples o completos.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latin typeface="Cambria" panose="020405030504060302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837" y="1077296"/>
            <a:ext cx="3677163" cy="19528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8545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Diferencias HMI y SCADA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457201" y="1412776"/>
            <a:ext cx="4038600" cy="44889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000" b="1">
                <a:solidFill>
                  <a:schemeClr val="accent5"/>
                </a:solidFill>
              </a:rPr>
              <a:t>HMI</a:t>
            </a:r>
            <a:r>
              <a:rPr lang="es-ES" sz="3200" b="1">
                <a:solidFill>
                  <a:schemeClr val="accent5"/>
                </a:solidFill>
              </a:rPr>
              <a:t> </a:t>
            </a:r>
          </a:p>
          <a:p>
            <a:r>
              <a:rPr lang="es-ES" sz="2400"/>
              <a:t>A pie de máquina</a:t>
            </a:r>
          </a:p>
          <a:p>
            <a:r>
              <a:rPr lang="es-ES" sz="2400"/>
              <a:t>Supervisión de estación o máquina/equipo</a:t>
            </a:r>
          </a:p>
          <a:p>
            <a:r>
              <a:rPr lang="es-ES" sz="2400"/>
              <a:t>Sencillo, pocas ventanas en caso de OP</a:t>
            </a:r>
          </a:p>
          <a:p>
            <a:r>
              <a:rPr lang="es-ES" sz="2400"/>
              <a:t>Comunicación con dispositivo de control a través de RCI (Profinet)</a:t>
            </a:r>
          </a:p>
          <a:p>
            <a:r>
              <a:rPr lang="es-ES" sz="2400"/>
              <a:t>Interfaz táctil y/o con elementos manuales</a:t>
            </a:r>
          </a:p>
          <a:p>
            <a:r>
              <a:rPr lang="es-ES" sz="2400"/>
              <a:t>Robusto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4294967295"/>
          </p:nvPr>
        </p:nvSpPr>
        <p:spPr>
          <a:xfrm>
            <a:off x="4648200" y="1676400"/>
            <a:ext cx="4038600" cy="44168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3600" b="1" dirty="0">
                <a:solidFill>
                  <a:schemeClr val="accent5"/>
                </a:solidFill>
              </a:rPr>
              <a:t>SCADA</a:t>
            </a:r>
            <a:endParaRPr lang="es-ES" b="1" dirty="0">
              <a:solidFill>
                <a:schemeClr val="accent5"/>
              </a:solidFill>
            </a:endParaRPr>
          </a:p>
          <a:p>
            <a:r>
              <a:rPr lang="es-ES" dirty="0"/>
              <a:t>En sala de control</a:t>
            </a:r>
          </a:p>
          <a:p>
            <a:r>
              <a:rPr lang="es-ES" dirty="0"/>
              <a:t>Supervisión de célula o planta</a:t>
            </a:r>
          </a:p>
          <a:p>
            <a:r>
              <a:rPr lang="es-ES" dirty="0"/>
              <a:t>Más completo y complicado</a:t>
            </a:r>
          </a:p>
          <a:p>
            <a:r>
              <a:rPr lang="es-ES" dirty="0"/>
              <a:t>Comunicación:</a:t>
            </a:r>
          </a:p>
          <a:p>
            <a:pPr lvl="1"/>
            <a:r>
              <a:rPr lang="es-ES" dirty="0"/>
              <a:t>Ethernet con </a:t>
            </a:r>
            <a:r>
              <a:rPr lang="es-ES" dirty="0" err="1"/>
              <a:t>PCs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Ethernet con PLC gama alta que sirve de pasarela</a:t>
            </a:r>
          </a:p>
          <a:p>
            <a:r>
              <a:rPr lang="es-ES" dirty="0"/>
              <a:t>Principalmente interfaz mediante teclado/ratón</a:t>
            </a:r>
          </a:p>
          <a:p>
            <a:r>
              <a:rPr lang="es-ES" dirty="0"/>
              <a:t>Tiempos mayores</a:t>
            </a:r>
          </a:p>
          <a:p>
            <a:r>
              <a:rPr lang="es-ES" dirty="0"/>
              <a:t>Dos niveles: maestro y remoto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7</a:t>
            </a:fld>
            <a:endParaRPr kumimoji="0" lang="es-ES"/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128A762C-E4A8-4910-A9EA-B1F7C8FF0CA2}"/>
              </a:ext>
            </a:extLst>
          </p:cNvPr>
          <p:cNvSpPr txBox="1"/>
          <p:nvPr/>
        </p:nvSpPr>
        <p:spPr>
          <a:xfrm>
            <a:off x="0" y="6488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3253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119264" cy="1091208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HMI y SCADA</a:t>
            </a:r>
            <a:br>
              <a:rPr lang="es-ES" sz="2800" dirty="0"/>
            </a:br>
            <a:r>
              <a:rPr lang="es-ES" sz="2800" dirty="0"/>
              <a:t>INTERFAZ HOMBRE MÁQUINA</a:t>
            </a:r>
            <a:br>
              <a:rPr lang="es-ES" sz="2800" dirty="0"/>
            </a:b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SCADA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79912" y="1268760"/>
            <a:ext cx="5111750" cy="3672408"/>
          </a:xfrm>
        </p:spPr>
        <p:txBody>
          <a:bodyPr>
            <a:normAutofit lnSpcReduction="10000"/>
          </a:bodyPr>
          <a:lstStyle/>
          <a:p>
            <a:pPr lvl="1"/>
            <a:r>
              <a:rPr lang="es-ES"/>
              <a:t>Tipos</a:t>
            </a:r>
          </a:p>
          <a:p>
            <a:pPr lvl="1"/>
            <a:r>
              <a:rPr lang="es-ES"/>
              <a:t>Dispositivos electromecánicos</a:t>
            </a:r>
          </a:p>
          <a:p>
            <a:pPr lvl="2"/>
            <a:r>
              <a:rPr lang="es-ES"/>
              <a:t>Grados de protección</a:t>
            </a:r>
          </a:p>
          <a:p>
            <a:pPr lvl="2"/>
            <a:r>
              <a:rPr lang="es-ES"/>
              <a:t>Elementos</a:t>
            </a:r>
          </a:p>
          <a:p>
            <a:pPr lvl="2"/>
            <a:r>
              <a:rPr lang="es-ES"/>
              <a:t>Contactos</a:t>
            </a:r>
          </a:p>
          <a:p>
            <a:pPr lvl="2"/>
            <a:r>
              <a:rPr lang="es-ES"/>
              <a:t>Ejemplos</a:t>
            </a:r>
          </a:p>
          <a:p>
            <a:pPr lvl="1"/>
            <a:r>
              <a:rPr lang="es-ES"/>
              <a:t>Paneles táctiles</a:t>
            </a:r>
          </a:p>
          <a:p>
            <a:endParaRPr lang="es-ES"/>
          </a:p>
          <a:p>
            <a:endParaRPr lang="es-ES"/>
          </a:p>
        </p:txBody>
      </p:sp>
      <p:sp>
        <p:nvSpPr>
          <p:cNvPr id="7" name="TextBox 12"/>
          <p:cNvSpPr txBox="1"/>
          <p:nvPr/>
        </p:nvSpPr>
        <p:spPr>
          <a:xfrm>
            <a:off x="899592" y="2132856"/>
            <a:ext cx="121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8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8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243783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Tipos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2" y="1844824"/>
            <a:ext cx="2558446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69" y="1916832"/>
            <a:ext cx="2686567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60" y="1890539"/>
            <a:ext cx="2667688" cy="1998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2 Rectángulo"/>
          <p:cNvSpPr/>
          <p:nvPr/>
        </p:nvSpPr>
        <p:spPr>
          <a:xfrm>
            <a:off x="389783" y="1196753"/>
            <a:ext cx="240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latin typeface="Cambria" panose="02040503050406030204" pitchFamily="18" charset="0"/>
              </a:rPr>
              <a:t>Dispositivos electro-</a:t>
            </a:r>
          </a:p>
          <a:p>
            <a:r>
              <a:rPr lang="es-ES" b="1">
                <a:latin typeface="Cambria" panose="02040503050406030204" pitchFamily="18" charset="0"/>
              </a:rPr>
              <a:t>mecánicos de mando</a:t>
            </a:r>
            <a:endParaRPr lang="en-US" dirty="0"/>
          </a:p>
        </p:txBody>
      </p:sp>
      <p:sp>
        <p:nvSpPr>
          <p:cNvPr id="9" name="9 Rectángulo"/>
          <p:cNvSpPr/>
          <p:nvPr/>
        </p:nvSpPr>
        <p:spPr>
          <a:xfrm>
            <a:off x="3274828" y="1196752"/>
            <a:ext cx="2615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latin typeface="Cambria" panose="02040503050406030204" pitchFamily="18" charset="0"/>
              </a:rPr>
              <a:t>Pantalla de diseño programble (OP)</a:t>
            </a:r>
            <a:endParaRPr lang="en-US" dirty="0"/>
          </a:p>
        </p:txBody>
      </p:sp>
      <p:sp>
        <p:nvSpPr>
          <p:cNvPr id="10" name="10 Rectángulo"/>
          <p:cNvSpPr/>
          <p:nvPr/>
        </p:nvSpPr>
        <p:spPr>
          <a:xfrm>
            <a:off x="6668268" y="121368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latin typeface="Cambria" panose="02040503050406030204" pitchFamily="18" charset="0"/>
              </a:rPr>
              <a:t>Combinado</a:t>
            </a:r>
            <a:endParaRPr lang="en-US" dirty="0"/>
          </a:p>
        </p:txBody>
      </p:sp>
      <p:pic>
        <p:nvPicPr>
          <p:cNvPr id="12296" name="Picture 8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0" y="4206547"/>
            <a:ext cx="2301372" cy="25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esultado de imagen de HMI operating industry rea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99" y="4219248"/>
            <a:ext cx="2717229" cy="25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04" y="414376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399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de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2243</Words>
  <Application>Microsoft Office PowerPoint</Application>
  <PresentationFormat>Presentación en pantalla (4:3)</PresentationFormat>
  <Paragraphs>518</Paragraphs>
  <Slides>44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44</vt:i4>
      </vt:variant>
    </vt:vector>
  </HeadingPairs>
  <TitlesOfParts>
    <vt:vector size="56" baseType="lpstr">
      <vt:lpstr>Arial</vt:lpstr>
      <vt:lpstr>Calibri</vt:lpstr>
      <vt:lpstr>Cambria</vt:lpstr>
      <vt:lpstr>Georgia</vt:lpstr>
      <vt:lpstr>Symbol</vt:lpstr>
      <vt:lpstr>Times New Roman</vt:lpstr>
      <vt:lpstr>UniversS 55 Roman</vt:lpstr>
      <vt:lpstr>Presentación de PowerPoint 2010</vt:lpstr>
      <vt:lpstr>Imagen</vt:lpstr>
      <vt:lpstr>Imagen de mapa de bits</vt:lpstr>
      <vt:lpstr>Paint Shop Pro Image</vt:lpstr>
      <vt:lpstr>Documento</vt:lpstr>
      <vt:lpstr>HMI y Sistemas SCADA</vt:lpstr>
      <vt:lpstr>HMI y Sistemas SCADA. Índice</vt:lpstr>
      <vt:lpstr>HMI y Sistemas SCADA.   semejanzas y diferencias Interfaz Hombre Máquina HMI SCADA </vt:lpstr>
      <vt:lpstr>HMI y Sistemas SCADA. Supervisión del proceso</vt:lpstr>
      <vt:lpstr>Definición HMI y SCADA</vt:lpstr>
      <vt:lpstr>Funciones más o menos comunes</vt:lpstr>
      <vt:lpstr>Diferencias HMI y SCADA</vt:lpstr>
      <vt:lpstr>HMI y SCADA INTERFAZ HOMBRE MÁQUINA SCADA</vt:lpstr>
      <vt:lpstr>Tipos</vt:lpstr>
      <vt:lpstr>Dispositivos electro-mecánicos</vt:lpstr>
      <vt:lpstr>Grado de protección IP e IK</vt:lpstr>
      <vt:lpstr>Grado de protección IP e IK </vt:lpstr>
      <vt:lpstr>Grado de protección IP e IK </vt:lpstr>
      <vt:lpstr>Elementos antivandálicos</vt:lpstr>
      <vt:lpstr>Configuración y componentes</vt:lpstr>
      <vt:lpstr>Configuración y componentes</vt:lpstr>
      <vt:lpstr>Ejemplo pulsador</vt:lpstr>
      <vt:lpstr>Ejemplo pulsador</vt:lpstr>
      <vt:lpstr>Contactos</vt:lpstr>
      <vt:lpstr>Contactos</vt:lpstr>
      <vt:lpstr>Contactos</vt:lpstr>
      <vt:lpstr>Pulsadores iluminados</vt:lpstr>
      <vt:lpstr>indicadores</vt:lpstr>
      <vt:lpstr>Funciones: Entrada y salida</vt:lpstr>
      <vt:lpstr>Paneles táctiles y de operador (OP)</vt:lpstr>
      <vt:lpstr>Paneles táctiles y de operador</vt:lpstr>
      <vt:lpstr>Paneles táctiles y de operador</vt:lpstr>
      <vt:lpstr>Presentación de PowerPoint</vt:lpstr>
      <vt:lpstr>SCADA como supervisor de una célula o planta </vt:lpstr>
      <vt:lpstr>Presentación de PowerPoint</vt:lpstr>
      <vt:lpstr>a …</vt:lpstr>
      <vt:lpstr>Presentación de PowerPoint</vt:lpstr>
      <vt:lpstr>SCADA. Funciones principales</vt:lpstr>
      <vt:lpstr>SCADA. Funciones específicas</vt:lpstr>
      <vt:lpstr>Presentación de PowerPoint</vt:lpstr>
      <vt:lpstr>Componentes Hardware. Niveles</vt:lpstr>
      <vt:lpstr>OPC. Objetivo</vt:lpstr>
      <vt:lpstr>OPC. Enlace con SCADA</vt:lpstr>
      <vt:lpstr>Ejemplos y diseño de sistemas SCADA</vt:lpstr>
      <vt:lpstr>Diseño del sistema SCADA</vt:lpstr>
      <vt:lpstr>Diseño del sistema SCADA</vt:lpstr>
      <vt:lpstr>Ejemplos de SCADA</vt:lpstr>
      <vt:lpstr>3D   SCADA</vt:lpstr>
      <vt:lpstr>Ejemplos de Software SCADA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2015-05-04T11:24:18Z</dcterms:created>
  <dcterms:modified xsi:type="dcterms:W3CDTF">2026-03-03T12:08:31Z</dcterms:modified>
</cp:coreProperties>
</file>